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Lst>
  <p:notesMasterIdLst>
    <p:notesMasterId r:id="rId25"/>
  </p:notesMasterIdLst>
  <p:sldIdLst>
    <p:sldId id="256" r:id="rId3"/>
    <p:sldId id="677" r:id="rId4"/>
    <p:sldId id="618" r:id="rId5"/>
    <p:sldId id="668" r:id="rId6"/>
    <p:sldId id="601" r:id="rId7"/>
    <p:sldId id="619" r:id="rId8"/>
    <p:sldId id="550" r:id="rId9"/>
    <p:sldId id="602" r:id="rId10"/>
    <p:sldId id="558" r:id="rId11"/>
    <p:sldId id="559" r:id="rId12"/>
    <p:sldId id="632" r:id="rId13"/>
    <p:sldId id="667" r:id="rId14"/>
    <p:sldId id="609" r:id="rId15"/>
    <p:sldId id="561" r:id="rId16"/>
    <p:sldId id="605" r:id="rId17"/>
    <p:sldId id="679" r:id="rId18"/>
    <p:sldId id="678" r:id="rId19"/>
    <p:sldId id="606" r:id="rId20"/>
    <p:sldId id="590" r:id="rId21"/>
    <p:sldId id="592" r:id="rId22"/>
    <p:sldId id="593" r:id="rId23"/>
    <p:sldId id="594" r:id="rId24"/>
  </p:sldIdLst>
  <p:sldSz cx="9144000" cy="6858000" type="screen4x3"/>
  <p:notesSz cx="7010400" cy="9296400"/>
  <p:custDataLst>
    <p:tags r:id="rId26"/>
  </p:custDataLst>
  <p:defaultTextStyle>
    <a:defPPr>
      <a:defRPr lang="en-CA"/>
    </a:defPPr>
    <a:lvl1pPr algn="l" rtl="0" fontAlgn="base">
      <a:spcBef>
        <a:spcPct val="0"/>
      </a:spcBef>
      <a:spcAft>
        <a:spcPct val="0"/>
      </a:spcAft>
      <a:defRPr sz="4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4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4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4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4400" kern="1200">
        <a:solidFill>
          <a:schemeClr val="tx1"/>
        </a:solidFill>
        <a:latin typeface="Arial" panose="020B0604020202020204" pitchFamily="34" charset="0"/>
        <a:ea typeface="+mn-ea"/>
        <a:cs typeface="+mn-cs"/>
      </a:defRPr>
    </a:lvl5pPr>
    <a:lvl6pPr marL="2286000" algn="l" defTabSz="914400" rtl="0" eaLnBrk="1" latinLnBrk="0" hangingPunct="1">
      <a:defRPr sz="4400" kern="1200">
        <a:solidFill>
          <a:schemeClr val="tx1"/>
        </a:solidFill>
        <a:latin typeface="Arial" panose="020B0604020202020204" pitchFamily="34" charset="0"/>
        <a:ea typeface="+mn-ea"/>
        <a:cs typeface="+mn-cs"/>
      </a:defRPr>
    </a:lvl6pPr>
    <a:lvl7pPr marL="2743200" algn="l" defTabSz="914400" rtl="0" eaLnBrk="1" latinLnBrk="0" hangingPunct="1">
      <a:defRPr sz="4400" kern="1200">
        <a:solidFill>
          <a:schemeClr val="tx1"/>
        </a:solidFill>
        <a:latin typeface="Arial" panose="020B0604020202020204" pitchFamily="34" charset="0"/>
        <a:ea typeface="+mn-ea"/>
        <a:cs typeface="+mn-cs"/>
      </a:defRPr>
    </a:lvl7pPr>
    <a:lvl8pPr marL="3200400" algn="l" defTabSz="914400" rtl="0" eaLnBrk="1" latinLnBrk="0" hangingPunct="1">
      <a:defRPr sz="4400" kern="1200">
        <a:solidFill>
          <a:schemeClr val="tx1"/>
        </a:solidFill>
        <a:latin typeface="Arial" panose="020B0604020202020204" pitchFamily="34" charset="0"/>
        <a:ea typeface="+mn-ea"/>
        <a:cs typeface="+mn-cs"/>
      </a:defRPr>
    </a:lvl8pPr>
    <a:lvl9pPr marL="3657600" algn="l" defTabSz="914400" rtl="0" eaLnBrk="1" latinLnBrk="0" hangingPunct="1">
      <a:defRPr sz="4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008000"/>
    <a:srgbClr val="0066FF"/>
    <a:srgbClr val="3399FF"/>
    <a:srgbClr val="FF3399"/>
    <a:srgbClr val="CCFFFF"/>
    <a:srgbClr val="33CC33"/>
    <a:srgbClr val="00CC00"/>
    <a:srgbClr val="FF669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9758" autoAdjust="0"/>
  </p:normalViewPr>
  <p:slideViewPr>
    <p:cSldViewPr>
      <p:cViewPr varScale="1">
        <p:scale>
          <a:sx n="98" d="100"/>
          <a:sy n="98" d="100"/>
        </p:scale>
        <p:origin x="1458" y="8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CA" altLang="en-US"/>
          </a:p>
        </p:txBody>
      </p:sp>
      <p:sp>
        <p:nvSpPr>
          <p:cNvPr id="409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CA" altLang="en-US"/>
          </a:p>
        </p:txBody>
      </p:sp>
      <p:sp>
        <p:nvSpPr>
          <p:cNvPr id="645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CA" alt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EF8E707-249E-4397-9FE0-34623F58E4FB}" type="slidenum">
              <a:rPr lang="en-CA" altLang="en-US"/>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56F732-00F6-2D40-9C23-8FCFB28E1E6E}" type="slidenum">
              <a:rPr lang="en-US" smtClean="0"/>
              <a:t>1</a:t>
            </a:fld>
            <a:endParaRPr lang="en-US"/>
          </a:p>
        </p:txBody>
      </p:sp>
    </p:spTree>
    <p:extLst>
      <p:ext uri="{BB962C8B-B14F-4D97-AF65-F5344CB8AC3E}">
        <p14:creationId xmlns:p14="http://schemas.microsoft.com/office/powerpoint/2010/main" val="340061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10</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Neutral ENSO is when indexes remain between the horizontal red lines on the plume chart and the black lines on the time series.</a:t>
            </a:r>
          </a:p>
          <a:p>
            <a:pPr eaLnBrk="1" hangingPunct="1">
              <a:spcBef>
                <a:spcPct val="0"/>
              </a:spcBef>
            </a:pPr>
            <a:r>
              <a:rPr lang="en-US" altLang="en-US" dirty="0">
                <a:latin typeface="Arial" panose="020B0604020202020204" pitchFamily="34" charset="0"/>
              </a:rPr>
              <a:t>El Nino occurs when the indexes are above the top line (+0.5 sea surface temperature anomaly in the 3.4 region) for over 3 consecutive months.</a:t>
            </a:r>
          </a:p>
          <a:p>
            <a:pPr eaLnBrk="1" hangingPunct="1">
              <a:spcBef>
                <a:spcPct val="0"/>
              </a:spcBef>
            </a:pPr>
            <a:r>
              <a:rPr lang="en-US" altLang="en-US" dirty="0">
                <a:latin typeface="Arial" panose="020B0604020202020204" pitchFamily="34" charset="0"/>
              </a:rPr>
              <a:t>La Nina occurs when the indexes are below the bottom line (-0.5 sea surface temperature anomaly in the 3.4 region) for over 3 consecutive months.</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10</a:t>
            </a:fld>
            <a:endParaRPr lang="en-US" altLang="en-US"/>
          </a:p>
        </p:txBody>
      </p:sp>
    </p:spTree>
    <p:extLst>
      <p:ext uri="{BB962C8B-B14F-4D97-AF65-F5344CB8AC3E}">
        <p14:creationId xmlns:p14="http://schemas.microsoft.com/office/powerpoint/2010/main" val="4224709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11</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Dominant neutral: greater than 6 months in neutral phase</a:t>
            </a:r>
          </a:p>
          <a:p>
            <a:pPr eaLnBrk="1" hangingPunct="1">
              <a:spcBef>
                <a:spcPct val="0"/>
              </a:spcBef>
            </a:pPr>
            <a:r>
              <a:rPr lang="en-US" altLang="en-US" dirty="0">
                <a:latin typeface="Arial" panose="020B0604020202020204" pitchFamily="34" charset="0"/>
              </a:rPr>
              <a:t>Other years featured short neutral summer periods (2016, 2018, 2021)</a:t>
            </a:r>
          </a:p>
          <a:p>
            <a:pPr eaLnBrk="1" hangingPunct="1">
              <a:spcBef>
                <a:spcPct val="0"/>
              </a:spcBef>
            </a:pPr>
            <a:endParaRPr lang="en-US" altLang="en-US" dirty="0">
              <a:latin typeface="Arial" panose="020B0604020202020204" pitchFamily="34" charset="0"/>
            </a:endParaRP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11</a:t>
            </a:fld>
            <a:endParaRPr lang="en-US" altLang="en-US"/>
          </a:p>
        </p:txBody>
      </p:sp>
    </p:spTree>
    <p:extLst>
      <p:ext uri="{BB962C8B-B14F-4D97-AF65-F5344CB8AC3E}">
        <p14:creationId xmlns:p14="http://schemas.microsoft.com/office/powerpoint/2010/main" val="35143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12</a:t>
            </a:fld>
            <a:endParaRPr lang="en-US" altLang="en-US"/>
          </a:p>
        </p:txBody>
      </p:sp>
    </p:spTree>
    <p:extLst>
      <p:ext uri="{BB962C8B-B14F-4D97-AF65-F5344CB8AC3E}">
        <p14:creationId xmlns:p14="http://schemas.microsoft.com/office/powerpoint/2010/main" val="2873680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13</a:t>
            </a:fld>
            <a:endParaRPr lang="en-CA" altLang="en-US"/>
          </a:p>
        </p:txBody>
      </p:sp>
    </p:spTree>
    <p:extLst>
      <p:ext uri="{BB962C8B-B14F-4D97-AF65-F5344CB8AC3E}">
        <p14:creationId xmlns:p14="http://schemas.microsoft.com/office/powerpoint/2010/main" val="50879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14</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14</a:t>
            </a:fld>
            <a:endParaRPr lang="en-US" altLang="en-US"/>
          </a:p>
        </p:txBody>
      </p:sp>
    </p:spTree>
    <p:extLst>
      <p:ext uri="{BB962C8B-B14F-4D97-AF65-F5344CB8AC3E}">
        <p14:creationId xmlns:p14="http://schemas.microsoft.com/office/powerpoint/2010/main" val="2775509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A patchy</a:t>
            </a:r>
            <a:r>
              <a:rPr lang="en-US" altLang="en-US" baseline="0" dirty="0">
                <a:latin typeface="Arial" panose="020B0604020202020204" pitchFamily="34" charset="0"/>
              </a:rPr>
              <a:t> pattern likely indicates anomaly values lie close to the category bounds.</a:t>
            </a:r>
          </a:p>
          <a:p>
            <a:pPr eaLnBrk="1" hangingPunct="1">
              <a:spcBef>
                <a:spcPct val="0"/>
              </a:spcBef>
            </a:pPr>
            <a:r>
              <a:rPr lang="en-US" altLang="en-US" baseline="0" dirty="0">
                <a:latin typeface="Arial" panose="020B0604020202020204" pitchFamily="34" charset="0"/>
              </a:rPr>
              <a:t>Although the southern Prairies are often red in the spring, little burning occurs due to greening of grass, so this area can often be ignored in mid to late spring.</a:t>
            </a:r>
          </a:p>
          <a:p>
            <a:pPr eaLnBrk="1" hangingPunct="1">
              <a:spcBef>
                <a:spcPct val="0"/>
              </a:spcBef>
            </a:pPr>
            <a:endParaRPr lang="en-US" altLang="en-US" baseline="0"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15</a:t>
            </a:fld>
            <a:endParaRPr lang="en-US" altLang="en-US"/>
          </a:p>
        </p:txBody>
      </p:sp>
    </p:spTree>
    <p:extLst>
      <p:ext uri="{BB962C8B-B14F-4D97-AF65-F5344CB8AC3E}">
        <p14:creationId xmlns:p14="http://schemas.microsoft.com/office/powerpoint/2010/main" val="2456678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2C090-4F8E-6AA9-D296-C6CC4807A18C}"/>
            </a:ext>
          </a:extLst>
        </p:cNvPr>
        <p:cNvGrpSpPr/>
        <p:nvPr/>
      </p:nvGrpSpPr>
      <p:grpSpPr>
        <a:xfrm>
          <a:off x="0" y="0"/>
          <a:ext cx="0" cy="0"/>
          <a:chOff x="0" y="0"/>
          <a:chExt cx="0" cy="0"/>
        </a:xfrm>
      </p:grpSpPr>
      <p:sp>
        <p:nvSpPr>
          <p:cNvPr id="34818" name="Rectangle 7">
            <a:extLst>
              <a:ext uri="{FF2B5EF4-FFF2-40B4-BE49-F238E27FC236}">
                <a16:creationId xmlns:a16="http://schemas.microsoft.com/office/drawing/2014/main" id="{F747935B-D033-B295-9DB2-F9616CC708B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16</a:t>
            </a:fld>
            <a:endParaRPr lang="en-CA" altLang="en-US"/>
          </a:p>
        </p:txBody>
      </p:sp>
      <p:sp>
        <p:nvSpPr>
          <p:cNvPr id="34819" name="Slide Image Placeholder 1">
            <a:extLst>
              <a:ext uri="{FF2B5EF4-FFF2-40B4-BE49-F238E27FC236}">
                <a16:creationId xmlns:a16="http://schemas.microsoft.com/office/drawing/2014/main" id="{ECC7324F-83C5-7699-D514-A02D19FEEFBB}"/>
              </a:ext>
            </a:extLst>
          </p:cNvPr>
          <p:cNvSpPr>
            <a:spLocks noGrp="1" noRot="1" noChangeAspect="1" noTextEdit="1"/>
          </p:cNvSpPr>
          <p:nvPr>
            <p:ph type="sldImg"/>
          </p:nvPr>
        </p:nvSpPr>
        <p:spPr>
          <a:xfrm>
            <a:off x="1181100" y="696913"/>
            <a:ext cx="4648200" cy="3486150"/>
          </a:xfrm>
          <a:ln/>
        </p:spPr>
      </p:sp>
      <p:sp>
        <p:nvSpPr>
          <p:cNvPr id="34820" name="Notes Placeholder 2">
            <a:extLst>
              <a:ext uri="{FF2B5EF4-FFF2-40B4-BE49-F238E27FC236}">
                <a16:creationId xmlns:a16="http://schemas.microsoft.com/office/drawing/2014/main" id="{F963D8B0-5A62-CFCD-D7EF-751B51930C02}"/>
              </a:ext>
            </a:extLst>
          </p:cNvPr>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a:extLst>
              <a:ext uri="{FF2B5EF4-FFF2-40B4-BE49-F238E27FC236}">
                <a16:creationId xmlns:a16="http://schemas.microsoft.com/office/drawing/2014/main" id="{D2C934FA-CBF0-26CF-C968-589D453035AA}"/>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16</a:t>
            </a:fld>
            <a:endParaRPr lang="en-US" altLang="en-US"/>
          </a:p>
        </p:txBody>
      </p:sp>
    </p:spTree>
    <p:extLst>
      <p:ext uri="{BB962C8B-B14F-4D97-AF65-F5344CB8AC3E}">
        <p14:creationId xmlns:p14="http://schemas.microsoft.com/office/powerpoint/2010/main" val="2666053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0C4C8-58BA-D0B4-8AC5-877FED892A31}"/>
            </a:ext>
          </a:extLst>
        </p:cNvPr>
        <p:cNvGrpSpPr/>
        <p:nvPr/>
      </p:nvGrpSpPr>
      <p:grpSpPr>
        <a:xfrm>
          <a:off x="0" y="0"/>
          <a:ext cx="0" cy="0"/>
          <a:chOff x="0" y="0"/>
          <a:chExt cx="0" cy="0"/>
        </a:xfrm>
      </p:grpSpPr>
      <p:sp>
        <p:nvSpPr>
          <p:cNvPr id="34818" name="Rectangle 7">
            <a:extLst>
              <a:ext uri="{FF2B5EF4-FFF2-40B4-BE49-F238E27FC236}">
                <a16:creationId xmlns:a16="http://schemas.microsoft.com/office/drawing/2014/main" id="{38337855-08DA-3FD7-A04B-66DA1E99846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17</a:t>
            </a:fld>
            <a:endParaRPr lang="en-CA" altLang="en-US"/>
          </a:p>
        </p:txBody>
      </p:sp>
      <p:sp>
        <p:nvSpPr>
          <p:cNvPr id="34819" name="Slide Image Placeholder 1">
            <a:extLst>
              <a:ext uri="{FF2B5EF4-FFF2-40B4-BE49-F238E27FC236}">
                <a16:creationId xmlns:a16="http://schemas.microsoft.com/office/drawing/2014/main" id="{1671D2E8-1669-DFD5-5E46-58FCC0EFD61E}"/>
              </a:ext>
            </a:extLst>
          </p:cNvPr>
          <p:cNvSpPr>
            <a:spLocks noGrp="1" noRot="1" noChangeAspect="1" noTextEdit="1"/>
          </p:cNvSpPr>
          <p:nvPr>
            <p:ph type="sldImg"/>
          </p:nvPr>
        </p:nvSpPr>
        <p:spPr>
          <a:xfrm>
            <a:off x="1181100" y="696913"/>
            <a:ext cx="4648200" cy="3486150"/>
          </a:xfrm>
          <a:ln/>
        </p:spPr>
      </p:sp>
      <p:sp>
        <p:nvSpPr>
          <p:cNvPr id="34820" name="Notes Placeholder 2">
            <a:extLst>
              <a:ext uri="{FF2B5EF4-FFF2-40B4-BE49-F238E27FC236}">
                <a16:creationId xmlns:a16="http://schemas.microsoft.com/office/drawing/2014/main" id="{4E60ACFC-0B36-489C-033F-64BD6F2FC2F7}"/>
              </a:ext>
            </a:extLst>
          </p:cNvPr>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a:extLst>
              <a:ext uri="{FF2B5EF4-FFF2-40B4-BE49-F238E27FC236}">
                <a16:creationId xmlns:a16="http://schemas.microsoft.com/office/drawing/2014/main" id="{91EA2C9A-CD80-A4C0-301D-7B3BE615481A}"/>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17</a:t>
            </a:fld>
            <a:endParaRPr lang="en-US" altLang="en-US"/>
          </a:p>
        </p:txBody>
      </p:sp>
    </p:spTree>
    <p:extLst>
      <p:ext uri="{BB962C8B-B14F-4D97-AF65-F5344CB8AC3E}">
        <p14:creationId xmlns:p14="http://schemas.microsoft.com/office/powerpoint/2010/main" val="3852300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rPr>
              <a:t>A patchy</a:t>
            </a:r>
            <a:r>
              <a:rPr lang="en-US" altLang="en-US" baseline="0" dirty="0">
                <a:latin typeface="Arial" panose="020B0604020202020204" pitchFamily="34" charset="0"/>
              </a:rPr>
              <a:t> pattern likely indicates anomaly values lie close to the category bounds.</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18</a:t>
            </a:fld>
            <a:endParaRPr lang="en-US" altLang="en-US"/>
          </a:p>
        </p:txBody>
      </p:sp>
    </p:spTree>
    <p:extLst>
      <p:ext uri="{BB962C8B-B14F-4D97-AF65-F5344CB8AC3E}">
        <p14:creationId xmlns:p14="http://schemas.microsoft.com/office/powerpoint/2010/main" val="4240893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Highlights</a:t>
            </a:r>
            <a:r>
              <a:rPr lang="en-CA" baseline="0" dirty="0"/>
              <a:t> the Monthly and Seasonal Forecasts link on the CWFIS web page. This will eventually look different when the web site revisions are done!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19</a:t>
            </a:fld>
            <a:endParaRPr lang="en-CA" altLang="en-US"/>
          </a:p>
        </p:txBody>
      </p:sp>
    </p:spTree>
    <p:extLst>
      <p:ext uri="{BB962C8B-B14F-4D97-AF65-F5344CB8AC3E}">
        <p14:creationId xmlns:p14="http://schemas.microsoft.com/office/powerpoint/2010/main" val="1591181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0A267-8940-33DD-AFA2-BEB30623A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C9471-539E-E0D1-96EF-F812287D37FC}"/>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25759D58-A4C0-28D4-6B8C-B7B51B673366}"/>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D08E592-1B76-EE02-040B-AF637B6D4BAC}"/>
              </a:ext>
            </a:extLst>
          </p:cNvPr>
          <p:cNvSpPr>
            <a:spLocks noGrp="1"/>
          </p:cNvSpPr>
          <p:nvPr>
            <p:ph type="sldNum" sz="quarter" idx="10"/>
          </p:nvPr>
        </p:nvSpPr>
        <p:spPr/>
        <p:txBody>
          <a:bodyPr/>
          <a:lstStyle/>
          <a:p>
            <a:fld id="{7EF8E707-249E-4397-9FE0-34623F58E4FB}" type="slidenum">
              <a:rPr lang="en-CA" altLang="en-US" smtClean="0"/>
              <a:pPr/>
              <a:t>2</a:t>
            </a:fld>
            <a:endParaRPr lang="en-CA" altLang="en-US"/>
          </a:p>
        </p:txBody>
      </p:sp>
    </p:spTree>
    <p:extLst>
      <p:ext uri="{BB962C8B-B14F-4D97-AF65-F5344CB8AC3E}">
        <p14:creationId xmlns:p14="http://schemas.microsoft.com/office/powerpoint/2010/main" val="2860669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20</a:t>
            </a:fld>
            <a:endParaRPr lang="en-CA" altLang="en-US"/>
          </a:p>
        </p:txBody>
      </p:sp>
    </p:spTree>
    <p:extLst>
      <p:ext uri="{BB962C8B-B14F-4D97-AF65-F5344CB8AC3E}">
        <p14:creationId xmlns:p14="http://schemas.microsoft.com/office/powerpoint/2010/main" val="2188568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21</a:t>
            </a:fld>
            <a:endParaRPr lang="en-CA" altLang="en-US"/>
          </a:p>
        </p:txBody>
      </p:sp>
    </p:spTree>
    <p:extLst>
      <p:ext uri="{BB962C8B-B14F-4D97-AF65-F5344CB8AC3E}">
        <p14:creationId xmlns:p14="http://schemas.microsoft.com/office/powerpoint/2010/main" val="2178657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22</a:t>
            </a:fld>
            <a:endParaRPr lang="en-US" altLang="en-US"/>
          </a:p>
        </p:txBody>
      </p:sp>
    </p:spTree>
    <p:extLst>
      <p:ext uri="{BB962C8B-B14F-4D97-AF65-F5344CB8AC3E}">
        <p14:creationId xmlns:p14="http://schemas.microsoft.com/office/powerpoint/2010/main" val="155960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3</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3</a:t>
            </a:fld>
            <a:endParaRPr lang="en-US" altLang="en-US"/>
          </a:p>
        </p:txBody>
      </p:sp>
    </p:spTree>
    <p:extLst>
      <p:ext uri="{BB962C8B-B14F-4D97-AF65-F5344CB8AC3E}">
        <p14:creationId xmlns:p14="http://schemas.microsoft.com/office/powerpoint/2010/main" val="398127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4</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4</a:t>
            </a:fld>
            <a:endParaRPr lang="en-US" altLang="en-US"/>
          </a:p>
        </p:txBody>
      </p:sp>
    </p:spTree>
    <p:extLst>
      <p:ext uri="{BB962C8B-B14F-4D97-AF65-F5344CB8AC3E}">
        <p14:creationId xmlns:p14="http://schemas.microsoft.com/office/powerpoint/2010/main" val="2380051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Sea surface temperatures (SST): blue = below</a:t>
            </a:r>
            <a:r>
              <a:rPr lang="en-US" altLang="en-US" baseline="0" dirty="0">
                <a:latin typeface="Arial" panose="020B0604020202020204" pitchFamily="34" charset="0"/>
              </a:rPr>
              <a:t> normal, orange--red = above normal.</a:t>
            </a:r>
          </a:p>
          <a:p>
            <a:pPr eaLnBrk="1" hangingPunct="1">
              <a:spcBef>
                <a:spcPct val="0"/>
              </a:spcBef>
            </a:pPr>
            <a:r>
              <a:rPr lang="en-US" altLang="en-US" baseline="0" dirty="0">
                <a:latin typeface="Arial" panose="020B0604020202020204" pitchFamily="34" charset="0"/>
              </a:rPr>
              <a:t>Blue in the boxes along the equator indicate La Nina is likely developing (ENSO SST indexes are measured in the red box).</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SST in the red ellipse can indicate status of the Pacific Decadal Oscillation (PDO). Cold water along the BC coast with warm water in the central north Pacific indicate the PDO is in the negative phase. Some of the big fire years in northern parts of the provinces and Territories have occurred with a positive PDO, opposite phase from what we currently see.</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North Atlantic waters have cooled from late 2023. Note this may not indicate phase of the North Atlantic Oscillation, which is determined by the strength of the Icelandic low</a:t>
            </a:r>
          </a:p>
          <a:p>
            <a:pPr eaLnBrk="1" hangingPunct="1">
              <a:spcBef>
                <a:spcPct val="0"/>
              </a:spcBef>
            </a:pPr>
            <a:r>
              <a:rPr lang="en-US" altLang="en-US" baseline="0" dirty="0">
                <a:latin typeface="Arial" panose="020B0604020202020204" pitchFamily="34" charset="0"/>
              </a:rPr>
              <a:t>pressure and the Azores high pressure systems.</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5</a:t>
            </a:fld>
            <a:endParaRPr lang="en-US" altLang="en-US"/>
          </a:p>
        </p:txBody>
      </p:sp>
    </p:spTree>
    <p:extLst>
      <p:ext uri="{BB962C8B-B14F-4D97-AF65-F5344CB8AC3E}">
        <p14:creationId xmlns:p14="http://schemas.microsoft.com/office/powerpoint/2010/main" val="399528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EF8E707-249E-4397-9FE0-34623F58E4FB}" type="slidenum">
              <a:rPr lang="en-CA" altLang="en-US" smtClean="0"/>
              <a:pPr/>
              <a:t>6</a:t>
            </a:fld>
            <a:endParaRPr lang="en-CA" altLang="en-US"/>
          </a:p>
        </p:txBody>
      </p:sp>
    </p:spTree>
    <p:extLst>
      <p:ext uri="{BB962C8B-B14F-4D97-AF65-F5344CB8AC3E}">
        <p14:creationId xmlns:p14="http://schemas.microsoft.com/office/powerpoint/2010/main" val="307642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7</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7</a:t>
            </a:fld>
            <a:endParaRPr lang="en-US" altLang="en-US"/>
          </a:p>
        </p:txBody>
      </p:sp>
    </p:spTree>
    <p:extLst>
      <p:ext uri="{BB962C8B-B14F-4D97-AF65-F5344CB8AC3E}">
        <p14:creationId xmlns:p14="http://schemas.microsoft.com/office/powerpoint/2010/main" val="80488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Years</a:t>
            </a:r>
            <a:r>
              <a:rPr lang="en-US" altLang="en-US" baseline="0" dirty="0">
                <a:latin typeface="Arial" panose="020B0604020202020204" pitchFamily="34" charset="0"/>
              </a:rPr>
              <a:t> with high</a:t>
            </a:r>
            <a:r>
              <a:rPr lang="en-US" altLang="en-US" dirty="0">
                <a:latin typeface="Arial" panose="020B0604020202020204" pitchFamily="34" charset="0"/>
              </a:rPr>
              <a:t> burned area in Quebec are</a:t>
            </a:r>
            <a:r>
              <a:rPr lang="en-US" altLang="en-US" baseline="0" dirty="0">
                <a:latin typeface="Arial" panose="020B0604020202020204" pitchFamily="34" charset="0"/>
              </a:rPr>
              <a:t> indicated in black text, moderate years in orange, and low in green. Perhaps the degree to which the NAO is positive influences fire occurrence,</a:t>
            </a:r>
          </a:p>
          <a:p>
            <a:pPr eaLnBrk="1" hangingPunct="1">
              <a:spcBef>
                <a:spcPct val="0"/>
              </a:spcBef>
            </a:pPr>
            <a:r>
              <a:rPr lang="en-US" altLang="en-US" baseline="0" dirty="0">
                <a:latin typeface="Arial" panose="020B0604020202020204" pitchFamily="34" charset="0"/>
              </a:rPr>
              <a:t>which depends on the correct dryness (high atmospheric pressure) coupled with enough atmospheric instability to generate thundershowers, or increased human activity in the absence of rain. This may occur during years where the NAO transitions between negative and positive or vice versa.</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A study ongoing at </a:t>
            </a:r>
            <a:r>
              <a:rPr lang="en-US" altLang="en-US" baseline="0" dirty="0" err="1">
                <a:latin typeface="Arial" panose="020B0604020202020204" pitchFamily="34" charset="0"/>
              </a:rPr>
              <a:t>Universite</a:t>
            </a:r>
            <a:r>
              <a:rPr lang="en-US" altLang="en-US" baseline="0" dirty="0">
                <a:latin typeface="Arial" panose="020B0604020202020204" pitchFamily="34" charset="0"/>
              </a:rPr>
              <a:t> du Quebec a Montreal will likely provide more insight into oceanic/atmospheric oscillations that influence fire in eastern Canada. One finding may link a Baffin/West Atlantic (BWA) oscillation with increased severity rating (I have not read outcomes from this study so can’t comment on this any more at this time).</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8</a:t>
            </a:fld>
            <a:endParaRPr lang="en-US" altLang="en-US"/>
          </a:p>
        </p:txBody>
      </p:sp>
    </p:spTree>
    <p:extLst>
      <p:ext uri="{BB962C8B-B14F-4D97-AF65-F5344CB8AC3E}">
        <p14:creationId xmlns:p14="http://schemas.microsoft.com/office/powerpoint/2010/main" val="98395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9</a:t>
            </a:fld>
            <a:endParaRPr lang="en-US" altLang="en-US"/>
          </a:p>
        </p:txBody>
      </p:sp>
    </p:spTree>
    <p:extLst>
      <p:ext uri="{BB962C8B-B14F-4D97-AF65-F5344CB8AC3E}">
        <p14:creationId xmlns:p14="http://schemas.microsoft.com/office/powerpoint/2010/main" val="1471525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9"/>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82"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2"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324155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FCCE7-B790-42C2-AF0D-A2D8EB27AD20}" type="slidenum">
              <a:rPr lang="en-US" altLang="en-US" smtClean="0"/>
              <a:pPr>
                <a:defRPr/>
              </a:pPr>
              <a:t>‹#›</a:t>
            </a:fld>
            <a:endParaRPr lang="en-US" altLang="en-US"/>
          </a:p>
        </p:txBody>
      </p:sp>
    </p:spTree>
    <p:extLst>
      <p:ext uri="{BB962C8B-B14F-4D97-AF65-F5344CB8AC3E}">
        <p14:creationId xmlns:p14="http://schemas.microsoft.com/office/powerpoint/2010/main" val="314972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62957-FB0F-45CD-9F62-68809849F219}" type="slidenum">
              <a:rPr lang="en-US" altLang="en-US" smtClean="0"/>
              <a:pPr>
                <a:defRPr/>
              </a:pPr>
              <a:t>‹#›</a:t>
            </a:fld>
            <a:endParaRPr lang="en-US" altLang="en-US"/>
          </a:p>
        </p:txBody>
      </p:sp>
    </p:spTree>
    <p:extLst>
      <p:ext uri="{BB962C8B-B14F-4D97-AF65-F5344CB8AC3E}">
        <p14:creationId xmlns:p14="http://schemas.microsoft.com/office/powerpoint/2010/main" val="976881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pPr>
              <a:defRPr/>
            </a:pPr>
            <a:fld id="{E31E620D-168F-466C-A2E7-A8B01AE1836F}" type="slidenum">
              <a:rPr lang="en-CA" altLang="en-US" smtClean="0"/>
              <a:pPr>
                <a:defRPr/>
              </a:pPr>
              <a:t>‹#›</a:t>
            </a:fld>
            <a:endParaRPr lang="en-CA" altLang="en-US"/>
          </a:p>
        </p:txBody>
      </p:sp>
    </p:spTree>
    <p:extLst>
      <p:ext uri="{BB962C8B-B14F-4D97-AF65-F5344CB8AC3E}">
        <p14:creationId xmlns:p14="http://schemas.microsoft.com/office/powerpoint/2010/main" val="17543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9"/>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82"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2"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0320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D37E20-3B86-41FA-8018-7BB57659C1CE}" type="slidenum">
              <a:rPr lang="en-CA" altLang="en-US"/>
              <a:pPr/>
              <a:t>‹#›</a:t>
            </a:fld>
            <a:endParaRPr lang="en-US" altLang="en-US"/>
          </a:p>
        </p:txBody>
      </p:sp>
    </p:spTree>
    <p:extLst>
      <p:ext uri="{BB962C8B-B14F-4D97-AF65-F5344CB8AC3E}">
        <p14:creationId xmlns:p14="http://schemas.microsoft.com/office/powerpoint/2010/main" val="2765503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82" indent="0">
              <a:buNone/>
              <a:defRPr sz="1351">
                <a:solidFill>
                  <a:schemeClr val="tx1">
                    <a:tint val="75000"/>
                  </a:schemeClr>
                </a:solidFill>
              </a:defRPr>
            </a:lvl2pPr>
            <a:lvl3pPr marL="685766" indent="0">
              <a:buNone/>
              <a:defRPr sz="1200">
                <a:solidFill>
                  <a:schemeClr val="tx1">
                    <a:tint val="75000"/>
                  </a:schemeClr>
                </a:solidFill>
              </a:defRPr>
            </a:lvl3pPr>
            <a:lvl4pPr marL="1028649" indent="0">
              <a:buNone/>
              <a:defRPr sz="1051">
                <a:solidFill>
                  <a:schemeClr val="tx1">
                    <a:tint val="75000"/>
                  </a:schemeClr>
                </a:solidFill>
              </a:defRPr>
            </a:lvl4pPr>
            <a:lvl5pPr marL="1371532" indent="0">
              <a:buNone/>
              <a:defRPr sz="1051">
                <a:solidFill>
                  <a:schemeClr val="tx1">
                    <a:tint val="75000"/>
                  </a:schemeClr>
                </a:solidFill>
              </a:defRPr>
            </a:lvl5pPr>
            <a:lvl6pPr marL="1714414" indent="0">
              <a:buNone/>
              <a:defRPr sz="1051">
                <a:solidFill>
                  <a:schemeClr val="tx1">
                    <a:tint val="75000"/>
                  </a:schemeClr>
                </a:solidFill>
              </a:defRPr>
            </a:lvl6pPr>
            <a:lvl7pPr marL="2057298" indent="0">
              <a:buNone/>
              <a:defRPr sz="1051">
                <a:solidFill>
                  <a:schemeClr val="tx1">
                    <a:tint val="75000"/>
                  </a:schemeClr>
                </a:solidFill>
              </a:defRPr>
            </a:lvl7pPr>
            <a:lvl8pPr marL="2400180" indent="0">
              <a:buNone/>
              <a:defRPr sz="1051">
                <a:solidFill>
                  <a:schemeClr val="tx1">
                    <a:tint val="75000"/>
                  </a:schemeClr>
                </a:solidFill>
              </a:defRPr>
            </a:lvl8pPr>
            <a:lvl9pPr marL="2743062"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26445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4273092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1641321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2075129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dirty="0"/>
          </a:p>
        </p:txBody>
      </p:sp>
      <p:sp>
        <p:nvSpPr>
          <p:cNvPr id="4" name="Slide Number Placeholder 3"/>
          <p:cNvSpPr>
            <a:spLocks noGrp="1"/>
          </p:cNvSpPr>
          <p:nvPr>
            <p:ph type="sldNum" sz="quarter" idx="12"/>
          </p:nvPr>
        </p:nvSpPr>
        <p:spPr>
          <a:xfrm>
            <a:off x="8610601" y="25760"/>
            <a:ext cx="533400" cy="380480"/>
          </a:xfrm>
          <a:solidFill>
            <a:srgbClr val="92D050"/>
          </a:solidFill>
        </p:spPr>
        <p:txBody>
          <a:bodyPr wrap="square" lIns="36000" tIns="36000" rIns="36000" bIns="36000" anchor="ctr" anchorCtr="0">
            <a:spAutoFit/>
          </a:bodyPr>
          <a:lstStyle>
            <a:lvl1pPr>
              <a:defRPr sz="2000" baseline="0"/>
            </a:lvl1pPr>
          </a:lstStyle>
          <a:p>
            <a:r>
              <a:rPr lang="en-US" altLang="en-US"/>
              <a:t> </a:t>
            </a:r>
            <a:fld id="{FB93D6B1-E71C-4F75-A3DE-D6304E2F182B}" type="slidenum">
              <a:rPr lang="en-US" altLang="en-US" b="1" smtClean="0"/>
              <a:pPr/>
              <a:t>‹#›</a:t>
            </a:fld>
            <a:endParaRPr lang="en-US" altLang="en-US" b="1" dirty="0"/>
          </a:p>
        </p:txBody>
      </p:sp>
      <p:sp>
        <p:nvSpPr>
          <p:cNvPr id="5" name="TextBox 4"/>
          <p:cNvSpPr txBox="1"/>
          <p:nvPr userDrawn="1"/>
        </p:nvSpPr>
        <p:spPr>
          <a:xfrm>
            <a:off x="396000" y="360012"/>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Tree>
    <p:extLst>
      <p:ext uri="{BB962C8B-B14F-4D97-AF65-F5344CB8AC3E}">
        <p14:creationId xmlns:p14="http://schemas.microsoft.com/office/powerpoint/2010/main" val="237945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D37E20-3B86-41FA-8018-7BB57659C1CE}" type="slidenum">
              <a:rPr lang="en-CA" altLang="en-US" smtClean="0"/>
              <a:pPr>
                <a:defRPr/>
              </a:pPr>
              <a:t>‹#›</a:t>
            </a:fld>
            <a:endParaRPr lang="en-US" altLang="en-US"/>
          </a:p>
        </p:txBody>
      </p:sp>
    </p:spTree>
    <p:extLst>
      <p:ext uri="{BB962C8B-B14F-4D97-AF65-F5344CB8AC3E}">
        <p14:creationId xmlns:p14="http://schemas.microsoft.com/office/powerpoint/2010/main" val="226559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104326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2882956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310595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655320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2175284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2" y="0"/>
            <a:ext cx="9141714"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257179" y="4008994"/>
            <a:ext cx="8550995" cy="1197286"/>
          </a:xfrm>
          <a:prstGeom prst="rect">
            <a:avLst/>
          </a:prstGeom>
        </p:spPr>
        <p:txBody>
          <a:bodyPr lIns="0" bIns="0" anchor="b">
            <a:normAutofit/>
          </a:bodyPr>
          <a:lstStyle>
            <a:lvl1pPr algn="l">
              <a:defRPr sz="4051"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257175" y="5206280"/>
            <a:ext cx="7618920" cy="508720"/>
          </a:xfrm>
        </p:spPr>
        <p:txBody>
          <a:bodyPr lIns="45720" anchor="b" anchorCtr="0"/>
          <a:lstStyle>
            <a:lvl1pPr marL="0" indent="0">
              <a:buFontTx/>
              <a:buNone/>
              <a:defRPr>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257177" y="5829307"/>
            <a:ext cx="4314825" cy="358775"/>
          </a:xfrm>
        </p:spPr>
        <p:txBody>
          <a:bodyPr lIns="64008" tIns="91440" anchor="b" anchorCtr="0">
            <a:normAutofit/>
          </a:bodyPr>
          <a:lstStyle>
            <a:lvl1pPr marL="0" indent="0">
              <a:buFontTx/>
              <a:buNone/>
              <a:defRPr sz="1351">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Presenter name</a:t>
            </a:r>
          </a:p>
        </p:txBody>
      </p:sp>
    </p:spTree>
    <p:extLst>
      <p:ext uri="{BB962C8B-B14F-4D97-AF65-F5344CB8AC3E}">
        <p14:creationId xmlns:p14="http://schemas.microsoft.com/office/powerpoint/2010/main" val="2962252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82" indent="0">
              <a:buNone/>
              <a:defRPr sz="1351">
                <a:solidFill>
                  <a:schemeClr val="tx1">
                    <a:tint val="75000"/>
                  </a:schemeClr>
                </a:solidFill>
              </a:defRPr>
            </a:lvl2pPr>
            <a:lvl3pPr marL="685766" indent="0">
              <a:buNone/>
              <a:defRPr sz="1200">
                <a:solidFill>
                  <a:schemeClr val="tx1">
                    <a:tint val="75000"/>
                  </a:schemeClr>
                </a:solidFill>
              </a:defRPr>
            </a:lvl3pPr>
            <a:lvl4pPr marL="1028649" indent="0">
              <a:buNone/>
              <a:defRPr sz="1051">
                <a:solidFill>
                  <a:schemeClr val="tx1">
                    <a:tint val="75000"/>
                  </a:schemeClr>
                </a:solidFill>
              </a:defRPr>
            </a:lvl4pPr>
            <a:lvl5pPr marL="1371532" indent="0">
              <a:buNone/>
              <a:defRPr sz="1051">
                <a:solidFill>
                  <a:schemeClr val="tx1">
                    <a:tint val="75000"/>
                  </a:schemeClr>
                </a:solidFill>
              </a:defRPr>
            </a:lvl5pPr>
            <a:lvl6pPr marL="1714414" indent="0">
              <a:buNone/>
              <a:defRPr sz="1051">
                <a:solidFill>
                  <a:schemeClr val="tx1">
                    <a:tint val="75000"/>
                  </a:schemeClr>
                </a:solidFill>
              </a:defRPr>
            </a:lvl6pPr>
            <a:lvl7pPr marL="2057298" indent="0">
              <a:buNone/>
              <a:defRPr sz="1051">
                <a:solidFill>
                  <a:schemeClr val="tx1">
                    <a:tint val="75000"/>
                  </a:schemeClr>
                </a:solidFill>
              </a:defRPr>
            </a:lvl7pPr>
            <a:lvl8pPr marL="2400180" indent="0">
              <a:buNone/>
              <a:defRPr sz="1051">
                <a:solidFill>
                  <a:schemeClr val="tx1">
                    <a:tint val="75000"/>
                  </a:schemeClr>
                </a:solidFill>
              </a:defRPr>
            </a:lvl8pPr>
            <a:lvl9pPr marL="2743062"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03E36E-E58E-4BA7-89E2-3E316A836AC9}" type="slidenum">
              <a:rPr lang="en-US" altLang="en-US" smtClean="0"/>
              <a:pPr>
                <a:defRPr/>
              </a:pPr>
              <a:t>‹#›</a:t>
            </a:fld>
            <a:endParaRPr lang="en-US" altLang="en-US"/>
          </a:p>
        </p:txBody>
      </p:sp>
    </p:spTree>
    <p:extLst>
      <p:ext uri="{BB962C8B-B14F-4D97-AF65-F5344CB8AC3E}">
        <p14:creationId xmlns:p14="http://schemas.microsoft.com/office/powerpoint/2010/main" val="6816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73060C4-F1F1-48F9-95D1-943BD62822B4}" type="slidenum">
              <a:rPr lang="en-US" altLang="en-US" smtClean="0"/>
              <a:pPr>
                <a:defRPr/>
              </a:pPr>
              <a:t>‹#›</a:t>
            </a:fld>
            <a:endParaRPr lang="en-US" altLang="en-US"/>
          </a:p>
        </p:txBody>
      </p:sp>
    </p:spTree>
    <p:extLst>
      <p:ext uri="{BB962C8B-B14F-4D97-AF65-F5344CB8AC3E}">
        <p14:creationId xmlns:p14="http://schemas.microsoft.com/office/powerpoint/2010/main" val="336283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827F22E-2A24-44E8-83E4-7942757C36CC}" type="slidenum">
              <a:rPr lang="en-US" altLang="en-US" smtClean="0"/>
              <a:pPr>
                <a:defRPr/>
              </a:pPr>
              <a:t>‹#›</a:t>
            </a:fld>
            <a:endParaRPr lang="en-US" altLang="en-US"/>
          </a:p>
        </p:txBody>
      </p:sp>
    </p:spTree>
    <p:extLst>
      <p:ext uri="{BB962C8B-B14F-4D97-AF65-F5344CB8AC3E}">
        <p14:creationId xmlns:p14="http://schemas.microsoft.com/office/powerpoint/2010/main" val="317535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6F90FC3-E6C0-4218-B20D-F948075F2116}" type="slidenum">
              <a:rPr lang="en-US" altLang="en-US" smtClean="0"/>
              <a:pPr>
                <a:defRPr/>
              </a:pPr>
              <a:t>‹#›</a:t>
            </a:fld>
            <a:endParaRPr lang="en-US" altLang="en-US"/>
          </a:p>
        </p:txBody>
      </p:sp>
    </p:spTree>
    <p:extLst>
      <p:ext uri="{BB962C8B-B14F-4D97-AF65-F5344CB8AC3E}">
        <p14:creationId xmlns:p14="http://schemas.microsoft.com/office/powerpoint/2010/main" val="381236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92AE7EE-0C6F-44B8-A618-F1EC8F52F0A4}" type="slidenum">
              <a:rPr lang="en-US" altLang="en-US" smtClean="0"/>
              <a:pPr>
                <a:defRPr/>
              </a:pPr>
              <a:t>‹#›</a:t>
            </a:fld>
            <a:endParaRPr lang="en-US" altLang="en-US"/>
          </a:p>
        </p:txBody>
      </p:sp>
    </p:spTree>
    <p:extLst>
      <p:ext uri="{BB962C8B-B14F-4D97-AF65-F5344CB8AC3E}">
        <p14:creationId xmlns:p14="http://schemas.microsoft.com/office/powerpoint/2010/main" val="355798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5B5C415-C03F-4526-B768-3565EB5F2948}" type="slidenum">
              <a:rPr lang="en-US" altLang="en-US" smtClean="0"/>
              <a:pPr>
                <a:defRPr/>
              </a:pPr>
              <a:t>‹#›</a:t>
            </a:fld>
            <a:endParaRPr lang="en-US" altLang="en-US"/>
          </a:p>
        </p:txBody>
      </p:sp>
    </p:spTree>
    <p:extLst>
      <p:ext uri="{BB962C8B-B14F-4D97-AF65-F5344CB8AC3E}">
        <p14:creationId xmlns:p14="http://schemas.microsoft.com/office/powerpoint/2010/main" val="133996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57AF103-BCB9-4206-850E-0D9E69DB47A7}" type="slidenum">
              <a:rPr lang="en-US" altLang="en-US" smtClean="0"/>
              <a:pPr>
                <a:defRPr/>
              </a:pPr>
              <a:t>‹#›</a:t>
            </a:fld>
            <a:endParaRPr lang="en-US" altLang="en-US"/>
          </a:p>
        </p:txBody>
      </p:sp>
    </p:spTree>
    <p:extLst>
      <p:ext uri="{BB962C8B-B14F-4D97-AF65-F5344CB8AC3E}">
        <p14:creationId xmlns:p14="http://schemas.microsoft.com/office/powerpoint/2010/main" val="332614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54" rtl="0" eaLnBrk="1" fontAlgn="base" latinLnBrk="0" hangingPunct="1">
              <a:lnSpc>
                <a:spcPct val="100000"/>
              </a:lnSpc>
              <a:spcBef>
                <a:spcPct val="0"/>
              </a:spcBef>
              <a:spcAft>
                <a:spcPct val="0"/>
              </a:spcAft>
              <a:buClrTx/>
              <a:buSzTx/>
              <a:buFontTx/>
              <a:buNone/>
              <a:tabLst/>
              <a:defRPr/>
            </a:pPr>
            <a:fld id="{D52B230D-ADED-43B8-8D5B-B93619D36C16}" type="slidenum">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354"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2056" name="Picture 12" descr="Canada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56364"/>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pPr>
              <a:defRPr/>
            </a:pPr>
            <a:fld id="{DF135AC9-90AB-47DC-B726-676130EA7AED}" type="slidenum">
              <a:rPr lang="en-CA" altLang="en-US" smtClean="0"/>
              <a:pPr>
                <a:defRPr/>
              </a:pPr>
              <a:t>‹#›</a:t>
            </a:fld>
            <a:endParaRPr lang="en-US" altLang="en-US"/>
          </a:p>
        </p:txBody>
      </p:sp>
      <p:sp>
        <p:nvSpPr>
          <p:cNvPr id="12" name="Footer Placeholder 4"/>
          <p:cNvSpPr>
            <a:spLocks noGrp="1"/>
          </p:cNvSpPr>
          <p:nvPr>
            <p:ph type="ftr" sz="quarter" idx="3"/>
          </p:nvPr>
        </p:nvSpPr>
        <p:spPr>
          <a:xfrm>
            <a:off x="3124200" y="6356364"/>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749E899-F99D-ECC8-221B-E5345D66E717}"/>
              </a:ext>
            </a:extLst>
          </p:cNvPr>
          <p:cNvSpPr txBox="1"/>
          <p:nvPr userDrawn="1">
            <p:extLst>
              <p:ext uri="{1162E1C5-73C7-4A58-AE30-91384D911F3F}">
                <p184:classification xmlns:p184="http://schemas.microsoft.com/office/powerpoint/2018/4/main" val="hdr"/>
              </p:ext>
            </p:extLst>
          </p:nvPr>
        </p:nvSpPr>
        <p:spPr>
          <a:xfrm>
            <a:off x="7153275" y="63501"/>
            <a:ext cx="1962150" cy="184666"/>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41458827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342882"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82" rtl="0" eaLnBrk="0" fontAlgn="base" hangingPunct="0">
        <a:spcBef>
          <a:spcPct val="0"/>
        </a:spcBef>
        <a:spcAft>
          <a:spcPct val="0"/>
        </a:spcAft>
        <a:defRPr sz="2700" b="1">
          <a:solidFill>
            <a:srgbClr val="306120"/>
          </a:solidFill>
          <a:latin typeface="Myriad Pro"/>
          <a:ea typeface="Myriad Pro"/>
          <a:cs typeface="Myriad Pro"/>
        </a:defRPr>
      </a:lvl2pPr>
      <a:lvl3pPr algn="l" defTabSz="342882" rtl="0" eaLnBrk="0" fontAlgn="base" hangingPunct="0">
        <a:spcBef>
          <a:spcPct val="0"/>
        </a:spcBef>
        <a:spcAft>
          <a:spcPct val="0"/>
        </a:spcAft>
        <a:defRPr sz="2700" b="1">
          <a:solidFill>
            <a:srgbClr val="306120"/>
          </a:solidFill>
          <a:latin typeface="Myriad Pro"/>
          <a:ea typeface="Myriad Pro"/>
          <a:cs typeface="Myriad Pro"/>
        </a:defRPr>
      </a:lvl3pPr>
      <a:lvl4pPr algn="l" defTabSz="342882" rtl="0" eaLnBrk="0" fontAlgn="base" hangingPunct="0">
        <a:spcBef>
          <a:spcPct val="0"/>
        </a:spcBef>
        <a:spcAft>
          <a:spcPct val="0"/>
        </a:spcAft>
        <a:defRPr sz="2700" b="1">
          <a:solidFill>
            <a:srgbClr val="306120"/>
          </a:solidFill>
          <a:latin typeface="Myriad Pro"/>
          <a:ea typeface="Myriad Pro"/>
          <a:cs typeface="Myriad Pro"/>
        </a:defRPr>
      </a:lvl4pPr>
      <a:lvl5pPr algn="l" defTabSz="342882" rtl="0" eaLnBrk="0" fontAlgn="base" hangingPunct="0">
        <a:spcBef>
          <a:spcPct val="0"/>
        </a:spcBef>
        <a:spcAft>
          <a:spcPct val="0"/>
        </a:spcAft>
        <a:defRPr sz="2700" b="1">
          <a:solidFill>
            <a:srgbClr val="306120"/>
          </a:solidFill>
          <a:latin typeface="Myriad Pro"/>
          <a:ea typeface="Myriad Pro"/>
          <a:cs typeface="Myriad Pro"/>
        </a:defRPr>
      </a:lvl5pPr>
      <a:lvl6pPr marL="342882" algn="l" defTabSz="342882" rtl="0" fontAlgn="base">
        <a:spcBef>
          <a:spcPct val="0"/>
        </a:spcBef>
        <a:spcAft>
          <a:spcPct val="0"/>
        </a:spcAft>
        <a:defRPr sz="2700" b="1">
          <a:solidFill>
            <a:srgbClr val="306120"/>
          </a:solidFill>
          <a:latin typeface="Myriad Pro"/>
          <a:ea typeface="Myriad Pro"/>
          <a:cs typeface="Myriad Pro"/>
        </a:defRPr>
      </a:lvl6pPr>
      <a:lvl7pPr marL="685766" algn="l" defTabSz="342882" rtl="0" fontAlgn="base">
        <a:spcBef>
          <a:spcPct val="0"/>
        </a:spcBef>
        <a:spcAft>
          <a:spcPct val="0"/>
        </a:spcAft>
        <a:defRPr sz="2700" b="1">
          <a:solidFill>
            <a:srgbClr val="306120"/>
          </a:solidFill>
          <a:latin typeface="Myriad Pro"/>
          <a:ea typeface="Myriad Pro"/>
          <a:cs typeface="Myriad Pro"/>
        </a:defRPr>
      </a:lvl7pPr>
      <a:lvl8pPr marL="1028649" algn="l" defTabSz="342882" rtl="0" fontAlgn="base">
        <a:spcBef>
          <a:spcPct val="0"/>
        </a:spcBef>
        <a:spcAft>
          <a:spcPct val="0"/>
        </a:spcAft>
        <a:defRPr sz="2700" b="1">
          <a:solidFill>
            <a:srgbClr val="306120"/>
          </a:solidFill>
          <a:latin typeface="Myriad Pro"/>
          <a:ea typeface="Myriad Pro"/>
          <a:cs typeface="Myriad Pro"/>
        </a:defRPr>
      </a:lvl8pPr>
      <a:lvl9pPr marL="1371532" algn="l" defTabSz="342882" rtl="0" fontAlgn="base">
        <a:spcBef>
          <a:spcPct val="0"/>
        </a:spcBef>
        <a:spcAft>
          <a:spcPct val="0"/>
        </a:spcAft>
        <a:defRPr sz="2700" b="1">
          <a:solidFill>
            <a:srgbClr val="306120"/>
          </a:solidFill>
          <a:latin typeface="Myriad Pro"/>
          <a:ea typeface="Myriad Pro"/>
          <a:cs typeface="Myriad Pro"/>
        </a:defRPr>
      </a:lvl9pPr>
    </p:titleStyle>
    <p:body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87"/>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64"/>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07781CF0-439D-6A94-8FFA-9D5A8B99BC8A}"/>
              </a:ext>
            </a:extLst>
          </p:cNvPr>
          <p:cNvSpPr txBox="1"/>
          <p:nvPr userDrawn="1">
            <p:extLst>
              <p:ext uri="{1162E1C5-73C7-4A58-AE30-91384D911F3F}">
                <p184:classification xmlns:p184="http://schemas.microsoft.com/office/powerpoint/2018/4/main" val="hdr"/>
              </p:ext>
            </p:extLst>
          </p:nvPr>
        </p:nvSpPr>
        <p:spPr>
          <a:xfrm>
            <a:off x="7153275" y="63501"/>
            <a:ext cx="1962150" cy="184666"/>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434165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hf hdr="0" ftr="0" dt="0"/>
  <p:txStyles>
    <p:titleStyle>
      <a:lvl1pPr algn="l" defTabSz="342882"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82" rtl="0" eaLnBrk="0" fontAlgn="base" hangingPunct="0">
        <a:spcBef>
          <a:spcPct val="0"/>
        </a:spcBef>
        <a:spcAft>
          <a:spcPct val="0"/>
        </a:spcAft>
        <a:defRPr sz="2700" b="1">
          <a:solidFill>
            <a:srgbClr val="306120"/>
          </a:solidFill>
          <a:latin typeface="Myriad Pro"/>
          <a:ea typeface="Myriad Pro"/>
          <a:cs typeface="Myriad Pro"/>
        </a:defRPr>
      </a:lvl2pPr>
      <a:lvl3pPr algn="l" defTabSz="342882" rtl="0" eaLnBrk="0" fontAlgn="base" hangingPunct="0">
        <a:spcBef>
          <a:spcPct val="0"/>
        </a:spcBef>
        <a:spcAft>
          <a:spcPct val="0"/>
        </a:spcAft>
        <a:defRPr sz="2700" b="1">
          <a:solidFill>
            <a:srgbClr val="306120"/>
          </a:solidFill>
          <a:latin typeface="Myriad Pro"/>
          <a:ea typeface="Myriad Pro"/>
          <a:cs typeface="Myriad Pro"/>
        </a:defRPr>
      </a:lvl3pPr>
      <a:lvl4pPr algn="l" defTabSz="342882" rtl="0" eaLnBrk="0" fontAlgn="base" hangingPunct="0">
        <a:spcBef>
          <a:spcPct val="0"/>
        </a:spcBef>
        <a:spcAft>
          <a:spcPct val="0"/>
        </a:spcAft>
        <a:defRPr sz="2700" b="1">
          <a:solidFill>
            <a:srgbClr val="306120"/>
          </a:solidFill>
          <a:latin typeface="Myriad Pro"/>
          <a:ea typeface="Myriad Pro"/>
          <a:cs typeface="Myriad Pro"/>
        </a:defRPr>
      </a:lvl4pPr>
      <a:lvl5pPr algn="l" defTabSz="342882" rtl="0" eaLnBrk="0" fontAlgn="base" hangingPunct="0">
        <a:spcBef>
          <a:spcPct val="0"/>
        </a:spcBef>
        <a:spcAft>
          <a:spcPct val="0"/>
        </a:spcAft>
        <a:defRPr sz="2700" b="1">
          <a:solidFill>
            <a:srgbClr val="306120"/>
          </a:solidFill>
          <a:latin typeface="Myriad Pro"/>
          <a:ea typeface="Myriad Pro"/>
          <a:cs typeface="Myriad Pro"/>
        </a:defRPr>
      </a:lvl5pPr>
      <a:lvl6pPr marL="342882" algn="l" defTabSz="342882" rtl="0" fontAlgn="base">
        <a:spcBef>
          <a:spcPct val="0"/>
        </a:spcBef>
        <a:spcAft>
          <a:spcPct val="0"/>
        </a:spcAft>
        <a:defRPr sz="2700" b="1">
          <a:solidFill>
            <a:srgbClr val="306120"/>
          </a:solidFill>
          <a:latin typeface="Myriad Pro"/>
          <a:ea typeface="Myriad Pro"/>
          <a:cs typeface="Myriad Pro"/>
        </a:defRPr>
      </a:lvl6pPr>
      <a:lvl7pPr marL="685766" algn="l" defTabSz="342882" rtl="0" fontAlgn="base">
        <a:spcBef>
          <a:spcPct val="0"/>
        </a:spcBef>
        <a:spcAft>
          <a:spcPct val="0"/>
        </a:spcAft>
        <a:defRPr sz="2700" b="1">
          <a:solidFill>
            <a:srgbClr val="306120"/>
          </a:solidFill>
          <a:latin typeface="Myriad Pro"/>
          <a:ea typeface="Myriad Pro"/>
          <a:cs typeface="Myriad Pro"/>
        </a:defRPr>
      </a:lvl7pPr>
      <a:lvl8pPr marL="1028649" algn="l" defTabSz="342882" rtl="0" fontAlgn="base">
        <a:spcBef>
          <a:spcPct val="0"/>
        </a:spcBef>
        <a:spcAft>
          <a:spcPct val="0"/>
        </a:spcAft>
        <a:defRPr sz="2700" b="1">
          <a:solidFill>
            <a:srgbClr val="306120"/>
          </a:solidFill>
          <a:latin typeface="Myriad Pro"/>
          <a:ea typeface="Myriad Pro"/>
          <a:cs typeface="Myriad Pro"/>
        </a:defRPr>
      </a:lvl8pPr>
      <a:lvl9pPr marL="1371532" algn="l" defTabSz="342882" rtl="0" fontAlgn="base">
        <a:spcBef>
          <a:spcPct val="0"/>
        </a:spcBef>
        <a:spcAft>
          <a:spcPct val="0"/>
        </a:spcAft>
        <a:defRPr sz="2700" b="1">
          <a:solidFill>
            <a:srgbClr val="306120"/>
          </a:solidFill>
          <a:latin typeface="Myriad Pro"/>
          <a:ea typeface="Myriad Pro"/>
          <a:cs typeface="Myriad Pro"/>
        </a:defRPr>
      </a:lvl9pPr>
    </p:titleStyle>
    <p:body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hyperlink" Target="https://iri.columbia.edu/our-expertise/climate/forecasts/enso/2024-october-quick-look/?enso_tab=enso-sst_image" TargetMode="External"/><Relationship Id="rId4" Type="http://schemas.openxmlformats.org/officeDocument/2006/relationships/hyperlink" Target="https://iri.columbia.edu/our-expertise/climate/forecasts/enso/current/?enso_tab=enso-sst_tabl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hyperlink" Target="https://cwfis.cfs.nrcan.gc.ca/"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hyperlink" Target="https://www.gov.nl.ca/"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hyperlink" Target="mailto:Richard.Carr@NRCan-RNCan.gc.ca"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hyperlink" Target="http://climate.ncsu.edu/climate/patterns/PDO.html" TargetMode="External"/><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ds.data.jma.go.jp/tcc/tcc/products/elnino/decadal/pdo_month.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ncei.noaa.gov/access/monitoring/nao" TargetMode="External"/><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4B1F261-689E-4D22-D86C-B6146BDE47B0}"/>
              </a:ext>
            </a:extLst>
          </p:cNvPr>
          <p:cNvSpPr txBox="1">
            <a:spLocks/>
          </p:cNvSpPr>
          <p:nvPr/>
        </p:nvSpPr>
        <p:spPr>
          <a:xfrm>
            <a:off x="500456" y="1451881"/>
            <a:ext cx="8164727" cy="2693815"/>
          </a:xfrm>
          <a:prstGeom prst="rect">
            <a:avLst/>
          </a:prstGeom>
        </p:spPr>
        <p:txBody>
          <a:bodyPr vert="horz" lIns="0" tIns="34291" rIns="68580" bIns="0" rtlCol="0" anchor="b" anchorCtr="0">
            <a:sp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CA" altLang="en-US" sz="3300" dirty="0">
                <a:solidFill>
                  <a:srgbClr val="C00000"/>
                </a:solidFill>
                <a:latin typeface="Arial" panose="020B0604020202020204" pitchFamily="34" charset="0"/>
                <a:cs typeface="Arial" panose="020B0604020202020204" pitchFamily="34" charset="0"/>
              </a:rPr>
              <a:t>Fire Season Severity Anomaly Forecast </a:t>
            </a:r>
          </a:p>
          <a:p>
            <a:pPr algn="ctr"/>
            <a:endParaRPr lang="en-CA" altLang="en-US" sz="3000" dirty="0">
              <a:solidFill>
                <a:srgbClr val="C00000"/>
              </a:solidFill>
              <a:latin typeface="Arial" panose="020B0604020202020204" pitchFamily="34" charset="0"/>
              <a:cs typeface="Arial" panose="020B0604020202020204" pitchFamily="34" charset="0"/>
            </a:endParaRPr>
          </a:p>
          <a:p>
            <a:pPr algn="ctr"/>
            <a:r>
              <a:rPr lang="en-CA" altLang="en-US" sz="2700" dirty="0">
                <a:solidFill>
                  <a:srgbClr val="FFC000"/>
                </a:solidFill>
                <a:latin typeface="Arial" panose="020B0604020202020204" pitchFamily="34" charset="0"/>
                <a:cs typeface="Arial" panose="020B0604020202020204" pitchFamily="34" charset="0"/>
              </a:rPr>
              <a:t>May 15, 2025</a:t>
            </a:r>
          </a:p>
          <a:p>
            <a:pPr algn="ctr"/>
            <a:endParaRPr lang="en-CA" altLang="en-US" sz="2700" dirty="0">
              <a:latin typeface="Arial" panose="020B0604020202020204" pitchFamily="34" charset="0"/>
              <a:cs typeface="Arial" panose="020B0604020202020204" pitchFamily="34" charset="0"/>
            </a:endParaRPr>
          </a:p>
          <a:p>
            <a:pPr algn="ctr"/>
            <a:br>
              <a:rPr lang="en-CA" altLang="en-US" sz="2700" dirty="0">
                <a:latin typeface="Arial" panose="020B0604020202020204" pitchFamily="34" charset="0"/>
                <a:cs typeface="Arial" panose="020B0604020202020204" pitchFamily="34" charset="0"/>
              </a:rPr>
            </a:br>
            <a:r>
              <a:rPr lang="en-CA" altLang="en-US" sz="2400" dirty="0">
                <a:solidFill>
                  <a:srgbClr val="FFFF00"/>
                </a:solidFill>
                <a:latin typeface="Arial" panose="020B0604020202020204" pitchFamily="34" charset="0"/>
                <a:cs typeface="Arial" panose="020B0604020202020204" pitchFamily="34" charset="0"/>
              </a:rPr>
              <a:t>Richard Carr</a:t>
            </a:r>
            <a:br>
              <a:rPr lang="en-CA" altLang="en-US" sz="2400" dirty="0">
                <a:solidFill>
                  <a:srgbClr val="FFFF00"/>
                </a:solidFill>
                <a:latin typeface="Arial" panose="020B0604020202020204" pitchFamily="34" charset="0"/>
                <a:cs typeface="Arial" panose="020B0604020202020204" pitchFamily="34" charset="0"/>
              </a:rPr>
            </a:br>
            <a:r>
              <a:rPr lang="en-CA" altLang="en-US" sz="2400" dirty="0">
                <a:solidFill>
                  <a:srgbClr val="FFFF00"/>
                </a:solidFill>
                <a:latin typeface="Arial" panose="020B0604020202020204" pitchFamily="34" charset="0"/>
                <a:cs typeface="Arial" panose="020B0604020202020204" pitchFamily="34" charset="0"/>
              </a:rPr>
              <a:t>Natural Resources Canada – Canadian Forest Service</a:t>
            </a:r>
            <a:endParaRPr lang="en-CA" sz="2400" strike="sngStrike"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7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46C1713-BC83-8C42-4C66-7146E212B24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0" name="Rectangle 9">
            <a:extLst>
              <a:ext uri="{FF2B5EF4-FFF2-40B4-BE49-F238E27FC236}">
                <a16:creationId xmlns:a16="http://schemas.microsoft.com/office/drawing/2014/main" id="{623DA3CB-8CDD-023D-C424-72C489D3531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7" name="Picture 6" descr="A graph of a graph showing the number of the weather forecasts&#10;&#10;AI-generated content may be incorrect.">
            <a:extLst>
              <a:ext uri="{FF2B5EF4-FFF2-40B4-BE49-F238E27FC236}">
                <a16:creationId xmlns:a16="http://schemas.microsoft.com/office/drawing/2014/main" id="{41B7C2F2-19B6-0648-8A31-C2199CE32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76400"/>
            <a:ext cx="5040000" cy="3665455"/>
          </a:xfrm>
          <a:prstGeom prst="rect">
            <a:avLst/>
          </a:prstGeom>
          <a:ln w="12700">
            <a:solidFill>
              <a:srgbClr val="7030A0"/>
            </a:solidFill>
          </a:ln>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10</a:t>
            </a:fld>
            <a:endParaRPr lang="en-US" altLang="en-US" dirty="0"/>
          </a:p>
        </p:txBody>
      </p:sp>
      <p:sp>
        <p:nvSpPr>
          <p:cNvPr id="8" name="TextBox 7"/>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IRI ENSO Forecast</a:t>
            </a:r>
          </a:p>
        </p:txBody>
      </p:sp>
      <p:grpSp>
        <p:nvGrpSpPr>
          <p:cNvPr id="27" name="Group 26">
            <a:extLst>
              <a:ext uri="{FF2B5EF4-FFF2-40B4-BE49-F238E27FC236}">
                <a16:creationId xmlns:a16="http://schemas.microsoft.com/office/drawing/2014/main" id="{9BF73679-8970-C6B3-2267-FD3BC48C20EB}"/>
              </a:ext>
            </a:extLst>
          </p:cNvPr>
          <p:cNvGrpSpPr/>
          <p:nvPr/>
        </p:nvGrpSpPr>
        <p:grpSpPr>
          <a:xfrm>
            <a:off x="720000" y="3086986"/>
            <a:ext cx="3852000" cy="457200"/>
            <a:chOff x="720000" y="2713841"/>
            <a:chExt cx="3852000" cy="457200"/>
          </a:xfrm>
        </p:grpSpPr>
        <p:cxnSp>
          <p:nvCxnSpPr>
            <p:cNvPr id="11" name="Straight Connector 10"/>
            <p:cNvCxnSpPr/>
            <p:nvPr/>
          </p:nvCxnSpPr>
          <p:spPr>
            <a:xfrm>
              <a:off x="720000" y="2713841"/>
              <a:ext cx="3852000"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20000" y="3171041"/>
              <a:ext cx="3852000"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77ADBD4B-F770-78A5-5DCC-772AE2EC6213}"/>
              </a:ext>
            </a:extLst>
          </p:cNvPr>
          <p:cNvSpPr txBox="1"/>
          <p:nvPr/>
        </p:nvSpPr>
        <p:spPr>
          <a:xfrm>
            <a:off x="2133600" y="540937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April, 2025</a:t>
            </a:r>
          </a:p>
        </p:txBody>
      </p:sp>
      <p:sp>
        <p:nvSpPr>
          <p:cNvPr id="17" name="TextBox 16">
            <a:extLst>
              <a:ext uri="{FF2B5EF4-FFF2-40B4-BE49-F238E27FC236}">
                <a16:creationId xmlns:a16="http://schemas.microsoft.com/office/drawing/2014/main" id="{01F05863-E451-0004-2713-2E8E6130F0D2}"/>
              </a:ext>
            </a:extLst>
          </p:cNvPr>
          <p:cNvSpPr txBox="1"/>
          <p:nvPr/>
        </p:nvSpPr>
        <p:spPr>
          <a:xfrm>
            <a:off x="5521719" y="1611872"/>
            <a:ext cx="3355587" cy="1384995"/>
          </a:xfrm>
          <a:prstGeom prst="rect">
            <a:avLst/>
          </a:prstGeom>
          <a:noFill/>
        </p:spPr>
        <p:txBody>
          <a:bodyPr wrap="square" rtlCol="0">
            <a:spAutoFit/>
          </a:bodyPr>
          <a:lstStyle/>
          <a:p>
            <a:r>
              <a:rPr lang="en-CA" sz="2800" b="1" dirty="0">
                <a:latin typeface="Corbel" panose="020B0503020204020204" pitchFamily="34" charset="0"/>
              </a:rPr>
              <a:t>Neutral conditions likely </a:t>
            </a:r>
            <a:r>
              <a:rPr lang="en-CA" sz="2800" b="1" dirty="0">
                <a:latin typeface="Calibri" panose="020F0502020204030204" pitchFamily="34" charset="0"/>
                <a:cs typeface="Calibri" panose="020F0502020204030204" pitchFamily="34" charset="0"/>
              </a:rPr>
              <a:t>continuing</a:t>
            </a:r>
            <a:r>
              <a:rPr lang="en-CA" sz="2800" b="1" dirty="0">
                <a:latin typeface="Corbel" panose="020B0503020204020204" pitchFamily="34" charset="0"/>
              </a:rPr>
              <a:t> 0ver summer</a:t>
            </a:r>
          </a:p>
        </p:txBody>
      </p:sp>
      <p:sp>
        <p:nvSpPr>
          <p:cNvPr id="13" name="Rectangle 3">
            <a:extLst>
              <a:ext uri="{FF2B5EF4-FFF2-40B4-BE49-F238E27FC236}">
                <a16:creationId xmlns:a16="http://schemas.microsoft.com/office/drawing/2014/main" id="{EEDA8CDB-6816-0385-6A68-05347D64AE53}"/>
              </a:ext>
            </a:extLst>
          </p:cNvPr>
          <p:cNvSpPr txBox="1">
            <a:spLocks noChangeArrowheads="1"/>
          </p:cNvSpPr>
          <p:nvPr/>
        </p:nvSpPr>
        <p:spPr>
          <a:xfrm>
            <a:off x="149400" y="935400"/>
            <a:ext cx="8080200" cy="442454"/>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34" eaLnBrk="1" hangingPunct="1">
              <a:lnSpc>
                <a:spcPct val="80000"/>
              </a:lnSpc>
              <a:buNone/>
            </a:pPr>
            <a:r>
              <a:rPr lang="en-US" sz="1200" i="1" dirty="0">
                <a:hlinkClick r:id="rId4"/>
              </a:rPr>
              <a:t>https://iri.columbia.edu/our-expertise/climate/forecasts/enso/current/?enso_tab=enso-sst_table</a:t>
            </a:r>
            <a:endParaRPr lang="en-US" sz="1200" i="1" dirty="0"/>
          </a:p>
          <a:p>
            <a:pPr marL="0" indent="0" defTabSz="361934" eaLnBrk="1" hangingPunct="1">
              <a:lnSpc>
                <a:spcPct val="80000"/>
              </a:lnSpc>
              <a:buNone/>
            </a:pPr>
            <a:r>
              <a:rPr lang="en-US" sz="1200" i="1" dirty="0">
                <a:hlinkClick r:id="rId5"/>
              </a:rPr>
              <a:t>https://iri.columbia.edu/our-expertise/climate/forecasts/enso/2024-october-quick-look/?enso_tab=enso-sst_image</a:t>
            </a:r>
            <a:r>
              <a:rPr lang="en-US" sz="1200" i="1" dirty="0"/>
              <a:t> </a:t>
            </a:r>
          </a:p>
        </p:txBody>
      </p:sp>
      <p:sp>
        <p:nvSpPr>
          <p:cNvPr id="19" name="TextBox 18">
            <a:extLst>
              <a:ext uri="{FF2B5EF4-FFF2-40B4-BE49-F238E27FC236}">
                <a16:creationId xmlns:a16="http://schemas.microsoft.com/office/drawing/2014/main" id="{297E41D6-5AE7-40DC-A764-48956B33BC16}"/>
              </a:ext>
            </a:extLst>
          </p:cNvPr>
          <p:cNvSpPr txBox="1"/>
          <p:nvPr/>
        </p:nvSpPr>
        <p:spPr>
          <a:xfrm>
            <a:off x="5829303" y="5726668"/>
            <a:ext cx="2857501"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cs typeface="Calibri" panose="020F0502020204030204" pitchFamily="34" charset="0"/>
              </a:rPr>
              <a:t>Time series to October 2024</a:t>
            </a:r>
          </a:p>
        </p:txBody>
      </p:sp>
      <p:grpSp>
        <p:nvGrpSpPr>
          <p:cNvPr id="29" name="Group 28">
            <a:extLst>
              <a:ext uri="{FF2B5EF4-FFF2-40B4-BE49-F238E27FC236}">
                <a16:creationId xmlns:a16="http://schemas.microsoft.com/office/drawing/2014/main" id="{7CDD1824-8FFC-0E21-5D66-A3A342B4411A}"/>
              </a:ext>
            </a:extLst>
          </p:cNvPr>
          <p:cNvGrpSpPr/>
          <p:nvPr/>
        </p:nvGrpSpPr>
        <p:grpSpPr>
          <a:xfrm>
            <a:off x="5256000" y="3167667"/>
            <a:ext cx="3780004" cy="2520000"/>
            <a:chOff x="5256000" y="2851200"/>
            <a:chExt cx="3780004" cy="2520000"/>
          </a:xfrm>
        </p:grpSpPr>
        <p:pic>
          <p:nvPicPr>
            <p:cNvPr id="28" name="Picture 27">
              <a:extLst>
                <a:ext uri="{FF2B5EF4-FFF2-40B4-BE49-F238E27FC236}">
                  <a16:creationId xmlns:a16="http://schemas.microsoft.com/office/drawing/2014/main" id="{F6D59B37-A494-BA44-E72E-5ED55A05FD81}"/>
                </a:ext>
              </a:extLst>
            </p:cNvPr>
            <p:cNvPicPr>
              <a:picLocks noChangeAspect="1"/>
            </p:cNvPicPr>
            <p:nvPr/>
          </p:nvPicPr>
          <p:blipFill>
            <a:blip r:embed="rId6"/>
            <a:stretch>
              <a:fillRect/>
            </a:stretch>
          </p:blipFill>
          <p:spPr>
            <a:xfrm>
              <a:off x="5256000" y="2851200"/>
              <a:ext cx="3780000" cy="2520000"/>
            </a:xfrm>
            <a:prstGeom prst="rect">
              <a:avLst/>
            </a:prstGeom>
            <a:ln w="12700">
              <a:solidFill>
                <a:srgbClr val="0000FF"/>
              </a:solidFill>
            </a:ln>
          </p:spPr>
        </p:pic>
        <p:cxnSp>
          <p:nvCxnSpPr>
            <p:cNvPr id="3" name="Straight Connector 2">
              <a:extLst>
                <a:ext uri="{FF2B5EF4-FFF2-40B4-BE49-F238E27FC236}">
                  <a16:creationId xmlns:a16="http://schemas.microsoft.com/office/drawing/2014/main" id="{6ADA4ECC-DBC2-DFD5-4585-593EB2FF8A1D}"/>
                </a:ext>
              </a:extLst>
            </p:cNvPr>
            <p:cNvCxnSpPr/>
            <p:nvPr/>
          </p:nvCxnSpPr>
          <p:spPr>
            <a:xfrm>
              <a:off x="5544003" y="3870000"/>
              <a:ext cx="3492001" cy="0"/>
            </a:xfrm>
            <a:prstGeom prst="lin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1D3F054-5786-A736-E916-5C1EA8481A5F}"/>
                </a:ext>
              </a:extLst>
            </p:cNvPr>
            <p:cNvCxnSpPr/>
            <p:nvPr/>
          </p:nvCxnSpPr>
          <p:spPr>
            <a:xfrm>
              <a:off x="5544003" y="4191000"/>
              <a:ext cx="3492001" cy="0"/>
            </a:xfrm>
            <a:prstGeom prst="lin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4BAFDE42-728F-6BA9-6078-BEA2A66DD340}"/>
              </a:ext>
            </a:extLst>
          </p:cNvPr>
          <p:cNvCxnSpPr/>
          <p:nvPr/>
        </p:nvCxnSpPr>
        <p:spPr>
          <a:xfrm flipV="1">
            <a:off x="1828800" y="3745467"/>
            <a:ext cx="0" cy="441000"/>
          </a:xfrm>
          <a:prstGeom prst="straightConnector1">
            <a:avLst/>
          </a:prstGeom>
          <a:ln w="57150">
            <a:solidFill>
              <a:srgbClr val="008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355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A0732B-E828-5EF6-CA61-295CDF4AF42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8" name="Picture 7" descr="A graph of fire and area burned in canada&#10;&#10;AI-generated content may be incorrect.">
            <a:extLst>
              <a:ext uri="{FF2B5EF4-FFF2-40B4-BE49-F238E27FC236}">
                <a16:creationId xmlns:a16="http://schemas.microsoft.com/office/drawing/2014/main" id="{AB834612-70DA-FB96-1460-55E0CAD9A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98" y="1876409"/>
            <a:ext cx="6973318" cy="4392000"/>
          </a:xfrm>
          <a:prstGeom prst="rect">
            <a:avLst/>
          </a:prstGeom>
        </p:spPr>
      </p:pic>
      <p:sp>
        <p:nvSpPr>
          <p:cNvPr id="2" name="TextBox 1"/>
          <p:cNvSpPr txBox="1"/>
          <p:nvPr/>
        </p:nvSpPr>
        <p:spPr>
          <a:xfrm>
            <a:off x="207600" y="360010"/>
            <a:ext cx="8784000" cy="646331"/>
          </a:xfrm>
          <a:prstGeom prst="rect">
            <a:avLst/>
          </a:prstGeom>
          <a:noFill/>
        </p:spPr>
        <p:txBody>
          <a:bodyPr wrap="square" rtlCol="0">
            <a:noAutofit/>
          </a:bodyPr>
          <a:lstStyle/>
          <a:p>
            <a:r>
              <a:rPr lang="en-CA" sz="3600" b="1" dirty="0">
                <a:solidFill>
                  <a:srgbClr val="C00000"/>
                </a:solidFill>
                <a:latin typeface="+mj-lt"/>
              </a:rPr>
              <a:t>Neutral ENSO: Recent Analog Years</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11</a:t>
            </a:fld>
            <a:endParaRPr lang="en-US" altLang="en-US" dirty="0"/>
          </a:p>
        </p:txBody>
      </p:sp>
      <p:sp>
        <p:nvSpPr>
          <p:cNvPr id="3" name="TextBox 2"/>
          <p:cNvSpPr txBox="1"/>
          <p:nvPr/>
        </p:nvSpPr>
        <p:spPr>
          <a:xfrm>
            <a:off x="228600" y="1007125"/>
            <a:ext cx="8686800" cy="1126476"/>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Arrows to area burned: 2012 (orange), 2013—2014, 2017 (black), 2020 (green), 2024 (black)</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377F3731-1926-CC65-675A-F6B541806BF4}"/>
              </a:ext>
            </a:extLst>
          </p:cNvPr>
          <p:cNvCxnSpPr/>
          <p:nvPr/>
        </p:nvCxnSpPr>
        <p:spPr>
          <a:xfrm>
            <a:off x="6705600" y="4500139"/>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1F46A76-ABF4-AC4A-EF3B-0694EA79EB13}"/>
              </a:ext>
            </a:extLst>
          </p:cNvPr>
          <p:cNvCxnSpPr/>
          <p:nvPr/>
        </p:nvCxnSpPr>
        <p:spPr>
          <a:xfrm>
            <a:off x="7038000" y="4495800"/>
            <a:ext cx="0" cy="432000"/>
          </a:xfrm>
          <a:prstGeom prst="straightConnector1">
            <a:avLst/>
          </a:prstGeom>
          <a:ln w="50800">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88C0CB9-6C67-2914-72CF-224EED67087E}"/>
              </a:ext>
            </a:extLst>
          </p:cNvPr>
          <p:cNvCxnSpPr/>
          <p:nvPr/>
        </p:nvCxnSpPr>
        <p:spPr>
          <a:xfrm>
            <a:off x="6324600" y="4495800"/>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96F93DFF-AF7D-C455-EB87-D71ED5E77778}"/>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grpSp>
        <p:nvGrpSpPr>
          <p:cNvPr id="6" name="Group 5">
            <a:extLst>
              <a:ext uri="{FF2B5EF4-FFF2-40B4-BE49-F238E27FC236}">
                <a16:creationId xmlns:a16="http://schemas.microsoft.com/office/drawing/2014/main" id="{49D3DD11-43DE-41A4-C327-68D756969EF0}"/>
              </a:ext>
            </a:extLst>
          </p:cNvPr>
          <p:cNvGrpSpPr/>
          <p:nvPr/>
        </p:nvGrpSpPr>
        <p:grpSpPr>
          <a:xfrm>
            <a:off x="7543800" y="4495800"/>
            <a:ext cx="762000" cy="432001"/>
            <a:chOff x="7543800" y="4495800"/>
            <a:chExt cx="762000" cy="432001"/>
          </a:xfrm>
        </p:grpSpPr>
        <p:cxnSp>
          <p:nvCxnSpPr>
            <p:cNvPr id="13" name="Straight Arrow Connector 12">
              <a:extLst>
                <a:ext uri="{FF2B5EF4-FFF2-40B4-BE49-F238E27FC236}">
                  <a16:creationId xmlns:a16="http://schemas.microsoft.com/office/drawing/2014/main" id="{648F0E7D-5D4E-AE43-243F-92B576F99CE3}"/>
                </a:ext>
              </a:extLst>
            </p:cNvPr>
            <p:cNvCxnSpPr>
              <a:cxnSpLocks/>
            </p:cNvCxnSpPr>
            <p:nvPr/>
          </p:nvCxnSpPr>
          <p:spPr>
            <a:xfrm>
              <a:off x="7543800" y="4495800"/>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B98EC8DE-3700-273B-1707-40327E1338E9}"/>
                </a:ext>
              </a:extLst>
            </p:cNvPr>
            <p:cNvSpPr/>
            <p:nvPr/>
          </p:nvSpPr>
          <p:spPr>
            <a:xfrm>
              <a:off x="7543800" y="4547321"/>
              <a:ext cx="762000" cy="3804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000" b="1" dirty="0">
                  <a:solidFill>
                    <a:schemeClr val="tx1"/>
                  </a:solidFill>
                </a:rPr>
                <a:t>2024</a:t>
              </a:r>
            </a:p>
          </p:txBody>
        </p:sp>
      </p:grpSp>
      <p:cxnSp>
        <p:nvCxnSpPr>
          <p:cNvPr id="17" name="Straight Arrow Connector 16">
            <a:extLst>
              <a:ext uri="{FF2B5EF4-FFF2-40B4-BE49-F238E27FC236}">
                <a16:creationId xmlns:a16="http://schemas.microsoft.com/office/drawing/2014/main" id="{E66BF231-BA89-19BA-1DD5-F3ECF748E2B1}"/>
              </a:ext>
            </a:extLst>
          </p:cNvPr>
          <p:cNvCxnSpPr/>
          <p:nvPr/>
        </p:nvCxnSpPr>
        <p:spPr>
          <a:xfrm>
            <a:off x="6248400" y="4495800"/>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20D3761-436B-CF3D-E620-74A768603CC0}"/>
              </a:ext>
            </a:extLst>
          </p:cNvPr>
          <p:cNvCxnSpPr/>
          <p:nvPr/>
        </p:nvCxnSpPr>
        <p:spPr>
          <a:xfrm>
            <a:off x="6120000" y="4495800"/>
            <a:ext cx="0" cy="432000"/>
          </a:xfrm>
          <a:prstGeom prst="straightConnector1">
            <a:avLst/>
          </a:prstGeom>
          <a:ln w="50800">
            <a:solidFill>
              <a:srgbClr val="FF66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3982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ECAF4D-173B-52A5-E42E-3CD51032E6EB}"/>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10"/>
            <a:ext cx="8280000" cy="646331"/>
          </a:xfrm>
          <a:prstGeom prst="rect">
            <a:avLst/>
          </a:prstGeom>
          <a:noFill/>
        </p:spPr>
        <p:txBody>
          <a:bodyPr wrap="square" rtlCol="0">
            <a:noAutofit/>
          </a:bodyPr>
          <a:lstStyle/>
          <a:p>
            <a:r>
              <a:rPr lang="en-CA" sz="3600" b="1" dirty="0" err="1">
                <a:solidFill>
                  <a:srgbClr val="C00000"/>
                </a:solidFill>
                <a:latin typeface="+mj-lt"/>
              </a:rPr>
              <a:t>CanSIPS</a:t>
            </a:r>
            <a:endParaRPr lang="en-CA" sz="3600" b="1" dirty="0">
              <a:solidFill>
                <a:srgbClr val="C00000"/>
              </a:solidFill>
              <a:latin typeface="+mj-lt"/>
            </a:endParaRPr>
          </a:p>
        </p:txBody>
      </p:sp>
      <p:sp>
        <p:nvSpPr>
          <p:cNvPr id="3" name="TextBox 2"/>
          <p:cNvSpPr txBox="1"/>
          <p:nvPr/>
        </p:nvSpPr>
        <p:spPr>
          <a:xfrm>
            <a:off x="228600" y="1066803"/>
            <a:ext cx="8686800" cy="5221619"/>
          </a:xfrm>
          <a:prstGeom prst="rect">
            <a:avLst/>
          </a:prstGeom>
          <a:noFill/>
        </p:spPr>
        <p:txBody>
          <a:bodyPr wrap="square" rtlCol="0">
            <a:noAutofit/>
          </a:bodyPr>
          <a:lstStyle/>
          <a:p>
            <a:pPr marL="182554" indent="-182554">
              <a:buFont typeface="Arial" panose="020B0604020202020204" pitchFamily="34" charset="0"/>
              <a:buChar char="•"/>
            </a:pPr>
            <a:r>
              <a:rPr lang="en-CA" sz="2800" b="1" dirty="0">
                <a:solidFill>
                  <a:srgbClr val="008000"/>
                </a:solidFill>
                <a:latin typeface="Calibri" panose="020F0502020204030204" pitchFamily="34" charset="0"/>
                <a:cs typeface="Calibri" panose="020F0502020204030204" pitchFamily="34" charset="0"/>
              </a:rPr>
              <a:t>Ensemble has increased from 2x10 to 2x20 members</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Models developed by Canadian Centre for Climate Modeling and Analysis</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536548" indent="-161917">
              <a:buFont typeface="Arial" panose="020B0604020202020204" pitchFamily="34" charset="0"/>
              <a:buChar char="•"/>
            </a:pPr>
            <a:r>
              <a:rPr lang="en-CA" sz="2400" b="1" dirty="0">
                <a:latin typeface="Calibri" panose="020F0502020204030204" pitchFamily="34" charset="0"/>
                <a:cs typeface="Calibri" panose="020F0502020204030204" pitchFamily="34" charset="0"/>
              </a:rPr>
              <a:t>CanCM4i (CanESM5)</a:t>
            </a:r>
          </a:p>
          <a:p>
            <a:pPr marL="536548" indent="-161917">
              <a:buFont typeface="Arial" panose="020B0604020202020204" pitchFamily="34" charset="0"/>
              <a:buChar char="•"/>
            </a:pPr>
            <a:endParaRPr lang="en-CA" sz="2400" b="1" dirty="0">
              <a:latin typeface="Calibri" panose="020F0502020204030204" pitchFamily="34" charset="0"/>
              <a:cs typeface="Calibri" panose="020F0502020204030204" pitchFamily="34" charset="0"/>
            </a:endParaRPr>
          </a:p>
          <a:p>
            <a:pPr marL="536548" indent="-161917">
              <a:buFont typeface="Arial" panose="020B0604020202020204" pitchFamily="34" charset="0"/>
              <a:buChar char="•"/>
            </a:pPr>
            <a:r>
              <a:rPr lang="en-CA" sz="2400" b="1" dirty="0">
                <a:latin typeface="Calibri" panose="020F0502020204030204" pitchFamily="34" charset="0"/>
                <a:cs typeface="Calibri" panose="020F0502020204030204" pitchFamily="34" charset="0"/>
              </a:rPr>
              <a:t>GEM5.2-NEMO: Global Environmental Multiscale – Nucleus for European Modeling of the Ocean</a:t>
            </a:r>
            <a:endParaRPr lang="en-CA" sz="28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NRCan uses temperature and precipitation data, plus fuel </a:t>
            </a:r>
            <a:r>
              <a:rPr lang="en-CA" sz="2800" b="1">
                <a:latin typeface="Calibri" panose="020F0502020204030204" pitchFamily="34" charset="0"/>
                <a:cs typeface="Calibri" panose="020F0502020204030204" pitchFamily="34" charset="0"/>
              </a:rPr>
              <a:t>moisture initialization from CWFIS</a:t>
            </a:r>
            <a:endParaRPr lang="en-CA" sz="28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Skill of climate forecasts often best in coastal areas, poorer in lee of mountain ranges</a:t>
            </a:r>
          </a:p>
          <a:p>
            <a:pPr marL="180966"/>
            <a:endParaRPr lang="en-CA" sz="20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12</a:t>
            </a:fld>
            <a:endParaRPr lang="en-US" altLang="en-US" dirty="0"/>
          </a:p>
        </p:txBody>
      </p:sp>
      <p:sp>
        <p:nvSpPr>
          <p:cNvPr id="5" name="Rectangle 4">
            <a:extLst>
              <a:ext uri="{FF2B5EF4-FFF2-40B4-BE49-F238E27FC236}">
                <a16:creationId xmlns:a16="http://schemas.microsoft.com/office/drawing/2014/main" id="{1E0AFA93-852D-9B00-1605-A9B6BF106BB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4035524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60C7F1B-8C22-3931-C9C8-76E8BC4667AE}"/>
              </a:ext>
            </a:extLst>
          </p:cNvPr>
          <p:cNvGrpSpPr/>
          <p:nvPr/>
        </p:nvGrpSpPr>
        <p:grpSpPr>
          <a:xfrm>
            <a:off x="170503" y="1053280"/>
            <a:ext cx="8744901" cy="4994491"/>
            <a:chOff x="170503" y="1053280"/>
            <a:chExt cx="8744901" cy="4994491"/>
          </a:xfrm>
        </p:grpSpPr>
        <p:pic>
          <p:nvPicPr>
            <p:cNvPr id="18" name="Picture 17">
              <a:extLst>
                <a:ext uri="{FF2B5EF4-FFF2-40B4-BE49-F238E27FC236}">
                  <a16:creationId xmlns:a16="http://schemas.microsoft.com/office/drawing/2014/main" id="{6230B531-68B7-3710-48BD-AEFE1E502985}"/>
                </a:ext>
              </a:extLst>
            </p:cNvPr>
            <p:cNvPicPr>
              <a:picLocks noChangeAspect="1"/>
            </p:cNvPicPr>
            <p:nvPr/>
          </p:nvPicPr>
          <p:blipFill>
            <a:blip r:embed="rId3"/>
            <a:stretch>
              <a:fillRect/>
            </a:stretch>
          </p:blipFill>
          <p:spPr>
            <a:xfrm>
              <a:off x="2075404" y="1443249"/>
              <a:ext cx="6840000" cy="4604522"/>
            </a:xfrm>
            <a:prstGeom prst="rect">
              <a:avLst/>
            </a:prstGeom>
          </p:spPr>
        </p:pic>
        <p:sp>
          <p:nvSpPr>
            <p:cNvPr id="4" name="TextBox 3"/>
            <p:cNvSpPr txBox="1"/>
            <p:nvPr/>
          </p:nvSpPr>
          <p:spPr>
            <a:xfrm>
              <a:off x="170503" y="1053280"/>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JJA Temp</a:t>
              </a: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i="1" dirty="0">
                  <a:solidFill>
                    <a:srgbClr val="FF6600"/>
                  </a:solidFill>
                  <a:latin typeface="Corbel" panose="020B0503020204020204" pitchFamily="34" charset="0"/>
                </a:rPr>
                <a:t>Looks warm …</a:t>
              </a:r>
            </a:p>
            <a:p>
              <a:endParaRPr lang="en-CA" sz="2400" b="1" i="1" dirty="0">
                <a:solidFill>
                  <a:srgbClr val="FF6600"/>
                </a:solidFill>
                <a:latin typeface="Corbel" panose="020B0503020204020204" pitchFamily="34" charset="0"/>
              </a:endParaRPr>
            </a:p>
            <a:p>
              <a:r>
                <a:rPr lang="en-CA" sz="2400" b="1" i="1" dirty="0">
                  <a:solidFill>
                    <a:srgbClr val="FF6600"/>
                  </a:solidFill>
                  <a:latin typeface="Corbel" panose="020B0503020204020204" pitchFamily="34" charset="0"/>
                </a:rPr>
                <a:t>Subtract a bit of drama to get truer picture!</a:t>
              </a:r>
            </a:p>
            <a:p>
              <a:endParaRPr lang="en-CA" sz="2400" b="1" dirty="0">
                <a:latin typeface="Corbel" panose="020B0503020204020204" pitchFamily="34" charset="0"/>
              </a:endParaRPr>
            </a:p>
            <a:p>
              <a:endParaRPr lang="en-CA" sz="2400" b="1" dirty="0">
                <a:latin typeface="Corbel" panose="020B0503020204020204" pitchFamily="34" charset="0"/>
              </a:endParaRPr>
            </a:p>
          </p:txBody>
        </p:sp>
      </p:grpSp>
      <p:grpSp>
        <p:nvGrpSpPr>
          <p:cNvPr id="16" name="Group 15">
            <a:extLst>
              <a:ext uri="{FF2B5EF4-FFF2-40B4-BE49-F238E27FC236}">
                <a16:creationId xmlns:a16="http://schemas.microsoft.com/office/drawing/2014/main" id="{575C87E9-90B8-677D-6671-827914629F1A}"/>
              </a:ext>
            </a:extLst>
          </p:cNvPr>
          <p:cNvGrpSpPr/>
          <p:nvPr/>
        </p:nvGrpSpPr>
        <p:grpSpPr>
          <a:xfrm>
            <a:off x="152400" y="1066801"/>
            <a:ext cx="8763004" cy="5135556"/>
            <a:chOff x="152400" y="1066801"/>
            <a:chExt cx="8763004" cy="5135556"/>
          </a:xfrm>
        </p:grpSpPr>
        <p:pic>
          <p:nvPicPr>
            <p:cNvPr id="13" name="Picture 12">
              <a:extLst>
                <a:ext uri="{FF2B5EF4-FFF2-40B4-BE49-F238E27FC236}">
                  <a16:creationId xmlns:a16="http://schemas.microsoft.com/office/drawing/2014/main" id="{BC34E9F1-4A39-E53F-69A7-FA4B2B502D60}"/>
                </a:ext>
              </a:extLst>
            </p:cNvPr>
            <p:cNvPicPr>
              <a:picLocks noChangeAspect="1"/>
            </p:cNvPicPr>
            <p:nvPr/>
          </p:nvPicPr>
          <p:blipFill>
            <a:blip r:embed="rId4"/>
            <a:stretch>
              <a:fillRect/>
            </a:stretch>
          </p:blipFill>
          <p:spPr>
            <a:xfrm>
              <a:off x="2075404" y="1447810"/>
              <a:ext cx="6840000" cy="4754547"/>
            </a:xfrm>
            <a:prstGeom prst="rect">
              <a:avLst/>
            </a:prstGeom>
          </p:spPr>
        </p:pic>
        <p:sp>
          <p:nvSpPr>
            <p:cNvPr id="19" name="TextBox 18">
              <a:extLst>
                <a:ext uri="{FF2B5EF4-FFF2-40B4-BE49-F238E27FC236}">
                  <a16:creationId xmlns:a16="http://schemas.microsoft.com/office/drawing/2014/main" id="{B940BD75-4870-361E-9079-2F09E25F8CCB}"/>
                </a:ext>
              </a:extLst>
            </p:cNvPr>
            <p:cNvSpPr txBox="1"/>
            <p:nvPr/>
          </p:nvSpPr>
          <p:spPr>
            <a:xfrm>
              <a:off x="152400" y="1066801"/>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JJA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0000FF"/>
                  </a:solidFill>
                  <a:latin typeface="Corbel" panose="020B0503020204020204" pitchFamily="34" charset="0"/>
                </a:rPr>
                <a:t>Many dry regions?</a:t>
              </a:r>
            </a:p>
            <a:p>
              <a:endParaRPr lang="en-CA" sz="2800" b="1" dirty="0">
                <a:latin typeface="Corbel" panose="020B0503020204020204" pitchFamily="34" charset="0"/>
              </a:endParaRPr>
            </a:p>
            <a:p>
              <a:endParaRPr lang="en-CA" sz="2400" b="1" dirty="0">
                <a:latin typeface="Corbel" panose="020B0503020204020204" pitchFamily="34" charset="0"/>
              </a:endParaRPr>
            </a:p>
          </p:txBody>
        </p:sp>
      </p:grpSp>
      <p:sp>
        <p:nvSpPr>
          <p:cNvPr id="6" name="Rectangle 5">
            <a:extLst>
              <a:ext uri="{FF2B5EF4-FFF2-40B4-BE49-F238E27FC236}">
                <a16:creationId xmlns:a16="http://schemas.microsoft.com/office/drawing/2014/main" id="{9013C3E5-C3D0-14ED-3886-A2C6619BDF68}"/>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13</a:t>
            </a:fld>
            <a:endParaRPr lang="en-US" altLang="en-US" dirty="0"/>
          </a:p>
        </p:txBody>
      </p:sp>
      <p:sp>
        <p:nvSpPr>
          <p:cNvPr id="3" name="TextBox 2"/>
          <p:cNvSpPr txBox="1"/>
          <p:nvPr/>
        </p:nvSpPr>
        <p:spPr>
          <a:xfrm>
            <a:off x="360005" y="360010"/>
            <a:ext cx="7848601"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p:cNvSpPr txBox="1"/>
          <p:nvPr/>
        </p:nvSpPr>
        <p:spPr>
          <a:xfrm>
            <a:off x="3124200" y="900885"/>
            <a:ext cx="2971800"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April run</a:t>
            </a:r>
          </a:p>
        </p:txBody>
      </p:sp>
      <p:sp>
        <p:nvSpPr>
          <p:cNvPr id="5" name="Rectangle 4">
            <a:extLst>
              <a:ext uri="{FF2B5EF4-FFF2-40B4-BE49-F238E27FC236}">
                <a16:creationId xmlns:a16="http://schemas.microsoft.com/office/drawing/2014/main" id="{82649BF9-7F23-8825-8779-A10386E48EE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27892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93D6B1-E71C-4F75-A3DE-D6304E2F182B}" type="slidenum">
              <a:rPr lang="en-US" altLang="en-US" smtClean="0"/>
              <a:pPr/>
              <a:t>14</a:t>
            </a:fld>
            <a:endParaRPr lang="en-US" altLang="en-US" dirty="0"/>
          </a:p>
        </p:txBody>
      </p:sp>
      <p:sp>
        <p:nvSpPr>
          <p:cNvPr id="7" name="Title 1"/>
          <p:cNvSpPr txBox="1">
            <a:spLocks/>
          </p:cNvSpPr>
          <p:nvPr/>
        </p:nvSpPr>
        <p:spPr>
          <a:xfrm>
            <a:off x="722313" y="2514610"/>
            <a:ext cx="7772400" cy="1362075"/>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2025 NRCan-CFS Seasonal Prediction</a:t>
            </a:r>
          </a:p>
        </p:txBody>
      </p:sp>
    </p:spTree>
    <p:extLst>
      <p:ext uri="{BB962C8B-B14F-4D97-AF65-F5344CB8AC3E}">
        <p14:creationId xmlns:p14="http://schemas.microsoft.com/office/powerpoint/2010/main" val="1499842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0D9B4C-C790-E11C-B2FD-E8BA3B5621E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24BF8EAF-62DF-EC8E-DE7F-71BBCB3BF318}"/>
              </a:ext>
            </a:extLst>
          </p:cNvPr>
          <p:cNvPicPr>
            <a:picLocks noChangeAspect="1"/>
          </p:cNvPicPr>
          <p:nvPr/>
        </p:nvPicPr>
        <p:blipFill>
          <a:blip r:embed="rId3"/>
          <a:stretch>
            <a:fillRect/>
          </a:stretch>
        </p:blipFill>
        <p:spPr>
          <a:xfrm>
            <a:off x="228600" y="1447636"/>
            <a:ext cx="4500000" cy="3886364"/>
          </a:xfrm>
          <a:prstGeom prst="rect">
            <a:avLst/>
          </a:prstGeom>
        </p:spPr>
      </p:pic>
      <p:pic>
        <p:nvPicPr>
          <p:cNvPr id="3" name="Picture 2">
            <a:extLst>
              <a:ext uri="{FF2B5EF4-FFF2-40B4-BE49-F238E27FC236}">
                <a16:creationId xmlns:a16="http://schemas.microsoft.com/office/drawing/2014/main" id="{EB5DCD73-B077-D3B1-B4FE-256032E6EF29}"/>
              </a:ext>
            </a:extLst>
          </p:cNvPr>
          <p:cNvPicPr>
            <a:picLocks noChangeAspect="1"/>
          </p:cNvPicPr>
          <p:nvPr/>
        </p:nvPicPr>
        <p:blipFill>
          <a:blip r:embed="rId4"/>
          <a:stretch>
            <a:fillRect/>
          </a:stretch>
        </p:blipFill>
        <p:spPr>
          <a:xfrm>
            <a:off x="4491600" y="976306"/>
            <a:ext cx="4500000" cy="3886364"/>
          </a:xfrm>
          <a:prstGeom prst="rect">
            <a:avLst/>
          </a:prstGeom>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15</a:t>
            </a:fld>
            <a:endParaRPr lang="en-US" altLang="en-US" dirty="0"/>
          </a:p>
        </p:txBody>
      </p:sp>
      <p:sp>
        <p:nvSpPr>
          <p:cNvPr id="7" name="TextBox 6"/>
          <p:cNvSpPr txBox="1"/>
          <p:nvPr/>
        </p:nvSpPr>
        <p:spPr>
          <a:xfrm>
            <a:off x="1134247" y="5490000"/>
            <a:ext cx="7032694" cy="892552"/>
          </a:xfrm>
          <a:prstGeom prst="rect">
            <a:avLst/>
          </a:prstGeom>
          <a:noFill/>
        </p:spPr>
        <p:txBody>
          <a:bodyPr wrap="none" rtlCol="0">
            <a:spAutoFit/>
          </a:bodyPr>
          <a:lstStyle/>
          <a:p>
            <a:pPr algn="ctr"/>
            <a:r>
              <a:rPr lang="en-CA" sz="2800" b="1" dirty="0">
                <a:latin typeface="Calibri" panose="020F0502020204030204" pitchFamily="34" charset="0"/>
                <a:cs typeface="Calibri" panose="020F0502020204030204" pitchFamily="34" charset="0"/>
              </a:rPr>
              <a:t>Anomaly</a:t>
            </a:r>
          </a:p>
          <a:p>
            <a:r>
              <a:rPr lang="en-CA" sz="2400" b="1" i="1" dirty="0">
                <a:latin typeface="Calibri" panose="020F0502020204030204" pitchFamily="34" charset="0"/>
                <a:cs typeface="Calibri" panose="020F0502020204030204" pitchFamily="34" charset="0"/>
              </a:rPr>
              <a:t>Predicted values normalized against average weather</a:t>
            </a:r>
          </a:p>
        </p:txBody>
      </p:sp>
      <p:sp>
        <p:nvSpPr>
          <p:cNvPr id="10" name="TextBox 9"/>
          <p:cNvSpPr txBox="1"/>
          <p:nvPr/>
        </p:nvSpPr>
        <p:spPr>
          <a:xfrm>
            <a:off x="360000" y="360004"/>
            <a:ext cx="8403000" cy="627651"/>
          </a:xfrm>
          <a:prstGeom prst="rect">
            <a:avLst/>
          </a:prstGeom>
          <a:noFill/>
        </p:spPr>
        <p:txBody>
          <a:bodyPr wrap="square" rtlCol="0">
            <a:noAutofit/>
          </a:bodyPr>
          <a:lstStyle/>
          <a:p>
            <a:pPr>
              <a:defRPr/>
            </a:pPr>
            <a:r>
              <a:rPr lang="en-CA" sz="3600" b="1" dirty="0">
                <a:solidFill>
                  <a:srgbClr val="C00000"/>
                </a:solidFill>
                <a:latin typeface="+mj-lt"/>
              </a:rPr>
              <a:t>NRCan-CFS Prediction: </a:t>
            </a:r>
            <a:r>
              <a:rPr lang="en-CA" sz="2800" b="1" i="1" dirty="0">
                <a:solidFill>
                  <a:srgbClr val="7030A0"/>
                </a:solidFill>
                <a:latin typeface="+mj-lt"/>
              </a:rPr>
              <a:t>May run</a:t>
            </a:r>
            <a:r>
              <a:rPr lang="en-CA" sz="2800" b="1" i="1" dirty="0">
                <a:solidFill>
                  <a:srgbClr val="C00000"/>
                </a:solidFill>
                <a:latin typeface="+mj-lt"/>
              </a:rPr>
              <a:t>, for May/June</a:t>
            </a:r>
            <a:endParaRPr lang="en-CA" sz="2800" b="1" i="1" dirty="0">
              <a:solidFill>
                <a:srgbClr val="008000"/>
              </a:solidFill>
              <a:latin typeface="+mj-lt"/>
            </a:endParaRPr>
          </a:p>
          <a:p>
            <a:pPr>
              <a:defRPr/>
            </a:pPr>
            <a:endParaRPr lang="en-CA" sz="3600" b="1" dirty="0">
              <a:solidFill>
                <a:srgbClr val="C00000"/>
              </a:solidFill>
              <a:latin typeface="+mj-lt"/>
            </a:endParaRPr>
          </a:p>
        </p:txBody>
      </p:sp>
      <p:pic>
        <p:nvPicPr>
          <p:cNvPr id="6" name="Picture 5">
            <a:extLst>
              <a:ext uri="{FF2B5EF4-FFF2-40B4-BE49-F238E27FC236}">
                <a16:creationId xmlns:a16="http://schemas.microsoft.com/office/drawing/2014/main" id="{3600C042-74E7-DDC3-3C10-916184FDA270}"/>
              </a:ext>
            </a:extLst>
          </p:cNvPr>
          <p:cNvPicPr>
            <a:picLocks noChangeAspect="1"/>
          </p:cNvPicPr>
          <p:nvPr/>
        </p:nvPicPr>
        <p:blipFill>
          <a:blip r:embed="rId5"/>
          <a:stretch>
            <a:fillRect/>
          </a:stretch>
        </p:blipFill>
        <p:spPr>
          <a:xfrm>
            <a:off x="5410200" y="4343400"/>
            <a:ext cx="1800000" cy="1554546"/>
          </a:xfrm>
          <a:prstGeom prst="rect">
            <a:avLst/>
          </a:prstGeom>
        </p:spPr>
      </p:pic>
      <p:sp>
        <p:nvSpPr>
          <p:cNvPr id="11" name="Rectangle 10">
            <a:extLst>
              <a:ext uri="{FF2B5EF4-FFF2-40B4-BE49-F238E27FC236}">
                <a16:creationId xmlns:a16="http://schemas.microsoft.com/office/drawing/2014/main" id="{9A76FE94-C1D2-0A4B-4EA0-3765829BDA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3" name="Picture 12">
            <a:extLst>
              <a:ext uri="{FF2B5EF4-FFF2-40B4-BE49-F238E27FC236}">
                <a16:creationId xmlns:a16="http://schemas.microsoft.com/office/drawing/2014/main" id="{C962D6FD-DD70-5D0A-0D47-E1F9CA33E0B7}"/>
              </a:ext>
            </a:extLst>
          </p:cNvPr>
          <p:cNvPicPr>
            <a:picLocks noChangeAspect="1"/>
          </p:cNvPicPr>
          <p:nvPr/>
        </p:nvPicPr>
        <p:blipFill>
          <a:blip r:embed="rId6"/>
          <a:stretch>
            <a:fillRect/>
          </a:stretch>
        </p:blipFill>
        <p:spPr>
          <a:xfrm>
            <a:off x="333600" y="4406784"/>
            <a:ext cx="1800000" cy="1554546"/>
          </a:xfrm>
          <a:prstGeom prst="rect">
            <a:avLst/>
          </a:prstGeom>
        </p:spPr>
      </p:pic>
      <p:pic>
        <p:nvPicPr>
          <p:cNvPr id="17" name="Picture 16">
            <a:extLst>
              <a:ext uri="{FF2B5EF4-FFF2-40B4-BE49-F238E27FC236}">
                <a16:creationId xmlns:a16="http://schemas.microsoft.com/office/drawing/2014/main" id="{E68186CD-91E8-4FFF-3A10-0A9B06D337A4}"/>
              </a:ext>
            </a:extLst>
          </p:cNvPr>
          <p:cNvPicPr>
            <a:picLocks noChangeAspect="1"/>
          </p:cNvPicPr>
          <p:nvPr/>
        </p:nvPicPr>
        <p:blipFill>
          <a:blip r:embed="rId7"/>
          <a:srcRect l="733" r="1838"/>
          <a:stretch/>
        </p:blipFill>
        <p:spPr>
          <a:xfrm>
            <a:off x="7191600" y="4429320"/>
            <a:ext cx="1800000" cy="1382705"/>
          </a:xfrm>
          <a:prstGeom prst="rect">
            <a:avLst/>
          </a:prstGeom>
          <a:ln w="12700">
            <a:solidFill>
              <a:schemeClr val="bg1">
                <a:lumMod val="50000"/>
              </a:schemeClr>
            </a:solidFill>
          </a:ln>
        </p:spPr>
      </p:pic>
      <p:pic>
        <p:nvPicPr>
          <p:cNvPr id="19" name="Picture 18">
            <a:extLst>
              <a:ext uri="{FF2B5EF4-FFF2-40B4-BE49-F238E27FC236}">
                <a16:creationId xmlns:a16="http://schemas.microsoft.com/office/drawing/2014/main" id="{13127498-63D0-779A-896F-19E7F74F1474}"/>
              </a:ext>
            </a:extLst>
          </p:cNvPr>
          <p:cNvPicPr>
            <a:picLocks noChangeAspect="1"/>
          </p:cNvPicPr>
          <p:nvPr/>
        </p:nvPicPr>
        <p:blipFill>
          <a:blip r:embed="rId8"/>
          <a:stretch>
            <a:fillRect/>
          </a:stretch>
        </p:blipFill>
        <p:spPr>
          <a:xfrm>
            <a:off x="2086200" y="4476174"/>
            <a:ext cx="1800000" cy="1421772"/>
          </a:xfrm>
          <a:prstGeom prst="rect">
            <a:avLst/>
          </a:prstGeom>
          <a:ln>
            <a:solidFill>
              <a:schemeClr val="bg1">
                <a:lumMod val="50000"/>
              </a:schemeClr>
            </a:solidFill>
          </a:ln>
        </p:spPr>
      </p:pic>
    </p:spTree>
    <p:extLst>
      <p:ext uri="{BB962C8B-B14F-4D97-AF65-F5344CB8AC3E}">
        <p14:creationId xmlns:p14="http://schemas.microsoft.com/office/powerpoint/2010/main" val="20368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E8CC2-0336-2A0D-9FDD-859C5351ADE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E5A4EC8-BFA7-B114-9D3A-1A7D5F152ABD}"/>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a:extLst>
              <a:ext uri="{FF2B5EF4-FFF2-40B4-BE49-F238E27FC236}">
                <a16:creationId xmlns:a16="http://schemas.microsoft.com/office/drawing/2014/main" id="{9D802E38-AACA-9A0D-B9B8-3A9265BA3EF7}"/>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CWFIS Current Season Snapshot</a:t>
            </a:r>
          </a:p>
        </p:txBody>
      </p:sp>
      <p:sp>
        <p:nvSpPr>
          <p:cNvPr id="3" name="TextBox 2">
            <a:extLst>
              <a:ext uri="{FF2B5EF4-FFF2-40B4-BE49-F238E27FC236}">
                <a16:creationId xmlns:a16="http://schemas.microsoft.com/office/drawing/2014/main" id="{0F5F3DF2-6AD8-98A4-069F-F7D6FCC365C3}"/>
              </a:ext>
            </a:extLst>
          </p:cNvPr>
          <p:cNvSpPr txBox="1"/>
          <p:nvPr/>
        </p:nvSpPr>
        <p:spPr>
          <a:xfrm>
            <a:off x="228600" y="1066803"/>
            <a:ext cx="8686800" cy="152399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CWFIS: Canadian Wildland Fire Information System: </a:t>
            </a:r>
            <a:r>
              <a:rPr lang="en-CA" sz="2400" b="1" i="1" dirty="0">
                <a:latin typeface="Calibri" panose="020F0502020204030204" pitchFamily="34" charset="0"/>
                <a:cs typeface="Calibri" panose="020F0502020204030204" pitchFamily="34" charset="0"/>
                <a:hlinkClick r:id="rId3"/>
              </a:rPr>
              <a:t>https://cwfis.cfs.nrcan.gc.ca</a:t>
            </a:r>
            <a:endParaRPr lang="en-CA" sz="2400" b="1" i="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Large spring fires BC to western Ontario</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98693A8-EE0D-FA7D-F7BB-21EC910AA748}"/>
              </a:ext>
            </a:extLst>
          </p:cNvPr>
          <p:cNvSpPr>
            <a:spLocks noGrp="1"/>
          </p:cNvSpPr>
          <p:nvPr>
            <p:ph type="sldNum" sz="quarter" idx="12"/>
          </p:nvPr>
        </p:nvSpPr>
        <p:spPr/>
        <p:txBody>
          <a:bodyPr/>
          <a:lstStyle/>
          <a:p>
            <a:fld id="{FB93D6B1-E71C-4F75-A3DE-D6304E2F182B}" type="slidenum">
              <a:rPr lang="en-US" altLang="en-US" smtClean="0"/>
              <a:pPr/>
              <a:t>16</a:t>
            </a:fld>
            <a:endParaRPr lang="en-US" altLang="en-US" dirty="0"/>
          </a:p>
        </p:txBody>
      </p:sp>
      <p:sp>
        <p:nvSpPr>
          <p:cNvPr id="5" name="Rectangle 4">
            <a:extLst>
              <a:ext uri="{FF2B5EF4-FFF2-40B4-BE49-F238E27FC236}">
                <a16:creationId xmlns:a16="http://schemas.microsoft.com/office/drawing/2014/main" id="{E19F8A09-4394-59DE-9820-A0950DC6F88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0" name="Picture 9">
            <a:extLst>
              <a:ext uri="{FF2B5EF4-FFF2-40B4-BE49-F238E27FC236}">
                <a16:creationId xmlns:a16="http://schemas.microsoft.com/office/drawing/2014/main" id="{65026384-42C6-E49A-4EEC-29ECC67F8635}"/>
              </a:ext>
            </a:extLst>
          </p:cNvPr>
          <p:cNvPicPr>
            <a:picLocks noChangeAspect="1"/>
          </p:cNvPicPr>
          <p:nvPr/>
        </p:nvPicPr>
        <p:blipFill>
          <a:blip r:embed="rId4"/>
          <a:stretch>
            <a:fillRect/>
          </a:stretch>
        </p:blipFill>
        <p:spPr>
          <a:xfrm>
            <a:off x="1399070" y="2491951"/>
            <a:ext cx="5110876" cy="3895316"/>
          </a:xfrm>
          <a:prstGeom prst="rect">
            <a:avLst/>
          </a:prstGeom>
          <a:ln w="12700">
            <a:solidFill>
              <a:srgbClr val="C00000"/>
            </a:solidFill>
          </a:ln>
        </p:spPr>
      </p:pic>
    </p:spTree>
    <p:extLst>
      <p:ext uri="{BB962C8B-B14F-4D97-AF65-F5344CB8AC3E}">
        <p14:creationId xmlns:p14="http://schemas.microsoft.com/office/powerpoint/2010/main" val="3461813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0D794-9F39-DD5E-360D-34C3EABE2BC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95570F1-E923-C566-EBCA-1CDB019D733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a:extLst>
              <a:ext uri="{FF2B5EF4-FFF2-40B4-BE49-F238E27FC236}">
                <a16:creationId xmlns:a16="http://schemas.microsoft.com/office/drawing/2014/main" id="{E98745EC-FC7C-FEA5-F476-34C2A62BA2F7}"/>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CWFIS Interactive Map Information</a:t>
            </a:r>
          </a:p>
        </p:txBody>
      </p:sp>
      <p:sp>
        <p:nvSpPr>
          <p:cNvPr id="3" name="TextBox 2">
            <a:extLst>
              <a:ext uri="{FF2B5EF4-FFF2-40B4-BE49-F238E27FC236}">
                <a16:creationId xmlns:a16="http://schemas.microsoft.com/office/drawing/2014/main" id="{18015C86-1781-4CA0-38C9-F5568B3FB35E}"/>
              </a:ext>
            </a:extLst>
          </p:cNvPr>
          <p:cNvSpPr txBox="1"/>
          <p:nvPr/>
        </p:nvSpPr>
        <p:spPr>
          <a:xfrm>
            <a:off x="228600" y="1066803"/>
            <a:ext cx="8686800" cy="198119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Windy and dry spring: rapid fire growth over the past few days</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On the CWFIS interactive map, click features to open and information box</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0966"/>
            <a:endParaRPr lang="en-CA" sz="20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FE4DB77-905D-26D4-09B5-6F61CD2DA664}"/>
              </a:ext>
            </a:extLst>
          </p:cNvPr>
          <p:cNvSpPr>
            <a:spLocks noGrp="1"/>
          </p:cNvSpPr>
          <p:nvPr>
            <p:ph type="sldNum" sz="quarter" idx="12"/>
          </p:nvPr>
        </p:nvSpPr>
        <p:spPr/>
        <p:txBody>
          <a:bodyPr/>
          <a:lstStyle/>
          <a:p>
            <a:fld id="{FB93D6B1-E71C-4F75-A3DE-D6304E2F182B}" type="slidenum">
              <a:rPr lang="en-US" altLang="en-US" smtClean="0"/>
              <a:pPr/>
              <a:t>17</a:t>
            </a:fld>
            <a:endParaRPr lang="en-US" altLang="en-US" dirty="0"/>
          </a:p>
        </p:txBody>
      </p:sp>
      <p:sp>
        <p:nvSpPr>
          <p:cNvPr id="5" name="Rectangle 4">
            <a:extLst>
              <a:ext uri="{FF2B5EF4-FFF2-40B4-BE49-F238E27FC236}">
                <a16:creationId xmlns:a16="http://schemas.microsoft.com/office/drawing/2014/main" id="{196B1ABA-C236-AEFC-B2CF-1DA7C5ECBE3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8" name="Picture 7">
            <a:extLst>
              <a:ext uri="{FF2B5EF4-FFF2-40B4-BE49-F238E27FC236}">
                <a16:creationId xmlns:a16="http://schemas.microsoft.com/office/drawing/2014/main" id="{8CCBF014-34B7-AA0D-72A7-4BC68AC21E3F}"/>
              </a:ext>
            </a:extLst>
          </p:cNvPr>
          <p:cNvPicPr>
            <a:picLocks noChangeAspect="1"/>
          </p:cNvPicPr>
          <p:nvPr/>
        </p:nvPicPr>
        <p:blipFill>
          <a:blip r:embed="rId3"/>
          <a:stretch>
            <a:fillRect/>
          </a:stretch>
        </p:blipFill>
        <p:spPr>
          <a:xfrm>
            <a:off x="3728087" y="2590800"/>
            <a:ext cx="4730113" cy="3600000"/>
          </a:xfrm>
          <a:prstGeom prst="rect">
            <a:avLst/>
          </a:prstGeom>
          <a:ln w="12700">
            <a:solidFill>
              <a:srgbClr val="C00000"/>
            </a:solidFill>
          </a:ln>
        </p:spPr>
      </p:pic>
    </p:spTree>
    <p:extLst>
      <p:ext uri="{BB962C8B-B14F-4D97-AF65-F5344CB8AC3E}">
        <p14:creationId xmlns:p14="http://schemas.microsoft.com/office/powerpoint/2010/main" val="669610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4EE2E5-39EF-FDD6-D652-199D7684C32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2" descr="Forecast Severity Anomaly">
            <a:extLst>
              <a:ext uri="{FF2B5EF4-FFF2-40B4-BE49-F238E27FC236}">
                <a16:creationId xmlns:a16="http://schemas.microsoft.com/office/drawing/2014/main" id="{9084F390-1B22-5B08-5E4E-AC3DAE5E7C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72" y="1063205"/>
            <a:ext cx="3600000" cy="310915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18</a:t>
            </a:fld>
            <a:endParaRPr lang="en-US" altLang="en-US" dirty="0"/>
          </a:p>
        </p:txBody>
      </p:sp>
      <p:sp>
        <p:nvSpPr>
          <p:cNvPr id="7" name="TextBox 6"/>
          <p:cNvSpPr txBox="1"/>
          <p:nvPr/>
        </p:nvSpPr>
        <p:spPr>
          <a:xfrm>
            <a:off x="1134247" y="5490000"/>
            <a:ext cx="7032694" cy="892552"/>
          </a:xfrm>
          <a:prstGeom prst="rect">
            <a:avLst/>
          </a:prstGeom>
          <a:noFill/>
        </p:spPr>
        <p:txBody>
          <a:bodyPr wrap="none" rtlCol="0">
            <a:spAutoFit/>
          </a:bodyPr>
          <a:lstStyle/>
          <a:p>
            <a:pPr algn="ctr"/>
            <a:r>
              <a:rPr lang="en-CA" sz="2800" b="1" dirty="0">
                <a:latin typeface="Calibri" panose="020F0502020204030204" pitchFamily="34" charset="0"/>
                <a:cs typeface="Calibri" panose="020F0502020204030204" pitchFamily="34" charset="0"/>
              </a:rPr>
              <a:t>Anomaly</a:t>
            </a:r>
          </a:p>
          <a:p>
            <a:r>
              <a:rPr lang="en-CA" sz="2400" b="1" i="1" dirty="0">
                <a:latin typeface="Calibri" panose="020F0502020204030204" pitchFamily="34" charset="0"/>
                <a:cs typeface="Calibri" panose="020F0502020204030204" pitchFamily="34" charset="0"/>
              </a:rPr>
              <a:t>Predicted values normalized against average weather</a:t>
            </a:r>
          </a:p>
        </p:txBody>
      </p:sp>
      <p:sp>
        <p:nvSpPr>
          <p:cNvPr id="10" name="TextBox 9"/>
          <p:cNvSpPr txBox="1"/>
          <p:nvPr/>
        </p:nvSpPr>
        <p:spPr>
          <a:xfrm>
            <a:off x="360004" y="360000"/>
            <a:ext cx="8536515" cy="630600"/>
          </a:xfrm>
          <a:prstGeom prst="rect">
            <a:avLst/>
          </a:prstGeom>
          <a:noFill/>
        </p:spPr>
        <p:txBody>
          <a:bodyPr wrap="square" rtlCol="0">
            <a:noAutofit/>
          </a:bodyPr>
          <a:lstStyle/>
          <a:p>
            <a:pPr>
              <a:defRPr/>
            </a:pPr>
            <a:r>
              <a:rPr lang="en-CA" sz="3600" b="1" dirty="0">
                <a:solidFill>
                  <a:srgbClr val="C00000"/>
                </a:solidFill>
                <a:latin typeface="Calibri"/>
              </a:rPr>
              <a:t>NRCan-CFS Prediction: </a:t>
            </a:r>
            <a:r>
              <a:rPr lang="en-CA" sz="2800" b="1" i="1" dirty="0">
                <a:solidFill>
                  <a:srgbClr val="7030A0"/>
                </a:solidFill>
                <a:latin typeface="Calibri"/>
              </a:rPr>
              <a:t>May run</a:t>
            </a:r>
            <a:r>
              <a:rPr lang="en-CA" sz="2800" b="1" i="1" dirty="0">
                <a:solidFill>
                  <a:srgbClr val="C00000"/>
                </a:solidFill>
                <a:latin typeface="Calibri"/>
              </a:rPr>
              <a:t>, for July-Sept</a:t>
            </a:r>
            <a:endParaRPr lang="en-CA" sz="2800" b="1" i="1" dirty="0">
              <a:solidFill>
                <a:srgbClr val="008000"/>
              </a:solidFill>
              <a:latin typeface="Calibri"/>
            </a:endParaRPr>
          </a:p>
          <a:p>
            <a:pPr>
              <a:defRPr/>
            </a:pPr>
            <a:endParaRPr lang="en-CA" sz="3600" b="1" dirty="0">
              <a:solidFill>
                <a:srgbClr val="C00000"/>
              </a:solidFill>
              <a:latin typeface="Calibri"/>
            </a:endParaRPr>
          </a:p>
        </p:txBody>
      </p:sp>
      <p:sp>
        <p:nvSpPr>
          <p:cNvPr id="8" name="Rectangle 7">
            <a:extLst>
              <a:ext uri="{FF2B5EF4-FFF2-40B4-BE49-F238E27FC236}">
                <a16:creationId xmlns:a16="http://schemas.microsoft.com/office/drawing/2014/main" id="{D2A04714-4EF0-350C-5992-6B6C926942A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028" name="Picture 4" descr="Forecast Severity Anomaly">
            <a:extLst>
              <a:ext uri="{FF2B5EF4-FFF2-40B4-BE49-F238E27FC236}">
                <a16:creationId xmlns:a16="http://schemas.microsoft.com/office/drawing/2014/main" id="{D7467C69-7E8F-030F-F215-6E7B8EDD2D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9400" y="2365423"/>
            <a:ext cx="3600000" cy="31091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ecast Severity Anomaly">
            <a:extLst>
              <a:ext uri="{FF2B5EF4-FFF2-40B4-BE49-F238E27FC236}">
                <a16:creationId xmlns:a16="http://schemas.microsoft.com/office/drawing/2014/main" id="{A71CD944-1149-03BE-EE04-EF9A73C6B8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6519" y="1225475"/>
            <a:ext cx="3600000" cy="310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37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8622C6-BCCE-9B30-945D-86BC605E7A38}"/>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4" name="Picture 3">
            <a:extLst>
              <a:ext uri="{FF2B5EF4-FFF2-40B4-BE49-F238E27FC236}">
                <a16:creationId xmlns:a16="http://schemas.microsoft.com/office/drawing/2014/main" id="{31EC6DF4-5A20-57A0-BCDC-D37F889C8C5B}"/>
              </a:ext>
            </a:extLst>
          </p:cNvPr>
          <p:cNvPicPr>
            <a:picLocks noChangeAspect="1"/>
          </p:cNvPicPr>
          <p:nvPr/>
        </p:nvPicPr>
        <p:blipFill>
          <a:blip r:embed="rId3"/>
          <a:stretch>
            <a:fillRect/>
          </a:stretch>
        </p:blipFill>
        <p:spPr>
          <a:xfrm>
            <a:off x="5282598" y="1006200"/>
            <a:ext cx="3337412" cy="2880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 y="1596000"/>
            <a:ext cx="4464000" cy="4500000"/>
          </a:xfrm>
          <a:prstGeom prst="rect">
            <a:avLst/>
          </a:prstGeom>
          <a:ln w="12700">
            <a:solidFill>
              <a:srgbClr val="0000FF"/>
            </a:solidFill>
          </a:ln>
        </p:spPr>
      </p:pic>
      <p:sp>
        <p:nvSpPr>
          <p:cNvPr id="2" name="TextBox 1"/>
          <p:cNvSpPr txBox="1"/>
          <p:nvPr/>
        </p:nvSpPr>
        <p:spPr>
          <a:xfrm>
            <a:off x="360000" y="360000"/>
            <a:ext cx="8280000" cy="1212600"/>
          </a:xfrm>
          <a:prstGeom prst="rect">
            <a:avLst/>
          </a:prstGeom>
          <a:noFill/>
        </p:spPr>
        <p:txBody>
          <a:bodyPr wrap="square" rtlCol="0">
            <a:noAutofit/>
          </a:bodyPr>
          <a:lstStyle/>
          <a:p>
            <a:r>
              <a:rPr lang="en-CA" sz="3600" b="1" dirty="0">
                <a:solidFill>
                  <a:srgbClr val="C00000"/>
                </a:solidFill>
                <a:latin typeface="+mj-lt"/>
              </a:rPr>
              <a:t>Canadian Wildland Fire Information System (CWFIS)</a:t>
            </a:r>
          </a:p>
        </p:txBody>
      </p:sp>
      <p:sp>
        <p:nvSpPr>
          <p:cNvPr id="3" name="Slide Number Placeholder 2"/>
          <p:cNvSpPr>
            <a:spLocks noGrp="1"/>
          </p:cNvSpPr>
          <p:nvPr>
            <p:ph type="sldNum" sz="quarter" idx="12"/>
          </p:nvPr>
        </p:nvSpPr>
        <p:spPr/>
        <p:txBody>
          <a:bodyPr/>
          <a:lstStyle/>
          <a:p>
            <a:fld id="{FB93D6B1-E71C-4F75-A3DE-D6304E2F182B}" type="slidenum">
              <a:rPr lang="en-US" altLang="en-US" smtClean="0"/>
              <a:pPr/>
              <a:t>19</a:t>
            </a:fld>
            <a:endParaRPr lang="en-US" altLang="en-US" dirty="0"/>
          </a:p>
        </p:txBody>
      </p:sp>
      <p:cxnSp>
        <p:nvCxnSpPr>
          <p:cNvPr id="8" name="Straight Arrow Connector 7"/>
          <p:cNvCxnSpPr/>
          <p:nvPr/>
        </p:nvCxnSpPr>
        <p:spPr>
          <a:xfrm flipH="1">
            <a:off x="955595" y="2427583"/>
            <a:ext cx="4336411" cy="2220627"/>
          </a:xfrm>
          <a:prstGeom prst="straightConnector1">
            <a:avLst/>
          </a:prstGeom>
          <a:ln w="63500">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51CB1FD-AC79-8538-F25D-693FE48B6818}"/>
              </a:ext>
            </a:extLst>
          </p:cNvPr>
          <p:cNvSpPr txBox="1"/>
          <p:nvPr/>
        </p:nvSpPr>
        <p:spPr>
          <a:xfrm>
            <a:off x="5677733" y="4300176"/>
            <a:ext cx="3161467" cy="1384995"/>
          </a:xfrm>
          <a:prstGeom prst="rect">
            <a:avLst/>
          </a:prstGeom>
          <a:noFill/>
        </p:spPr>
        <p:txBody>
          <a:bodyPr wrap="square" rtlCol="0">
            <a:spAutoFit/>
          </a:bodyPr>
          <a:lstStyle/>
          <a:p>
            <a:r>
              <a:rPr lang="en-CA" sz="2800" b="1" dirty="0">
                <a:latin typeface="Corbel" panose="020B0503020204020204" pitchFamily="34" charset="0"/>
              </a:rPr>
              <a:t>Note: updated </a:t>
            </a:r>
            <a:r>
              <a:rPr lang="en-CA" sz="2800" b="1" dirty="0">
                <a:latin typeface="Calibri" panose="020F0502020204030204" pitchFamily="34" charset="0"/>
                <a:cs typeface="Calibri" panose="020F0502020204030204" pitchFamily="34" charset="0"/>
              </a:rPr>
              <a:t>CWFIS</a:t>
            </a:r>
            <a:r>
              <a:rPr lang="en-CA" sz="2800" b="1" dirty="0">
                <a:latin typeface="Corbel" panose="020B0503020204020204" pitchFamily="34" charset="0"/>
              </a:rPr>
              <a:t> web site rollout during </a:t>
            </a:r>
            <a:r>
              <a:rPr lang="en-CA" sz="2800" b="1" dirty="0">
                <a:solidFill>
                  <a:srgbClr val="FF3399"/>
                </a:solidFill>
                <a:latin typeface="Corbel" panose="020B0503020204020204" pitchFamily="34" charset="0"/>
              </a:rPr>
              <a:t>2025</a:t>
            </a:r>
          </a:p>
        </p:txBody>
      </p:sp>
      <p:sp>
        <p:nvSpPr>
          <p:cNvPr id="6" name="Rectangle 5">
            <a:extLst>
              <a:ext uri="{FF2B5EF4-FFF2-40B4-BE49-F238E27FC236}">
                <a16:creationId xmlns:a16="http://schemas.microsoft.com/office/drawing/2014/main" id="{28179301-563F-0F11-FD7C-8DA45C21FA3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4287384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45E6F-F984-1814-09F1-CDCD1F1FC2B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8F2471E-6C83-5EB7-7028-59D2096269B8}"/>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a:extLst>
              <a:ext uri="{FF2B5EF4-FFF2-40B4-BE49-F238E27FC236}">
                <a16:creationId xmlns:a16="http://schemas.microsoft.com/office/drawing/2014/main" id="{BE109128-CBD6-D52D-0A33-8039FB2E4A25}"/>
              </a:ext>
            </a:extLst>
          </p:cNvPr>
          <p:cNvSpPr txBox="1"/>
          <p:nvPr/>
        </p:nvSpPr>
        <p:spPr>
          <a:xfrm>
            <a:off x="190500" y="1345365"/>
            <a:ext cx="8763000" cy="3379035"/>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2023-25 early season factors</a:t>
            </a:r>
          </a:p>
          <a:p>
            <a:pPr marL="182554" indent="-182554">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Climate model predictions</a:t>
            </a:r>
          </a:p>
          <a:p>
            <a:endParaRPr lang="en-CA" sz="20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2025 CWFIS Fire Season Forecast (May 1)</a:t>
            </a:r>
          </a:p>
          <a:p>
            <a:pPr marL="182554" indent="-182554">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9CBEF1E-07F3-D5DC-A817-80A0D36896FA}"/>
              </a:ext>
            </a:extLst>
          </p:cNvPr>
          <p:cNvSpPr>
            <a:spLocks noGrp="1"/>
          </p:cNvSpPr>
          <p:nvPr>
            <p:ph type="sldNum" sz="quarter" idx="12"/>
          </p:nvPr>
        </p:nvSpPr>
        <p:spPr/>
        <p:txBody>
          <a:bodyPr/>
          <a:lstStyle/>
          <a:p>
            <a:fld id="{392AE7EE-0C6F-44B8-A618-F1EC8F52F0A4}" type="slidenum">
              <a:rPr lang="en-US" altLang="en-US" smtClean="0"/>
              <a:pPr/>
              <a:t>2</a:t>
            </a:fld>
            <a:endParaRPr lang="en-US" altLang="en-US" dirty="0"/>
          </a:p>
        </p:txBody>
      </p:sp>
      <p:sp>
        <p:nvSpPr>
          <p:cNvPr id="3" name="TextBox 2">
            <a:extLst>
              <a:ext uri="{FF2B5EF4-FFF2-40B4-BE49-F238E27FC236}">
                <a16:creationId xmlns:a16="http://schemas.microsoft.com/office/drawing/2014/main" id="{82D4DC3C-777A-9AAC-C684-A21475E11A23}"/>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Agenda</a:t>
            </a:r>
          </a:p>
        </p:txBody>
      </p:sp>
      <p:sp>
        <p:nvSpPr>
          <p:cNvPr id="5" name="Rectangle 4">
            <a:extLst>
              <a:ext uri="{FF2B5EF4-FFF2-40B4-BE49-F238E27FC236}">
                <a16:creationId xmlns:a16="http://schemas.microsoft.com/office/drawing/2014/main" id="{746408A3-8272-272B-1605-AEE4E38C189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754602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CCCF16-76C1-7C13-2A87-B674D5D2A51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055871"/>
            <a:ext cx="8763000" cy="5232546"/>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Warm summer (may be common with warming climate)</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Potentially dry, especially southern BC to central Canada</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Neutral ENSO: higher activity in west?</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Serious fires can occur in any year</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Fire activity depends on ignitions; our forecast only predicts where potential exists</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This year’s forecast runs have been produced using cleaned code on Azure (thank you, Robert Jagodzinski!)</a:t>
            </a:r>
          </a:p>
          <a:p>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In 2026 we may utilize a new methodology (Piyush Jain)</a:t>
            </a:r>
            <a:endParaRPr lang="en-CA" sz="20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0966" indent="-180966">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a:p>
            <a:pPr marL="180966" indent="-180966">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20</a:t>
            </a:fld>
            <a:endParaRPr lang="en-US" altLang="en-US" dirty="0"/>
          </a:p>
        </p:txBody>
      </p:sp>
      <p:sp>
        <p:nvSpPr>
          <p:cNvPr id="3" name="TextBox 2"/>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Conclusions and Reminders</a:t>
            </a:r>
          </a:p>
        </p:txBody>
      </p:sp>
      <p:sp>
        <p:nvSpPr>
          <p:cNvPr id="5" name="Rectangle 4">
            <a:extLst>
              <a:ext uri="{FF2B5EF4-FFF2-40B4-BE49-F238E27FC236}">
                <a16:creationId xmlns:a16="http://schemas.microsoft.com/office/drawing/2014/main" id="{15027666-7EF3-2A02-457D-15E82166A4ED}"/>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234439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D898E2-2C95-0AE7-C857-60CFDF13AF77}"/>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52400" y="1502467"/>
            <a:ext cx="8839200" cy="1697939"/>
          </a:xfrm>
          <a:prstGeom prst="rect">
            <a:avLst/>
          </a:prstGeom>
          <a:noFill/>
        </p:spPr>
        <p:txBody>
          <a:bodyPr wrap="square" rtlCol="0">
            <a:noAutofit/>
          </a:bodyPr>
          <a:lstStyle/>
          <a:p>
            <a:pPr marL="182554" indent="-182554">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Seasonal forecast: first working day each month on CWFIS</a:t>
            </a:r>
          </a:p>
          <a:p>
            <a:pPr marL="182554" indent="-182554">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Daily conditions: provincial and/or CWFIS web sites</a:t>
            </a:r>
          </a:p>
          <a:p>
            <a:pPr marL="628619" indent="-182554">
              <a:buFont typeface="Arial" panose="020B0604020202020204" pitchFamily="34" charset="0"/>
              <a:buChar char="•"/>
            </a:pPr>
            <a:endParaRPr lang="en-CA" sz="2400" b="1" dirty="0">
              <a:latin typeface="Calibri" panose="020F0502020204030204" pitchFamily="34" charset="0"/>
              <a:cs typeface="Calibri" panose="020F0502020204030204" pitchFamily="34" charset="0"/>
            </a:endParaRPr>
          </a:p>
          <a:p>
            <a:pPr defTabSz="352409"/>
            <a:endParaRPr lang="en-CA" sz="28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21</a:t>
            </a:fld>
            <a:endParaRPr lang="en-US" altLang="en-US" dirty="0"/>
          </a:p>
        </p:txBody>
      </p:sp>
      <p:sp>
        <p:nvSpPr>
          <p:cNvPr id="3" name="TextBox 2"/>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Remember to check updates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6012" y="3617409"/>
            <a:ext cx="2231993" cy="2249999"/>
          </a:xfrm>
          <a:prstGeom prst="rect">
            <a:avLst/>
          </a:prstGeom>
          <a:ln w="12700">
            <a:solidFill>
              <a:srgbClr val="0000FF"/>
            </a:solidFill>
          </a:ln>
        </p:spPr>
      </p:pic>
      <p:grpSp>
        <p:nvGrpSpPr>
          <p:cNvPr id="5" name="Group 4"/>
          <p:cNvGrpSpPr/>
          <p:nvPr/>
        </p:nvGrpSpPr>
        <p:grpSpPr>
          <a:xfrm>
            <a:off x="2939083" y="3581410"/>
            <a:ext cx="5823923" cy="2067983"/>
            <a:chOff x="2803965" y="4141773"/>
            <a:chExt cx="5823922" cy="2067982"/>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965" y="5103546"/>
              <a:ext cx="885825" cy="29718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369" y="5543266"/>
              <a:ext cx="874395" cy="171734"/>
            </a:xfrm>
            <a:prstGeom prst="rect">
              <a:avLst/>
            </a:prstGeom>
            <a:solidFill>
              <a:schemeClr val="tx1"/>
            </a:solidFill>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7663" y="4223121"/>
              <a:ext cx="533400" cy="43434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1801" y="4956810"/>
              <a:ext cx="1421130" cy="30099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2854" y="5410200"/>
              <a:ext cx="1100571" cy="210857"/>
            </a:xfrm>
            <a:prstGeom prst="rect">
              <a:avLst/>
            </a:prstGeom>
          </p:spPr>
        </p:pic>
        <p:sp>
          <p:nvSpPr>
            <p:cNvPr id="26" name="Rectangle 25"/>
            <p:cNvSpPr>
              <a:spLocks noChangeAspect="1"/>
            </p:cNvSpPr>
            <p:nvPr/>
          </p:nvSpPr>
          <p:spPr>
            <a:xfrm>
              <a:off x="5112345" y="5831344"/>
              <a:ext cx="1981198" cy="276999"/>
            </a:xfrm>
            <a:prstGeom prst="rect">
              <a:avLst/>
            </a:prstGeom>
          </p:spPr>
          <p:txBody>
            <a:bodyPr wrap="square">
              <a:spAutoFit/>
            </a:bodyPr>
            <a:lstStyle/>
            <a:p>
              <a:r>
                <a:rPr lang="en-CA" sz="1200" b="1" dirty="0"/>
                <a:t>Government of Ontario</a:t>
              </a:r>
              <a:endParaRPr lang="en-CA" sz="1200" dirty="0"/>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5694" y="4638675"/>
              <a:ext cx="833438" cy="619125"/>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2413" y="5357092"/>
              <a:ext cx="1574603" cy="538413"/>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8038" y="5943055"/>
              <a:ext cx="1028700" cy="266700"/>
            </a:xfrm>
            <a:prstGeom prst="rect">
              <a:avLst/>
            </a:prstGeom>
          </p:spPr>
        </p:pic>
        <p:pic>
          <p:nvPicPr>
            <p:cNvPr id="34" name="Picture 4" descr="Government of Newfoundland and Labrador">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6367" y="4141773"/>
              <a:ext cx="73152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8038" y="4657461"/>
              <a:ext cx="693480" cy="518205"/>
            </a:xfrm>
            <a:prstGeom prst="rect">
              <a:avLst/>
            </a:prstGeom>
          </p:spPr>
        </p:pic>
        <p:pic>
          <p:nvPicPr>
            <p:cNvPr id="36" name="Picture 2" descr="image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5600" y="4149372"/>
              <a:ext cx="689143" cy="72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9079366B-2124-7203-48B6-975207D0958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033614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93D6B1-E71C-4F75-A3DE-D6304E2F182B}" type="slidenum">
              <a:rPr lang="en-US" altLang="en-US" smtClean="0"/>
              <a:pPr/>
              <a:t>22</a:t>
            </a:fld>
            <a:endParaRPr lang="en-US" altLang="en-US" dirty="0"/>
          </a:p>
        </p:txBody>
      </p:sp>
      <p:sp>
        <p:nvSpPr>
          <p:cNvPr id="7" name="TextBox 6"/>
          <p:cNvSpPr txBox="1"/>
          <p:nvPr/>
        </p:nvSpPr>
        <p:spPr>
          <a:xfrm>
            <a:off x="360000" y="360010"/>
            <a:ext cx="8280000" cy="646331"/>
          </a:xfrm>
          <a:prstGeom prst="rect">
            <a:avLst/>
          </a:prstGeom>
          <a:noFill/>
        </p:spPr>
        <p:txBody>
          <a:bodyPr wrap="square" rtlCol="0">
            <a:noAutofit/>
          </a:bodyPr>
          <a:lstStyle/>
          <a:p>
            <a:pPr>
              <a:defRPr/>
            </a:pPr>
            <a:r>
              <a:rPr lang="en-CA" sz="3600" b="1" dirty="0">
                <a:solidFill>
                  <a:srgbClr val="C00000"/>
                </a:solidFill>
                <a:latin typeface="Calibri"/>
              </a:rPr>
              <a:t>Questions?</a:t>
            </a:r>
          </a:p>
        </p:txBody>
      </p:sp>
      <p:sp>
        <p:nvSpPr>
          <p:cNvPr id="8" name="TextBox 7"/>
          <p:cNvSpPr txBox="1"/>
          <p:nvPr/>
        </p:nvSpPr>
        <p:spPr>
          <a:xfrm>
            <a:off x="3276600" y="914400"/>
            <a:ext cx="5410200" cy="5334000"/>
          </a:xfrm>
          <a:prstGeom prst="rect">
            <a:avLst/>
          </a:prstGeom>
          <a:noFill/>
        </p:spPr>
        <p:txBody>
          <a:bodyPr wrap="square" rtlCol="0">
            <a:noAutofit/>
          </a:bodyPr>
          <a:lstStyle/>
          <a:p>
            <a:r>
              <a:rPr lang="en-CA" sz="2800" b="1" dirty="0">
                <a:solidFill>
                  <a:srgbClr val="C00000"/>
                </a:solidFill>
                <a:latin typeface="Calibri" panose="020F0502020204030204" pitchFamily="34" charset="0"/>
                <a:cs typeface="Calibri" panose="020F0502020204030204" pitchFamily="34" charset="0"/>
              </a:rPr>
              <a:t>Contact:</a:t>
            </a: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Richard Carr</a:t>
            </a:r>
          </a:p>
          <a:p>
            <a:r>
              <a:rPr lang="en-CA" sz="2400" b="1" dirty="0">
                <a:latin typeface="Calibri" panose="020F0502020204030204" pitchFamily="34" charset="0"/>
                <a:cs typeface="Calibri" panose="020F0502020204030204" pitchFamily="34" charset="0"/>
              </a:rPr>
              <a:t>Fire Research Analyst</a:t>
            </a:r>
          </a:p>
          <a:p>
            <a:r>
              <a:rPr lang="en-CA" sz="2400" b="1" dirty="0">
                <a:solidFill>
                  <a:srgbClr val="008000"/>
                </a:solidFill>
                <a:latin typeface="Calibri" panose="020F0502020204030204" pitchFamily="34" charset="0"/>
                <a:cs typeface="Calibri" panose="020F0502020204030204" pitchFamily="34" charset="0"/>
              </a:rPr>
              <a:t>Natural Resources Canada – Canadian Forest Service</a:t>
            </a:r>
          </a:p>
          <a:p>
            <a:endParaRPr lang="en-CA" sz="24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hlinkClick r:id="rId3"/>
              </a:rPr>
              <a:t>Richard.Carr@NRCan-RNCan.gc.ca</a:t>
            </a:r>
            <a:endParaRPr lang="en-CA" sz="2400" b="1" dirty="0">
              <a:latin typeface="Calibri" panose="020F0502020204030204" pitchFamily="34" charset="0"/>
              <a:cs typeface="Calibri" panose="020F0502020204030204" pitchFamily="34" charset="0"/>
            </a:endParaRPr>
          </a:p>
          <a:p>
            <a:endParaRPr lang="en-CA" sz="28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rPr>
              <a:t>5320 122 Street NW</a:t>
            </a:r>
          </a:p>
          <a:p>
            <a:r>
              <a:rPr lang="en-CA" sz="2400" b="1" dirty="0">
                <a:latin typeface="Calibri" panose="020F0502020204030204" pitchFamily="34" charset="0"/>
                <a:cs typeface="Calibri" panose="020F0502020204030204" pitchFamily="34" charset="0"/>
              </a:rPr>
              <a:t>Edmonton, AB, Canada</a:t>
            </a:r>
          </a:p>
          <a:p>
            <a:r>
              <a:rPr lang="en-CA" sz="2400" b="1" dirty="0">
                <a:latin typeface="Calibri" panose="020F0502020204030204" pitchFamily="34" charset="0"/>
                <a:cs typeface="Calibri" panose="020F0502020204030204" pitchFamily="34" charset="0"/>
              </a:rPr>
              <a:t>T6H 3S5</a:t>
            </a:r>
          </a:p>
          <a:p>
            <a:r>
              <a:rPr lang="en-CA" sz="2400" b="1" dirty="0">
                <a:latin typeface="Calibri" panose="020F0502020204030204" pitchFamily="34" charset="0"/>
                <a:cs typeface="Calibri" panose="020F0502020204030204" pitchFamily="34" charset="0"/>
              </a:rPr>
              <a:t>825-510-1265</a:t>
            </a:r>
          </a:p>
        </p:txBody>
      </p:sp>
      <p:sp>
        <p:nvSpPr>
          <p:cNvPr id="9" name="TextBox 8"/>
          <p:cNvSpPr txBox="1"/>
          <p:nvPr/>
        </p:nvSpPr>
        <p:spPr>
          <a:xfrm>
            <a:off x="1257301" y="2188812"/>
            <a:ext cx="466794" cy="646331"/>
          </a:xfrm>
          <a:prstGeom prst="rect">
            <a:avLst/>
          </a:prstGeom>
          <a:noFill/>
        </p:spPr>
        <p:txBody>
          <a:bodyPr wrap="none" rtlCol="0">
            <a:spAutoFit/>
          </a:bodyPr>
          <a:lstStyle/>
          <a:p>
            <a:r>
              <a:rPr lang="en-CA" sz="3600" b="1" dirty="0">
                <a:solidFill>
                  <a:srgbClr val="008000"/>
                </a:solidFill>
              </a:rPr>
              <a:t>?</a:t>
            </a:r>
          </a:p>
        </p:txBody>
      </p:sp>
      <p:sp>
        <p:nvSpPr>
          <p:cNvPr id="10" name="TextBox 9"/>
          <p:cNvSpPr txBox="1"/>
          <p:nvPr/>
        </p:nvSpPr>
        <p:spPr>
          <a:xfrm>
            <a:off x="1724095" y="2619781"/>
            <a:ext cx="466794" cy="646331"/>
          </a:xfrm>
          <a:prstGeom prst="rect">
            <a:avLst/>
          </a:prstGeom>
          <a:noFill/>
        </p:spPr>
        <p:txBody>
          <a:bodyPr wrap="none" rtlCol="0">
            <a:spAutoFit/>
          </a:bodyPr>
          <a:lstStyle/>
          <a:p>
            <a:r>
              <a:rPr lang="en-CA" sz="3600" b="1" dirty="0"/>
              <a:t>?</a:t>
            </a:r>
          </a:p>
        </p:txBody>
      </p:sp>
      <p:sp>
        <p:nvSpPr>
          <p:cNvPr id="11" name="TextBox 10"/>
          <p:cNvSpPr txBox="1"/>
          <p:nvPr/>
        </p:nvSpPr>
        <p:spPr>
          <a:xfrm>
            <a:off x="2124005" y="1847281"/>
            <a:ext cx="466794" cy="646331"/>
          </a:xfrm>
          <a:prstGeom prst="rect">
            <a:avLst/>
          </a:prstGeom>
          <a:noFill/>
        </p:spPr>
        <p:txBody>
          <a:bodyPr wrap="none" rtlCol="0">
            <a:spAutoFit/>
          </a:bodyPr>
          <a:lstStyle/>
          <a:p>
            <a:r>
              <a:rPr lang="en-CA" sz="3600" b="1" dirty="0">
                <a:solidFill>
                  <a:srgbClr val="FFC000"/>
                </a:solidFill>
              </a:rPr>
              <a:t>?</a:t>
            </a:r>
          </a:p>
        </p:txBody>
      </p:sp>
      <p:sp>
        <p:nvSpPr>
          <p:cNvPr id="12" name="TextBox 11"/>
          <p:cNvSpPr txBox="1"/>
          <p:nvPr/>
        </p:nvSpPr>
        <p:spPr>
          <a:xfrm>
            <a:off x="1876495" y="3392281"/>
            <a:ext cx="466794" cy="646331"/>
          </a:xfrm>
          <a:prstGeom prst="rect">
            <a:avLst/>
          </a:prstGeom>
          <a:noFill/>
        </p:spPr>
        <p:txBody>
          <a:bodyPr wrap="none" rtlCol="0">
            <a:spAutoFit/>
          </a:bodyPr>
          <a:lstStyle/>
          <a:p>
            <a:r>
              <a:rPr lang="en-CA" sz="3600" b="1" dirty="0">
                <a:solidFill>
                  <a:srgbClr val="FF0000"/>
                </a:solidFill>
              </a:rPr>
              <a:t>?</a:t>
            </a:r>
          </a:p>
        </p:txBody>
      </p:sp>
      <p:sp>
        <p:nvSpPr>
          <p:cNvPr id="13" name="TextBox 12"/>
          <p:cNvSpPr txBox="1"/>
          <p:nvPr/>
        </p:nvSpPr>
        <p:spPr>
          <a:xfrm>
            <a:off x="800101" y="2914081"/>
            <a:ext cx="466794" cy="646331"/>
          </a:xfrm>
          <a:prstGeom prst="rect">
            <a:avLst/>
          </a:prstGeom>
          <a:noFill/>
        </p:spPr>
        <p:txBody>
          <a:bodyPr wrap="none" rtlCol="0">
            <a:spAutoFit/>
          </a:bodyPr>
          <a:lstStyle/>
          <a:p>
            <a:r>
              <a:rPr lang="en-CA" sz="3600" b="1" dirty="0">
                <a:solidFill>
                  <a:srgbClr val="00B0F0"/>
                </a:solidFill>
              </a:rPr>
              <a:t>?</a:t>
            </a:r>
          </a:p>
        </p:txBody>
      </p:sp>
    </p:spTree>
    <p:extLst>
      <p:ext uri="{BB962C8B-B14F-4D97-AF65-F5344CB8AC3E}">
        <p14:creationId xmlns:p14="http://schemas.microsoft.com/office/powerpoint/2010/main" val="1199666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338CE4-1A8D-2A85-105A-279B47AFC0C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304800" y="5105400"/>
            <a:ext cx="8686800" cy="117581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Drought is less intense than in springs of 2023 and 2024</a:t>
            </a:r>
          </a:p>
          <a:p>
            <a:pPr marL="360363"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Minor changes this year from March 31 to April 30</a:t>
            </a:r>
          </a:p>
          <a:p>
            <a:pPr marL="360363"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Expansion likely in Saskatchewan during May </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3</a:t>
            </a:fld>
            <a:endParaRPr lang="en-US" altLang="en-US" dirty="0"/>
          </a:p>
        </p:txBody>
      </p:sp>
      <p:pic>
        <p:nvPicPr>
          <p:cNvPr id="7" name="Picture 6">
            <a:extLst>
              <a:ext uri="{FF2B5EF4-FFF2-40B4-BE49-F238E27FC236}">
                <a16:creationId xmlns:a16="http://schemas.microsoft.com/office/drawing/2014/main" id="{7D39C62E-BF4E-810C-4E4B-CAAA92DA82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8600" y="990600"/>
            <a:ext cx="3304112" cy="2520000"/>
          </a:xfrm>
          <a:prstGeom prst="rect">
            <a:avLst/>
          </a:prstGeom>
        </p:spPr>
      </p:pic>
      <p:sp>
        <p:nvSpPr>
          <p:cNvPr id="10" name="TextBox 9">
            <a:extLst>
              <a:ext uri="{FF2B5EF4-FFF2-40B4-BE49-F238E27FC236}">
                <a16:creationId xmlns:a16="http://schemas.microsoft.com/office/drawing/2014/main" id="{9CCB145E-B37A-F642-A43D-0BB3ECF0A424}"/>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Drought Progression</a:t>
            </a:r>
          </a:p>
        </p:txBody>
      </p:sp>
      <p:sp>
        <p:nvSpPr>
          <p:cNvPr id="5" name="Rectangle 4">
            <a:extLst>
              <a:ext uri="{FF2B5EF4-FFF2-40B4-BE49-F238E27FC236}">
                <a16:creationId xmlns:a16="http://schemas.microsoft.com/office/drawing/2014/main" id="{0F83D988-80C1-F3FB-7EAA-1563259B58A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2" name="Picture 11">
            <a:extLst>
              <a:ext uri="{FF2B5EF4-FFF2-40B4-BE49-F238E27FC236}">
                <a16:creationId xmlns:a16="http://schemas.microsoft.com/office/drawing/2014/main" id="{009F188D-F619-049E-2758-252F8542C4E8}"/>
              </a:ext>
            </a:extLst>
          </p:cNvPr>
          <p:cNvPicPr>
            <a:picLocks noChangeAspect="1"/>
          </p:cNvPicPr>
          <p:nvPr/>
        </p:nvPicPr>
        <p:blipFill>
          <a:blip r:embed="rId4"/>
          <a:stretch>
            <a:fillRect/>
          </a:stretch>
        </p:blipFill>
        <p:spPr>
          <a:xfrm>
            <a:off x="3250334" y="2576234"/>
            <a:ext cx="3226666" cy="2520000"/>
          </a:xfrm>
          <a:prstGeom prst="rect">
            <a:avLst/>
          </a:prstGeom>
        </p:spPr>
      </p:pic>
      <p:pic>
        <p:nvPicPr>
          <p:cNvPr id="6" name="Picture 5">
            <a:extLst>
              <a:ext uri="{FF2B5EF4-FFF2-40B4-BE49-F238E27FC236}">
                <a16:creationId xmlns:a16="http://schemas.microsoft.com/office/drawing/2014/main" id="{80BFB633-C809-D08D-1E08-D739FA168407}"/>
              </a:ext>
            </a:extLst>
          </p:cNvPr>
          <p:cNvPicPr>
            <a:picLocks noChangeAspect="1"/>
          </p:cNvPicPr>
          <p:nvPr/>
        </p:nvPicPr>
        <p:blipFill>
          <a:blip r:embed="rId5"/>
          <a:stretch>
            <a:fillRect/>
          </a:stretch>
        </p:blipFill>
        <p:spPr>
          <a:xfrm>
            <a:off x="5770693" y="1043834"/>
            <a:ext cx="3261177" cy="2520000"/>
          </a:xfrm>
          <a:prstGeom prst="rect">
            <a:avLst/>
          </a:prstGeom>
        </p:spPr>
      </p:pic>
    </p:spTree>
    <p:extLst>
      <p:ext uri="{BB962C8B-B14F-4D97-AF65-F5344CB8AC3E}">
        <p14:creationId xmlns:p14="http://schemas.microsoft.com/office/powerpoint/2010/main" val="378674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370F91-22F2-04F2-05BE-AD2A44376CCC}"/>
              </a:ext>
            </a:extLst>
          </p:cNvPr>
          <p:cNvPicPr>
            <a:picLocks noChangeAspect="1"/>
          </p:cNvPicPr>
          <p:nvPr/>
        </p:nvPicPr>
        <p:blipFill>
          <a:blip r:embed="rId3"/>
          <a:srcRect l="24248" t="50396" r="39360" b="22833"/>
          <a:stretch/>
        </p:blipFill>
        <p:spPr>
          <a:xfrm>
            <a:off x="5283724" y="2974100"/>
            <a:ext cx="3441176" cy="2700000"/>
          </a:xfrm>
          <a:prstGeom prst="rect">
            <a:avLst/>
          </a:prstGeom>
          <a:ln w="12700">
            <a:solidFill>
              <a:srgbClr val="0000FF"/>
            </a:solidFill>
          </a:ln>
        </p:spPr>
      </p:pic>
      <p:sp>
        <p:nvSpPr>
          <p:cNvPr id="7" name="Rectangle 6">
            <a:extLst>
              <a:ext uri="{FF2B5EF4-FFF2-40B4-BE49-F238E27FC236}">
                <a16:creationId xmlns:a16="http://schemas.microsoft.com/office/drawing/2014/main" id="{227F1001-9904-37BA-A5B3-968077CD2CFC}"/>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4" name="Picture 13">
            <a:extLst>
              <a:ext uri="{FF2B5EF4-FFF2-40B4-BE49-F238E27FC236}">
                <a16:creationId xmlns:a16="http://schemas.microsoft.com/office/drawing/2014/main" id="{B39ABC77-4F00-D6DD-057F-A4DA8FB05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63000" y="2690930"/>
            <a:ext cx="360000" cy="3175088"/>
          </a:xfrm>
          <a:prstGeom prst="rect">
            <a:avLst/>
          </a:prstGeom>
        </p:spPr>
      </p:pic>
      <p:sp>
        <p:nvSpPr>
          <p:cNvPr id="3" name="TextBox 2"/>
          <p:cNvSpPr txBox="1"/>
          <p:nvPr/>
        </p:nvSpPr>
        <p:spPr>
          <a:xfrm>
            <a:off x="228600" y="1066804"/>
            <a:ext cx="8686800" cy="126214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Snow melted quickly in southern BC in February-March</a:t>
            </a: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Retreat of snow has been normal in recent weeks</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4</a:t>
            </a:fld>
            <a:endParaRPr lang="en-US" altLang="en-US" dirty="0"/>
          </a:p>
        </p:txBody>
      </p:sp>
      <p:sp>
        <p:nvSpPr>
          <p:cNvPr id="10" name="TextBox 9">
            <a:extLst>
              <a:ext uri="{FF2B5EF4-FFF2-40B4-BE49-F238E27FC236}">
                <a16:creationId xmlns:a16="http://schemas.microsoft.com/office/drawing/2014/main" id="{9CCB145E-B37A-F642-A43D-0BB3ECF0A424}"/>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Snow Cover</a:t>
            </a:r>
          </a:p>
        </p:txBody>
      </p:sp>
      <p:sp>
        <p:nvSpPr>
          <p:cNvPr id="15" name="TextBox 14">
            <a:extLst>
              <a:ext uri="{FF2B5EF4-FFF2-40B4-BE49-F238E27FC236}">
                <a16:creationId xmlns:a16="http://schemas.microsoft.com/office/drawing/2014/main" id="{8C180058-274D-AA27-A707-387EBF5F361F}"/>
              </a:ext>
            </a:extLst>
          </p:cNvPr>
          <p:cNvSpPr txBox="1"/>
          <p:nvPr/>
        </p:nvSpPr>
        <p:spPr>
          <a:xfrm>
            <a:off x="3429000" y="58674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8, 2024</a:t>
            </a:r>
          </a:p>
        </p:txBody>
      </p:sp>
      <p:sp>
        <p:nvSpPr>
          <p:cNvPr id="5" name="TextBox 4">
            <a:extLst>
              <a:ext uri="{FF2B5EF4-FFF2-40B4-BE49-F238E27FC236}">
                <a16:creationId xmlns:a16="http://schemas.microsoft.com/office/drawing/2014/main" id="{3FCD3C46-DA9B-1911-C280-02E925F9E287}"/>
              </a:ext>
            </a:extLst>
          </p:cNvPr>
          <p:cNvSpPr txBox="1"/>
          <p:nvPr/>
        </p:nvSpPr>
        <p:spPr>
          <a:xfrm>
            <a:off x="990600" y="58674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10, 2023</a:t>
            </a:r>
          </a:p>
        </p:txBody>
      </p:sp>
      <p:pic>
        <p:nvPicPr>
          <p:cNvPr id="9" name="Picture 8">
            <a:extLst>
              <a:ext uri="{FF2B5EF4-FFF2-40B4-BE49-F238E27FC236}">
                <a16:creationId xmlns:a16="http://schemas.microsoft.com/office/drawing/2014/main" id="{7369FC86-68DF-042D-C096-7098A77F4A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2583" y="3167399"/>
            <a:ext cx="2994547" cy="2700000"/>
          </a:xfrm>
          <a:prstGeom prst="rect">
            <a:avLst/>
          </a:prstGeom>
          <a:ln>
            <a:solidFill>
              <a:srgbClr val="0000FF"/>
            </a:solidFill>
          </a:ln>
        </p:spPr>
      </p:pic>
      <p:sp>
        <p:nvSpPr>
          <p:cNvPr id="2" name="TextBox 1">
            <a:extLst>
              <a:ext uri="{FF2B5EF4-FFF2-40B4-BE49-F238E27FC236}">
                <a16:creationId xmlns:a16="http://schemas.microsoft.com/office/drawing/2014/main" id="{28BDC454-B0A7-4B53-C015-2732CB3F3202}"/>
              </a:ext>
            </a:extLst>
          </p:cNvPr>
          <p:cNvSpPr txBox="1"/>
          <p:nvPr/>
        </p:nvSpPr>
        <p:spPr>
          <a:xfrm>
            <a:off x="6477000" y="5879068"/>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14, 2025</a:t>
            </a:r>
          </a:p>
        </p:txBody>
      </p:sp>
      <p:pic>
        <p:nvPicPr>
          <p:cNvPr id="8" name="Picture 7">
            <a:extLst>
              <a:ext uri="{FF2B5EF4-FFF2-40B4-BE49-F238E27FC236}">
                <a16:creationId xmlns:a16="http://schemas.microsoft.com/office/drawing/2014/main" id="{69E90822-625D-8D5F-6467-9AB7A91D68A2}"/>
              </a:ext>
            </a:extLst>
          </p:cNvPr>
          <p:cNvPicPr>
            <a:picLocks noChangeAspect="1"/>
          </p:cNvPicPr>
          <p:nvPr/>
        </p:nvPicPr>
        <p:blipFill rotWithShape="1">
          <a:blip r:embed="rId6"/>
          <a:srcRect l="8066" t="2976" r="7635" b="3021"/>
          <a:stretch/>
        </p:blipFill>
        <p:spPr>
          <a:xfrm>
            <a:off x="2603628" y="2024399"/>
            <a:ext cx="3035172" cy="2700000"/>
          </a:xfrm>
          <a:prstGeom prst="rect">
            <a:avLst/>
          </a:prstGeom>
          <a:ln w="12700">
            <a:solidFill>
              <a:srgbClr val="0000FF"/>
            </a:solidFill>
          </a:ln>
        </p:spPr>
      </p:pic>
      <p:sp>
        <p:nvSpPr>
          <p:cNvPr id="6" name="Rectangle 5">
            <a:extLst>
              <a:ext uri="{FF2B5EF4-FFF2-40B4-BE49-F238E27FC236}">
                <a16:creationId xmlns:a16="http://schemas.microsoft.com/office/drawing/2014/main" id="{B4D952DC-60DF-2A23-8FE5-F8E3FA0F5A0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92263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BE351-305D-473A-6102-7BF6278052E2}"/>
              </a:ext>
            </a:extLst>
          </p:cNvPr>
          <p:cNvPicPr>
            <a:picLocks noChangeAspect="1"/>
          </p:cNvPicPr>
          <p:nvPr/>
        </p:nvPicPr>
        <p:blipFill>
          <a:blip r:embed="rId3"/>
          <a:stretch>
            <a:fillRect/>
          </a:stretch>
        </p:blipFill>
        <p:spPr>
          <a:xfrm>
            <a:off x="228600" y="1143000"/>
            <a:ext cx="6840000" cy="4888160"/>
          </a:xfrm>
          <a:prstGeom prst="rect">
            <a:avLst/>
          </a:prstGeom>
        </p:spPr>
      </p:pic>
      <p:sp>
        <p:nvSpPr>
          <p:cNvPr id="6" name="Rectangle 5">
            <a:extLst>
              <a:ext uri="{FF2B5EF4-FFF2-40B4-BE49-F238E27FC236}">
                <a16:creationId xmlns:a16="http://schemas.microsoft.com/office/drawing/2014/main" id="{7BC33F1B-E02C-0FA0-7D8A-A75781E70F0C}"/>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5</a:t>
            </a:fld>
            <a:endParaRPr lang="en-US" altLang="en-US" dirty="0"/>
          </a:p>
        </p:txBody>
      </p:sp>
      <p:sp>
        <p:nvSpPr>
          <p:cNvPr id="8" name="Title 1"/>
          <p:cNvSpPr txBox="1">
            <a:spLocks/>
          </p:cNvSpPr>
          <p:nvPr/>
        </p:nvSpPr>
        <p:spPr>
          <a:xfrm>
            <a:off x="360000" y="360001"/>
            <a:ext cx="7833600" cy="6306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solidFill>
                  <a:srgbClr val="C00000"/>
                </a:solidFill>
                <a:latin typeface="+mj-lt"/>
              </a:rPr>
              <a:t>ENSO – Current SST</a:t>
            </a:r>
          </a:p>
        </p:txBody>
      </p:sp>
      <p:sp>
        <p:nvSpPr>
          <p:cNvPr id="14" name="TextBox 13"/>
          <p:cNvSpPr txBox="1"/>
          <p:nvPr/>
        </p:nvSpPr>
        <p:spPr>
          <a:xfrm>
            <a:off x="7136400" y="1307846"/>
            <a:ext cx="2007600" cy="4401205"/>
          </a:xfrm>
          <a:prstGeom prst="rect">
            <a:avLst/>
          </a:prstGeom>
          <a:noFill/>
        </p:spPr>
        <p:txBody>
          <a:bodyPr wrap="square" rtlCol="0">
            <a:spAutoFit/>
          </a:bodyPr>
          <a:lstStyle/>
          <a:p>
            <a:r>
              <a:rPr lang="en-CA" sz="2000" b="1" dirty="0"/>
              <a:t>North Pacific SST (PDO) closer to neutral than past few years</a:t>
            </a:r>
          </a:p>
          <a:p>
            <a:endParaRPr lang="en-CA" sz="2000" b="1" dirty="0"/>
          </a:p>
          <a:p>
            <a:r>
              <a:rPr lang="en-CA" sz="2000" b="1" dirty="0"/>
              <a:t>La Niña-</a:t>
            </a:r>
            <a:r>
              <a:rPr lang="en-CA" sz="2000" b="1" dirty="0" err="1"/>
              <a:t>ish</a:t>
            </a:r>
            <a:r>
              <a:rPr lang="en-CA" sz="2000" b="1" dirty="0"/>
              <a:t> condition faded … was our winter ever a true La Niña?</a:t>
            </a:r>
          </a:p>
          <a:p>
            <a:endParaRPr lang="en-CA" sz="2000" b="1" dirty="0"/>
          </a:p>
          <a:p>
            <a:endParaRPr lang="en-CA" sz="2000" b="1" dirty="0"/>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655" y="2718012"/>
            <a:ext cx="3072955" cy="1507977"/>
          </a:xfrm>
          <a:prstGeom prst="rect">
            <a:avLst/>
          </a:prstGeom>
        </p:spPr>
      </p:pic>
      <p:sp>
        <p:nvSpPr>
          <p:cNvPr id="18" name="Oval 17"/>
          <p:cNvSpPr/>
          <p:nvPr/>
        </p:nvSpPr>
        <p:spPr>
          <a:xfrm>
            <a:off x="3962400" y="2057400"/>
            <a:ext cx="914400" cy="10668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3589CA17-BFF1-B67B-DF7B-0FD762A1248A}"/>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2263731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AA84E0B-FD7E-B6E2-23AF-B330FAA5A3F7}"/>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a:extLst>
              <a:ext uri="{FF2B5EF4-FFF2-40B4-BE49-F238E27FC236}">
                <a16:creationId xmlns:a16="http://schemas.microsoft.com/office/drawing/2014/main" id="{A8592691-F140-E367-55DD-45AA53204206}"/>
              </a:ext>
            </a:extLst>
          </p:cNvPr>
          <p:cNvSpPr>
            <a:spLocks noGrp="1"/>
          </p:cNvSpPr>
          <p:nvPr>
            <p:ph type="sldNum" sz="quarter" idx="12"/>
          </p:nvPr>
        </p:nvSpPr>
        <p:spPr/>
        <p:txBody>
          <a:bodyPr/>
          <a:lstStyle/>
          <a:p>
            <a:r>
              <a:rPr lang="en-US" altLang="en-US"/>
              <a:t> </a:t>
            </a:r>
            <a:fld id="{FB93D6B1-E71C-4F75-A3DE-D6304E2F182B}" type="slidenum">
              <a:rPr lang="en-US" altLang="en-US" b="1" smtClean="0"/>
              <a:pPr/>
              <a:t>6</a:t>
            </a:fld>
            <a:endParaRPr lang="en-US" altLang="en-US" b="1" dirty="0"/>
          </a:p>
        </p:txBody>
      </p:sp>
      <p:sp>
        <p:nvSpPr>
          <p:cNvPr id="3" name="TextBox 2">
            <a:extLst>
              <a:ext uri="{FF2B5EF4-FFF2-40B4-BE49-F238E27FC236}">
                <a16:creationId xmlns:a16="http://schemas.microsoft.com/office/drawing/2014/main" id="{8B39B0A7-91CD-14B7-806C-C75397B06083}"/>
              </a:ext>
            </a:extLst>
          </p:cNvPr>
          <p:cNvSpPr txBox="1"/>
          <p:nvPr/>
        </p:nvSpPr>
        <p:spPr>
          <a:xfrm>
            <a:off x="360000" y="360006"/>
            <a:ext cx="8280000" cy="646331"/>
          </a:xfrm>
          <a:prstGeom prst="rect">
            <a:avLst/>
          </a:prstGeom>
          <a:noFill/>
        </p:spPr>
        <p:txBody>
          <a:bodyPr wrap="square" rtlCol="0">
            <a:noAutofit/>
          </a:bodyPr>
          <a:lstStyle/>
          <a:p>
            <a:r>
              <a:rPr lang="en-CA" sz="3600" b="1" dirty="0">
                <a:solidFill>
                  <a:srgbClr val="C00000"/>
                </a:solidFill>
                <a:latin typeface="+mj-lt"/>
              </a:rPr>
              <a:t>Fire Problems in ENSO Springs</a:t>
            </a:r>
          </a:p>
        </p:txBody>
      </p:sp>
      <p:sp>
        <p:nvSpPr>
          <p:cNvPr id="4" name="TextBox 3">
            <a:extLst>
              <a:ext uri="{FF2B5EF4-FFF2-40B4-BE49-F238E27FC236}">
                <a16:creationId xmlns:a16="http://schemas.microsoft.com/office/drawing/2014/main" id="{A12A42E5-4356-63BC-8754-02EBE04D1CB6}"/>
              </a:ext>
            </a:extLst>
          </p:cNvPr>
          <p:cNvSpPr txBox="1"/>
          <p:nvPr/>
        </p:nvSpPr>
        <p:spPr>
          <a:xfrm>
            <a:off x="6858005" y="533400"/>
            <a:ext cx="2084813" cy="5638800"/>
          </a:xfrm>
          <a:prstGeom prst="rect">
            <a:avLst/>
          </a:prstGeom>
          <a:noFill/>
        </p:spPr>
        <p:txBody>
          <a:bodyPr wrap="square" rtlCol="0">
            <a:noAutofit/>
          </a:bodyPr>
          <a:lstStyle/>
          <a:p>
            <a:r>
              <a:rPr lang="en-CA" sz="2400" b="1" dirty="0">
                <a:solidFill>
                  <a:srgbClr val="FF0000"/>
                </a:solidFill>
                <a:latin typeface="Calibri" panose="020F0502020204030204" pitchFamily="34" charset="0"/>
                <a:cs typeface="Calibri" panose="020F0502020204030204" pitchFamily="34" charset="0"/>
              </a:rPr>
              <a:t>El Niño: </a:t>
            </a:r>
          </a:p>
          <a:p>
            <a:pPr marL="342891" indent="-161921">
              <a:buFont typeface="Arial" panose="020B0604020202020204" pitchFamily="34" charset="0"/>
              <a:buChar char="•"/>
            </a:pPr>
            <a:r>
              <a:rPr lang="en-CA" sz="2000" b="1" dirty="0">
                <a:solidFill>
                  <a:srgbClr val="FF0000"/>
                </a:solidFill>
                <a:latin typeface="Calibri" panose="020F0502020204030204" pitchFamily="34" charset="0"/>
                <a:cs typeface="Calibri" panose="020F0502020204030204" pitchFamily="34" charset="0"/>
              </a:rPr>
              <a:t>Warm, windy, dry in western Canada</a:t>
            </a:r>
          </a:p>
          <a:p>
            <a:endParaRPr lang="en-CA" sz="2000" b="1" dirty="0">
              <a:latin typeface="Calibri" panose="020F0502020204030204" pitchFamily="34" charset="0"/>
              <a:cs typeface="Calibri" panose="020F0502020204030204" pitchFamily="34" charset="0"/>
            </a:endParaRPr>
          </a:p>
          <a:p>
            <a:r>
              <a:rPr lang="en-CA" sz="2400" b="1" dirty="0">
                <a:solidFill>
                  <a:srgbClr val="0000FF"/>
                </a:solidFill>
                <a:latin typeface="Calibri" panose="020F0502020204030204" pitchFamily="34" charset="0"/>
                <a:cs typeface="Calibri" panose="020F0502020204030204" pitchFamily="34" charset="0"/>
              </a:rPr>
              <a:t>La Niña:</a:t>
            </a:r>
          </a:p>
          <a:p>
            <a:pPr marL="285744" indent="-104772">
              <a:buFont typeface="Arial" panose="020B0604020202020204" pitchFamily="34" charset="0"/>
              <a:buChar char="•"/>
            </a:pPr>
            <a:r>
              <a:rPr lang="en-CA" sz="2000" b="1" dirty="0">
                <a:solidFill>
                  <a:srgbClr val="0000FF"/>
                </a:solidFill>
                <a:latin typeface="Calibri" panose="020F0502020204030204" pitchFamily="34" charset="0"/>
                <a:cs typeface="Calibri" panose="020F0502020204030204" pitchFamily="34" charset="0"/>
              </a:rPr>
              <a:t>Arctic surface highs bring dry air, strong wind around edges </a:t>
            </a:r>
          </a:p>
          <a:p>
            <a:pPr marL="285744" indent="-104772">
              <a:buFont typeface="Arial" panose="020B0604020202020204" pitchFamily="34" charset="0"/>
              <a:buChar char="•"/>
            </a:pPr>
            <a:r>
              <a:rPr lang="en-CA" sz="2000" b="1" dirty="0">
                <a:solidFill>
                  <a:srgbClr val="0000FF"/>
                </a:solidFill>
                <a:latin typeface="Calibri" panose="020F0502020204030204" pitchFamily="34" charset="0"/>
                <a:cs typeface="Calibri" panose="020F0502020204030204" pitchFamily="34" charset="0"/>
              </a:rPr>
              <a:t>Temperature </a:t>
            </a:r>
            <a:r>
              <a:rPr lang="en-CA" sz="2000" b="1" i="1" dirty="0">
                <a:solidFill>
                  <a:srgbClr val="0000FF"/>
                </a:solidFill>
                <a:latin typeface="Calibri" panose="020F0502020204030204" pitchFamily="34" charset="0"/>
                <a:cs typeface="Calibri" panose="020F0502020204030204" pitchFamily="34" charset="0"/>
              </a:rPr>
              <a:t>may</a:t>
            </a:r>
            <a:r>
              <a:rPr lang="en-CA" sz="2000" b="1" dirty="0">
                <a:solidFill>
                  <a:srgbClr val="0000FF"/>
                </a:solidFill>
                <a:latin typeface="Calibri" panose="020F0502020204030204" pitchFamily="34" charset="0"/>
                <a:cs typeface="Calibri" panose="020F0502020204030204" pitchFamily="34" charset="0"/>
              </a:rPr>
              <a:t> be cool</a:t>
            </a:r>
          </a:p>
          <a:p>
            <a:endParaRPr lang="en-CA" sz="2000" b="1" dirty="0">
              <a:latin typeface="Calibri" panose="020F0502020204030204" pitchFamily="34" charset="0"/>
              <a:cs typeface="Calibri" panose="020F0502020204030204" pitchFamily="34" charset="0"/>
            </a:endParaRPr>
          </a:p>
          <a:p>
            <a:r>
              <a:rPr lang="en-CA" sz="2000" b="1" dirty="0">
                <a:solidFill>
                  <a:srgbClr val="FF9900"/>
                </a:solidFill>
                <a:latin typeface="Calibri" panose="020F0502020204030204" pitchFamily="34" charset="0"/>
                <a:cs typeface="Calibri" panose="020F0502020204030204" pitchFamily="34" charset="0"/>
              </a:rPr>
              <a:t>Summer fire problems may depend on other influences </a:t>
            </a:r>
          </a:p>
        </p:txBody>
      </p:sp>
      <p:graphicFrame>
        <p:nvGraphicFramePr>
          <p:cNvPr id="5" name="Table 4">
            <a:extLst>
              <a:ext uri="{FF2B5EF4-FFF2-40B4-BE49-F238E27FC236}">
                <a16:creationId xmlns:a16="http://schemas.microsoft.com/office/drawing/2014/main" id="{C9B10CB2-419B-3B28-045C-D1B52DC8E96F}"/>
              </a:ext>
            </a:extLst>
          </p:cNvPr>
          <p:cNvGraphicFramePr>
            <a:graphicFrameLocks noGrp="1"/>
          </p:cNvGraphicFramePr>
          <p:nvPr>
            <p:extLst>
              <p:ext uri="{D42A27DB-BD31-4B8C-83A1-F6EECF244321}">
                <p14:modId xmlns:p14="http://schemas.microsoft.com/office/powerpoint/2010/main" val="1325608763"/>
              </p:ext>
            </p:extLst>
          </p:nvPr>
        </p:nvGraphicFramePr>
        <p:xfrm>
          <a:off x="1889816" y="1066801"/>
          <a:ext cx="4968184" cy="5111271"/>
        </p:xfrm>
        <a:graphic>
          <a:graphicData uri="http://schemas.openxmlformats.org/drawingml/2006/table">
            <a:tbl>
              <a:tblPr/>
              <a:tblGrid>
                <a:gridCol w="382168">
                  <a:extLst>
                    <a:ext uri="{9D8B030D-6E8A-4147-A177-3AD203B41FA5}">
                      <a16:colId xmlns:a16="http://schemas.microsoft.com/office/drawing/2014/main" val="3657281339"/>
                    </a:ext>
                  </a:extLst>
                </a:gridCol>
                <a:gridCol w="382168">
                  <a:extLst>
                    <a:ext uri="{9D8B030D-6E8A-4147-A177-3AD203B41FA5}">
                      <a16:colId xmlns:a16="http://schemas.microsoft.com/office/drawing/2014/main" val="2055698139"/>
                    </a:ext>
                  </a:extLst>
                </a:gridCol>
                <a:gridCol w="382168">
                  <a:extLst>
                    <a:ext uri="{9D8B030D-6E8A-4147-A177-3AD203B41FA5}">
                      <a16:colId xmlns:a16="http://schemas.microsoft.com/office/drawing/2014/main" val="2366211583"/>
                    </a:ext>
                  </a:extLst>
                </a:gridCol>
                <a:gridCol w="382168">
                  <a:extLst>
                    <a:ext uri="{9D8B030D-6E8A-4147-A177-3AD203B41FA5}">
                      <a16:colId xmlns:a16="http://schemas.microsoft.com/office/drawing/2014/main" val="4030202650"/>
                    </a:ext>
                  </a:extLst>
                </a:gridCol>
                <a:gridCol w="382168">
                  <a:extLst>
                    <a:ext uri="{9D8B030D-6E8A-4147-A177-3AD203B41FA5}">
                      <a16:colId xmlns:a16="http://schemas.microsoft.com/office/drawing/2014/main" val="2730172774"/>
                    </a:ext>
                  </a:extLst>
                </a:gridCol>
                <a:gridCol w="382168">
                  <a:extLst>
                    <a:ext uri="{9D8B030D-6E8A-4147-A177-3AD203B41FA5}">
                      <a16:colId xmlns:a16="http://schemas.microsoft.com/office/drawing/2014/main" val="3913858153"/>
                    </a:ext>
                  </a:extLst>
                </a:gridCol>
                <a:gridCol w="382168">
                  <a:extLst>
                    <a:ext uri="{9D8B030D-6E8A-4147-A177-3AD203B41FA5}">
                      <a16:colId xmlns:a16="http://schemas.microsoft.com/office/drawing/2014/main" val="420464998"/>
                    </a:ext>
                  </a:extLst>
                </a:gridCol>
                <a:gridCol w="382168">
                  <a:extLst>
                    <a:ext uri="{9D8B030D-6E8A-4147-A177-3AD203B41FA5}">
                      <a16:colId xmlns:a16="http://schemas.microsoft.com/office/drawing/2014/main" val="1953404344"/>
                    </a:ext>
                  </a:extLst>
                </a:gridCol>
                <a:gridCol w="382168">
                  <a:extLst>
                    <a:ext uri="{9D8B030D-6E8A-4147-A177-3AD203B41FA5}">
                      <a16:colId xmlns:a16="http://schemas.microsoft.com/office/drawing/2014/main" val="3927552155"/>
                    </a:ext>
                  </a:extLst>
                </a:gridCol>
                <a:gridCol w="382168">
                  <a:extLst>
                    <a:ext uri="{9D8B030D-6E8A-4147-A177-3AD203B41FA5}">
                      <a16:colId xmlns:a16="http://schemas.microsoft.com/office/drawing/2014/main" val="1135979593"/>
                    </a:ext>
                  </a:extLst>
                </a:gridCol>
                <a:gridCol w="382168">
                  <a:extLst>
                    <a:ext uri="{9D8B030D-6E8A-4147-A177-3AD203B41FA5}">
                      <a16:colId xmlns:a16="http://schemas.microsoft.com/office/drawing/2014/main" val="2451676584"/>
                    </a:ext>
                  </a:extLst>
                </a:gridCol>
                <a:gridCol w="382168">
                  <a:extLst>
                    <a:ext uri="{9D8B030D-6E8A-4147-A177-3AD203B41FA5}">
                      <a16:colId xmlns:a16="http://schemas.microsoft.com/office/drawing/2014/main" val="2838976810"/>
                    </a:ext>
                  </a:extLst>
                </a:gridCol>
                <a:gridCol w="382168">
                  <a:extLst>
                    <a:ext uri="{9D8B030D-6E8A-4147-A177-3AD203B41FA5}">
                      <a16:colId xmlns:a16="http://schemas.microsoft.com/office/drawing/2014/main" val="3079935578"/>
                    </a:ext>
                  </a:extLst>
                </a:gridCol>
              </a:tblGrid>
              <a:tr h="254801">
                <a:tc>
                  <a:txBody>
                    <a:bodyPr/>
                    <a:lstStyle/>
                    <a:p>
                      <a:pPr algn="ctr"/>
                      <a:r>
                        <a:rPr lang="en-CA" sz="800" b="1" dirty="0">
                          <a:latin typeface="+mn-lt"/>
                        </a:rPr>
                        <a:t>Year</a:t>
                      </a:r>
                    </a:p>
                  </a:txBody>
                  <a:tcPr marL="38601" marR="38601" marT="19300" marB="19300" anchor="ctr">
                    <a:lnL>
                      <a:noFill/>
                    </a:lnL>
                    <a:lnR>
                      <a:noFill/>
                    </a:lnR>
                    <a:lnT>
                      <a:noFill/>
                    </a:lnT>
                    <a:lnB>
                      <a:noFill/>
                    </a:lnB>
                  </a:tcPr>
                </a:tc>
                <a:tc>
                  <a:txBody>
                    <a:bodyPr/>
                    <a:lstStyle/>
                    <a:p>
                      <a:pPr algn="ctr"/>
                      <a:r>
                        <a:rPr lang="en-CA" sz="800" b="1" dirty="0">
                          <a:latin typeface="+mn-lt"/>
                        </a:rPr>
                        <a:t>DJF</a:t>
                      </a:r>
                    </a:p>
                  </a:txBody>
                  <a:tcPr marL="38601" marR="38601" marT="19300" marB="19300" anchor="ctr">
                    <a:lnL>
                      <a:noFill/>
                    </a:lnL>
                    <a:lnR>
                      <a:noFill/>
                    </a:lnR>
                    <a:lnT>
                      <a:noFill/>
                    </a:lnT>
                    <a:lnB>
                      <a:noFill/>
                    </a:lnB>
                  </a:tcPr>
                </a:tc>
                <a:tc>
                  <a:txBody>
                    <a:bodyPr/>
                    <a:lstStyle/>
                    <a:p>
                      <a:pPr algn="ctr"/>
                      <a:r>
                        <a:rPr lang="en-CA" sz="800" b="1" dirty="0">
                          <a:latin typeface="+mn-lt"/>
                        </a:rPr>
                        <a:t>JFM</a:t>
                      </a:r>
                    </a:p>
                  </a:txBody>
                  <a:tcPr marL="38601" marR="38601" marT="19300" marB="19300" anchor="ctr">
                    <a:lnL>
                      <a:noFill/>
                    </a:lnL>
                    <a:lnR>
                      <a:noFill/>
                    </a:lnR>
                    <a:lnT>
                      <a:noFill/>
                    </a:lnT>
                    <a:lnB>
                      <a:noFill/>
                    </a:lnB>
                  </a:tcPr>
                </a:tc>
                <a:tc>
                  <a:txBody>
                    <a:bodyPr/>
                    <a:lstStyle/>
                    <a:p>
                      <a:pPr algn="ctr"/>
                      <a:r>
                        <a:rPr lang="en-CA" sz="800" b="1" dirty="0">
                          <a:latin typeface="+mn-lt"/>
                        </a:rPr>
                        <a:t>FMA</a:t>
                      </a:r>
                    </a:p>
                  </a:txBody>
                  <a:tcPr marL="38601" marR="38601" marT="19300" marB="19300" anchor="ctr">
                    <a:lnL>
                      <a:noFill/>
                    </a:lnL>
                    <a:lnR>
                      <a:noFill/>
                    </a:lnR>
                    <a:lnT>
                      <a:noFill/>
                    </a:lnT>
                    <a:lnB>
                      <a:noFill/>
                    </a:lnB>
                  </a:tcPr>
                </a:tc>
                <a:tc>
                  <a:txBody>
                    <a:bodyPr/>
                    <a:lstStyle/>
                    <a:p>
                      <a:pPr algn="ctr"/>
                      <a:r>
                        <a:rPr lang="en-CA" sz="800" b="1" dirty="0">
                          <a:latin typeface="+mn-lt"/>
                        </a:rPr>
                        <a:t>MAM</a:t>
                      </a:r>
                    </a:p>
                  </a:txBody>
                  <a:tcPr marL="38601" marR="38601" marT="19300" marB="19300" anchor="ctr">
                    <a:lnL>
                      <a:noFill/>
                    </a:lnL>
                    <a:lnR>
                      <a:noFill/>
                    </a:lnR>
                    <a:lnT>
                      <a:noFill/>
                    </a:lnT>
                    <a:lnB>
                      <a:noFill/>
                    </a:lnB>
                  </a:tcPr>
                </a:tc>
                <a:tc>
                  <a:txBody>
                    <a:bodyPr/>
                    <a:lstStyle/>
                    <a:p>
                      <a:pPr algn="ctr"/>
                      <a:r>
                        <a:rPr lang="en-CA" sz="800" b="1" dirty="0">
                          <a:latin typeface="+mn-lt"/>
                        </a:rPr>
                        <a:t>AMJ</a:t>
                      </a:r>
                    </a:p>
                  </a:txBody>
                  <a:tcPr marL="38601" marR="38601" marT="19300" marB="19300" anchor="ctr">
                    <a:lnL>
                      <a:noFill/>
                    </a:lnL>
                    <a:lnR>
                      <a:noFill/>
                    </a:lnR>
                    <a:lnT>
                      <a:noFill/>
                    </a:lnT>
                    <a:lnB>
                      <a:noFill/>
                    </a:lnB>
                  </a:tcPr>
                </a:tc>
                <a:tc>
                  <a:txBody>
                    <a:bodyPr/>
                    <a:lstStyle/>
                    <a:p>
                      <a:pPr algn="ctr"/>
                      <a:r>
                        <a:rPr lang="en-CA" sz="800" b="1" dirty="0">
                          <a:latin typeface="+mn-lt"/>
                        </a:rPr>
                        <a:t>MJJ</a:t>
                      </a:r>
                    </a:p>
                  </a:txBody>
                  <a:tcPr marL="38601" marR="38601" marT="19300" marB="19300" anchor="ctr">
                    <a:lnL>
                      <a:noFill/>
                    </a:lnL>
                    <a:lnR>
                      <a:noFill/>
                    </a:lnR>
                    <a:lnT>
                      <a:noFill/>
                    </a:lnT>
                    <a:lnB>
                      <a:noFill/>
                    </a:lnB>
                  </a:tcPr>
                </a:tc>
                <a:tc>
                  <a:txBody>
                    <a:bodyPr/>
                    <a:lstStyle/>
                    <a:p>
                      <a:pPr algn="ctr"/>
                      <a:r>
                        <a:rPr lang="en-CA" sz="800" b="1" dirty="0">
                          <a:latin typeface="+mn-lt"/>
                        </a:rPr>
                        <a:t>JJA</a:t>
                      </a:r>
                    </a:p>
                  </a:txBody>
                  <a:tcPr marL="38601" marR="38601" marT="19300" marB="19300" anchor="ctr">
                    <a:lnL>
                      <a:noFill/>
                    </a:lnL>
                    <a:lnR>
                      <a:noFill/>
                    </a:lnR>
                    <a:lnT>
                      <a:noFill/>
                    </a:lnT>
                    <a:lnB>
                      <a:noFill/>
                    </a:lnB>
                  </a:tcPr>
                </a:tc>
                <a:tc>
                  <a:txBody>
                    <a:bodyPr/>
                    <a:lstStyle/>
                    <a:p>
                      <a:pPr algn="ctr"/>
                      <a:r>
                        <a:rPr lang="en-CA" sz="800" b="1" dirty="0">
                          <a:latin typeface="+mn-lt"/>
                        </a:rPr>
                        <a:t>JAS</a:t>
                      </a:r>
                    </a:p>
                  </a:txBody>
                  <a:tcPr marL="38601" marR="38601" marT="19300" marB="19300" anchor="ctr">
                    <a:lnL>
                      <a:noFill/>
                    </a:lnL>
                    <a:lnR>
                      <a:noFill/>
                    </a:lnR>
                    <a:lnT>
                      <a:noFill/>
                    </a:lnT>
                    <a:lnB>
                      <a:noFill/>
                    </a:lnB>
                  </a:tcPr>
                </a:tc>
                <a:tc>
                  <a:txBody>
                    <a:bodyPr/>
                    <a:lstStyle/>
                    <a:p>
                      <a:pPr algn="ctr"/>
                      <a:r>
                        <a:rPr lang="en-CA" sz="800" b="1" dirty="0">
                          <a:latin typeface="+mn-lt"/>
                        </a:rPr>
                        <a:t>ASO</a:t>
                      </a:r>
                    </a:p>
                  </a:txBody>
                  <a:tcPr marL="38601" marR="38601" marT="19300" marB="19300" anchor="ctr">
                    <a:lnL>
                      <a:noFill/>
                    </a:lnL>
                    <a:lnR>
                      <a:noFill/>
                    </a:lnR>
                    <a:lnT>
                      <a:noFill/>
                    </a:lnT>
                    <a:lnB>
                      <a:noFill/>
                    </a:lnB>
                  </a:tcPr>
                </a:tc>
                <a:tc>
                  <a:txBody>
                    <a:bodyPr/>
                    <a:lstStyle/>
                    <a:p>
                      <a:pPr algn="ctr"/>
                      <a:r>
                        <a:rPr lang="en-CA" sz="800" b="1">
                          <a:latin typeface="+mn-lt"/>
                        </a:rPr>
                        <a:t>SON</a:t>
                      </a:r>
                    </a:p>
                  </a:txBody>
                  <a:tcPr marL="38601" marR="38601" marT="19300" marB="19300" anchor="ctr">
                    <a:lnL>
                      <a:noFill/>
                    </a:lnL>
                    <a:lnR>
                      <a:noFill/>
                    </a:lnR>
                    <a:lnT>
                      <a:noFill/>
                    </a:lnT>
                    <a:lnB>
                      <a:noFill/>
                    </a:lnB>
                  </a:tcPr>
                </a:tc>
                <a:tc>
                  <a:txBody>
                    <a:bodyPr/>
                    <a:lstStyle/>
                    <a:p>
                      <a:pPr algn="ctr"/>
                      <a:r>
                        <a:rPr lang="en-CA" sz="800" b="1" dirty="0">
                          <a:latin typeface="+mn-lt"/>
                        </a:rPr>
                        <a:t>OND</a:t>
                      </a:r>
                    </a:p>
                  </a:txBody>
                  <a:tcPr marL="38601" marR="38601" marT="19300" marB="19300" anchor="ctr">
                    <a:lnL>
                      <a:noFill/>
                    </a:lnL>
                    <a:lnR>
                      <a:noFill/>
                    </a:lnR>
                    <a:lnT>
                      <a:noFill/>
                    </a:lnT>
                    <a:lnB>
                      <a:noFill/>
                    </a:lnB>
                  </a:tcPr>
                </a:tc>
                <a:tc>
                  <a:txBody>
                    <a:bodyPr/>
                    <a:lstStyle/>
                    <a:p>
                      <a:pPr algn="ctr"/>
                      <a:r>
                        <a:rPr lang="en-CA" sz="800" b="1" dirty="0">
                          <a:latin typeface="+mn-lt"/>
                        </a:rPr>
                        <a:t>NDJ</a:t>
                      </a:r>
                    </a:p>
                  </a:txBody>
                  <a:tcPr marL="38601" marR="38601" marT="19300" marB="19300" anchor="ctr">
                    <a:lnL>
                      <a:noFill/>
                    </a:lnL>
                    <a:lnR>
                      <a:noFill/>
                    </a:lnR>
                    <a:lnT>
                      <a:noFill/>
                    </a:lnT>
                    <a:lnB>
                      <a:noFill/>
                    </a:lnB>
                  </a:tcPr>
                </a:tc>
                <a:extLst>
                  <a:ext uri="{0D108BD9-81ED-4DB2-BD59-A6C34878D82A}">
                    <a16:rowId xmlns:a16="http://schemas.microsoft.com/office/drawing/2014/main" val="1509779429"/>
                  </a:ext>
                </a:extLst>
              </a:tr>
              <a:tr h="163935">
                <a:tc>
                  <a:txBody>
                    <a:bodyPr/>
                    <a:lstStyle/>
                    <a:p>
                      <a:pPr algn="ctr"/>
                      <a:r>
                        <a:rPr lang="en-CA" sz="800" b="1" dirty="0">
                          <a:effectLst/>
                          <a:latin typeface="+mn-lt"/>
                        </a:rPr>
                        <a:t>1995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30169737"/>
                  </a:ext>
                </a:extLst>
              </a:tr>
              <a:tr h="163935">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12650068"/>
                  </a:ext>
                </a:extLst>
              </a:tr>
              <a:tr h="162000">
                <a:tc>
                  <a:txBody>
                    <a:bodyPr/>
                    <a:lstStyle/>
                    <a:p>
                      <a:pPr algn="ctr"/>
                      <a:r>
                        <a:rPr lang="en-CA" sz="800" b="1" dirty="0">
                          <a:effectLst/>
                          <a:latin typeface="+mn-lt"/>
                        </a:rPr>
                        <a:t>1998</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695270940"/>
                  </a:ext>
                </a:extLst>
              </a:tr>
              <a:tr h="162000">
                <a:tc>
                  <a:txBody>
                    <a:bodyPr/>
                    <a:lstStyle/>
                    <a:p>
                      <a:pPr algn="ctr"/>
                      <a:r>
                        <a:rPr lang="en-CA" sz="800" b="1" dirty="0">
                          <a:effectLst/>
                          <a:latin typeface="+mn-lt"/>
                        </a:rPr>
                        <a:t>1999</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9664637"/>
                  </a:ext>
                </a:extLst>
              </a:tr>
              <a:tr h="162000">
                <a:tc>
                  <a:txBody>
                    <a:bodyPr/>
                    <a:lstStyle/>
                    <a:p>
                      <a:pPr algn="ctr"/>
                      <a:r>
                        <a:rPr lang="en-CA" sz="800" b="1" dirty="0">
                          <a:effectLst/>
                          <a:latin typeface="+mn-lt"/>
                        </a:rPr>
                        <a:t>2000</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68990845"/>
                  </a:ext>
                </a:extLst>
              </a:tr>
              <a:tr h="162000">
                <a:tc>
                  <a:txBody>
                    <a:bodyPr/>
                    <a:lstStyle/>
                    <a:p>
                      <a:pPr algn="ctr"/>
                      <a:r>
                        <a:rPr lang="en-CA" sz="800" b="1">
                          <a:effectLst/>
                          <a:latin typeface="+mn-lt"/>
                        </a:rPr>
                        <a:t>2001</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34749786"/>
                  </a:ext>
                </a:extLst>
              </a:tr>
              <a:tr h="162000">
                <a:tc>
                  <a:txBody>
                    <a:bodyPr/>
                    <a:lstStyle/>
                    <a:p>
                      <a:pPr algn="ctr"/>
                      <a:r>
                        <a:rPr lang="en-CA" sz="800" b="1">
                          <a:effectLst/>
                          <a:latin typeface="+mn-lt"/>
                        </a:rPr>
                        <a:t>2002</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0467688"/>
                  </a:ext>
                </a:extLst>
              </a:tr>
              <a:tr h="162000">
                <a:tc>
                  <a:txBody>
                    <a:bodyPr/>
                    <a:lstStyle/>
                    <a:p>
                      <a:pPr algn="ctr"/>
                      <a:r>
                        <a:rPr lang="en-CA" sz="800" b="1">
                          <a:effectLst/>
                          <a:latin typeface="+mn-lt"/>
                        </a:rPr>
                        <a:t>2003</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46001882"/>
                  </a:ext>
                </a:extLst>
              </a:tr>
              <a:tr h="162000">
                <a:tc>
                  <a:txBody>
                    <a:bodyPr/>
                    <a:lstStyle/>
                    <a:p>
                      <a:pPr algn="ctr"/>
                      <a:r>
                        <a:rPr lang="en-CA" sz="800" b="1">
                          <a:effectLst/>
                          <a:latin typeface="+mn-lt"/>
                        </a:rPr>
                        <a:t>2004</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46745256"/>
                  </a:ext>
                </a:extLst>
              </a:tr>
              <a:tr h="162000">
                <a:tc>
                  <a:txBody>
                    <a:bodyPr/>
                    <a:lstStyle/>
                    <a:p>
                      <a:pPr algn="ctr"/>
                      <a:r>
                        <a:rPr lang="en-CA" sz="800" b="1">
                          <a:effectLst/>
                          <a:latin typeface="+mn-lt"/>
                        </a:rPr>
                        <a:t>2005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4153638"/>
                  </a:ext>
                </a:extLst>
              </a:tr>
              <a:tr h="162000">
                <a:tc>
                  <a:txBody>
                    <a:bodyPr/>
                    <a:lstStyle/>
                    <a:p>
                      <a:pPr algn="ctr"/>
                      <a:r>
                        <a:rPr lang="en-CA" sz="800" b="1">
                          <a:effectLst/>
                          <a:latin typeface="+mn-lt"/>
                        </a:rPr>
                        <a:t>2006</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17462509"/>
                  </a:ext>
                </a:extLst>
              </a:tr>
              <a:tr h="162000">
                <a:tc>
                  <a:txBody>
                    <a:bodyPr/>
                    <a:lstStyle/>
                    <a:p>
                      <a:pPr algn="ctr"/>
                      <a:r>
                        <a:rPr lang="en-CA" sz="800" b="1">
                          <a:effectLst/>
                          <a:latin typeface="+mn-lt"/>
                        </a:rPr>
                        <a:t>2007</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22055415"/>
                  </a:ext>
                </a:extLst>
              </a:tr>
              <a:tr h="162000">
                <a:tc>
                  <a:txBody>
                    <a:bodyPr/>
                    <a:lstStyle/>
                    <a:p>
                      <a:pPr algn="ctr"/>
                      <a:r>
                        <a:rPr lang="en-CA" sz="800" b="1">
                          <a:effectLst/>
                          <a:latin typeface="+mn-lt"/>
                        </a:rPr>
                        <a:t>2008</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291411962"/>
                  </a:ext>
                </a:extLst>
              </a:tr>
              <a:tr h="162000">
                <a:tc>
                  <a:txBody>
                    <a:bodyPr/>
                    <a:lstStyle/>
                    <a:p>
                      <a:pPr algn="ctr"/>
                      <a:r>
                        <a:rPr lang="en-CA" sz="800" b="1">
                          <a:effectLst/>
                          <a:latin typeface="+mn-lt"/>
                        </a:rPr>
                        <a:t>2009</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9196355"/>
                  </a:ext>
                </a:extLst>
              </a:tr>
              <a:tr h="162000">
                <a:tc>
                  <a:txBody>
                    <a:bodyPr/>
                    <a:lstStyle/>
                    <a:p>
                      <a:pPr algn="ctr"/>
                      <a:r>
                        <a:rPr lang="en-CA" sz="800" b="1" dirty="0">
                          <a:effectLst/>
                          <a:latin typeface="+mn-lt"/>
                        </a:rPr>
                        <a:t>2010</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40842238"/>
                  </a:ext>
                </a:extLst>
              </a:tr>
              <a:tr h="162000">
                <a:tc>
                  <a:txBody>
                    <a:bodyPr/>
                    <a:lstStyle/>
                    <a:p>
                      <a:pPr algn="ctr"/>
                      <a:r>
                        <a:rPr lang="en-CA" sz="800" b="1">
                          <a:effectLst/>
                          <a:latin typeface="+mn-lt"/>
                        </a:rPr>
                        <a:t>2011</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765367178"/>
                  </a:ext>
                </a:extLst>
              </a:tr>
              <a:tr h="162000">
                <a:tc>
                  <a:txBody>
                    <a:bodyPr/>
                    <a:lstStyle/>
                    <a:p>
                      <a:pPr algn="ctr"/>
                      <a:r>
                        <a:rPr lang="en-CA" sz="800" b="1">
                          <a:effectLst/>
                          <a:latin typeface="+mn-lt"/>
                        </a:rPr>
                        <a:t>2012</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888446364"/>
                  </a:ext>
                </a:extLst>
              </a:tr>
              <a:tr h="162000">
                <a:tc>
                  <a:txBody>
                    <a:bodyPr/>
                    <a:lstStyle/>
                    <a:p>
                      <a:pPr algn="ctr"/>
                      <a:r>
                        <a:rPr lang="en-CA" sz="800" b="1" dirty="0">
                          <a:effectLst/>
                          <a:latin typeface="+mn-lt"/>
                        </a:rPr>
                        <a:t>2013</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88677273"/>
                  </a:ext>
                </a:extLst>
              </a:tr>
              <a:tr h="162000">
                <a:tc>
                  <a:txBody>
                    <a:bodyPr/>
                    <a:lstStyle/>
                    <a:p>
                      <a:pPr algn="ctr"/>
                      <a:r>
                        <a:rPr lang="en-CA" sz="800" b="1">
                          <a:effectLst/>
                          <a:latin typeface="+mn-lt"/>
                        </a:rPr>
                        <a:t>2014</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3988323777"/>
                  </a:ext>
                </a:extLst>
              </a:tr>
              <a:tr h="162000">
                <a:tc>
                  <a:txBody>
                    <a:bodyPr/>
                    <a:lstStyle/>
                    <a:p>
                      <a:pPr algn="ctr"/>
                      <a:r>
                        <a:rPr lang="en-CA" sz="800" b="1">
                          <a:effectLst/>
                          <a:latin typeface="+mn-lt"/>
                        </a:rPr>
                        <a:t>2015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noFill/>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585090982"/>
                  </a:ext>
                </a:extLst>
              </a:tr>
              <a:tr h="162000">
                <a:tc>
                  <a:txBody>
                    <a:bodyPr/>
                    <a:lstStyle/>
                    <a:p>
                      <a:pPr algn="ctr"/>
                      <a:r>
                        <a:rPr lang="en-CA" sz="800" b="1" dirty="0">
                          <a:effectLst/>
                          <a:latin typeface="+mn-lt"/>
                        </a:rPr>
                        <a:t>2016</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1.7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FF00"/>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06827464"/>
                  </a:ext>
                </a:extLst>
              </a:tr>
              <a:tr h="162000">
                <a:tc>
                  <a:txBody>
                    <a:bodyPr/>
                    <a:lstStyle/>
                    <a:p>
                      <a:pPr algn="ctr"/>
                      <a:r>
                        <a:rPr lang="en-CA" sz="800" b="1">
                          <a:effectLst/>
                          <a:latin typeface="+mn-lt"/>
                        </a:rPr>
                        <a:t>2017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9676852"/>
                  </a:ext>
                </a:extLst>
              </a:tr>
              <a:tr h="162000">
                <a:tc>
                  <a:txBody>
                    <a:bodyPr/>
                    <a:lstStyle/>
                    <a:p>
                      <a:pPr algn="ctr"/>
                      <a:r>
                        <a:rPr lang="en-CA" sz="800" b="1" dirty="0">
                          <a:effectLst/>
                          <a:latin typeface="+mn-lt"/>
                        </a:rPr>
                        <a:t>2018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a:solidFill>
                            <a:srgbClr val="FF0000"/>
                          </a:solidFill>
                          <a:latin typeface="+mn-lt"/>
                        </a:rPr>
                        <a:t>    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75513656"/>
                  </a:ext>
                </a:extLst>
              </a:tr>
              <a:tr h="162000">
                <a:tc>
                  <a:txBody>
                    <a:bodyPr/>
                    <a:lstStyle/>
                    <a:p>
                      <a:pPr algn="ctr"/>
                      <a:r>
                        <a:rPr lang="en-CA" sz="800" b="1" dirty="0">
                          <a:effectLst/>
                          <a:latin typeface="+mn-lt"/>
                        </a:rPr>
                        <a:t>2019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rgbClr val="FF0000"/>
                          </a:solidFill>
                          <a:latin typeface="+mn-lt"/>
                        </a:rPr>
                        <a:t>     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10482154"/>
                  </a:ext>
                </a:extLst>
              </a:tr>
              <a:tr h="162000">
                <a:tc>
                  <a:txBody>
                    <a:bodyPr/>
                    <a:lstStyle/>
                    <a:p>
                      <a:pPr algn="ctr"/>
                      <a:r>
                        <a:rPr lang="en-CA" sz="800" b="1" dirty="0">
                          <a:effectLst/>
                          <a:latin typeface="+mn-lt"/>
                        </a:rPr>
                        <a:t>2020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chemeClr val="tx1"/>
                          </a:solidFill>
                          <a:latin typeface="+mn-lt"/>
                        </a:rPr>
                        <a:t>     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41278306"/>
                  </a:ext>
                </a:extLst>
              </a:tr>
              <a:tr h="160520">
                <a:tc>
                  <a:txBody>
                    <a:bodyPr/>
                    <a:lstStyle/>
                    <a:p>
                      <a:pPr algn="ctr"/>
                      <a:r>
                        <a:rPr lang="en-CA" sz="800" b="1" dirty="0">
                          <a:effectLst/>
                          <a:latin typeface="+mn-lt"/>
                        </a:rPr>
                        <a:t>2021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dirty="0">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FF"/>
                          </a:solidFill>
                          <a:latin typeface="+mn-lt"/>
                        </a:rPr>
                        <a:t>-0.7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9183190"/>
                  </a:ext>
                </a:extLst>
              </a:tr>
              <a:tr h="160520">
                <a:tc>
                  <a:txBody>
                    <a:bodyPr/>
                    <a:lstStyle/>
                    <a:p>
                      <a:pPr algn="ctr"/>
                      <a:r>
                        <a:rPr lang="en-CA" sz="800" b="1" dirty="0">
                          <a:effectLst/>
                          <a:latin typeface="+mn-lt"/>
                        </a:rPr>
                        <a:t>2022</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-1.1</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89394490"/>
                  </a:ext>
                </a:extLst>
              </a:tr>
              <a:tr h="160520">
                <a:tc>
                  <a:txBody>
                    <a:bodyPr/>
                    <a:lstStyle/>
                    <a:p>
                      <a:pPr algn="ctr"/>
                      <a:r>
                        <a:rPr lang="en-CA" sz="800" b="1" dirty="0">
                          <a:effectLst/>
                          <a:latin typeface="+mn-lt"/>
                        </a:rPr>
                        <a:t>2023</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1.8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1.9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2.0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92814967"/>
                  </a:ext>
                </a:extLst>
              </a:tr>
              <a:tr h="160520">
                <a:tc>
                  <a:txBody>
                    <a:bodyPr/>
                    <a:lstStyle/>
                    <a:p>
                      <a:pPr algn="ctr"/>
                      <a:r>
                        <a:rPr lang="en-CA" sz="800" b="1" dirty="0">
                          <a:effectLst/>
                          <a:latin typeface="+mn-lt"/>
                        </a:rPr>
                        <a:t>2024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latin typeface="+mn-lt"/>
                        </a:rPr>
                        <a:t>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chemeClr val="tx1"/>
                          </a:solidFill>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chemeClr val="tx1"/>
                          </a:solidFill>
                          <a:latin typeface="+mn-lt"/>
                        </a:rPr>
                        <a:t>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baseline="0" dirty="0">
                          <a:solidFill>
                            <a:schemeClr val="tx1"/>
                          </a:solidFill>
                          <a:latin typeface="+mn-lt"/>
                        </a:rPr>
                        <a:t>0.0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baseline="0" dirty="0">
                          <a:solidFill>
                            <a:schemeClr val="tx1"/>
                          </a:solidFill>
                          <a:latin typeface="+mn-lt"/>
                        </a:rPr>
                        <a:t>-0.1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baseline="0" dirty="0">
                          <a:solidFill>
                            <a:schemeClr val="tx1"/>
                          </a:solidFill>
                          <a:latin typeface="+mn-lt"/>
                        </a:rPr>
                        <a:t>-0.2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chemeClr val="tx1"/>
                          </a:solidFill>
                          <a:latin typeface="+mn-lt"/>
                        </a:rPr>
                        <a:t>-0.3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chemeClr val="tx1"/>
                          </a:solidFill>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chemeClr val="tx1"/>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86872618"/>
                  </a:ext>
                </a:extLst>
              </a:tr>
              <a:tr h="160520">
                <a:tc>
                  <a:txBody>
                    <a:bodyPr/>
                    <a:lstStyle/>
                    <a:p>
                      <a:pPr algn="ctr"/>
                      <a:r>
                        <a:rPr lang="en-CA" sz="800" b="1" dirty="0">
                          <a:effectLst/>
                          <a:latin typeface="+mn-lt"/>
                        </a:rPr>
                        <a:t>2025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chemeClr val="tx1"/>
                          </a:solidFill>
                          <a:effectLst/>
                          <a:latin typeface="+mn-lt"/>
                        </a:rPr>
                        <a:t>-0.6</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chemeClr val="tx1"/>
                          </a:solidFill>
                          <a:effectLst/>
                          <a:latin typeface="+mn-lt"/>
                        </a:rPr>
                        <a:t>-0.2</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CA" sz="800" b="1" dirty="0">
                        <a:solidFill>
                          <a:schemeClr val="tx1"/>
                        </a:solidFill>
                        <a:latin typeface="+mn-lt"/>
                      </a:endParaRP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16701813"/>
                  </a:ext>
                </a:extLst>
              </a:tr>
            </a:tbl>
          </a:graphicData>
        </a:graphic>
      </p:graphicFrame>
      <p:sp>
        <p:nvSpPr>
          <p:cNvPr id="6" name="TextBox 5">
            <a:extLst>
              <a:ext uri="{FF2B5EF4-FFF2-40B4-BE49-F238E27FC236}">
                <a16:creationId xmlns:a16="http://schemas.microsoft.com/office/drawing/2014/main" id="{7B21A098-75E0-1DD8-B9C2-95E192BAC4FA}"/>
              </a:ext>
            </a:extLst>
          </p:cNvPr>
          <p:cNvSpPr txBox="1"/>
          <p:nvPr/>
        </p:nvSpPr>
        <p:spPr>
          <a:xfrm>
            <a:off x="76205" y="1227331"/>
            <a:ext cx="1627369"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Large area burned </a:t>
            </a:r>
          </a:p>
        </p:txBody>
      </p:sp>
      <p:cxnSp>
        <p:nvCxnSpPr>
          <p:cNvPr id="7" name="Straight Arrow Connector 6">
            <a:extLst>
              <a:ext uri="{FF2B5EF4-FFF2-40B4-BE49-F238E27FC236}">
                <a16:creationId xmlns:a16="http://schemas.microsoft.com/office/drawing/2014/main" id="{ED3754E3-C509-E68D-867E-560205DA30BC}"/>
              </a:ext>
            </a:extLst>
          </p:cNvPr>
          <p:cNvCxnSpPr/>
          <p:nvPr/>
        </p:nvCxnSpPr>
        <p:spPr>
          <a:xfrm rot="10800000" flipH="1">
            <a:off x="1600200" y="1407324"/>
            <a:ext cx="2286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C99A2AE-CF1D-4923-4164-CD78B2DF0D25}"/>
              </a:ext>
            </a:extLst>
          </p:cNvPr>
          <p:cNvSpPr txBox="1"/>
          <p:nvPr/>
        </p:nvSpPr>
        <p:spPr>
          <a:xfrm>
            <a:off x="452860" y="2057405"/>
            <a:ext cx="1223540"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Chisholm, AB</a:t>
            </a:r>
          </a:p>
        </p:txBody>
      </p:sp>
      <p:cxnSp>
        <p:nvCxnSpPr>
          <p:cNvPr id="9" name="Straight Arrow Connector 8">
            <a:extLst>
              <a:ext uri="{FF2B5EF4-FFF2-40B4-BE49-F238E27FC236}">
                <a16:creationId xmlns:a16="http://schemas.microsoft.com/office/drawing/2014/main" id="{399F7618-0D8F-FD84-B2E6-88A3C06BE89E}"/>
              </a:ext>
            </a:extLst>
          </p:cNvPr>
          <p:cNvCxnSpPr/>
          <p:nvPr/>
        </p:nvCxnSpPr>
        <p:spPr>
          <a:xfrm rot="10800000" flipH="1" flipV="1">
            <a:off x="1600199" y="2212783"/>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0FD5D59-E809-2A4A-4A00-DD5074D25ACE}"/>
              </a:ext>
            </a:extLst>
          </p:cNvPr>
          <p:cNvSpPr txBox="1"/>
          <p:nvPr/>
        </p:nvSpPr>
        <p:spPr>
          <a:xfrm>
            <a:off x="509414" y="2362205"/>
            <a:ext cx="1166986"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Kelowna, BC</a:t>
            </a:r>
          </a:p>
        </p:txBody>
      </p:sp>
      <p:cxnSp>
        <p:nvCxnSpPr>
          <p:cNvPr id="11" name="Straight Arrow Connector 10">
            <a:extLst>
              <a:ext uri="{FF2B5EF4-FFF2-40B4-BE49-F238E27FC236}">
                <a16:creationId xmlns:a16="http://schemas.microsoft.com/office/drawing/2014/main" id="{D0D15D82-5829-1B90-E8C5-3BBE12960174}"/>
              </a:ext>
            </a:extLst>
          </p:cNvPr>
          <p:cNvCxnSpPr/>
          <p:nvPr/>
        </p:nvCxnSpPr>
        <p:spPr>
          <a:xfrm rot="10800000" flipH="1" flipV="1">
            <a:off x="1600199" y="2535797"/>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D3E4B52-686F-7097-DFDD-2F2AF276F858}"/>
              </a:ext>
            </a:extLst>
          </p:cNvPr>
          <p:cNvSpPr txBox="1"/>
          <p:nvPr/>
        </p:nvSpPr>
        <p:spPr>
          <a:xfrm>
            <a:off x="201187" y="1600205"/>
            <a:ext cx="1475212"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Virginia Hills, AB</a:t>
            </a:r>
          </a:p>
        </p:txBody>
      </p:sp>
      <p:cxnSp>
        <p:nvCxnSpPr>
          <p:cNvPr id="13" name="Straight Arrow Connector 12">
            <a:extLst>
              <a:ext uri="{FF2B5EF4-FFF2-40B4-BE49-F238E27FC236}">
                <a16:creationId xmlns:a16="http://schemas.microsoft.com/office/drawing/2014/main" id="{A16A708B-C186-1BC8-67CD-3175B2FF3AFD}"/>
              </a:ext>
            </a:extLst>
          </p:cNvPr>
          <p:cNvCxnSpPr/>
          <p:nvPr/>
        </p:nvCxnSpPr>
        <p:spPr>
          <a:xfrm rot="10800000" flipH="1" flipV="1">
            <a:off x="1604539" y="1755583"/>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92BFF54-9E35-254E-D526-803341E02466}"/>
              </a:ext>
            </a:extLst>
          </p:cNvPr>
          <p:cNvSpPr txBox="1"/>
          <p:nvPr/>
        </p:nvSpPr>
        <p:spPr>
          <a:xfrm>
            <a:off x="347381" y="3733805"/>
            <a:ext cx="1329018"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Slave Lake, AB</a:t>
            </a:r>
          </a:p>
        </p:txBody>
      </p:sp>
      <p:cxnSp>
        <p:nvCxnSpPr>
          <p:cNvPr id="15" name="Straight Arrow Connector 14">
            <a:extLst>
              <a:ext uri="{FF2B5EF4-FFF2-40B4-BE49-F238E27FC236}">
                <a16:creationId xmlns:a16="http://schemas.microsoft.com/office/drawing/2014/main" id="{6708D1C5-90AE-6FE9-21F5-FF4FB498E037}"/>
              </a:ext>
            </a:extLst>
          </p:cNvPr>
          <p:cNvCxnSpPr/>
          <p:nvPr/>
        </p:nvCxnSpPr>
        <p:spPr>
          <a:xfrm rot="10800000" flipH="1" flipV="1">
            <a:off x="1600199" y="3889183"/>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B0A08EF-7B5C-8B77-F334-4CB02390B788}"/>
              </a:ext>
            </a:extLst>
          </p:cNvPr>
          <p:cNvSpPr txBox="1"/>
          <p:nvPr/>
        </p:nvSpPr>
        <p:spPr>
          <a:xfrm>
            <a:off x="37430" y="4569028"/>
            <a:ext cx="1638975"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Fort McMurray, AB</a:t>
            </a:r>
          </a:p>
        </p:txBody>
      </p:sp>
      <p:cxnSp>
        <p:nvCxnSpPr>
          <p:cNvPr id="17" name="Straight Arrow Connector 16">
            <a:extLst>
              <a:ext uri="{FF2B5EF4-FFF2-40B4-BE49-F238E27FC236}">
                <a16:creationId xmlns:a16="http://schemas.microsoft.com/office/drawing/2014/main" id="{63A4BDFC-C0D4-3034-F590-FD46D1C637EF}"/>
              </a:ext>
            </a:extLst>
          </p:cNvPr>
          <p:cNvCxnSpPr/>
          <p:nvPr/>
        </p:nvCxnSpPr>
        <p:spPr>
          <a:xfrm rot="10800000" flipH="1" flipV="1">
            <a:off x="1604539" y="4721428"/>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7370F6D-812E-2039-2435-0850DD076450}"/>
              </a:ext>
            </a:extLst>
          </p:cNvPr>
          <p:cNvCxnSpPr/>
          <p:nvPr/>
        </p:nvCxnSpPr>
        <p:spPr>
          <a:xfrm rot="10800000" flipH="1" flipV="1">
            <a:off x="1600199" y="4879781"/>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AB66084-178C-BB7C-FA02-E0B5F9E06527}"/>
              </a:ext>
            </a:extLst>
          </p:cNvPr>
          <p:cNvCxnSpPr/>
          <p:nvPr/>
        </p:nvCxnSpPr>
        <p:spPr>
          <a:xfrm rot="10800000" flipH="1" flipV="1">
            <a:off x="1600199" y="4346383"/>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39EB740-8C8B-1E45-3DE9-CBE64EA4DF51}"/>
              </a:ext>
            </a:extLst>
          </p:cNvPr>
          <p:cNvCxnSpPr/>
          <p:nvPr/>
        </p:nvCxnSpPr>
        <p:spPr>
          <a:xfrm rot="10800000" flipH="1" flipV="1">
            <a:off x="1600199" y="4498783"/>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7F1913F-DB6D-AABA-BC98-B688CA278B6C}"/>
              </a:ext>
            </a:extLst>
          </p:cNvPr>
          <p:cNvCxnSpPr/>
          <p:nvPr/>
        </p:nvCxnSpPr>
        <p:spPr>
          <a:xfrm rot="10800000" flipH="1" flipV="1">
            <a:off x="1600199" y="4193981"/>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76377ED-AB39-272A-4578-9FE1CD00ED1F}"/>
              </a:ext>
            </a:extLst>
          </p:cNvPr>
          <p:cNvCxnSpPr/>
          <p:nvPr/>
        </p:nvCxnSpPr>
        <p:spPr>
          <a:xfrm rot="10800000" flipH="1" flipV="1">
            <a:off x="1600199" y="5032181"/>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E6173714-3C7C-9ABB-A8B6-378191589382}"/>
              </a:ext>
            </a:extLst>
          </p:cNvPr>
          <p:cNvSpPr txBox="1"/>
          <p:nvPr/>
        </p:nvSpPr>
        <p:spPr>
          <a:xfrm>
            <a:off x="348792" y="4800605"/>
            <a:ext cx="132760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Big years in BC</a:t>
            </a:r>
          </a:p>
        </p:txBody>
      </p:sp>
      <p:sp>
        <p:nvSpPr>
          <p:cNvPr id="24" name="TextBox 23">
            <a:extLst>
              <a:ext uri="{FF2B5EF4-FFF2-40B4-BE49-F238E27FC236}">
                <a16:creationId xmlns:a16="http://schemas.microsoft.com/office/drawing/2014/main" id="{832711DA-20B6-B91D-358D-596DC397A740}"/>
              </a:ext>
            </a:extLst>
          </p:cNvPr>
          <p:cNvSpPr txBox="1"/>
          <p:nvPr/>
        </p:nvSpPr>
        <p:spPr>
          <a:xfrm>
            <a:off x="475623" y="5334005"/>
            <a:ext cx="120077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Western  half</a:t>
            </a:r>
          </a:p>
        </p:txBody>
      </p:sp>
      <p:cxnSp>
        <p:nvCxnSpPr>
          <p:cNvPr id="25" name="Straight Arrow Connector 24">
            <a:extLst>
              <a:ext uri="{FF2B5EF4-FFF2-40B4-BE49-F238E27FC236}">
                <a16:creationId xmlns:a16="http://schemas.microsoft.com/office/drawing/2014/main" id="{D128944A-BC8C-B5F9-4DAF-91C5C6B18E1E}"/>
              </a:ext>
            </a:extLst>
          </p:cNvPr>
          <p:cNvCxnSpPr/>
          <p:nvPr/>
        </p:nvCxnSpPr>
        <p:spPr>
          <a:xfrm rot="10800000" flipH="1" flipV="1">
            <a:off x="1600199" y="5489381"/>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34D8E0FD-EC6F-1EC2-E376-27F56CBD20F2}"/>
              </a:ext>
            </a:extLst>
          </p:cNvPr>
          <p:cNvSpPr txBox="1"/>
          <p:nvPr/>
        </p:nvSpPr>
        <p:spPr>
          <a:xfrm>
            <a:off x="5" y="4191005"/>
            <a:ext cx="1691489" cy="307777"/>
          </a:xfrm>
          <a:prstGeom prst="rect">
            <a:avLst/>
          </a:prstGeom>
          <a:noFill/>
        </p:spPr>
        <p:txBody>
          <a:bodyPr wrap="none" rtlCol="0">
            <a:spAutoFit/>
          </a:bodyPr>
          <a:lstStyle/>
          <a:p>
            <a:r>
              <a:rPr lang="en-CA" sz="1400" b="1" dirty="0">
                <a:solidFill>
                  <a:srgbClr val="FF3399"/>
                </a:solidFill>
                <a:latin typeface="Corbel" panose="020B0503020204020204" pitchFamily="34" charset="0"/>
              </a:rPr>
              <a:t>PDO positive phase</a:t>
            </a:r>
          </a:p>
        </p:txBody>
      </p:sp>
      <p:sp>
        <p:nvSpPr>
          <p:cNvPr id="30" name="TextBox 29">
            <a:extLst>
              <a:ext uri="{FF2B5EF4-FFF2-40B4-BE49-F238E27FC236}">
                <a16:creationId xmlns:a16="http://schemas.microsoft.com/office/drawing/2014/main" id="{0D87EC48-34ED-D2E8-F744-E3E724349995}"/>
              </a:ext>
            </a:extLst>
          </p:cNvPr>
          <p:cNvSpPr txBox="1"/>
          <p:nvPr/>
        </p:nvSpPr>
        <p:spPr>
          <a:xfrm>
            <a:off x="240365" y="5712028"/>
            <a:ext cx="1436034"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Most of Canada!</a:t>
            </a:r>
          </a:p>
        </p:txBody>
      </p:sp>
      <p:cxnSp>
        <p:nvCxnSpPr>
          <p:cNvPr id="31" name="Straight Arrow Connector 30">
            <a:extLst>
              <a:ext uri="{FF2B5EF4-FFF2-40B4-BE49-F238E27FC236}">
                <a16:creationId xmlns:a16="http://schemas.microsoft.com/office/drawing/2014/main" id="{C2CC3C3A-93EC-81CA-9104-91A044BBBD03}"/>
              </a:ext>
            </a:extLst>
          </p:cNvPr>
          <p:cNvCxnSpPr/>
          <p:nvPr/>
        </p:nvCxnSpPr>
        <p:spPr>
          <a:xfrm rot="10800000" flipH="1" flipV="1">
            <a:off x="1600199" y="5864428"/>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55D3C644-55D6-0F96-D1D6-18C4AC73E4F9}"/>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7" name="TextBox 26">
            <a:extLst>
              <a:ext uri="{FF2B5EF4-FFF2-40B4-BE49-F238E27FC236}">
                <a16:creationId xmlns:a16="http://schemas.microsoft.com/office/drawing/2014/main" id="{527D63B3-38A6-25D7-D4E2-49BCC091DC9A}"/>
              </a:ext>
            </a:extLst>
          </p:cNvPr>
          <p:cNvSpPr txBox="1"/>
          <p:nvPr/>
        </p:nvSpPr>
        <p:spPr>
          <a:xfrm>
            <a:off x="240365" y="5864428"/>
            <a:ext cx="1452642"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     Busy summer </a:t>
            </a:r>
          </a:p>
        </p:txBody>
      </p:sp>
      <p:cxnSp>
        <p:nvCxnSpPr>
          <p:cNvPr id="28" name="Straight Arrow Connector 27">
            <a:extLst>
              <a:ext uri="{FF2B5EF4-FFF2-40B4-BE49-F238E27FC236}">
                <a16:creationId xmlns:a16="http://schemas.microsoft.com/office/drawing/2014/main" id="{F012CC36-B4DD-6266-24B1-735BA3BE4E8F}"/>
              </a:ext>
            </a:extLst>
          </p:cNvPr>
          <p:cNvCxnSpPr/>
          <p:nvPr/>
        </p:nvCxnSpPr>
        <p:spPr>
          <a:xfrm rot="10800000" flipH="1" flipV="1">
            <a:off x="1600199" y="6016828"/>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8351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1B5F38-F4B1-E302-9630-3CD422263CC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C115D2C5-828D-A8A7-7315-4B9CD4BF4AF7}"/>
              </a:ext>
            </a:extLst>
          </p:cNvPr>
          <p:cNvPicPr>
            <a:picLocks noChangeAspect="1"/>
          </p:cNvPicPr>
          <p:nvPr/>
        </p:nvPicPr>
        <p:blipFill>
          <a:blip r:embed="rId3"/>
          <a:stretch>
            <a:fillRect/>
          </a:stretch>
        </p:blipFill>
        <p:spPr>
          <a:xfrm>
            <a:off x="1162054" y="1207410"/>
            <a:ext cx="7067550" cy="2981325"/>
          </a:xfrm>
          <a:prstGeom prst="rect">
            <a:avLst/>
          </a:prstGeom>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7</a:t>
            </a:fld>
            <a:endParaRPr lang="en-US" altLang="en-US" dirty="0"/>
          </a:p>
        </p:txBody>
      </p:sp>
      <p:sp>
        <p:nvSpPr>
          <p:cNvPr id="8" name="Rectangle 2"/>
          <p:cNvSpPr txBox="1">
            <a:spLocks noChangeArrowheads="1"/>
          </p:cNvSpPr>
          <p:nvPr/>
        </p:nvSpPr>
        <p:spPr>
          <a:xfrm>
            <a:off x="360000" y="360000"/>
            <a:ext cx="8433480" cy="6432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Pacific Decadal Oscillation (as of Mar 2025)</a:t>
            </a:r>
            <a:endParaRPr lang="en-US" sz="3600" dirty="0">
              <a:solidFill>
                <a:srgbClr val="C00000"/>
              </a:solidFill>
              <a:latin typeface="+mj-lt"/>
            </a:endParaRPr>
          </a:p>
        </p:txBody>
      </p:sp>
      <p:sp>
        <p:nvSpPr>
          <p:cNvPr id="9" name="Rectangle 3"/>
          <p:cNvSpPr txBox="1">
            <a:spLocks noChangeArrowheads="1"/>
          </p:cNvSpPr>
          <p:nvPr/>
        </p:nvSpPr>
        <p:spPr>
          <a:xfrm>
            <a:off x="2286000" y="999947"/>
            <a:ext cx="5105400" cy="219265"/>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34" eaLnBrk="1" hangingPunct="1">
              <a:lnSpc>
                <a:spcPct val="80000"/>
              </a:lnSpc>
              <a:buNone/>
            </a:pPr>
            <a:r>
              <a:rPr lang="en-US" sz="1200" i="1" dirty="0">
                <a:hlinkClick r:id="rId4"/>
              </a:rPr>
              <a:t>https://ds.data.jma.go.jp/tcc/tcc/products/elnino/decadal/pdo_month.html</a:t>
            </a:r>
            <a:endParaRPr lang="en-US" sz="1200" i="1" dirty="0"/>
          </a:p>
        </p:txBody>
      </p:sp>
      <p:pic>
        <p:nvPicPr>
          <p:cNvPr id="10"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grpSp>
        <p:nvGrpSpPr>
          <p:cNvPr id="11" name="Group 10"/>
          <p:cNvGrpSpPr/>
          <p:nvPr/>
        </p:nvGrpSpPr>
        <p:grpSpPr>
          <a:xfrm>
            <a:off x="371485" y="4343408"/>
            <a:ext cx="3209925" cy="1900239"/>
            <a:chOff x="5638800" y="1371600"/>
            <a:chExt cx="3209925" cy="1900238"/>
          </a:xfrm>
        </p:grpSpPr>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371600"/>
              <a:ext cx="3209925" cy="1900238"/>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bwMode="auto">
            <a:xfrm>
              <a:off x="5638800" y="13716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b="1" dirty="0">
                  <a:solidFill>
                    <a:srgbClr val="C00000"/>
                  </a:solidFill>
                  <a:latin typeface="Arial" charset="0"/>
                </a:rPr>
                <a:t>Warm phase</a:t>
              </a:r>
            </a:p>
          </p:txBody>
        </p:sp>
      </p:grpSp>
      <p:grpSp>
        <p:nvGrpSpPr>
          <p:cNvPr id="14" name="Group 13"/>
          <p:cNvGrpSpPr/>
          <p:nvPr/>
        </p:nvGrpSpPr>
        <p:grpSpPr>
          <a:xfrm>
            <a:off x="5410200" y="4343400"/>
            <a:ext cx="3383280" cy="1828800"/>
            <a:chOff x="5562600" y="3571140"/>
            <a:chExt cx="3383280" cy="1828800"/>
          </a:xfrm>
        </p:grpSpPr>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571140"/>
              <a:ext cx="3383280" cy="1828800"/>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bwMode="auto">
            <a:xfrm>
              <a:off x="5562600" y="35814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dirty="0">
                  <a:solidFill>
                    <a:srgbClr val="0000FF"/>
                  </a:solidFill>
                </a:rPr>
                <a:t>Cold</a:t>
              </a:r>
              <a:r>
                <a:rPr lang="en-CA" sz="1000" b="1" dirty="0">
                  <a:solidFill>
                    <a:srgbClr val="0000FF"/>
                  </a:solidFill>
                  <a:latin typeface="Arial" charset="0"/>
                </a:rPr>
                <a:t> phase</a:t>
              </a:r>
            </a:p>
          </p:txBody>
        </p:sp>
      </p:grpSp>
      <p:sp>
        <p:nvSpPr>
          <p:cNvPr id="17" name="Rectangle 3"/>
          <p:cNvSpPr txBox="1">
            <a:spLocks noChangeArrowheads="1"/>
          </p:cNvSpPr>
          <p:nvPr/>
        </p:nvSpPr>
        <p:spPr>
          <a:xfrm>
            <a:off x="2971802" y="5486400"/>
            <a:ext cx="3543300" cy="228600"/>
          </a:xfrm>
          <a:prstGeom prst="rect">
            <a:avLst/>
          </a:prstGeom>
          <a:solidFill>
            <a:srgbClr val="CCFFFF"/>
          </a:solidFill>
          <a:ln>
            <a:noFill/>
          </a:ln>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34" eaLnBrk="1" hangingPunct="1">
              <a:lnSpc>
                <a:spcPct val="80000"/>
              </a:lnSpc>
              <a:buNone/>
            </a:pPr>
            <a:r>
              <a:rPr lang="en-US" sz="1200" i="1" dirty="0">
                <a:hlinkClick r:id="rId8"/>
              </a:rPr>
              <a:t>http://climate.ncsu.edu/climate/patterns/PDO.html</a:t>
            </a:r>
            <a:endParaRPr lang="en-US" sz="1200" i="1" dirty="0"/>
          </a:p>
        </p:txBody>
      </p:sp>
      <p:sp>
        <p:nvSpPr>
          <p:cNvPr id="5" name="Rectangle 4">
            <a:extLst>
              <a:ext uri="{FF2B5EF4-FFF2-40B4-BE49-F238E27FC236}">
                <a16:creationId xmlns:a16="http://schemas.microsoft.com/office/drawing/2014/main" id="{0DE9AADE-77C7-AD5F-507F-F76FFE5FD94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cxnSp>
        <p:nvCxnSpPr>
          <p:cNvPr id="18" name="Straight Arrow Connector 17">
            <a:extLst>
              <a:ext uri="{FF2B5EF4-FFF2-40B4-BE49-F238E27FC236}">
                <a16:creationId xmlns:a16="http://schemas.microsoft.com/office/drawing/2014/main" id="{93075241-4473-C732-1E26-466DEC470B4A}"/>
              </a:ext>
            </a:extLst>
          </p:cNvPr>
          <p:cNvCxnSpPr>
            <a:cxnSpLocks/>
          </p:cNvCxnSpPr>
          <p:nvPr/>
        </p:nvCxnSpPr>
        <p:spPr>
          <a:xfrm flipH="1">
            <a:off x="7848604" y="2790000"/>
            <a:ext cx="381000" cy="0"/>
          </a:xfrm>
          <a:prstGeom prst="straightConnector1">
            <a:avLst/>
          </a:prstGeom>
          <a:ln w="47625">
            <a:solidFill>
              <a:srgbClr val="000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7121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BBBC32-11FB-1C83-A349-6D2B9A765AE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8</a:t>
            </a:fld>
            <a:endParaRPr lang="en-US" altLang="en-US" dirty="0"/>
          </a:p>
        </p:txBody>
      </p:sp>
      <p:sp>
        <p:nvSpPr>
          <p:cNvPr id="8" name="Rectangle 2"/>
          <p:cNvSpPr txBox="1">
            <a:spLocks noChangeArrowheads="1"/>
          </p:cNvSpPr>
          <p:nvPr/>
        </p:nvSpPr>
        <p:spPr>
          <a:xfrm>
            <a:off x="360000" y="360005"/>
            <a:ext cx="7793400" cy="597039"/>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North Atlantic Oscillation (to Mar 2025)</a:t>
            </a:r>
            <a:endParaRPr lang="en-US" sz="3600" dirty="0">
              <a:solidFill>
                <a:srgbClr val="C00000"/>
              </a:solidFill>
              <a:latin typeface="+mj-lt"/>
            </a:endParaRPr>
          </a:p>
        </p:txBody>
      </p:sp>
      <p:sp>
        <p:nvSpPr>
          <p:cNvPr id="9" name="Rectangle 3"/>
          <p:cNvSpPr txBox="1">
            <a:spLocks noChangeArrowheads="1"/>
          </p:cNvSpPr>
          <p:nvPr/>
        </p:nvSpPr>
        <p:spPr>
          <a:xfrm>
            <a:off x="3812400" y="935400"/>
            <a:ext cx="3960000" cy="360000"/>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34" eaLnBrk="1" hangingPunct="1">
              <a:lnSpc>
                <a:spcPct val="80000"/>
              </a:lnSpc>
              <a:buNone/>
            </a:pPr>
            <a:r>
              <a:rPr lang="en-US" sz="1200" i="1" dirty="0">
                <a:hlinkClick r:id="rId3"/>
              </a:rPr>
              <a:t>https://www.ncei.noaa.gov/access/monitoring/nao</a:t>
            </a:r>
            <a:r>
              <a:rPr lang="en-US" sz="1200" i="1" dirty="0"/>
              <a:t>  </a:t>
            </a:r>
          </a:p>
        </p:txBody>
      </p:sp>
      <p:pic>
        <p:nvPicPr>
          <p:cNvPr id="10"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pic>
        <p:nvPicPr>
          <p:cNvPr id="11" name="Picture 2" descr="Positive N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227" y="1104531"/>
            <a:ext cx="2259140" cy="26292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egative N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062" y="3833828"/>
            <a:ext cx="2259140" cy="26292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627582" y="1728787"/>
            <a:ext cx="2059218" cy="2462213"/>
          </a:xfrm>
          <a:prstGeom prst="rect">
            <a:avLst/>
          </a:prstGeom>
          <a:solidFill>
            <a:schemeClr val="bg1"/>
          </a:solidFill>
        </p:spPr>
        <p:txBody>
          <a:bodyPr wrap="none" rtlCol="0">
            <a:spAutoFit/>
          </a:bodyPr>
          <a:lstStyle/>
          <a:p>
            <a:pPr algn="ctr"/>
            <a:r>
              <a:rPr lang="en-CA" sz="1400" b="1" dirty="0"/>
              <a:t>Quebec Area Burned</a:t>
            </a:r>
          </a:p>
          <a:p>
            <a:pPr algn="ctr"/>
            <a:r>
              <a:rPr lang="en-CA" sz="1400" b="1" dirty="0"/>
              <a:t>(NFDB, ha*1000)</a:t>
            </a:r>
          </a:p>
          <a:p>
            <a:r>
              <a:rPr lang="en-CA" sz="1400" b="1" dirty="0"/>
              <a:t>2023	5000*</a:t>
            </a:r>
          </a:p>
          <a:p>
            <a:r>
              <a:rPr lang="en-CA" sz="1400" b="1" dirty="0">
                <a:solidFill>
                  <a:srgbClr val="008000"/>
                </a:solidFill>
              </a:rPr>
              <a:t>2015	5</a:t>
            </a:r>
          </a:p>
          <a:p>
            <a:r>
              <a:rPr lang="en-CA" sz="1400" b="1" dirty="0"/>
              <a:t>2013	1900</a:t>
            </a:r>
          </a:p>
          <a:p>
            <a:r>
              <a:rPr lang="en-CA" sz="1400" b="1" dirty="0">
                <a:solidFill>
                  <a:srgbClr val="FF6600"/>
                </a:solidFill>
              </a:rPr>
              <a:t>2010	315</a:t>
            </a:r>
          </a:p>
          <a:p>
            <a:r>
              <a:rPr lang="en-CA" sz="1400" b="1" dirty="0">
                <a:solidFill>
                  <a:srgbClr val="008000"/>
                </a:solidFill>
              </a:rPr>
              <a:t>2008	1</a:t>
            </a:r>
          </a:p>
          <a:p>
            <a:r>
              <a:rPr lang="en-CA" sz="1400" b="1" dirty="0">
                <a:solidFill>
                  <a:srgbClr val="FF6600"/>
                </a:solidFill>
              </a:rPr>
              <a:t>2007	343</a:t>
            </a:r>
            <a:endParaRPr lang="en-CA" sz="1400" b="1" dirty="0"/>
          </a:p>
          <a:p>
            <a:r>
              <a:rPr lang="en-CA" sz="1400" b="1" dirty="0"/>
              <a:t>2005	800</a:t>
            </a:r>
          </a:p>
          <a:p>
            <a:r>
              <a:rPr lang="en-CA" sz="1400" b="1" dirty="0">
                <a:solidFill>
                  <a:srgbClr val="008000"/>
                </a:solidFill>
              </a:rPr>
              <a:t>2004	3</a:t>
            </a:r>
          </a:p>
          <a:p>
            <a:r>
              <a:rPr lang="en-CA" sz="1400" b="1" dirty="0"/>
              <a:t>2002	1000</a:t>
            </a:r>
          </a:p>
        </p:txBody>
      </p:sp>
      <p:grpSp>
        <p:nvGrpSpPr>
          <p:cNvPr id="23" name="Group 22">
            <a:extLst>
              <a:ext uri="{FF2B5EF4-FFF2-40B4-BE49-F238E27FC236}">
                <a16:creationId xmlns:a16="http://schemas.microsoft.com/office/drawing/2014/main" id="{6E697BD9-E92D-75BC-3DFE-D1507BD18681}"/>
              </a:ext>
            </a:extLst>
          </p:cNvPr>
          <p:cNvGrpSpPr/>
          <p:nvPr/>
        </p:nvGrpSpPr>
        <p:grpSpPr>
          <a:xfrm>
            <a:off x="685808" y="1644134"/>
            <a:ext cx="1151931" cy="4070868"/>
            <a:chOff x="5554378" y="1256263"/>
            <a:chExt cx="1151930" cy="4070866"/>
          </a:xfrm>
        </p:grpSpPr>
        <p:sp>
          <p:nvSpPr>
            <p:cNvPr id="24" name="TextBox 23">
              <a:extLst>
                <a:ext uri="{FF2B5EF4-FFF2-40B4-BE49-F238E27FC236}">
                  <a16:creationId xmlns:a16="http://schemas.microsoft.com/office/drawing/2014/main" id="{5D5C357B-A399-C6B9-C9FD-38D1C53774C0}"/>
                </a:ext>
              </a:extLst>
            </p:cNvPr>
            <p:cNvSpPr txBox="1"/>
            <p:nvPr/>
          </p:nvSpPr>
          <p:spPr>
            <a:xfrm>
              <a:off x="5554378" y="1942063"/>
              <a:ext cx="325730" cy="646331"/>
            </a:xfrm>
            <a:prstGeom prst="rect">
              <a:avLst/>
            </a:prstGeom>
            <a:noFill/>
          </p:spPr>
          <p:txBody>
            <a:bodyPr wrap="none" rtlCol="0">
              <a:spAutoFit/>
            </a:bodyPr>
            <a:lstStyle/>
            <a:p>
              <a:r>
                <a:rPr lang="en-CA" sz="3600" b="1" dirty="0">
                  <a:solidFill>
                    <a:srgbClr val="FF3399"/>
                  </a:solidFill>
                  <a:latin typeface="+mj-lt"/>
                </a:rPr>
                <a:t>-</a:t>
              </a:r>
            </a:p>
          </p:txBody>
        </p:sp>
        <p:sp>
          <p:nvSpPr>
            <p:cNvPr id="27" name="TextBox 26">
              <a:extLst>
                <a:ext uri="{FF2B5EF4-FFF2-40B4-BE49-F238E27FC236}">
                  <a16:creationId xmlns:a16="http://schemas.microsoft.com/office/drawing/2014/main" id="{17E68DAF-219C-31C4-45CB-EF4211463331}"/>
                </a:ext>
              </a:extLst>
            </p:cNvPr>
            <p:cNvSpPr txBox="1"/>
            <p:nvPr/>
          </p:nvSpPr>
          <p:spPr>
            <a:xfrm>
              <a:off x="5782978" y="1256263"/>
              <a:ext cx="413896" cy="646331"/>
            </a:xfrm>
            <a:prstGeom prst="rect">
              <a:avLst/>
            </a:prstGeom>
            <a:noFill/>
          </p:spPr>
          <p:txBody>
            <a:bodyPr wrap="none" rtlCol="0">
              <a:spAutoFit/>
            </a:bodyPr>
            <a:lstStyle/>
            <a:p>
              <a:r>
                <a:rPr lang="en-CA" sz="3600" b="1" dirty="0">
                  <a:solidFill>
                    <a:srgbClr val="FF3399"/>
                  </a:solidFill>
                  <a:latin typeface="+mj-lt"/>
                </a:rPr>
                <a:t>+</a:t>
              </a:r>
            </a:p>
          </p:txBody>
        </p:sp>
        <p:sp>
          <p:nvSpPr>
            <p:cNvPr id="28" name="TextBox 27">
              <a:extLst>
                <a:ext uri="{FF2B5EF4-FFF2-40B4-BE49-F238E27FC236}">
                  <a16:creationId xmlns:a16="http://schemas.microsoft.com/office/drawing/2014/main" id="{A028AAF4-4BD8-8135-EE30-9F411D3CD1BF}"/>
                </a:ext>
              </a:extLst>
            </p:cNvPr>
            <p:cNvSpPr txBox="1"/>
            <p:nvPr/>
          </p:nvSpPr>
          <p:spPr>
            <a:xfrm>
              <a:off x="6200578" y="4680798"/>
              <a:ext cx="413896" cy="646331"/>
            </a:xfrm>
            <a:prstGeom prst="rect">
              <a:avLst/>
            </a:prstGeom>
            <a:noFill/>
          </p:spPr>
          <p:txBody>
            <a:bodyPr wrap="none" rtlCol="0">
              <a:spAutoFit/>
            </a:bodyPr>
            <a:lstStyle/>
            <a:p>
              <a:r>
                <a:rPr lang="en-CA" sz="3600" b="1" dirty="0">
                  <a:solidFill>
                    <a:srgbClr val="FF3399"/>
                  </a:solidFill>
                  <a:latin typeface="+mj-lt"/>
                </a:rPr>
                <a:t>+</a:t>
              </a:r>
            </a:p>
          </p:txBody>
        </p:sp>
        <p:sp>
          <p:nvSpPr>
            <p:cNvPr id="29" name="TextBox 28">
              <a:extLst>
                <a:ext uri="{FF2B5EF4-FFF2-40B4-BE49-F238E27FC236}">
                  <a16:creationId xmlns:a16="http://schemas.microsoft.com/office/drawing/2014/main" id="{02CA25C1-555A-9785-16F6-E9AD69D7A381}"/>
                </a:ext>
              </a:extLst>
            </p:cNvPr>
            <p:cNvSpPr txBox="1"/>
            <p:nvPr/>
          </p:nvSpPr>
          <p:spPr>
            <a:xfrm>
              <a:off x="6380578" y="3994998"/>
              <a:ext cx="325730" cy="646331"/>
            </a:xfrm>
            <a:prstGeom prst="rect">
              <a:avLst/>
            </a:prstGeom>
            <a:noFill/>
          </p:spPr>
          <p:txBody>
            <a:bodyPr wrap="none" rtlCol="0">
              <a:spAutoFit/>
            </a:bodyPr>
            <a:lstStyle/>
            <a:p>
              <a:r>
                <a:rPr lang="en-CA" sz="3600" b="1" dirty="0">
                  <a:solidFill>
                    <a:srgbClr val="FF3399"/>
                  </a:solidFill>
                  <a:latin typeface="+mj-lt"/>
                </a:rPr>
                <a:t>-</a:t>
              </a:r>
            </a:p>
          </p:txBody>
        </p:sp>
      </p:grpSp>
      <p:sp>
        <p:nvSpPr>
          <p:cNvPr id="2" name="Content Placeholder 2">
            <a:extLst>
              <a:ext uri="{FF2B5EF4-FFF2-40B4-BE49-F238E27FC236}">
                <a16:creationId xmlns:a16="http://schemas.microsoft.com/office/drawing/2014/main" id="{6DB05C05-9A19-391F-70A8-6D8AF28A9BDC}"/>
              </a:ext>
            </a:extLst>
          </p:cNvPr>
          <p:cNvSpPr txBox="1">
            <a:spLocks/>
          </p:cNvSpPr>
          <p:nvPr/>
        </p:nvSpPr>
        <p:spPr>
          <a:xfrm>
            <a:off x="6213275" y="4207603"/>
            <a:ext cx="2854525" cy="1050197"/>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CA" altLang="en-US" sz="1800" b="1" i="1" dirty="0">
                <a:latin typeface="+mn-lt"/>
                <a:cs typeface="Calibri" panose="020F0502020204030204" pitchFamily="34" charset="0"/>
              </a:rPr>
              <a:t>Early years may not include area burned in northern (unmanaged) region</a:t>
            </a:r>
          </a:p>
        </p:txBody>
      </p:sp>
      <p:sp>
        <p:nvSpPr>
          <p:cNvPr id="5" name="Rectangle 4">
            <a:extLst>
              <a:ext uri="{FF2B5EF4-FFF2-40B4-BE49-F238E27FC236}">
                <a16:creationId xmlns:a16="http://schemas.microsoft.com/office/drawing/2014/main" id="{92F92DA5-C6F6-7B99-795E-359FCA5EB706}"/>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3" name="Picture 2">
            <a:extLst>
              <a:ext uri="{FF2B5EF4-FFF2-40B4-BE49-F238E27FC236}">
                <a16:creationId xmlns:a16="http://schemas.microsoft.com/office/drawing/2014/main" id="{958ECC23-03F8-03D7-007D-0A2937FC217E}"/>
              </a:ext>
            </a:extLst>
          </p:cNvPr>
          <p:cNvPicPr>
            <a:picLocks noChangeAspect="1"/>
          </p:cNvPicPr>
          <p:nvPr/>
        </p:nvPicPr>
        <p:blipFill>
          <a:blip r:embed="rId7"/>
          <a:srcRect l="5209" r="8003" b="1312"/>
          <a:stretch/>
        </p:blipFill>
        <p:spPr>
          <a:xfrm>
            <a:off x="3200400" y="1685579"/>
            <a:ext cx="2975960" cy="4512015"/>
          </a:xfrm>
          <a:prstGeom prst="rect">
            <a:avLst/>
          </a:prstGeom>
        </p:spPr>
      </p:pic>
      <p:grpSp>
        <p:nvGrpSpPr>
          <p:cNvPr id="7" name="Group 6">
            <a:extLst>
              <a:ext uri="{FF2B5EF4-FFF2-40B4-BE49-F238E27FC236}">
                <a16:creationId xmlns:a16="http://schemas.microsoft.com/office/drawing/2014/main" id="{3662E9B7-EEB9-146A-4E72-1DCDF40F47C8}"/>
              </a:ext>
            </a:extLst>
          </p:cNvPr>
          <p:cNvGrpSpPr/>
          <p:nvPr/>
        </p:nvGrpSpPr>
        <p:grpSpPr>
          <a:xfrm>
            <a:off x="3480715" y="4495800"/>
            <a:ext cx="2179685" cy="1038998"/>
            <a:chOff x="3480715" y="4495800"/>
            <a:chExt cx="2179685" cy="1038998"/>
          </a:xfrm>
        </p:grpSpPr>
        <p:cxnSp>
          <p:nvCxnSpPr>
            <p:cNvPr id="22" name="Straight Arrow Connector 21">
              <a:extLst>
                <a:ext uri="{FF2B5EF4-FFF2-40B4-BE49-F238E27FC236}">
                  <a16:creationId xmlns:a16="http://schemas.microsoft.com/office/drawing/2014/main" id="{6F54E062-B521-98FD-9CA9-1B4E67EB8799}"/>
                </a:ext>
              </a:extLst>
            </p:cNvPr>
            <p:cNvCxnSpPr>
              <a:cxnSpLocks/>
            </p:cNvCxnSpPr>
            <p:nvPr/>
          </p:nvCxnSpPr>
          <p:spPr>
            <a:xfrm rot="10800000" flipV="1">
              <a:off x="3480715" y="5181600"/>
              <a:ext cx="0" cy="353198"/>
            </a:xfrm>
            <a:prstGeom prst="straightConnector1">
              <a:avLst/>
            </a:prstGeom>
            <a:ln w="44450">
              <a:solidFill>
                <a:srgbClr val="FF66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951105C-C979-2B03-7467-7B38CC8408AA}"/>
                </a:ext>
              </a:extLst>
            </p:cNvPr>
            <p:cNvCxnSpPr>
              <a:cxnSpLocks/>
            </p:cNvCxnSpPr>
            <p:nvPr/>
          </p:nvCxnSpPr>
          <p:spPr>
            <a:xfrm rot="10800000" flipV="1">
              <a:off x="5660400" y="4495800"/>
              <a:ext cx="0" cy="353198"/>
            </a:xfrm>
            <a:prstGeom prst="straightConnector1">
              <a:avLst/>
            </a:prstGeom>
            <a:ln w="44450">
              <a:solidFill>
                <a:srgbClr val="FF6600"/>
              </a:solidFill>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7CA34D0F-200B-FC63-C0FC-3F74C5D800B9}"/>
              </a:ext>
            </a:extLst>
          </p:cNvPr>
          <p:cNvGrpSpPr/>
          <p:nvPr/>
        </p:nvGrpSpPr>
        <p:grpSpPr>
          <a:xfrm>
            <a:off x="4014115" y="4495800"/>
            <a:ext cx="1826285" cy="1038998"/>
            <a:chOff x="4014115" y="4495800"/>
            <a:chExt cx="1826285" cy="1038998"/>
          </a:xfrm>
        </p:grpSpPr>
        <p:cxnSp>
          <p:nvCxnSpPr>
            <p:cNvPr id="25" name="Straight Arrow Connector 24">
              <a:extLst>
                <a:ext uri="{FF2B5EF4-FFF2-40B4-BE49-F238E27FC236}">
                  <a16:creationId xmlns:a16="http://schemas.microsoft.com/office/drawing/2014/main" id="{A4001A9C-9881-E159-6A8A-ED0F1D317335}"/>
                </a:ext>
              </a:extLst>
            </p:cNvPr>
            <p:cNvCxnSpPr>
              <a:cxnSpLocks/>
            </p:cNvCxnSpPr>
            <p:nvPr/>
          </p:nvCxnSpPr>
          <p:spPr>
            <a:xfrm rot="10800000" flipV="1">
              <a:off x="4014115" y="5181600"/>
              <a:ext cx="0" cy="353198"/>
            </a:xfrm>
            <a:prstGeom prst="straightConnector1">
              <a:avLst/>
            </a:prstGeom>
            <a:ln w="4445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9048B73-D49B-14B7-0864-931A17F8E52F}"/>
                </a:ext>
              </a:extLst>
            </p:cNvPr>
            <p:cNvCxnSpPr>
              <a:cxnSpLocks/>
            </p:cNvCxnSpPr>
            <p:nvPr/>
          </p:nvCxnSpPr>
          <p:spPr>
            <a:xfrm rot="10800000" flipV="1">
              <a:off x="4744915" y="4495800"/>
              <a:ext cx="0" cy="353198"/>
            </a:xfrm>
            <a:prstGeom prst="straightConnector1">
              <a:avLst/>
            </a:prstGeom>
            <a:ln w="4445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CCC4F49F-8D53-7C44-3201-0E52708DFCCD}"/>
                </a:ext>
              </a:extLst>
            </p:cNvPr>
            <p:cNvCxnSpPr>
              <a:cxnSpLocks/>
            </p:cNvCxnSpPr>
            <p:nvPr/>
          </p:nvCxnSpPr>
          <p:spPr>
            <a:xfrm rot="10800000" flipV="1">
              <a:off x="5318400" y="4495800"/>
              <a:ext cx="0" cy="353198"/>
            </a:xfrm>
            <a:prstGeom prst="straightConnector1">
              <a:avLst/>
            </a:prstGeom>
            <a:ln w="4445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4A3E67CC-D9B6-7256-16FD-6138868C5349}"/>
                </a:ext>
              </a:extLst>
            </p:cNvPr>
            <p:cNvCxnSpPr>
              <a:cxnSpLocks/>
            </p:cNvCxnSpPr>
            <p:nvPr/>
          </p:nvCxnSpPr>
          <p:spPr>
            <a:xfrm rot="10800000" flipV="1">
              <a:off x="5840400" y="5181600"/>
              <a:ext cx="0" cy="353198"/>
            </a:xfrm>
            <a:prstGeom prst="straightConnector1">
              <a:avLst/>
            </a:prstGeom>
            <a:ln w="4445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E3D007A8-5DB7-2A4C-FE2C-0F4AD10716F3}"/>
              </a:ext>
            </a:extLst>
          </p:cNvPr>
          <p:cNvGrpSpPr/>
          <p:nvPr/>
        </p:nvGrpSpPr>
        <p:grpSpPr>
          <a:xfrm>
            <a:off x="4382400" y="4495800"/>
            <a:ext cx="1440000" cy="1038998"/>
            <a:chOff x="4382400" y="4495800"/>
            <a:chExt cx="1440000" cy="1038998"/>
          </a:xfrm>
        </p:grpSpPr>
        <p:cxnSp>
          <p:nvCxnSpPr>
            <p:cNvPr id="34" name="Straight Arrow Connector 33">
              <a:extLst>
                <a:ext uri="{FF2B5EF4-FFF2-40B4-BE49-F238E27FC236}">
                  <a16:creationId xmlns:a16="http://schemas.microsoft.com/office/drawing/2014/main" id="{E687F502-5C49-2101-1FA9-A56F048163BA}"/>
                </a:ext>
              </a:extLst>
            </p:cNvPr>
            <p:cNvCxnSpPr>
              <a:cxnSpLocks/>
            </p:cNvCxnSpPr>
            <p:nvPr/>
          </p:nvCxnSpPr>
          <p:spPr>
            <a:xfrm rot="10800000" flipV="1">
              <a:off x="5120400" y="4495800"/>
              <a:ext cx="0" cy="353198"/>
            </a:xfrm>
            <a:prstGeom prst="straightConnector1">
              <a:avLst/>
            </a:prstGeom>
            <a:ln w="44450">
              <a:solidFill>
                <a:srgbClr val="008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EBA94A9E-D0B6-B332-5001-5A5778183BC0}"/>
                </a:ext>
              </a:extLst>
            </p:cNvPr>
            <p:cNvCxnSpPr>
              <a:cxnSpLocks/>
            </p:cNvCxnSpPr>
            <p:nvPr/>
          </p:nvCxnSpPr>
          <p:spPr>
            <a:xfrm rot="10800000" flipV="1">
              <a:off x="5822400" y="4495800"/>
              <a:ext cx="0" cy="353198"/>
            </a:xfrm>
            <a:prstGeom prst="straightConnector1">
              <a:avLst/>
            </a:prstGeom>
            <a:ln w="44450">
              <a:solidFill>
                <a:srgbClr val="008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EA918A7-A66C-5AA1-CB46-D33726936AD5}"/>
                </a:ext>
              </a:extLst>
            </p:cNvPr>
            <p:cNvCxnSpPr>
              <a:cxnSpLocks/>
            </p:cNvCxnSpPr>
            <p:nvPr/>
          </p:nvCxnSpPr>
          <p:spPr>
            <a:xfrm rot="10800000" flipV="1">
              <a:off x="4382400" y="5181600"/>
              <a:ext cx="0" cy="353198"/>
            </a:xfrm>
            <a:prstGeom prst="straightConnector1">
              <a:avLst/>
            </a:prstGeom>
            <a:ln w="44450">
              <a:solidFill>
                <a:srgbClr val="008000"/>
              </a:solidFill>
              <a:headEnd type="triangle"/>
              <a:tailEnd type="non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723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8C1297-2051-81D2-0448-453846A09BFC}"/>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9</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Climate Model Predictions</a:t>
            </a:r>
          </a:p>
        </p:txBody>
      </p:sp>
      <p:sp>
        <p:nvSpPr>
          <p:cNvPr id="5" name="Rectangle 4">
            <a:extLst>
              <a:ext uri="{FF2B5EF4-FFF2-40B4-BE49-F238E27FC236}">
                <a16:creationId xmlns:a16="http://schemas.microsoft.com/office/drawing/2014/main" id="{50D74437-6173-85EA-28B2-047431FF69A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407693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646447d31423362d48752aa&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otalTime>17537</TotalTime>
  <Words>2054</Words>
  <Application>Microsoft Office PowerPoint</Application>
  <PresentationFormat>On-screen Show (4:3)</PresentationFormat>
  <Paragraphs>629</Paragraphs>
  <Slides>22</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Corbel</vt:lpstr>
      <vt:lpstr>Myriad Pro</vt:lpstr>
      <vt:lpstr>Wingdings</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kanderso</dc:creator>
  <cp:lastModifiedBy>Carr, Richard (he, him | il, lui)</cp:lastModifiedBy>
  <cp:revision>779</cp:revision>
  <cp:lastPrinted>2019-03-20T16:47:45Z</cp:lastPrinted>
  <dcterms:created xsi:type="dcterms:W3CDTF">2011-04-19T21:11:26Z</dcterms:created>
  <dcterms:modified xsi:type="dcterms:W3CDTF">2025-05-14T20:02:52Z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2_Office Theme:3\1_Office Theme:3</vt:lpwstr>
  </property>
  <property fmtid="{D5CDD505-2E9C-101B-9397-08002B2CF9AE}" pid="3" name="ClassificationContentMarkingHeaderText">
    <vt:lpwstr>UNCLASSIFIED - NON CLASSIFIÉ</vt:lpwstr>
  </property>
</Properties>
</file>