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28"/>
  </p:notesMasterIdLst>
  <p:sldIdLst>
    <p:sldId id="256" r:id="rId3"/>
    <p:sldId id="677" r:id="rId4"/>
    <p:sldId id="618" r:id="rId5"/>
    <p:sldId id="681" r:id="rId6"/>
    <p:sldId id="668" r:id="rId7"/>
    <p:sldId id="601" r:id="rId8"/>
    <p:sldId id="619" r:id="rId9"/>
    <p:sldId id="550" r:id="rId10"/>
    <p:sldId id="602" r:id="rId11"/>
    <p:sldId id="558" r:id="rId12"/>
    <p:sldId id="559" r:id="rId13"/>
    <p:sldId id="632" r:id="rId14"/>
    <p:sldId id="682" r:id="rId15"/>
    <p:sldId id="609" r:id="rId16"/>
    <p:sldId id="685" r:id="rId17"/>
    <p:sldId id="561" r:id="rId18"/>
    <p:sldId id="587" r:id="rId19"/>
    <p:sldId id="605" r:id="rId20"/>
    <p:sldId id="679" r:id="rId21"/>
    <p:sldId id="680" r:id="rId22"/>
    <p:sldId id="678" r:id="rId23"/>
    <p:sldId id="590" r:id="rId24"/>
    <p:sldId id="684" r:id="rId25"/>
    <p:sldId id="593" r:id="rId26"/>
    <p:sldId id="594" r:id="rId27"/>
  </p:sldIdLst>
  <p:sldSz cx="9144000" cy="6858000" type="screen4x3"/>
  <p:notesSz cx="7010400" cy="9296400"/>
  <p:custDataLst>
    <p:tags r:id="rId29"/>
  </p:custDataLst>
  <p:defaultTextStyle>
    <a:defPPr>
      <a:defRPr lang="en-CA"/>
    </a:defPPr>
    <a:lvl1pPr algn="l" rtl="0" fontAlgn="base">
      <a:spcBef>
        <a:spcPct val="0"/>
      </a:spcBef>
      <a:spcAft>
        <a:spcPct val="0"/>
      </a:spcAft>
      <a:defRPr sz="4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008000"/>
    <a:srgbClr val="FF3399"/>
    <a:srgbClr val="0066FF"/>
    <a:srgbClr val="3399FF"/>
    <a:srgbClr val="CCFFFF"/>
    <a:srgbClr val="33CC33"/>
    <a:srgbClr val="00CC00"/>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9758" autoAdjust="0"/>
  </p:normalViewPr>
  <p:slideViewPr>
    <p:cSldViewPr>
      <p:cViewPr varScale="1">
        <p:scale>
          <a:sx n="98" d="100"/>
          <a:sy n="98" d="100"/>
        </p:scale>
        <p:origin x="2034" y="84"/>
      </p:cViewPr>
      <p:guideLst>
        <p:guide orient="horz" pos="2160"/>
        <p:guide pos="2880"/>
      </p:guideLst>
    </p:cSldViewPr>
  </p:slideViewPr>
  <p:notesTextViewPr>
    <p:cViewPr>
      <p:scale>
        <a:sx n="3" d="2"/>
        <a:sy n="3" d="2"/>
      </p:scale>
      <p:origin x="0" y="0"/>
    </p:cViewPr>
  </p:notesTextViewPr>
  <p:sorterViewPr>
    <p:cViewPr varScale="1">
      <p:scale>
        <a:sx n="1" d="1"/>
        <a:sy n="1" d="1"/>
      </p:scale>
      <p:origin x="0" y="-6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CA" alt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CA" altLang="en-US"/>
          </a:p>
        </p:txBody>
      </p:sp>
      <p:sp>
        <p:nvSpPr>
          <p:cNvPr id="64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CA" alt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EF8E707-249E-4397-9FE0-34623F58E4FB}"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10</a:t>
            </a:fld>
            <a:endParaRPr lang="en-US" altLang="en-US"/>
          </a:p>
        </p:txBody>
      </p:sp>
    </p:spTree>
    <p:extLst>
      <p:ext uri="{BB962C8B-B14F-4D97-AF65-F5344CB8AC3E}">
        <p14:creationId xmlns:p14="http://schemas.microsoft.com/office/powerpoint/2010/main" val="147152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Neutral ENSO is when indexes remain between the horizontal red lines on the plume chart and the black lines on the time series.</a:t>
            </a:r>
          </a:p>
          <a:p>
            <a:pPr eaLnBrk="1" hangingPunct="1">
              <a:spcBef>
                <a:spcPct val="0"/>
              </a:spcBef>
            </a:pPr>
            <a:r>
              <a:rPr lang="en-US" altLang="en-US" dirty="0">
                <a:latin typeface="Arial" panose="020B0604020202020204" pitchFamily="34" charset="0"/>
              </a:rPr>
              <a:t>El Nino occurs when the indexes are above the top line (+0.5 sea surface temperature anomaly in the 3.4 region) for over 3 consecutive months.</a:t>
            </a:r>
          </a:p>
          <a:p>
            <a:pPr eaLnBrk="1" hangingPunct="1">
              <a:spcBef>
                <a:spcPct val="0"/>
              </a:spcBef>
            </a:pPr>
            <a:r>
              <a:rPr lang="en-US" altLang="en-US" dirty="0">
                <a:latin typeface="Arial" panose="020B0604020202020204" pitchFamily="34" charset="0"/>
              </a:rPr>
              <a:t>La Nina occurs when the indexes are below the bottom line (-0.5 sea surface temperature anomaly in the 3.4 region) for over 3 consecutive months.</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11</a:t>
            </a:fld>
            <a:endParaRPr lang="en-US" altLang="en-US"/>
          </a:p>
        </p:txBody>
      </p:sp>
    </p:spTree>
    <p:extLst>
      <p:ext uri="{BB962C8B-B14F-4D97-AF65-F5344CB8AC3E}">
        <p14:creationId xmlns:p14="http://schemas.microsoft.com/office/powerpoint/2010/main" val="4224709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Dominant neutral: greater than 6 months in neutral phase</a:t>
            </a:r>
          </a:p>
          <a:p>
            <a:pPr eaLnBrk="1" hangingPunct="1">
              <a:spcBef>
                <a:spcPct val="0"/>
              </a:spcBef>
            </a:pPr>
            <a:r>
              <a:rPr lang="en-US" altLang="en-US" dirty="0">
                <a:latin typeface="Arial" panose="020B0604020202020204" pitchFamily="34" charset="0"/>
              </a:rPr>
              <a:t>Other years featured short neutral summer periods (2016, 2018, 2021)</a:t>
            </a:r>
          </a:p>
          <a:p>
            <a:pPr eaLnBrk="1" hangingPunct="1">
              <a:spcBef>
                <a:spcPct val="0"/>
              </a:spcBef>
            </a:pPr>
            <a:r>
              <a:rPr lang="en-US" altLang="en-US" dirty="0">
                <a:latin typeface="Arial" panose="020B0604020202020204" pitchFamily="34" charset="0"/>
              </a:rPr>
              <a:t>Neutral ENSO may have erratic weather patterns; this may cause some years to have high/low fire activity </a:t>
            </a:r>
          </a:p>
          <a:p>
            <a:pPr eaLnBrk="1" hangingPunct="1">
              <a:spcBef>
                <a:spcPct val="0"/>
              </a:spcBef>
            </a:pPr>
            <a:endParaRPr lang="en-US" altLang="en-US"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12</a:t>
            </a:fld>
            <a:endParaRPr lang="en-US" altLang="en-US"/>
          </a:p>
        </p:txBody>
      </p:sp>
    </p:spTree>
    <p:extLst>
      <p:ext uri="{BB962C8B-B14F-4D97-AF65-F5344CB8AC3E}">
        <p14:creationId xmlns:p14="http://schemas.microsoft.com/office/powerpoint/2010/main" val="35143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9CB7-68AD-615F-DD7D-455FA1B14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26407-DBB1-EB97-4623-BC9C7E497EBE}"/>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716AD2B5-FF17-C80A-1AA2-AE83B58B2EB0}"/>
              </a:ext>
            </a:extLst>
          </p:cNvPr>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a:extLst>
              <a:ext uri="{FF2B5EF4-FFF2-40B4-BE49-F238E27FC236}">
                <a16:creationId xmlns:a16="http://schemas.microsoft.com/office/drawing/2014/main" id="{49801F88-5782-ED1F-4D1C-B9716596297A}"/>
              </a:ext>
            </a:extLst>
          </p:cNvPr>
          <p:cNvSpPr>
            <a:spLocks noGrp="1"/>
          </p:cNvSpPr>
          <p:nvPr>
            <p:ph type="sldNum" sz="quarter" idx="10"/>
          </p:nvPr>
        </p:nvSpPr>
        <p:spPr/>
        <p:txBody>
          <a:bodyPr/>
          <a:lstStyle/>
          <a:p>
            <a:fld id="{7EF8E707-249E-4397-9FE0-34623F58E4FB}" type="slidenum">
              <a:rPr lang="en-CA" altLang="en-US" smtClean="0"/>
              <a:pPr/>
              <a:t>13</a:t>
            </a:fld>
            <a:endParaRPr lang="en-CA" altLang="en-US"/>
          </a:p>
        </p:txBody>
      </p:sp>
    </p:spTree>
    <p:extLst>
      <p:ext uri="{BB962C8B-B14F-4D97-AF65-F5344CB8AC3E}">
        <p14:creationId xmlns:p14="http://schemas.microsoft.com/office/powerpoint/2010/main" val="3752706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14</a:t>
            </a:fld>
            <a:endParaRPr lang="en-CA" altLang="en-US"/>
          </a:p>
        </p:txBody>
      </p:sp>
    </p:spTree>
    <p:extLst>
      <p:ext uri="{BB962C8B-B14F-4D97-AF65-F5344CB8AC3E}">
        <p14:creationId xmlns:p14="http://schemas.microsoft.com/office/powerpoint/2010/main" val="508797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0203-7719-19CF-04E6-E4693FC7F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A3A95-8BA8-A8C4-7F7C-876ED3568B3A}"/>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AD987592-0CAA-0574-4BB1-430EBE143C59}"/>
              </a:ext>
            </a:extLst>
          </p:cNvPr>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a:extLst>
              <a:ext uri="{FF2B5EF4-FFF2-40B4-BE49-F238E27FC236}">
                <a16:creationId xmlns:a16="http://schemas.microsoft.com/office/drawing/2014/main" id="{61AC68D9-E66C-BD66-C708-74A683D5C2F3}"/>
              </a:ext>
            </a:extLst>
          </p:cNvPr>
          <p:cNvSpPr>
            <a:spLocks noGrp="1"/>
          </p:cNvSpPr>
          <p:nvPr>
            <p:ph type="sldNum" sz="quarter" idx="10"/>
          </p:nvPr>
        </p:nvSpPr>
        <p:spPr/>
        <p:txBody>
          <a:bodyPr/>
          <a:lstStyle/>
          <a:p>
            <a:fld id="{7EF8E707-249E-4397-9FE0-34623F58E4FB}" type="slidenum">
              <a:rPr lang="en-CA" altLang="en-US" smtClean="0"/>
              <a:pPr/>
              <a:t>15</a:t>
            </a:fld>
            <a:endParaRPr lang="en-CA" altLang="en-US"/>
          </a:p>
        </p:txBody>
      </p:sp>
    </p:spTree>
    <p:extLst>
      <p:ext uri="{BB962C8B-B14F-4D97-AF65-F5344CB8AC3E}">
        <p14:creationId xmlns:p14="http://schemas.microsoft.com/office/powerpoint/2010/main" val="57676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16</a:t>
            </a:fld>
            <a:endParaRPr lang="en-US" altLang="en-US"/>
          </a:p>
        </p:txBody>
      </p:sp>
    </p:spTree>
    <p:extLst>
      <p:ext uri="{BB962C8B-B14F-4D97-AF65-F5344CB8AC3E}">
        <p14:creationId xmlns:p14="http://schemas.microsoft.com/office/powerpoint/2010/main" val="277550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For the seasonal forecast maps, Monthly Severity Rating (MSR) forecasts are compared with a 30-year hindcast for respective months and locations to arrive at the anomalies. Seasonal forecast verification can be done by comparing forecast MSRs with observed values. Fire events can be used as a verification tool but this assumes ignitions have occurred where forecasts suggest high potential.</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17</a:t>
            </a:fld>
            <a:endParaRPr lang="en-US" altLang="en-US"/>
          </a:p>
        </p:txBody>
      </p:sp>
    </p:spTree>
    <p:extLst>
      <p:ext uri="{BB962C8B-B14F-4D97-AF65-F5344CB8AC3E}">
        <p14:creationId xmlns:p14="http://schemas.microsoft.com/office/powerpoint/2010/main" val="1301790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r>
              <a:rPr lang="en-US" altLang="en-US" baseline="0" dirty="0">
                <a:latin typeface="Arial" panose="020B0604020202020204" pitchFamily="34" charset="0"/>
              </a:rPr>
              <a:t>Although the southern Prairies are often red in the spring, little burning occurs due to greening of grass, so this area can often be ignored in mid-spring to early summer.</a:t>
            </a:r>
          </a:p>
          <a:p>
            <a:pPr eaLnBrk="1" hangingPunct="1">
              <a:spcBef>
                <a:spcPct val="0"/>
              </a:spcBef>
            </a:pPr>
            <a:endParaRPr lang="en-US" altLang="en-US" baseline="0"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18</a:t>
            </a:fld>
            <a:endParaRPr lang="en-US" altLang="en-US"/>
          </a:p>
        </p:txBody>
      </p:sp>
    </p:spTree>
    <p:extLst>
      <p:ext uri="{BB962C8B-B14F-4D97-AF65-F5344CB8AC3E}">
        <p14:creationId xmlns:p14="http://schemas.microsoft.com/office/powerpoint/2010/main" val="2456678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2C090-4F8E-6AA9-D296-C6CC4807A18C}"/>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F747935B-D033-B295-9DB2-F9616CC708B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19</a:t>
            </a:fld>
            <a:endParaRPr lang="en-CA" altLang="en-US"/>
          </a:p>
        </p:txBody>
      </p:sp>
      <p:sp>
        <p:nvSpPr>
          <p:cNvPr id="34819" name="Slide Image Placeholder 1">
            <a:extLst>
              <a:ext uri="{FF2B5EF4-FFF2-40B4-BE49-F238E27FC236}">
                <a16:creationId xmlns:a16="http://schemas.microsoft.com/office/drawing/2014/main" id="{ECC7324F-83C5-7699-D514-A02D19FEEFBB}"/>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F963D8B0-5A62-CFCD-D7EF-751B51930C02}"/>
              </a:ext>
            </a:extLst>
          </p:cNvPr>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This map is from the CWFIS internal viewer. A similar map can be viewed on the public web site interactive map, but with a different base layer.</a:t>
            </a:r>
          </a:p>
        </p:txBody>
      </p:sp>
      <p:sp>
        <p:nvSpPr>
          <p:cNvPr id="34821" name="Slide Number Placeholder 3">
            <a:extLst>
              <a:ext uri="{FF2B5EF4-FFF2-40B4-BE49-F238E27FC236}">
                <a16:creationId xmlns:a16="http://schemas.microsoft.com/office/drawing/2014/main" id="{D2C934FA-CBF0-26CF-C968-589D453035A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19</a:t>
            </a:fld>
            <a:endParaRPr lang="en-US" altLang="en-US"/>
          </a:p>
        </p:txBody>
      </p:sp>
    </p:spTree>
    <p:extLst>
      <p:ext uri="{BB962C8B-B14F-4D97-AF65-F5344CB8AC3E}">
        <p14:creationId xmlns:p14="http://schemas.microsoft.com/office/powerpoint/2010/main" val="266605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0A267-8940-33DD-AFA2-BEB30623A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C9471-539E-E0D1-96EF-F812287D37F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25759D58-A4C0-28D4-6B8C-B7B51B67336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D08E592-1B76-EE02-040B-AF637B6D4BAC}"/>
              </a:ext>
            </a:extLst>
          </p:cNvPr>
          <p:cNvSpPr>
            <a:spLocks noGrp="1"/>
          </p:cNvSpPr>
          <p:nvPr>
            <p:ph type="sldNum" sz="quarter" idx="10"/>
          </p:nvPr>
        </p:nvSpPr>
        <p:spPr/>
        <p:txBody>
          <a:bodyPr/>
          <a:lstStyle/>
          <a:p>
            <a:fld id="{7EF8E707-249E-4397-9FE0-34623F58E4FB}" type="slidenum">
              <a:rPr lang="en-CA" altLang="en-US" smtClean="0"/>
              <a:pPr/>
              <a:t>2</a:t>
            </a:fld>
            <a:endParaRPr lang="en-CA" altLang="en-US"/>
          </a:p>
        </p:txBody>
      </p:sp>
    </p:spTree>
    <p:extLst>
      <p:ext uri="{BB962C8B-B14F-4D97-AF65-F5344CB8AC3E}">
        <p14:creationId xmlns:p14="http://schemas.microsoft.com/office/powerpoint/2010/main" val="2860669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83EE0-0908-AC72-95A8-173BA7A2BD42}"/>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706817BB-68AD-9F58-1313-AD70BC1537C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20</a:t>
            </a:fld>
            <a:endParaRPr lang="en-CA" altLang="en-US"/>
          </a:p>
        </p:txBody>
      </p:sp>
      <p:sp>
        <p:nvSpPr>
          <p:cNvPr id="34819" name="Slide Image Placeholder 1">
            <a:extLst>
              <a:ext uri="{FF2B5EF4-FFF2-40B4-BE49-F238E27FC236}">
                <a16:creationId xmlns:a16="http://schemas.microsoft.com/office/drawing/2014/main" id="{625D3E51-BF34-5BDD-161C-C689EDFFD66F}"/>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919CA372-6DDF-C580-C55C-20C6E1E4BD9B}"/>
              </a:ext>
            </a:extLst>
          </p:cNvPr>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Hotspot map is from June 3, 2025. Much growth June 3-7.</a:t>
            </a:r>
          </a:p>
          <a:p>
            <a:pPr eaLnBrk="1" hangingPunct="1">
              <a:spcBef>
                <a:spcPct val="0"/>
              </a:spcBef>
            </a:pPr>
            <a:r>
              <a:rPr lang="en-US" altLang="en-US" dirty="0">
                <a:latin typeface="Arial" panose="020B0604020202020204" pitchFamily="34" charset="0"/>
              </a:rPr>
              <a:t>The National Preparedness Level is driven by P/T needs for firefighting resources. At Level 3, CIFFC/NRCan begin 4-week weather outlooks in evaluating need for international resource acquisition. At Level 5, all Canadian resources may be in use.</a:t>
            </a:r>
          </a:p>
        </p:txBody>
      </p:sp>
      <p:sp>
        <p:nvSpPr>
          <p:cNvPr id="34821" name="Slide Number Placeholder 3">
            <a:extLst>
              <a:ext uri="{FF2B5EF4-FFF2-40B4-BE49-F238E27FC236}">
                <a16:creationId xmlns:a16="http://schemas.microsoft.com/office/drawing/2014/main" id="{BEA913BE-CDEC-6D36-C210-246FC5E7C99B}"/>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20</a:t>
            </a:fld>
            <a:endParaRPr lang="en-US" altLang="en-US"/>
          </a:p>
        </p:txBody>
      </p:sp>
    </p:spTree>
    <p:extLst>
      <p:ext uri="{BB962C8B-B14F-4D97-AF65-F5344CB8AC3E}">
        <p14:creationId xmlns:p14="http://schemas.microsoft.com/office/powerpoint/2010/main" val="1770820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0C4C8-58BA-D0B4-8AC5-877FED892A31}"/>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38337855-08DA-3FD7-A04B-66DA1E99846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21</a:t>
            </a:fld>
            <a:endParaRPr lang="en-CA" altLang="en-US"/>
          </a:p>
        </p:txBody>
      </p:sp>
      <p:sp>
        <p:nvSpPr>
          <p:cNvPr id="34819" name="Slide Image Placeholder 1">
            <a:extLst>
              <a:ext uri="{FF2B5EF4-FFF2-40B4-BE49-F238E27FC236}">
                <a16:creationId xmlns:a16="http://schemas.microsoft.com/office/drawing/2014/main" id="{1671D2E8-1669-DFD5-5E46-58FCC0EFD61E}"/>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4E60ACFC-0B36-489C-033F-64BD6F2FC2F7}"/>
              </a:ext>
            </a:extLst>
          </p:cNvPr>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a:extLst>
              <a:ext uri="{FF2B5EF4-FFF2-40B4-BE49-F238E27FC236}">
                <a16:creationId xmlns:a16="http://schemas.microsoft.com/office/drawing/2014/main" id="{91EA2C9A-CD80-A4C0-301D-7B3BE615481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21</a:t>
            </a:fld>
            <a:endParaRPr lang="en-US" altLang="en-US"/>
          </a:p>
        </p:txBody>
      </p:sp>
    </p:spTree>
    <p:extLst>
      <p:ext uri="{BB962C8B-B14F-4D97-AF65-F5344CB8AC3E}">
        <p14:creationId xmlns:p14="http://schemas.microsoft.com/office/powerpoint/2010/main" val="3852300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Highlights</a:t>
            </a:r>
            <a:r>
              <a:rPr lang="en-CA" baseline="0" dirty="0"/>
              <a:t> the Monthly and Seasonal Forecasts link on the CWFIS web page. This will eventually look different when the web site revisions are done! The new interactive map will feature a much larger choice of overlays. Many other new features will be introduced.</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22</a:t>
            </a:fld>
            <a:endParaRPr lang="en-CA" altLang="en-US"/>
          </a:p>
        </p:txBody>
      </p:sp>
    </p:spTree>
    <p:extLst>
      <p:ext uri="{BB962C8B-B14F-4D97-AF65-F5344CB8AC3E}">
        <p14:creationId xmlns:p14="http://schemas.microsoft.com/office/powerpoint/2010/main" val="1591181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24</a:t>
            </a:fld>
            <a:endParaRPr lang="en-CA" altLang="en-US"/>
          </a:p>
        </p:txBody>
      </p:sp>
    </p:spTree>
    <p:extLst>
      <p:ext uri="{BB962C8B-B14F-4D97-AF65-F5344CB8AC3E}">
        <p14:creationId xmlns:p14="http://schemas.microsoft.com/office/powerpoint/2010/main" val="217865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25</a:t>
            </a:fld>
            <a:endParaRPr lang="en-US" altLang="en-US"/>
          </a:p>
        </p:txBody>
      </p:sp>
    </p:spTree>
    <p:extLst>
      <p:ext uri="{BB962C8B-B14F-4D97-AF65-F5344CB8AC3E}">
        <p14:creationId xmlns:p14="http://schemas.microsoft.com/office/powerpoint/2010/main" val="155960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Drought reporting is done by Agriculture and Agri-Food Canada.</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a:t>
            </a:fld>
            <a:endParaRPr lang="en-US" altLang="en-US"/>
          </a:p>
        </p:txBody>
      </p:sp>
    </p:spTree>
    <p:extLst>
      <p:ext uri="{BB962C8B-B14F-4D97-AF65-F5344CB8AC3E}">
        <p14:creationId xmlns:p14="http://schemas.microsoft.com/office/powerpoint/2010/main" val="398127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01BC-D3D2-6F89-509E-30248521294E}"/>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8649CED7-5EF4-6956-D2A0-FFAD3A70CD2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4</a:t>
            </a:fld>
            <a:endParaRPr lang="en-CA" altLang="en-US"/>
          </a:p>
        </p:txBody>
      </p:sp>
      <p:sp>
        <p:nvSpPr>
          <p:cNvPr id="34819" name="Slide Image Placeholder 1">
            <a:extLst>
              <a:ext uri="{FF2B5EF4-FFF2-40B4-BE49-F238E27FC236}">
                <a16:creationId xmlns:a16="http://schemas.microsoft.com/office/drawing/2014/main" id="{84533C74-39CD-F547-85E7-AC477CD0584B}"/>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AEA79E8B-3FE8-5797-6F93-B9243EA7B13D}"/>
              </a:ext>
            </a:extLst>
          </p:cNvPr>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a:extLst>
              <a:ext uri="{FF2B5EF4-FFF2-40B4-BE49-F238E27FC236}">
                <a16:creationId xmlns:a16="http://schemas.microsoft.com/office/drawing/2014/main" id="{A3AEBFF1-E71C-E2A4-D97A-ED4120375DE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4</a:t>
            </a:fld>
            <a:endParaRPr lang="en-US" altLang="en-US"/>
          </a:p>
        </p:txBody>
      </p:sp>
    </p:spTree>
    <p:extLst>
      <p:ext uri="{BB962C8B-B14F-4D97-AF65-F5344CB8AC3E}">
        <p14:creationId xmlns:p14="http://schemas.microsoft.com/office/powerpoint/2010/main" val="316157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Snow cover maps are from the Canadian </a:t>
            </a:r>
            <a:r>
              <a:rPr lang="en-US" altLang="en-US" dirty="0" err="1">
                <a:latin typeface="Arial" panose="020B0604020202020204" pitchFamily="34" charset="0"/>
              </a:rPr>
              <a:t>Cryospheric</a:t>
            </a:r>
            <a:r>
              <a:rPr lang="en-US" altLang="en-US" dirty="0">
                <a:latin typeface="Arial" panose="020B0604020202020204" pitchFamily="34" charset="0"/>
              </a:rPr>
              <a:t> Information Network (ccin.ca). The red line give the locations of the historical mean 2-cm snow depth for the particular date. Regions showing white north of (above) the red line have early snow loss; regions with color south of (below) the red line have snow lingering later than usual. Sometimes, snowfalls in the spring/autumn may give temporary snow cover where snow is usually gone. </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5</a:t>
            </a:fld>
            <a:endParaRPr lang="en-US" altLang="en-US"/>
          </a:p>
        </p:txBody>
      </p:sp>
    </p:spTree>
    <p:extLst>
      <p:ext uri="{BB962C8B-B14F-4D97-AF65-F5344CB8AC3E}">
        <p14:creationId xmlns:p14="http://schemas.microsoft.com/office/powerpoint/2010/main" val="238005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Sea surface temperatures (SST): blue = below</a:t>
            </a:r>
            <a:r>
              <a:rPr lang="en-US" altLang="en-US" baseline="0" dirty="0">
                <a:latin typeface="Arial" panose="020B0604020202020204" pitchFamily="34" charset="0"/>
              </a:rPr>
              <a:t> normal, orange--red = above normal.</a:t>
            </a:r>
          </a:p>
          <a:p>
            <a:pPr eaLnBrk="1" hangingPunct="1">
              <a:spcBef>
                <a:spcPct val="0"/>
              </a:spcBef>
            </a:pPr>
            <a:r>
              <a:rPr lang="en-US" altLang="en-US" baseline="0" dirty="0">
                <a:latin typeface="Arial" panose="020B0604020202020204" pitchFamily="34" charset="0"/>
              </a:rPr>
              <a:t>Boxes along the equator represent ENSO regions (ENSO SST indexes are measured in 3.4, the red box).</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SST in the red ellipse can indicate status of the Pacific Decadal Oscillation (PDO). Cold water along the BC coast with warm water in the central north Pacific indicate the PDO is in the negative phase. Some of the big fire years in northern parts of the provinces and Territories have occurred with a positive PDO, opposite phase from what we currently see.</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North Atlantic waters have cooled from late 2023. Note this may not indicate phase of the North Atlantic Oscillation, which is determined by the strength of the Icelandic low</a:t>
            </a:r>
          </a:p>
          <a:p>
            <a:pPr eaLnBrk="1" hangingPunct="1">
              <a:spcBef>
                <a:spcPct val="0"/>
              </a:spcBef>
            </a:pPr>
            <a:r>
              <a:rPr lang="en-US" altLang="en-US" baseline="0" dirty="0">
                <a:latin typeface="Arial" panose="020B0604020202020204" pitchFamily="34" charset="0"/>
              </a:rPr>
              <a:t>pressure and the Azores high pressure systems.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6</a:t>
            </a:fld>
            <a:endParaRPr lang="en-US" altLang="en-US"/>
          </a:p>
        </p:txBody>
      </p:sp>
    </p:spTree>
    <p:extLst>
      <p:ext uri="{BB962C8B-B14F-4D97-AF65-F5344CB8AC3E}">
        <p14:creationId xmlns:p14="http://schemas.microsoft.com/office/powerpoint/2010/main" val="399528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Blue text indicates La Nina periods, and corresponding notable fire events.</a:t>
            </a:r>
          </a:p>
          <a:p>
            <a:r>
              <a:rPr lang="en-CA" dirty="0"/>
              <a:t>Red text indicated El Nino periods, and corresponding notable fire events.</a:t>
            </a:r>
          </a:p>
          <a:p>
            <a:r>
              <a:rPr lang="en-CA" dirty="0"/>
              <a:t>Months (May) that notable spring fires occurred in are highlighted by yellow boxes.</a:t>
            </a:r>
          </a:p>
          <a:p>
            <a:r>
              <a:rPr lang="en-CA" dirty="0"/>
              <a:t>Orange boxes indicate neutral ENSO summer period where fire was very active, usually in western Canada.</a:t>
            </a:r>
          </a:p>
        </p:txBody>
      </p:sp>
      <p:sp>
        <p:nvSpPr>
          <p:cNvPr id="4" name="Slide Number Placeholder 3"/>
          <p:cNvSpPr>
            <a:spLocks noGrp="1"/>
          </p:cNvSpPr>
          <p:nvPr>
            <p:ph type="sldNum" sz="quarter" idx="5"/>
          </p:nvPr>
        </p:nvSpPr>
        <p:spPr/>
        <p:txBody>
          <a:bodyPr/>
          <a:lstStyle/>
          <a:p>
            <a:fld id="{7EF8E707-249E-4397-9FE0-34623F58E4FB}" type="slidenum">
              <a:rPr lang="en-CA" altLang="en-US" smtClean="0"/>
              <a:pPr/>
              <a:t>7</a:t>
            </a:fld>
            <a:endParaRPr lang="en-CA" altLang="en-US"/>
          </a:p>
        </p:txBody>
      </p:sp>
    </p:spTree>
    <p:extLst>
      <p:ext uri="{BB962C8B-B14F-4D97-AF65-F5344CB8AC3E}">
        <p14:creationId xmlns:p14="http://schemas.microsoft.com/office/powerpoint/2010/main" val="30764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PDO is still negative but closer to neutral than most of the past few years.</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8</a:t>
            </a:fld>
            <a:endParaRPr lang="en-US" altLang="en-US"/>
          </a:p>
        </p:txBody>
      </p:sp>
    </p:spTree>
    <p:extLst>
      <p:ext uri="{BB962C8B-B14F-4D97-AF65-F5344CB8AC3E}">
        <p14:creationId xmlns:p14="http://schemas.microsoft.com/office/powerpoint/2010/main" val="80488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Years</a:t>
            </a:r>
            <a:r>
              <a:rPr lang="en-US" altLang="en-US" baseline="0" dirty="0">
                <a:latin typeface="Arial" panose="020B0604020202020204" pitchFamily="34" charset="0"/>
              </a:rPr>
              <a:t> with high</a:t>
            </a:r>
            <a:r>
              <a:rPr lang="en-US" altLang="en-US" dirty="0">
                <a:latin typeface="Arial" panose="020B0604020202020204" pitchFamily="34" charset="0"/>
              </a:rPr>
              <a:t> burned area in Quebec are</a:t>
            </a:r>
            <a:r>
              <a:rPr lang="en-US" altLang="en-US" baseline="0" dirty="0">
                <a:latin typeface="Arial" panose="020B0604020202020204" pitchFamily="34" charset="0"/>
              </a:rPr>
              <a:t> indicated in black text, moderate years in orange, and low in green. Perhaps the degree to which the NAO is positive influences fire occurrence, which depends on the correct dryness (high atmospheric pressure) coupled with enough atmospheric instability to generate thundershowers, or increased human activity in the absence of rain. This may occur during years where the NAO transitions between negative and positive or vice versa. The Baffin Island/Western Atlantic (BWA) Oscillation is the western portion of the NAO and may provide a better indicator of fire activity in eastern North America. </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A study ongoing at </a:t>
            </a:r>
            <a:r>
              <a:rPr lang="en-US" altLang="en-US" baseline="0" dirty="0" err="1">
                <a:latin typeface="Arial" panose="020B0604020202020204" pitchFamily="34" charset="0"/>
              </a:rPr>
              <a:t>Universite</a:t>
            </a:r>
            <a:r>
              <a:rPr lang="en-US" altLang="en-US" baseline="0" dirty="0">
                <a:latin typeface="Arial" panose="020B0604020202020204" pitchFamily="34" charset="0"/>
              </a:rPr>
              <a:t> du Quebec a Montreal will likely provide more insight into oceanic/atmospheric oscillations that influence fire in eastern Canada. One finding may link a Baffin/West Atlantic (BWA) oscillation with increased severity rating (I have not read outcomes from this study so can’t comment on this any more at this time).</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9</a:t>
            </a:fld>
            <a:endParaRPr lang="en-US" altLang="en-US"/>
          </a:p>
        </p:txBody>
      </p:sp>
    </p:spTree>
    <p:extLst>
      <p:ext uri="{BB962C8B-B14F-4D97-AF65-F5344CB8AC3E}">
        <p14:creationId xmlns:p14="http://schemas.microsoft.com/office/powerpoint/2010/main" val="983953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9"/>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82"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2"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2415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FCCE7-B790-42C2-AF0D-A2D8EB27AD20}" type="slidenum">
              <a:rPr lang="en-US" altLang="en-US" smtClean="0"/>
              <a:pPr>
                <a:defRPr/>
              </a:pPr>
              <a:t>‹#›</a:t>
            </a:fld>
            <a:endParaRPr lang="en-US" altLang="en-US"/>
          </a:p>
        </p:txBody>
      </p:sp>
    </p:spTree>
    <p:extLst>
      <p:ext uri="{BB962C8B-B14F-4D97-AF65-F5344CB8AC3E}">
        <p14:creationId xmlns:p14="http://schemas.microsoft.com/office/powerpoint/2010/main" val="314972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62957-FB0F-45CD-9F62-68809849F219}" type="slidenum">
              <a:rPr lang="en-US" altLang="en-US" smtClean="0"/>
              <a:pPr>
                <a:defRPr/>
              </a:pPr>
              <a:t>‹#›</a:t>
            </a:fld>
            <a:endParaRPr lang="en-US" altLang="en-US"/>
          </a:p>
        </p:txBody>
      </p:sp>
    </p:spTree>
    <p:extLst>
      <p:ext uri="{BB962C8B-B14F-4D97-AF65-F5344CB8AC3E}">
        <p14:creationId xmlns:p14="http://schemas.microsoft.com/office/powerpoint/2010/main" val="97688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pPr>
              <a:defRPr/>
            </a:pPr>
            <a:fld id="{E31E620D-168F-466C-A2E7-A8B01AE1836F}" type="slidenum">
              <a:rPr lang="en-CA" altLang="en-US" smtClean="0"/>
              <a:pPr>
                <a:defRPr/>
              </a:pPr>
              <a:t>‹#›</a:t>
            </a:fld>
            <a:endParaRPr lang="en-CA" altLang="en-US"/>
          </a:p>
        </p:txBody>
      </p:sp>
    </p:spTree>
    <p:extLst>
      <p:ext uri="{BB962C8B-B14F-4D97-AF65-F5344CB8AC3E}">
        <p14:creationId xmlns:p14="http://schemas.microsoft.com/office/powerpoint/2010/main" val="17543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9"/>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82"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2"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032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D37E20-3B86-41FA-8018-7BB57659C1CE}" type="slidenum">
              <a:rPr lang="en-CA" altLang="en-US"/>
              <a:pPr/>
              <a:t>‹#›</a:t>
            </a:fld>
            <a:endParaRPr lang="en-US" altLang="en-US"/>
          </a:p>
        </p:txBody>
      </p:sp>
    </p:spTree>
    <p:extLst>
      <p:ext uri="{BB962C8B-B14F-4D97-AF65-F5344CB8AC3E}">
        <p14:creationId xmlns:p14="http://schemas.microsoft.com/office/powerpoint/2010/main" val="276550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264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427309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164132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07512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8610601" y="25760"/>
            <a:ext cx="533400" cy="380480"/>
          </a:xfrm>
          <a:solidFill>
            <a:srgbClr val="92D050"/>
          </a:solidFill>
        </p:spPr>
        <p:txBody>
          <a:bodyPr wrap="square" lIns="36000" tIns="36000" rIns="36000" bIns="36000" anchor="ctr" anchorCtr="0">
            <a:spAutoFit/>
          </a:bodyPr>
          <a:lstStyle>
            <a:lvl1pPr>
              <a:defRPr sz="2000" baseline="0"/>
            </a:lvl1pPr>
          </a:lstStyle>
          <a:p>
            <a:r>
              <a:rPr lang="en-US" altLang="en-US"/>
              <a:t> </a:t>
            </a:r>
            <a:fld id="{FB93D6B1-E71C-4F75-A3DE-D6304E2F182B}" type="slidenum">
              <a:rPr lang="en-US" altLang="en-US" b="1" smtClean="0"/>
              <a:pPr/>
              <a:t>‹#›</a:t>
            </a:fld>
            <a:endParaRPr lang="en-US" altLang="en-US" b="1" dirty="0"/>
          </a:p>
        </p:txBody>
      </p:sp>
      <p:sp>
        <p:nvSpPr>
          <p:cNvPr id="5" name="TextBox 4"/>
          <p:cNvSpPr txBox="1"/>
          <p:nvPr userDrawn="1"/>
        </p:nvSpPr>
        <p:spPr>
          <a:xfrm>
            <a:off x="396000" y="360012"/>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Tree>
    <p:extLst>
      <p:ext uri="{BB962C8B-B14F-4D97-AF65-F5344CB8AC3E}">
        <p14:creationId xmlns:p14="http://schemas.microsoft.com/office/powerpoint/2010/main" val="237945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37E20-3B86-41FA-8018-7BB57659C1CE}" type="slidenum">
              <a:rPr lang="en-CA" altLang="en-US" smtClean="0"/>
              <a:pPr>
                <a:defRPr/>
              </a:pPr>
              <a:t>‹#›</a:t>
            </a:fld>
            <a:endParaRPr lang="en-US" altLang="en-US"/>
          </a:p>
        </p:txBody>
      </p:sp>
    </p:spTree>
    <p:extLst>
      <p:ext uri="{BB962C8B-B14F-4D97-AF65-F5344CB8AC3E}">
        <p14:creationId xmlns:p14="http://schemas.microsoft.com/office/powerpoint/2010/main" val="226559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10432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28829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059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65532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217528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9" y="4008994"/>
            <a:ext cx="8550995" cy="1197286"/>
          </a:xfrm>
          <a:prstGeom prst="rect">
            <a:avLst/>
          </a:prstGeom>
        </p:spPr>
        <p:txBody>
          <a:bodyPr lIns="0" bIns="0" anchor="b">
            <a:normAutofit/>
          </a:bodyPr>
          <a:lstStyle>
            <a:lvl1pPr algn="l">
              <a:defRPr sz="4051"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7" y="5829307"/>
            <a:ext cx="4314825" cy="358775"/>
          </a:xfrm>
        </p:spPr>
        <p:txBody>
          <a:bodyPr lIns="64008" tIns="91440" anchor="b" anchorCtr="0">
            <a:normAutofit/>
          </a:bodyPr>
          <a:lstStyle>
            <a:lvl1pPr marL="0" indent="0">
              <a:buFontTx/>
              <a:buNone/>
              <a:defRPr sz="1351">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Presenter name</a:t>
            </a:r>
          </a:p>
        </p:txBody>
      </p:sp>
    </p:spTree>
    <p:extLst>
      <p:ext uri="{BB962C8B-B14F-4D97-AF65-F5344CB8AC3E}">
        <p14:creationId xmlns:p14="http://schemas.microsoft.com/office/powerpoint/2010/main" val="296225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3E36E-E58E-4BA7-89E2-3E316A836AC9}" type="slidenum">
              <a:rPr lang="en-US" altLang="en-US" smtClean="0"/>
              <a:pPr>
                <a:defRPr/>
              </a:pPr>
              <a:t>‹#›</a:t>
            </a:fld>
            <a:endParaRPr lang="en-US" altLang="en-US"/>
          </a:p>
        </p:txBody>
      </p:sp>
    </p:spTree>
    <p:extLst>
      <p:ext uri="{BB962C8B-B14F-4D97-AF65-F5344CB8AC3E}">
        <p14:creationId xmlns:p14="http://schemas.microsoft.com/office/powerpoint/2010/main" val="6816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3060C4-F1F1-48F9-95D1-943BD62822B4}" type="slidenum">
              <a:rPr lang="en-US" altLang="en-US" smtClean="0"/>
              <a:pPr>
                <a:defRPr/>
              </a:pPr>
              <a:t>‹#›</a:t>
            </a:fld>
            <a:endParaRPr lang="en-US" altLang="en-US"/>
          </a:p>
        </p:txBody>
      </p:sp>
    </p:spTree>
    <p:extLst>
      <p:ext uri="{BB962C8B-B14F-4D97-AF65-F5344CB8AC3E}">
        <p14:creationId xmlns:p14="http://schemas.microsoft.com/office/powerpoint/2010/main" val="336283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827F22E-2A24-44E8-83E4-7942757C36CC}" type="slidenum">
              <a:rPr lang="en-US" altLang="en-US" smtClean="0"/>
              <a:pPr>
                <a:defRPr/>
              </a:pPr>
              <a:t>‹#›</a:t>
            </a:fld>
            <a:endParaRPr lang="en-US" altLang="en-US"/>
          </a:p>
        </p:txBody>
      </p:sp>
    </p:spTree>
    <p:extLst>
      <p:ext uri="{BB962C8B-B14F-4D97-AF65-F5344CB8AC3E}">
        <p14:creationId xmlns:p14="http://schemas.microsoft.com/office/powerpoint/2010/main" val="317535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6F90FC3-E6C0-4218-B20D-F948075F2116}" type="slidenum">
              <a:rPr lang="en-US" altLang="en-US" smtClean="0"/>
              <a:pPr>
                <a:defRPr/>
              </a:pPr>
              <a:t>‹#›</a:t>
            </a:fld>
            <a:endParaRPr lang="en-US" altLang="en-US"/>
          </a:p>
        </p:txBody>
      </p:sp>
    </p:spTree>
    <p:extLst>
      <p:ext uri="{BB962C8B-B14F-4D97-AF65-F5344CB8AC3E}">
        <p14:creationId xmlns:p14="http://schemas.microsoft.com/office/powerpoint/2010/main" val="381236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2AE7EE-0C6F-44B8-A618-F1EC8F52F0A4}" type="slidenum">
              <a:rPr lang="en-US" altLang="en-US" smtClean="0"/>
              <a:pPr>
                <a:defRPr/>
              </a:pPr>
              <a:t>‹#›</a:t>
            </a:fld>
            <a:endParaRPr lang="en-US" altLang="en-US"/>
          </a:p>
        </p:txBody>
      </p:sp>
    </p:spTree>
    <p:extLst>
      <p:ext uri="{BB962C8B-B14F-4D97-AF65-F5344CB8AC3E}">
        <p14:creationId xmlns:p14="http://schemas.microsoft.com/office/powerpoint/2010/main" val="35579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B5C415-C03F-4526-B768-3565EB5F2948}" type="slidenum">
              <a:rPr lang="en-US" altLang="en-US" smtClean="0"/>
              <a:pPr>
                <a:defRPr/>
              </a:pPr>
              <a:t>‹#›</a:t>
            </a:fld>
            <a:endParaRPr lang="en-US" altLang="en-US"/>
          </a:p>
        </p:txBody>
      </p:sp>
    </p:spTree>
    <p:extLst>
      <p:ext uri="{BB962C8B-B14F-4D97-AF65-F5344CB8AC3E}">
        <p14:creationId xmlns:p14="http://schemas.microsoft.com/office/powerpoint/2010/main" val="13399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7AF103-BCB9-4206-850E-0D9E69DB47A7}" type="slidenum">
              <a:rPr lang="en-US" altLang="en-US" smtClean="0"/>
              <a:pPr>
                <a:defRPr/>
              </a:pPr>
              <a:t>‹#›</a:t>
            </a:fld>
            <a:endParaRPr lang="en-US" altLang="en-US"/>
          </a:p>
        </p:txBody>
      </p:sp>
    </p:spTree>
    <p:extLst>
      <p:ext uri="{BB962C8B-B14F-4D97-AF65-F5344CB8AC3E}">
        <p14:creationId xmlns:p14="http://schemas.microsoft.com/office/powerpoint/2010/main" val="33261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54" rtl="0" eaLnBrk="1" fontAlgn="base" latinLnBrk="0" hangingPunct="1">
              <a:lnSpc>
                <a:spcPct val="100000"/>
              </a:lnSpc>
              <a:spcBef>
                <a:spcPct val="0"/>
              </a:spcBef>
              <a:spcAft>
                <a:spcPct val="0"/>
              </a:spcAft>
              <a:buClrTx/>
              <a:buSzTx/>
              <a:buFontTx/>
              <a:buNone/>
              <a:tabLst/>
              <a:defRPr/>
            </a:pPr>
            <a:fld id="{D52B230D-ADED-43B8-8D5B-B93619D36C16}" type="slidenum">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354"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64"/>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pPr>
              <a:defRPr/>
            </a:pPr>
            <a:fld id="{DF135AC9-90AB-47DC-B726-676130EA7AED}" type="slidenum">
              <a:rPr lang="en-CA" altLang="en-US" smtClean="0"/>
              <a:pPr>
                <a:defRPr/>
              </a:pPr>
              <a:t>‹#›</a:t>
            </a:fld>
            <a:endParaRPr lang="en-US" altLang="en-US"/>
          </a:p>
        </p:txBody>
      </p:sp>
      <p:sp>
        <p:nvSpPr>
          <p:cNvPr id="12" name="Footer Placeholder 4"/>
          <p:cNvSpPr>
            <a:spLocks noGrp="1"/>
          </p:cNvSpPr>
          <p:nvPr>
            <p:ph type="ftr" sz="quarter" idx="3"/>
          </p:nvPr>
        </p:nvSpPr>
        <p:spPr>
          <a:xfrm>
            <a:off x="3124200" y="6356364"/>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749E899-F99D-ECC8-221B-E5345D66E717}"/>
              </a:ext>
            </a:extLst>
          </p:cNvPr>
          <p:cNvSpPr txBox="1"/>
          <p:nvPr userDrawn="1">
            <p:extLst>
              <p:ext uri="{1162E1C5-73C7-4A58-AE30-91384D911F3F}">
                <p184:classification xmlns:p184="http://schemas.microsoft.com/office/powerpoint/2018/4/main" val="hdr"/>
              </p:ext>
            </p:extLst>
          </p:nvPr>
        </p:nvSpPr>
        <p:spPr>
          <a:xfrm>
            <a:off x="7153275" y="63501"/>
            <a:ext cx="1962150" cy="184666"/>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4145882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342882"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82" rtl="0" eaLnBrk="0" fontAlgn="base" hangingPunct="0">
        <a:spcBef>
          <a:spcPct val="0"/>
        </a:spcBef>
        <a:spcAft>
          <a:spcPct val="0"/>
        </a:spcAft>
        <a:defRPr sz="2700" b="1">
          <a:solidFill>
            <a:srgbClr val="306120"/>
          </a:solidFill>
          <a:latin typeface="Myriad Pro"/>
          <a:ea typeface="Myriad Pro"/>
          <a:cs typeface="Myriad Pro"/>
        </a:defRPr>
      </a:lvl2pPr>
      <a:lvl3pPr algn="l" defTabSz="342882" rtl="0" eaLnBrk="0" fontAlgn="base" hangingPunct="0">
        <a:spcBef>
          <a:spcPct val="0"/>
        </a:spcBef>
        <a:spcAft>
          <a:spcPct val="0"/>
        </a:spcAft>
        <a:defRPr sz="2700" b="1">
          <a:solidFill>
            <a:srgbClr val="306120"/>
          </a:solidFill>
          <a:latin typeface="Myriad Pro"/>
          <a:ea typeface="Myriad Pro"/>
          <a:cs typeface="Myriad Pro"/>
        </a:defRPr>
      </a:lvl3pPr>
      <a:lvl4pPr algn="l" defTabSz="342882" rtl="0" eaLnBrk="0" fontAlgn="base" hangingPunct="0">
        <a:spcBef>
          <a:spcPct val="0"/>
        </a:spcBef>
        <a:spcAft>
          <a:spcPct val="0"/>
        </a:spcAft>
        <a:defRPr sz="2700" b="1">
          <a:solidFill>
            <a:srgbClr val="306120"/>
          </a:solidFill>
          <a:latin typeface="Myriad Pro"/>
          <a:ea typeface="Myriad Pro"/>
          <a:cs typeface="Myriad Pro"/>
        </a:defRPr>
      </a:lvl4pPr>
      <a:lvl5pPr algn="l" defTabSz="342882" rtl="0" eaLnBrk="0" fontAlgn="base" hangingPunct="0">
        <a:spcBef>
          <a:spcPct val="0"/>
        </a:spcBef>
        <a:spcAft>
          <a:spcPct val="0"/>
        </a:spcAft>
        <a:defRPr sz="2700" b="1">
          <a:solidFill>
            <a:srgbClr val="306120"/>
          </a:solidFill>
          <a:latin typeface="Myriad Pro"/>
          <a:ea typeface="Myriad Pro"/>
          <a:cs typeface="Myriad Pro"/>
        </a:defRPr>
      </a:lvl5pPr>
      <a:lvl6pPr marL="342882" algn="l" defTabSz="342882" rtl="0" fontAlgn="base">
        <a:spcBef>
          <a:spcPct val="0"/>
        </a:spcBef>
        <a:spcAft>
          <a:spcPct val="0"/>
        </a:spcAft>
        <a:defRPr sz="2700" b="1">
          <a:solidFill>
            <a:srgbClr val="306120"/>
          </a:solidFill>
          <a:latin typeface="Myriad Pro"/>
          <a:ea typeface="Myriad Pro"/>
          <a:cs typeface="Myriad Pro"/>
        </a:defRPr>
      </a:lvl6pPr>
      <a:lvl7pPr marL="685766" algn="l" defTabSz="342882" rtl="0" fontAlgn="base">
        <a:spcBef>
          <a:spcPct val="0"/>
        </a:spcBef>
        <a:spcAft>
          <a:spcPct val="0"/>
        </a:spcAft>
        <a:defRPr sz="2700" b="1">
          <a:solidFill>
            <a:srgbClr val="306120"/>
          </a:solidFill>
          <a:latin typeface="Myriad Pro"/>
          <a:ea typeface="Myriad Pro"/>
          <a:cs typeface="Myriad Pro"/>
        </a:defRPr>
      </a:lvl7pPr>
      <a:lvl8pPr marL="1028649" algn="l" defTabSz="342882" rtl="0" fontAlgn="base">
        <a:spcBef>
          <a:spcPct val="0"/>
        </a:spcBef>
        <a:spcAft>
          <a:spcPct val="0"/>
        </a:spcAft>
        <a:defRPr sz="2700" b="1">
          <a:solidFill>
            <a:srgbClr val="306120"/>
          </a:solidFill>
          <a:latin typeface="Myriad Pro"/>
          <a:ea typeface="Myriad Pro"/>
          <a:cs typeface="Myriad Pro"/>
        </a:defRPr>
      </a:lvl8pPr>
      <a:lvl9pPr marL="1371532" algn="l" defTabSz="342882" rtl="0" fontAlgn="base">
        <a:spcBef>
          <a:spcPct val="0"/>
        </a:spcBef>
        <a:spcAft>
          <a:spcPct val="0"/>
        </a:spcAft>
        <a:defRPr sz="2700" b="1">
          <a:solidFill>
            <a:srgbClr val="306120"/>
          </a:solidFill>
          <a:latin typeface="Myriad Pro"/>
          <a:ea typeface="Myriad Pro"/>
          <a:cs typeface="Myriad Pro"/>
        </a:defRPr>
      </a:lvl9pPr>
    </p:titleStyle>
    <p:body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87"/>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64"/>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07781CF0-439D-6A94-8FFA-9D5A8B99BC8A}"/>
              </a:ext>
            </a:extLst>
          </p:cNvPr>
          <p:cNvSpPr txBox="1"/>
          <p:nvPr userDrawn="1">
            <p:extLst>
              <p:ext uri="{1162E1C5-73C7-4A58-AE30-91384D911F3F}">
                <p184:classification xmlns:p184="http://schemas.microsoft.com/office/powerpoint/2018/4/main" val="hdr"/>
              </p:ext>
            </p:extLst>
          </p:nvPr>
        </p:nvSpPr>
        <p:spPr>
          <a:xfrm>
            <a:off x="7153275" y="63501"/>
            <a:ext cx="1962150" cy="184666"/>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43416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hf hdr="0" ftr="0" dt="0"/>
  <p:txStyles>
    <p:titleStyle>
      <a:lvl1pPr algn="l" defTabSz="342882"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82" rtl="0" eaLnBrk="0" fontAlgn="base" hangingPunct="0">
        <a:spcBef>
          <a:spcPct val="0"/>
        </a:spcBef>
        <a:spcAft>
          <a:spcPct val="0"/>
        </a:spcAft>
        <a:defRPr sz="2700" b="1">
          <a:solidFill>
            <a:srgbClr val="306120"/>
          </a:solidFill>
          <a:latin typeface="Myriad Pro"/>
          <a:ea typeface="Myriad Pro"/>
          <a:cs typeface="Myriad Pro"/>
        </a:defRPr>
      </a:lvl2pPr>
      <a:lvl3pPr algn="l" defTabSz="342882" rtl="0" eaLnBrk="0" fontAlgn="base" hangingPunct="0">
        <a:spcBef>
          <a:spcPct val="0"/>
        </a:spcBef>
        <a:spcAft>
          <a:spcPct val="0"/>
        </a:spcAft>
        <a:defRPr sz="2700" b="1">
          <a:solidFill>
            <a:srgbClr val="306120"/>
          </a:solidFill>
          <a:latin typeface="Myriad Pro"/>
          <a:ea typeface="Myriad Pro"/>
          <a:cs typeface="Myriad Pro"/>
        </a:defRPr>
      </a:lvl3pPr>
      <a:lvl4pPr algn="l" defTabSz="342882" rtl="0" eaLnBrk="0" fontAlgn="base" hangingPunct="0">
        <a:spcBef>
          <a:spcPct val="0"/>
        </a:spcBef>
        <a:spcAft>
          <a:spcPct val="0"/>
        </a:spcAft>
        <a:defRPr sz="2700" b="1">
          <a:solidFill>
            <a:srgbClr val="306120"/>
          </a:solidFill>
          <a:latin typeface="Myriad Pro"/>
          <a:ea typeface="Myriad Pro"/>
          <a:cs typeface="Myriad Pro"/>
        </a:defRPr>
      </a:lvl4pPr>
      <a:lvl5pPr algn="l" defTabSz="342882" rtl="0" eaLnBrk="0" fontAlgn="base" hangingPunct="0">
        <a:spcBef>
          <a:spcPct val="0"/>
        </a:spcBef>
        <a:spcAft>
          <a:spcPct val="0"/>
        </a:spcAft>
        <a:defRPr sz="2700" b="1">
          <a:solidFill>
            <a:srgbClr val="306120"/>
          </a:solidFill>
          <a:latin typeface="Myriad Pro"/>
          <a:ea typeface="Myriad Pro"/>
          <a:cs typeface="Myriad Pro"/>
        </a:defRPr>
      </a:lvl5pPr>
      <a:lvl6pPr marL="342882" algn="l" defTabSz="342882" rtl="0" fontAlgn="base">
        <a:spcBef>
          <a:spcPct val="0"/>
        </a:spcBef>
        <a:spcAft>
          <a:spcPct val="0"/>
        </a:spcAft>
        <a:defRPr sz="2700" b="1">
          <a:solidFill>
            <a:srgbClr val="306120"/>
          </a:solidFill>
          <a:latin typeface="Myriad Pro"/>
          <a:ea typeface="Myriad Pro"/>
          <a:cs typeface="Myriad Pro"/>
        </a:defRPr>
      </a:lvl6pPr>
      <a:lvl7pPr marL="685766" algn="l" defTabSz="342882" rtl="0" fontAlgn="base">
        <a:spcBef>
          <a:spcPct val="0"/>
        </a:spcBef>
        <a:spcAft>
          <a:spcPct val="0"/>
        </a:spcAft>
        <a:defRPr sz="2700" b="1">
          <a:solidFill>
            <a:srgbClr val="306120"/>
          </a:solidFill>
          <a:latin typeface="Myriad Pro"/>
          <a:ea typeface="Myriad Pro"/>
          <a:cs typeface="Myriad Pro"/>
        </a:defRPr>
      </a:lvl7pPr>
      <a:lvl8pPr marL="1028649" algn="l" defTabSz="342882" rtl="0" fontAlgn="base">
        <a:spcBef>
          <a:spcPct val="0"/>
        </a:spcBef>
        <a:spcAft>
          <a:spcPct val="0"/>
        </a:spcAft>
        <a:defRPr sz="2700" b="1">
          <a:solidFill>
            <a:srgbClr val="306120"/>
          </a:solidFill>
          <a:latin typeface="Myriad Pro"/>
          <a:ea typeface="Myriad Pro"/>
          <a:cs typeface="Myriad Pro"/>
        </a:defRPr>
      </a:lvl8pPr>
      <a:lvl9pPr marL="1371532" algn="l" defTabSz="342882" rtl="0" fontAlgn="base">
        <a:spcBef>
          <a:spcPct val="0"/>
        </a:spcBef>
        <a:spcAft>
          <a:spcPct val="0"/>
        </a:spcAft>
        <a:defRPr sz="2700" b="1">
          <a:solidFill>
            <a:srgbClr val="306120"/>
          </a:solidFill>
          <a:latin typeface="Myriad Pro"/>
          <a:ea typeface="Myriad Pro"/>
          <a:cs typeface="Myriad Pro"/>
        </a:defRPr>
      </a:lvl9pPr>
    </p:titleStyle>
    <p:body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hyperlink" Target="https://iri.columbia.edu/our-expertise/climate/forecasts/enso/2024-october-quick-look/?enso_tab=enso-sst_image" TargetMode="External"/><Relationship Id="rId4" Type="http://schemas.openxmlformats.org/officeDocument/2006/relationships/hyperlink" Target="https://iri.columbia.edu/our-expertise/climate/forecasts/enso/current/?enso_tab=enso-sst_tab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hyperlink" Target="https://cwfis.cfs.nrcan.gc.c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hyperlink" Target="https://cwfis.cfs.nrcan.gc.ca/interactive-ma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hyperlink" Target="https://www.gov.nl.ca/"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hyperlink" Target="http://climate.ncsu.edu/climate/patterns/PDO.html" TargetMode="Externa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ds.data.jma.go.jp/tcc/tcc/products/elnino/decadal/pdo_month.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0.gif"/><Relationship Id="rId5" Type="http://schemas.openxmlformats.org/officeDocument/2006/relationships/image" Target="../media/image16.png"/><Relationship Id="rId4" Type="http://schemas.openxmlformats.org/officeDocument/2006/relationships/hyperlink" Target="https://www.ncei.noaa.gov/access/monitoring/na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4B1F261-689E-4D22-D86C-B6146BDE47B0}"/>
              </a:ext>
            </a:extLst>
          </p:cNvPr>
          <p:cNvSpPr txBox="1">
            <a:spLocks/>
          </p:cNvSpPr>
          <p:nvPr/>
        </p:nvSpPr>
        <p:spPr>
          <a:xfrm>
            <a:off x="500456" y="1066800"/>
            <a:ext cx="8164727" cy="3524812"/>
          </a:xfrm>
          <a:prstGeom prst="rect">
            <a:avLst/>
          </a:prstGeom>
        </p:spPr>
        <p:txBody>
          <a:bodyPr vert="horz" lIns="0" tIns="34291" rIns="68580" bIns="0" rtlCol="0" anchor="b" anchorCtr="0">
            <a:sp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CA" altLang="en-US" sz="3300" dirty="0">
                <a:solidFill>
                  <a:srgbClr val="C00000"/>
                </a:solidFill>
                <a:latin typeface="Arial" panose="020B0604020202020204" pitchFamily="34" charset="0"/>
                <a:cs typeface="Arial" panose="020B0604020202020204" pitchFamily="34" charset="0"/>
              </a:rPr>
              <a:t>Fire Season Severity Anomaly Forecast </a:t>
            </a:r>
          </a:p>
          <a:p>
            <a:pPr algn="ctr"/>
            <a:endParaRPr lang="en-CA" altLang="en-US" sz="3600" dirty="0">
              <a:solidFill>
                <a:srgbClr val="C00000"/>
              </a:solidFill>
              <a:latin typeface="Arial" panose="020B0604020202020204" pitchFamily="34" charset="0"/>
              <a:cs typeface="Arial" panose="020B0604020202020204" pitchFamily="34" charset="0"/>
            </a:endParaRPr>
          </a:p>
          <a:p>
            <a:pPr algn="ctr"/>
            <a:r>
              <a:rPr lang="en-CA" altLang="en-US" sz="2700" dirty="0">
                <a:latin typeface="Arial" panose="020B0604020202020204" pitchFamily="34" charset="0"/>
                <a:cs typeface="Arial" panose="020B0604020202020204" pitchFamily="34" charset="0"/>
              </a:rPr>
              <a:t>for the Institute for Catastrophic Loss Reduction </a:t>
            </a:r>
          </a:p>
          <a:p>
            <a:pPr algn="ctr"/>
            <a:endParaRPr lang="en-CA" altLang="en-US" sz="2700" dirty="0">
              <a:solidFill>
                <a:srgbClr val="FFC000"/>
              </a:solidFill>
              <a:latin typeface="Arial" panose="020B0604020202020204" pitchFamily="34" charset="0"/>
              <a:cs typeface="Arial" panose="020B0604020202020204" pitchFamily="34" charset="0"/>
            </a:endParaRPr>
          </a:p>
          <a:p>
            <a:pPr algn="ctr"/>
            <a:r>
              <a:rPr lang="en-CA" altLang="en-US" sz="2700" dirty="0">
                <a:latin typeface="Arial" panose="020B0604020202020204" pitchFamily="34" charset="0"/>
                <a:cs typeface="Arial" panose="020B0604020202020204" pitchFamily="34" charset="0"/>
              </a:rPr>
              <a:t>June 12, 2025</a:t>
            </a:r>
          </a:p>
          <a:p>
            <a:pPr algn="ctr"/>
            <a:endParaRPr lang="en-CA" altLang="en-US" sz="2700" dirty="0">
              <a:latin typeface="Arial" panose="020B0604020202020204" pitchFamily="34" charset="0"/>
              <a:cs typeface="Arial" panose="020B0604020202020204" pitchFamily="34" charset="0"/>
            </a:endParaRPr>
          </a:p>
          <a:p>
            <a:pPr algn="ctr"/>
            <a:br>
              <a:rPr lang="en-CA" altLang="en-US" sz="2700" dirty="0">
                <a:latin typeface="Arial" panose="020B0604020202020204" pitchFamily="34" charset="0"/>
                <a:cs typeface="Arial" panose="020B0604020202020204" pitchFamily="34" charset="0"/>
              </a:rPr>
            </a:br>
            <a:r>
              <a:rPr lang="en-CA" altLang="en-US" sz="2400" dirty="0">
                <a:solidFill>
                  <a:srgbClr val="FFFF00"/>
                </a:solidFill>
                <a:latin typeface="Arial" panose="020B0604020202020204" pitchFamily="34" charset="0"/>
                <a:cs typeface="Arial" panose="020B0604020202020204" pitchFamily="34" charset="0"/>
              </a:rPr>
              <a:t>Richard Carr</a:t>
            </a:r>
            <a:br>
              <a:rPr lang="en-CA" altLang="en-US" sz="2400" dirty="0">
                <a:solidFill>
                  <a:srgbClr val="FFFF00"/>
                </a:solidFill>
                <a:latin typeface="Arial" panose="020B0604020202020204" pitchFamily="34" charset="0"/>
                <a:cs typeface="Arial" panose="020B0604020202020204" pitchFamily="34" charset="0"/>
              </a:rPr>
            </a:br>
            <a:r>
              <a:rPr lang="en-CA" altLang="en-US" sz="2400" dirty="0">
                <a:solidFill>
                  <a:srgbClr val="FFFF00"/>
                </a:solidFill>
                <a:latin typeface="Arial" panose="020B0604020202020204" pitchFamily="34" charset="0"/>
                <a:cs typeface="Arial" panose="020B0604020202020204" pitchFamily="34" charset="0"/>
              </a:rPr>
              <a:t>Natural Resources Canada – Canadian Forest Service</a:t>
            </a:r>
            <a:endParaRPr lang="en-CA" sz="2400" strike="sngStrike"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8C1297-2051-81D2-0448-453846A09BFC}"/>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10</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Climate Model Predictions</a:t>
            </a:r>
          </a:p>
        </p:txBody>
      </p:sp>
      <p:sp>
        <p:nvSpPr>
          <p:cNvPr id="5" name="Rectangle 4">
            <a:extLst>
              <a:ext uri="{FF2B5EF4-FFF2-40B4-BE49-F238E27FC236}">
                <a16:creationId xmlns:a16="http://schemas.microsoft.com/office/drawing/2014/main" id="{50D74437-6173-85EA-28B2-047431FF69A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7693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46C1713-BC83-8C42-4C66-7146E212B24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1821B0B6-FA8F-8684-58AF-550F5FEB60E7}"/>
              </a:ext>
            </a:extLst>
          </p:cNvPr>
          <p:cNvPicPr>
            <a:picLocks noChangeAspect="1"/>
          </p:cNvPicPr>
          <p:nvPr/>
        </p:nvPicPr>
        <p:blipFill>
          <a:blip r:embed="rId3"/>
          <a:stretch>
            <a:fillRect/>
          </a:stretch>
        </p:blipFill>
        <p:spPr>
          <a:xfrm>
            <a:off x="236798" y="1676400"/>
            <a:ext cx="5040000" cy="3665455"/>
          </a:xfrm>
          <a:prstGeom prst="rect">
            <a:avLst/>
          </a:prstGeom>
          <a:ln w="12700">
            <a:solidFill>
              <a:srgbClr val="7030A0"/>
            </a:solidFill>
          </a:ln>
        </p:spPr>
      </p:pic>
      <p:sp>
        <p:nvSpPr>
          <p:cNvPr id="10" name="Rectangle 9">
            <a:extLst>
              <a:ext uri="{FF2B5EF4-FFF2-40B4-BE49-F238E27FC236}">
                <a16:creationId xmlns:a16="http://schemas.microsoft.com/office/drawing/2014/main" id="{623DA3CB-8CDD-023D-C424-72C489D3531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11</a:t>
            </a:fld>
            <a:endParaRPr lang="en-US" altLang="en-US" dirty="0"/>
          </a:p>
        </p:txBody>
      </p:sp>
      <p:sp>
        <p:nvSpPr>
          <p:cNvPr id="8" name="TextBox 7"/>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IRI ENSO Forecast</a:t>
            </a:r>
          </a:p>
        </p:txBody>
      </p:sp>
      <p:grpSp>
        <p:nvGrpSpPr>
          <p:cNvPr id="27" name="Group 26">
            <a:extLst>
              <a:ext uri="{FF2B5EF4-FFF2-40B4-BE49-F238E27FC236}">
                <a16:creationId xmlns:a16="http://schemas.microsoft.com/office/drawing/2014/main" id="{9BF73679-8970-C6B3-2267-FD3BC48C20EB}"/>
              </a:ext>
            </a:extLst>
          </p:cNvPr>
          <p:cNvGrpSpPr/>
          <p:nvPr/>
        </p:nvGrpSpPr>
        <p:grpSpPr>
          <a:xfrm>
            <a:off x="720000" y="3086986"/>
            <a:ext cx="3852000" cy="457200"/>
            <a:chOff x="720000" y="2713841"/>
            <a:chExt cx="3852000" cy="457200"/>
          </a:xfrm>
        </p:grpSpPr>
        <p:cxnSp>
          <p:nvCxnSpPr>
            <p:cNvPr id="11" name="Straight Connector 10"/>
            <p:cNvCxnSpPr/>
            <p:nvPr/>
          </p:nvCxnSpPr>
          <p:spPr>
            <a:xfrm>
              <a:off x="720000" y="2713841"/>
              <a:ext cx="385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20000" y="3171041"/>
              <a:ext cx="385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77ADBD4B-F770-78A5-5DCC-772AE2EC6213}"/>
              </a:ext>
            </a:extLst>
          </p:cNvPr>
          <p:cNvSpPr txBox="1"/>
          <p:nvPr/>
        </p:nvSpPr>
        <p:spPr>
          <a:xfrm>
            <a:off x="2133600" y="540937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2025</a:t>
            </a:r>
          </a:p>
        </p:txBody>
      </p:sp>
      <p:sp>
        <p:nvSpPr>
          <p:cNvPr id="17" name="TextBox 16">
            <a:extLst>
              <a:ext uri="{FF2B5EF4-FFF2-40B4-BE49-F238E27FC236}">
                <a16:creationId xmlns:a16="http://schemas.microsoft.com/office/drawing/2014/main" id="{01F05863-E451-0004-2713-2E8E6130F0D2}"/>
              </a:ext>
            </a:extLst>
          </p:cNvPr>
          <p:cNvSpPr txBox="1"/>
          <p:nvPr/>
        </p:nvSpPr>
        <p:spPr>
          <a:xfrm>
            <a:off x="5521719" y="1611872"/>
            <a:ext cx="3355587" cy="1384995"/>
          </a:xfrm>
          <a:prstGeom prst="rect">
            <a:avLst/>
          </a:prstGeom>
          <a:noFill/>
        </p:spPr>
        <p:txBody>
          <a:bodyPr wrap="square" rtlCol="0">
            <a:spAutoFit/>
          </a:bodyPr>
          <a:lstStyle/>
          <a:p>
            <a:r>
              <a:rPr lang="en-CA" sz="2800" b="1" dirty="0">
                <a:latin typeface="Corbel" panose="020B0503020204020204" pitchFamily="34" charset="0"/>
              </a:rPr>
              <a:t>Neutral conditions likely </a:t>
            </a:r>
            <a:r>
              <a:rPr lang="en-CA" sz="2800" b="1" dirty="0">
                <a:latin typeface="Calibri" panose="020F0502020204030204" pitchFamily="34" charset="0"/>
                <a:cs typeface="Calibri" panose="020F0502020204030204" pitchFamily="34" charset="0"/>
              </a:rPr>
              <a:t>continuing</a:t>
            </a:r>
            <a:r>
              <a:rPr lang="en-CA" sz="2800" b="1" dirty="0">
                <a:latin typeface="Corbel" panose="020B0503020204020204" pitchFamily="34" charset="0"/>
              </a:rPr>
              <a:t> to winter 2025-26</a:t>
            </a:r>
          </a:p>
        </p:txBody>
      </p:sp>
      <p:sp>
        <p:nvSpPr>
          <p:cNvPr id="13" name="Rectangle 3">
            <a:extLst>
              <a:ext uri="{FF2B5EF4-FFF2-40B4-BE49-F238E27FC236}">
                <a16:creationId xmlns:a16="http://schemas.microsoft.com/office/drawing/2014/main" id="{EEDA8CDB-6816-0385-6A68-05347D64AE53}"/>
              </a:ext>
            </a:extLst>
          </p:cNvPr>
          <p:cNvSpPr txBox="1">
            <a:spLocks noChangeArrowheads="1"/>
          </p:cNvSpPr>
          <p:nvPr/>
        </p:nvSpPr>
        <p:spPr>
          <a:xfrm>
            <a:off x="149400" y="935400"/>
            <a:ext cx="8080200" cy="442454"/>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34" eaLnBrk="1" hangingPunct="1">
              <a:lnSpc>
                <a:spcPct val="80000"/>
              </a:lnSpc>
              <a:buNone/>
            </a:pPr>
            <a:r>
              <a:rPr lang="en-US" sz="1200" i="1" dirty="0">
                <a:hlinkClick r:id="rId4"/>
              </a:rPr>
              <a:t>https://iri.columbia.edu/our-expertise/climate/forecasts/enso/current/?enso_tab=enso-sst_table</a:t>
            </a:r>
            <a:endParaRPr lang="en-US" sz="1200" i="1" dirty="0"/>
          </a:p>
          <a:p>
            <a:pPr marL="0" indent="0" defTabSz="361934" eaLnBrk="1" hangingPunct="1">
              <a:lnSpc>
                <a:spcPct val="80000"/>
              </a:lnSpc>
              <a:buNone/>
            </a:pPr>
            <a:r>
              <a:rPr lang="en-US" sz="1200" i="1" dirty="0">
                <a:hlinkClick r:id="rId5"/>
              </a:rPr>
              <a:t>https://iri.columbia.edu/our-expertise/climate/forecasts/enso/2024-october-quick-look/?enso_tab=enso-sst_image</a:t>
            </a:r>
            <a:r>
              <a:rPr lang="en-US" sz="1200" i="1" dirty="0"/>
              <a:t> </a:t>
            </a:r>
          </a:p>
        </p:txBody>
      </p:sp>
      <p:sp>
        <p:nvSpPr>
          <p:cNvPr id="19" name="TextBox 18">
            <a:extLst>
              <a:ext uri="{FF2B5EF4-FFF2-40B4-BE49-F238E27FC236}">
                <a16:creationId xmlns:a16="http://schemas.microsoft.com/office/drawing/2014/main" id="{297E41D6-5AE7-40DC-A764-48956B33BC16}"/>
              </a:ext>
            </a:extLst>
          </p:cNvPr>
          <p:cNvSpPr txBox="1"/>
          <p:nvPr/>
        </p:nvSpPr>
        <p:spPr>
          <a:xfrm>
            <a:off x="5829303" y="5726668"/>
            <a:ext cx="2857501"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cs typeface="Calibri" panose="020F0502020204030204" pitchFamily="34" charset="0"/>
              </a:rPr>
              <a:t>Time series to October 2024</a:t>
            </a:r>
          </a:p>
        </p:txBody>
      </p:sp>
      <p:grpSp>
        <p:nvGrpSpPr>
          <p:cNvPr id="29" name="Group 28">
            <a:extLst>
              <a:ext uri="{FF2B5EF4-FFF2-40B4-BE49-F238E27FC236}">
                <a16:creationId xmlns:a16="http://schemas.microsoft.com/office/drawing/2014/main" id="{7CDD1824-8FFC-0E21-5D66-A3A342B4411A}"/>
              </a:ext>
            </a:extLst>
          </p:cNvPr>
          <p:cNvGrpSpPr/>
          <p:nvPr/>
        </p:nvGrpSpPr>
        <p:grpSpPr>
          <a:xfrm>
            <a:off x="5256000" y="3167667"/>
            <a:ext cx="3780004" cy="2520000"/>
            <a:chOff x="5256000" y="2851200"/>
            <a:chExt cx="3780004" cy="2520000"/>
          </a:xfrm>
        </p:grpSpPr>
        <p:pic>
          <p:nvPicPr>
            <p:cNvPr id="28" name="Picture 27">
              <a:extLst>
                <a:ext uri="{FF2B5EF4-FFF2-40B4-BE49-F238E27FC236}">
                  <a16:creationId xmlns:a16="http://schemas.microsoft.com/office/drawing/2014/main" id="{F6D59B37-A494-BA44-E72E-5ED55A05FD81}"/>
                </a:ext>
              </a:extLst>
            </p:cNvPr>
            <p:cNvPicPr>
              <a:picLocks noChangeAspect="1"/>
            </p:cNvPicPr>
            <p:nvPr/>
          </p:nvPicPr>
          <p:blipFill>
            <a:blip r:embed="rId6"/>
            <a:stretch>
              <a:fillRect/>
            </a:stretch>
          </p:blipFill>
          <p:spPr>
            <a:xfrm>
              <a:off x="5256000" y="2851200"/>
              <a:ext cx="3780000" cy="2520000"/>
            </a:xfrm>
            <a:prstGeom prst="rect">
              <a:avLst/>
            </a:prstGeom>
            <a:ln w="12700">
              <a:solidFill>
                <a:srgbClr val="0000FF"/>
              </a:solidFill>
            </a:ln>
          </p:spPr>
        </p:pic>
        <p:cxnSp>
          <p:nvCxnSpPr>
            <p:cNvPr id="3" name="Straight Connector 2">
              <a:extLst>
                <a:ext uri="{FF2B5EF4-FFF2-40B4-BE49-F238E27FC236}">
                  <a16:creationId xmlns:a16="http://schemas.microsoft.com/office/drawing/2014/main" id="{6ADA4ECC-DBC2-DFD5-4585-593EB2FF8A1D}"/>
                </a:ext>
              </a:extLst>
            </p:cNvPr>
            <p:cNvCxnSpPr/>
            <p:nvPr/>
          </p:nvCxnSpPr>
          <p:spPr>
            <a:xfrm>
              <a:off x="5544003" y="3870000"/>
              <a:ext cx="3492001" cy="0"/>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1D3F054-5786-A736-E916-5C1EA8481A5F}"/>
                </a:ext>
              </a:extLst>
            </p:cNvPr>
            <p:cNvCxnSpPr/>
            <p:nvPr/>
          </p:nvCxnSpPr>
          <p:spPr>
            <a:xfrm>
              <a:off x="5544003" y="4191000"/>
              <a:ext cx="3492001" cy="0"/>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4BAFDE42-728F-6BA9-6078-BEA2A66DD340}"/>
              </a:ext>
            </a:extLst>
          </p:cNvPr>
          <p:cNvCxnSpPr/>
          <p:nvPr/>
        </p:nvCxnSpPr>
        <p:spPr>
          <a:xfrm flipV="1">
            <a:off x="1828800" y="3745467"/>
            <a:ext cx="0" cy="441000"/>
          </a:xfrm>
          <a:prstGeom prst="straightConnector1">
            <a:avLst/>
          </a:prstGeom>
          <a:ln w="57150">
            <a:solidFill>
              <a:srgbClr val="008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35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0732B-E828-5EF6-CA61-295CDF4AF42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96F93DFF-AF7D-C455-EB87-D71ED5E77778}"/>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8" name="Picture 7" descr="A graph of fire and area burned in canada&#10;&#10;AI-generated content may be incorrect.">
            <a:extLst>
              <a:ext uri="{FF2B5EF4-FFF2-40B4-BE49-F238E27FC236}">
                <a16:creationId xmlns:a16="http://schemas.microsoft.com/office/drawing/2014/main" id="{AB834612-70DA-FB96-1460-55E0CAD9A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98" y="1876409"/>
            <a:ext cx="6973318" cy="4392000"/>
          </a:xfrm>
          <a:prstGeom prst="rect">
            <a:avLst/>
          </a:prstGeom>
        </p:spPr>
      </p:pic>
      <p:sp>
        <p:nvSpPr>
          <p:cNvPr id="2" name="TextBox 1"/>
          <p:cNvSpPr txBox="1"/>
          <p:nvPr/>
        </p:nvSpPr>
        <p:spPr>
          <a:xfrm>
            <a:off x="207600" y="360010"/>
            <a:ext cx="8784000" cy="646331"/>
          </a:xfrm>
          <a:prstGeom prst="rect">
            <a:avLst/>
          </a:prstGeom>
          <a:noFill/>
        </p:spPr>
        <p:txBody>
          <a:bodyPr wrap="square" rtlCol="0">
            <a:noAutofit/>
          </a:bodyPr>
          <a:lstStyle/>
          <a:p>
            <a:r>
              <a:rPr lang="en-CA" sz="3600" b="1" dirty="0">
                <a:solidFill>
                  <a:srgbClr val="C00000"/>
                </a:solidFill>
                <a:latin typeface="+mj-lt"/>
              </a:rPr>
              <a:t>Neutral ENSO: Recent Analog Years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12</a:t>
            </a:fld>
            <a:endParaRPr lang="en-US" altLang="en-US" dirty="0"/>
          </a:p>
        </p:txBody>
      </p:sp>
      <p:sp>
        <p:nvSpPr>
          <p:cNvPr id="3" name="TextBox 2"/>
          <p:cNvSpPr txBox="1"/>
          <p:nvPr/>
        </p:nvSpPr>
        <p:spPr>
          <a:xfrm>
            <a:off x="228600" y="1007125"/>
            <a:ext cx="8686800" cy="1126476"/>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Arrows to area burned: 2012 (orange), 2013—2014, 2017 (black), 2020 (green), 2024 (black)</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377F3731-1926-CC65-675A-F6B541806BF4}"/>
              </a:ext>
            </a:extLst>
          </p:cNvPr>
          <p:cNvCxnSpPr/>
          <p:nvPr/>
        </p:nvCxnSpPr>
        <p:spPr>
          <a:xfrm>
            <a:off x="6705600" y="4500139"/>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1F46A76-ABF4-AC4A-EF3B-0694EA79EB13}"/>
              </a:ext>
            </a:extLst>
          </p:cNvPr>
          <p:cNvCxnSpPr/>
          <p:nvPr/>
        </p:nvCxnSpPr>
        <p:spPr>
          <a:xfrm>
            <a:off x="7038000" y="4495800"/>
            <a:ext cx="0" cy="432000"/>
          </a:xfrm>
          <a:prstGeom prst="straightConnector1">
            <a:avLst/>
          </a:prstGeom>
          <a:ln w="50800">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88C0CB9-6C67-2914-72CF-224EED67087E}"/>
              </a:ext>
            </a:extLst>
          </p:cNvPr>
          <p:cNvCxnSpPr/>
          <p:nvPr/>
        </p:nvCxnSpPr>
        <p:spPr>
          <a:xfrm>
            <a:off x="63246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49D3DD11-43DE-41A4-C327-68D756969EF0}"/>
              </a:ext>
            </a:extLst>
          </p:cNvPr>
          <p:cNvGrpSpPr/>
          <p:nvPr/>
        </p:nvGrpSpPr>
        <p:grpSpPr>
          <a:xfrm>
            <a:off x="7543800" y="4495800"/>
            <a:ext cx="762000" cy="432001"/>
            <a:chOff x="7543800" y="4495800"/>
            <a:chExt cx="762000" cy="432001"/>
          </a:xfrm>
        </p:grpSpPr>
        <p:cxnSp>
          <p:nvCxnSpPr>
            <p:cNvPr id="13" name="Straight Arrow Connector 12">
              <a:extLst>
                <a:ext uri="{FF2B5EF4-FFF2-40B4-BE49-F238E27FC236}">
                  <a16:creationId xmlns:a16="http://schemas.microsoft.com/office/drawing/2014/main" id="{648F0E7D-5D4E-AE43-243F-92B576F99CE3}"/>
                </a:ext>
              </a:extLst>
            </p:cNvPr>
            <p:cNvCxnSpPr>
              <a:cxnSpLocks/>
            </p:cNvCxnSpPr>
            <p:nvPr/>
          </p:nvCxnSpPr>
          <p:spPr>
            <a:xfrm>
              <a:off x="75438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B98EC8DE-3700-273B-1707-40327E1338E9}"/>
                </a:ext>
              </a:extLst>
            </p:cNvPr>
            <p:cNvSpPr/>
            <p:nvPr/>
          </p:nvSpPr>
          <p:spPr>
            <a:xfrm>
              <a:off x="7543800" y="4547321"/>
              <a:ext cx="762000" cy="380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000" b="1" dirty="0">
                  <a:solidFill>
                    <a:schemeClr val="tx1"/>
                  </a:solidFill>
                </a:rPr>
                <a:t>2024</a:t>
              </a:r>
            </a:p>
          </p:txBody>
        </p:sp>
      </p:grpSp>
      <p:cxnSp>
        <p:nvCxnSpPr>
          <p:cNvPr id="17" name="Straight Arrow Connector 16">
            <a:extLst>
              <a:ext uri="{FF2B5EF4-FFF2-40B4-BE49-F238E27FC236}">
                <a16:creationId xmlns:a16="http://schemas.microsoft.com/office/drawing/2014/main" id="{E66BF231-BA89-19BA-1DD5-F3ECF748E2B1}"/>
              </a:ext>
            </a:extLst>
          </p:cNvPr>
          <p:cNvCxnSpPr/>
          <p:nvPr/>
        </p:nvCxnSpPr>
        <p:spPr>
          <a:xfrm>
            <a:off x="62484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20D3761-436B-CF3D-E620-74A768603CC0}"/>
              </a:ext>
            </a:extLst>
          </p:cNvPr>
          <p:cNvCxnSpPr/>
          <p:nvPr/>
        </p:nvCxnSpPr>
        <p:spPr>
          <a:xfrm>
            <a:off x="6120000" y="4495800"/>
            <a:ext cx="0" cy="432000"/>
          </a:xfrm>
          <a:prstGeom prst="straightConnector1">
            <a:avLst/>
          </a:prstGeom>
          <a:ln w="50800">
            <a:solidFill>
              <a:srgbClr val="FF66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398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AADF-E968-1766-1EFD-D8ECD8628F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811BFA7-921D-C6E2-AFC9-90F3C24E16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C539842B-6B05-1407-BC67-7D7423774FD3}"/>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2D2D2B62-5A0D-C38A-D76E-63C04DA432C8}"/>
              </a:ext>
            </a:extLst>
          </p:cNvPr>
          <p:cNvSpPr>
            <a:spLocks noGrp="1"/>
          </p:cNvSpPr>
          <p:nvPr>
            <p:ph type="sldNum" sz="quarter" idx="12"/>
          </p:nvPr>
        </p:nvSpPr>
        <p:spPr/>
        <p:txBody>
          <a:bodyPr/>
          <a:lstStyle/>
          <a:p>
            <a:fld id="{392AE7EE-0C6F-44B8-A618-F1EC8F52F0A4}" type="slidenum">
              <a:rPr lang="en-US" altLang="en-US" smtClean="0"/>
              <a:pPr/>
              <a:t>13</a:t>
            </a:fld>
            <a:endParaRPr lang="en-US" altLang="en-US" dirty="0"/>
          </a:p>
        </p:txBody>
      </p:sp>
      <p:sp>
        <p:nvSpPr>
          <p:cNvPr id="7" name="TextBox 6">
            <a:extLst>
              <a:ext uri="{FF2B5EF4-FFF2-40B4-BE49-F238E27FC236}">
                <a16:creationId xmlns:a16="http://schemas.microsoft.com/office/drawing/2014/main" id="{37BE4726-D129-30B4-2EA3-47026310085B}"/>
              </a:ext>
            </a:extLst>
          </p:cNvPr>
          <p:cNvSpPr txBox="1"/>
          <p:nvPr/>
        </p:nvSpPr>
        <p:spPr>
          <a:xfrm>
            <a:off x="360000" y="360010"/>
            <a:ext cx="8280000" cy="646331"/>
          </a:xfrm>
          <a:prstGeom prst="rect">
            <a:avLst/>
          </a:prstGeom>
          <a:noFill/>
        </p:spPr>
        <p:txBody>
          <a:bodyPr wrap="square" rtlCol="0">
            <a:noAutofit/>
          </a:bodyPr>
          <a:lstStyle/>
          <a:p>
            <a:r>
              <a:rPr lang="en-CA" sz="3600" b="1" dirty="0" err="1">
                <a:solidFill>
                  <a:srgbClr val="C00000"/>
                </a:solidFill>
                <a:latin typeface="+mj-lt"/>
              </a:rPr>
              <a:t>CanSIPS</a:t>
            </a:r>
            <a:endParaRPr lang="en-CA" sz="3600" b="1" dirty="0">
              <a:solidFill>
                <a:srgbClr val="C00000"/>
              </a:solidFill>
              <a:latin typeface="+mj-lt"/>
            </a:endParaRPr>
          </a:p>
        </p:txBody>
      </p:sp>
      <p:sp>
        <p:nvSpPr>
          <p:cNvPr id="9" name="TextBox 8">
            <a:extLst>
              <a:ext uri="{FF2B5EF4-FFF2-40B4-BE49-F238E27FC236}">
                <a16:creationId xmlns:a16="http://schemas.microsoft.com/office/drawing/2014/main" id="{B83B970A-FBCC-3A72-AFB5-C19EB5AAAF09}"/>
              </a:ext>
            </a:extLst>
          </p:cNvPr>
          <p:cNvSpPr txBox="1"/>
          <p:nvPr/>
        </p:nvSpPr>
        <p:spPr>
          <a:xfrm>
            <a:off x="228600" y="1066803"/>
            <a:ext cx="8686800" cy="5221619"/>
          </a:xfrm>
          <a:prstGeom prst="rect">
            <a:avLst/>
          </a:prstGeom>
          <a:noFill/>
        </p:spPr>
        <p:txBody>
          <a:bodyPr wrap="square" rtlCol="0">
            <a:noAutofit/>
          </a:bodyPr>
          <a:lstStyle/>
          <a:p>
            <a:pPr marL="182554" indent="-182554">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Ensemble has increased from 2x10 to 2x20 members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Models developed by Canadian Centre for Climate Modeling and Analysis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536548" indent="-161917">
              <a:buFont typeface="Arial" panose="020B0604020202020204" pitchFamily="34" charset="0"/>
              <a:buChar char="•"/>
            </a:pPr>
            <a:r>
              <a:rPr lang="en-CA" sz="2400" b="1" dirty="0">
                <a:latin typeface="Calibri" panose="020F0502020204030204" pitchFamily="34" charset="0"/>
                <a:cs typeface="Calibri" panose="020F0502020204030204" pitchFamily="34" charset="0"/>
              </a:rPr>
              <a:t>CanCM4i (CanESM5)</a:t>
            </a:r>
          </a:p>
          <a:p>
            <a:pPr marL="536548" indent="-161917">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marL="536548" indent="-161917">
              <a:buFont typeface="Arial" panose="020B0604020202020204" pitchFamily="34" charset="0"/>
              <a:buChar char="•"/>
            </a:pPr>
            <a:r>
              <a:rPr lang="en-CA" sz="2400" b="1" dirty="0">
                <a:latin typeface="Calibri" panose="020F0502020204030204" pitchFamily="34" charset="0"/>
                <a:cs typeface="Calibri" panose="020F0502020204030204" pitchFamily="34" charset="0"/>
              </a:rPr>
              <a:t>GEM5.2-NEMO: Global Environmental Multiscale – Nucleus for European Modeling of the Ocean</a:t>
            </a:r>
            <a:endParaRPr lang="en-CA" sz="28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NRCan uses temperature and precipitation data, plus fuel moisture initialization from CWFIS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Skill of climate forecasts often best in coastal areas, poorer in lee of mountain ranges</a:t>
            </a:r>
          </a:p>
          <a:p>
            <a:pPr marL="180966"/>
            <a:endParaRPr lang="en-CA"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02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BA28413-E6B5-D8D0-1A4C-52E4139C66A4}"/>
              </a:ext>
            </a:extLst>
          </p:cNvPr>
          <p:cNvGrpSpPr/>
          <p:nvPr/>
        </p:nvGrpSpPr>
        <p:grpSpPr>
          <a:xfrm>
            <a:off x="170503" y="1053280"/>
            <a:ext cx="8742516" cy="5159589"/>
            <a:chOff x="170503" y="1053280"/>
            <a:chExt cx="8742516" cy="5159589"/>
          </a:xfrm>
        </p:grpSpPr>
        <p:pic>
          <p:nvPicPr>
            <p:cNvPr id="10" name="Picture 9">
              <a:extLst>
                <a:ext uri="{FF2B5EF4-FFF2-40B4-BE49-F238E27FC236}">
                  <a16:creationId xmlns:a16="http://schemas.microsoft.com/office/drawing/2014/main" id="{9FEFCBB9-DDB5-690D-D757-1F90837D2C19}"/>
                </a:ext>
              </a:extLst>
            </p:cNvPr>
            <p:cNvPicPr>
              <a:picLocks noChangeAspect="1"/>
            </p:cNvPicPr>
            <p:nvPr/>
          </p:nvPicPr>
          <p:blipFill>
            <a:blip r:embed="rId3"/>
            <a:stretch>
              <a:fillRect/>
            </a:stretch>
          </p:blipFill>
          <p:spPr>
            <a:xfrm>
              <a:off x="1905000" y="1548000"/>
              <a:ext cx="7008019" cy="4664869"/>
            </a:xfrm>
            <a:prstGeom prst="rect">
              <a:avLst/>
            </a:prstGeom>
          </p:spPr>
        </p:pic>
        <p:sp>
          <p:nvSpPr>
            <p:cNvPr id="4" name="TextBox 3"/>
            <p:cNvSpPr txBox="1"/>
            <p:nvPr/>
          </p:nvSpPr>
          <p:spPr>
            <a:xfrm>
              <a:off x="170503"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JJA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Looks warm …</a:t>
              </a:r>
            </a:p>
            <a:p>
              <a:endParaRPr lang="en-CA" sz="2400" b="1" i="1" dirty="0">
                <a:solidFill>
                  <a:srgbClr val="FF6600"/>
                </a:solidFill>
                <a:latin typeface="Corbel" panose="020B0503020204020204" pitchFamily="34" charset="0"/>
              </a:endParaRPr>
            </a:p>
            <a:p>
              <a:r>
                <a:rPr lang="en-CA" sz="2400" b="1" i="1" dirty="0">
                  <a:solidFill>
                    <a:srgbClr val="FF6600"/>
                  </a:solidFill>
                  <a:latin typeface="Corbel" panose="020B0503020204020204" pitchFamily="34" charset="0"/>
                </a:rPr>
                <a:t>Subtract a bit of drama to get truer picture!</a:t>
              </a:r>
            </a:p>
            <a:p>
              <a:endParaRPr lang="en-CA" sz="2400" b="1" dirty="0">
                <a:latin typeface="Corbel" panose="020B0503020204020204" pitchFamily="34" charset="0"/>
              </a:endParaRPr>
            </a:p>
            <a:p>
              <a:endParaRPr lang="en-CA" sz="2400" b="1" dirty="0">
                <a:latin typeface="Corbel" panose="020B0503020204020204" pitchFamily="34" charset="0"/>
              </a:endParaRPr>
            </a:p>
          </p:txBody>
        </p:sp>
      </p:grpSp>
      <p:sp>
        <p:nvSpPr>
          <p:cNvPr id="6" name="Rectangle 5">
            <a:extLst>
              <a:ext uri="{FF2B5EF4-FFF2-40B4-BE49-F238E27FC236}">
                <a16:creationId xmlns:a16="http://schemas.microsoft.com/office/drawing/2014/main" id="{9013C3E5-C3D0-14ED-3886-A2C6619BDF6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2649BF9-7F23-8825-8779-A10386E48EE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14</a:t>
            </a:fld>
            <a:endParaRPr lang="en-US" altLang="en-US" dirty="0"/>
          </a:p>
        </p:txBody>
      </p:sp>
      <p:sp>
        <p:nvSpPr>
          <p:cNvPr id="3" name="TextBox 2"/>
          <p:cNvSpPr txBox="1"/>
          <p:nvPr/>
        </p:nvSpPr>
        <p:spPr>
          <a:xfrm>
            <a:off x="360005" y="360010"/>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6482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124200" y="900885"/>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April run</a:t>
            </a:r>
          </a:p>
        </p:txBody>
      </p:sp>
    </p:spTree>
    <p:extLst>
      <p:ext uri="{BB962C8B-B14F-4D97-AF65-F5344CB8AC3E}">
        <p14:creationId xmlns:p14="http://schemas.microsoft.com/office/powerpoint/2010/main" val="2789207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9A7E-4062-2BAA-EA9E-0962258BB94B}"/>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26ECB4C-7867-BCA7-5E54-8FC383F50A75}"/>
              </a:ext>
            </a:extLst>
          </p:cNvPr>
          <p:cNvGrpSpPr/>
          <p:nvPr/>
        </p:nvGrpSpPr>
        <p:grpSpPr>
          <a:xfrm>
            <a:off x="152400" y="1032538"/>
            <a:ext cx="8628731" cy="5137750"/>
            <a:chOff x="152400" y="1032538"/>
            <a:chExt cx="8628731" cy="5137750"/>
          </a:xfrm>
        </p:grpSpPr>
        <p:pic>
          <p:nvPicPr>
            <p:cNvPr id="15" name="Picture 14">
              <a:extLst>
                <a:ext uri="{FF2B5EF4-FFF2-40B4-BE49-F238E27FC236}">
                  <a16:creationId xmlns:a16="http://schemas.microsoft.com/office/drawing/2014/main" id="{EB01F53E-5784-E42C-23E6-AE9457F18E1B}"/>
                </a:ext>
              </a:extLst>
            </p:cNvPr>
            <p:cNvPicPr>
              <a:picLocks noChangeAspect="1"/>
            </p:cNvPicPr>
            <p:nvPr/>
          </p:nvPicPr>
          <p:blipFill>
            <a:blip r:embed="rId3"/>
            <a:stretch>
              <a:fillRect/>
            </a:stretch>
          </p:blipFill>
          <p:spPr>
            <a:xfrm>
              <a:off x="2016000" y="1584000"/>
              <a:ext cx="6765131" cy="4586288"/>
            </a:xfrm>
            <a:prstGeom prst="rect">
              <a:avLst/>
            </a:prstGeom>
          </p:spPr>
        </p:pic>
        <p:sp>
          <p:nvSpPr>
            <p:cNvPr id="19" name="TextBox 18">
              <a:extLst>
                <a:ext uri="{FF2B5EF4-FFF2-40B4-BE49-F238E27FC236}">
                  <a16:creationId xmlns:a16="http://schemas.microsoft.com/office/drawing/2014/main" id="{DF4364F3-2DE8-F9AD-E22A-3DB6916EEACD}"/>
                </a:ext>
              </a:extLst>
            </p:cNvPr>
            <p:cNvSpPr txBox="1"/>
            <p:nvPr/>
          </p:nvSpPr>
          <p:spPr>
            <a:xfrm>
              <a:off x="152400" y="1032538"/>
              <a:ext cx="1845469"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JJA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Many dry regions?</a:t>
              </a:r>
            </a:p>
            <a:p>
              <a:endParaRPr lang="en-CA" sz="2800" b="1" dirty="0">
                <a:latin typeface="Corbel" panose="020B0503020204020204" pitchFamily="34" charset="0"/>
              </a:endParaRPr>
            </a:p>
            <a:p>
              <a:endParaRPr lang="en-CA" sz="2400" b="1" dirty="0">
                <a:latin typeface="Corbel" panose="020B0503020204020204" pitchFamily="34" charset="0"/>
              </a:endParaRPr>
            </a:p>
          </p:txBody>
        </p:sp>
      </p:grpSp>
      <p:sp>
        <p:nvSpPr>
          <p:cNvPr id="6" name="Rectangle 5">
            <a:extLst>
              <a:ext uri="{FF2B5EF4-FFF2-40B4-BE49-F238E27FC236}">
                <a16:creationId xmlns:a16="http://schemas.microsoft.com/office/drawing/2014/main" id="{39AAC66F-55E1-BD2F-9278-9458C10FE66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180691C6-4EAB-724C-D296-5BCD3F80A93F}"/>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59F92E3C-A36D-A132-94D6-BDB3DBBB16B0}"/>
              </a:ext>
            </a:extLst>
          </p:cNvPr>
          <p:cNvSpPr>
            <a:spLocks noGrp="1"/>
          </p:cNvSpPr>
          <p:nvPr>
            <p:ph type="sldNum" sz="quarter" idx="12"/>
          </p:nvPr>
        </p:nvSpPr>
        <p:spPr/>
        <p:txBody>
          <a:bodyPr/>
          <a:lstStyle/>
          <a:p>
            <a:fld id="{392AE7EE-0C6F-44B8-A618-F1EC8F52F0A4}" type="slidenum">
              <a:rPr lang="en-US" altLang="en-US" smtClean="0"/>
              <a:pPr/>
              <a:t>15</a:t>
            </a:fld>
            <a:endParaRPr lang="en-US" altLang="en-US" dirty="0"/>
          </a:p>
        </p:txBody>
      </p:sp>
      <p:sp>
        <p:nvSpPr>
          <p:cNvPr id="3" name="TextBox 2">
            <a:extLst>
              <a:ext uri="{FF2B5EF4-FFF2-40B4-BE49-F238E27FC236}">
                <a16:creationId xmlns:a16="http://schemas.microsoft.com/office/drawing/2014/main" id="{28D699EC-D368-1A7C-7179-4979B558A5B1}"/>
              </a:ext>
            </a:extLst>
          </p:cNvPr>
          <p:cNvSpPr txBox="1"/>
          <p:nvPr/>
        </p:nvSpPr>
        <p:spPr>
          <a:xfrm>
            <a:off x="360005" y="360010"/>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a:extLst>
              <a:ext uri="{FF2B5EF4-FFF2-40B4-BE49-F238E27FC236}">
                <a16:creationId xmlns:a16="http://schemas.microsoft.com/office/drawing/2014/main" id="{96FD00BE-AD41-BDB7-B1BA-2D415988DCF0}"/>
              </a:ext>
            </a:extLst>
          </p:cNvPr>
          <p:cNvSpPr/>
          <p:nvPr/>
        </p:nvSpPr>
        <p:spPr>
          <a:xfrm>
            <a:off x="46482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2992C811-5C55-0042-C853-CD27EBD34665}"/>
              </a:ext>
            </a:extLst>
          </p:cNvPr>
          <p:cNvSpPr txBox="1"/>
          <p:nvPr/>
        </p:nvSpPr>
        <p:spPr>
          <a:xfrm>
            <a:off x="3124200" y="900885"/>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April run</a:t>
            </a:r>
          </a:p>
        </p:txBody>
      </p:sp>
    </p:spTree>
    <p:extLst>
      <p:ext uri="{BB962C8B-B14F-4D97-AF65-F5344CB8AC3E}">
        <p14:creationId xmlns:p14="http://schemas.microsoft.com/office/powerpoint/2010/main" val="12008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93D6B1-E71C-4F75-A3DE-D6304E2F182B}" type="slidenum">
              <a:rPr lang="en-US" altLang="en-US" smtClean="0"/>
              <a:pPr/>
              <a:t>16</a:t>
            </a:fld>
            <a:endParaRPr lang="en-US" altLang="en-US" dirty="0"/>
          </a:p>
        </p:txBody>
      </p:sp>
      <p:sp>
        <p:nvSpPr>
          <p:cNvPr id="7" name="Title 1"/>
          <p:cNvSpPr txBox="1">
            <a:spLocks/>
          </p:cNvSpPr>
          <p:nvPr/>
        </p:nvSpPr>
        <p:spPr>
          <a:xfrm>
            <a:off x="722313" y="2514610"/>
            <a:ext cx="7772400" cy="1362075"/>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2025 NRCan-CFS Seasonal Prediction</a:t>
            </a:r>
          </a:p>
        </p:txBody>
      </p:sp>
    </p:spTree>
    <p:extLst>
      <p:ext uri="{BB962C8B-B14F-4D97-AF65-F5344CB8AC3E}">
        <p14:creationId xmlns:p14="http://schemas.microsoft.com/office/powerpoint/2010/main" val="149984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E5300-2347-189F-C70F-269990104BB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0D43740A-F8C0-DFE4-B31B-0F6DCE1ECE9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17</a:t>
            </a:fld>
            <a:endParaRPr lang="en-US" altLang="en-US" dirty="0"/>
          </a:p>
        </p:txBody>
      </p:sp>
      <p:sp>
        <p:nvSpPr>
          <p:cNvPr id="8" name="Rectangle 4"/>
          <p:cNvSpPr txBox="1">
            <a:spLocks noChangeArrowheads="1"/>
          </p:cNvSpPr>
          <p:nvPr/>
        </p:nvSpPr>
        <p:spPr>
          <a:xfrm>
            <a:off x="360000" y="360000"/>
            <a:ext cx="8229600" cy="1143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C00000"/>
                </a:solidFill>
                <a:latin typeface="+mj-lt"/>
              </a:rPr>
              <a:t>Canadian Forest Fire Weather Index (FWI) System</a:t>
            </a:r>
          </a:p>
        </p:txBody>
      </p:sp>
      <p:grpSp>
        <p:nvGrpSpPr>
          <p:cNvPr id="9" name="Group 8"/>
          <p:cNvGrpSpPr/>
          <p:nvPr/>
        </p:nvGrpSpPr>
        <p:grpSpPr>
          <a:xfrm>
            <a:off x="473076" y="2118350"/>
            <a:ext cx="6516033" cy="3551634"/>
            <a:chOff x="473073" y="1806947"/>
            <a:chExt cx="6516035" cy="3551635"/>
          </a:xfrm>
        </p:grpSpPr>
        <p:sp>
          <p:nvSpPr>
            <p:cNvPr id="10" name="Line 1050"/>
            <p:cNvSpPr>
              <a:spLocks noChangeShapeType="1"/>
            </p:cNvSpPr>
            <p:nvPr/>
          </p:nvSpPr>
          <p:spPr bwMode="auto">
            <a:xfrm>
              <a:off x="2645707" y="3130922"/>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1" name="Line 1051"/>
            <p:cNvSpPr>
              <a:spLocks noChangeShapeType="1"/>
            </p:cNvSpPr>
            <p:nvPr/>
          </p:nvSpPr>
          <p:spPr bwMode="auto">
            <a:xfrm>
              <a:off x="2645707" y="3473822"/>
              <a:ext cx="1143000" cy="0"/>
            </a:xfrm>
            <a:prstGeom prst="line">
              <a:avLst/>
            </a:prstGeom>
            <a:noFill/>
            <a:ln w="76200">
              <a:solidFill>
                <a:srgbClr val="6699FF"/>
              </a:solidFill>
              <a:round/>
              <a:headEnd type="none" w="sm" len="sm"/>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2" name="Line 1054"/>
            <p:cNvSpPr>
              <a:spLocks noChangeShapeType="1"/>
            </p:cNvSpPr>
            <p:nvPr/>
          </p:nvSpPr>
          <p:spPr bwMode="auto">
            <a:xfrm flipH="1">
              <a:off x="6360457" y="3130922"/>
              <a:ext cx="0" cy="4000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3" name="Line 1055"/>
            <p:cNvSpPr>
              <a:spLocks noChangeShapeType="1"/>
            </p:cNvSpPr>
            <p:nvPr/>
          </p:nvSpPr>
          <p:spPr bwMode="auto">
            <a:xfrm>
              <a:off x="4817407" y="3073772"/>
              <a:ext cx="0" cy="4572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4" name="Line 1056"/>
            <p:cNvSpPr>
              <a:spLocks noChangeShapeType="1"/>
            </p:cNvSpPr>
            <p:nvPr/>
          </p:nvSpPr>
          <p:spPr bwMode="auto">
            <a:xfrm>
              <a:off x="4817407" y="3530972"/>
              <a:ext cx="15430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5" name="Line 1058"/>
            <p:cNvSpPr>
              <a:spLocks noChangeShapeType="1"/>
            </p:cNvSpPr>
            <p:nvPr/>
          </p:nvSpPr>
          <p:spPr bwMode="auto">
            <a:xfrm>
              <a:off x="4131607" y="4102472"/>
              <a:ext cx="10858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6" name="Line 1065"/>
            <p:cNvSpPr>
              <a:spLocks noChangeShapeType="1"/>
            </p:cNvSpPr>
            <p:nvPr/>
          </p:nvSpPr>
          <p:spPr bwMode="auto">
            <a:xfrm>
              <a:off x="3788707" y="2330822"/>
              <a:ext cx="0" cy="1485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7" name="Line 1066"/>
            <p:cNvSpPr>
              <a:spLocks noChangeShapeType="1"/>
            </p:cNvSpPr>
            <p:nvPr/>
          </p:nvSpPr>
          <p:spPr bwMode="auto">
            <a:xfrm>
              <a:off x="26457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8" name="Line 1069"/>
            <p:cNvSpPr>
              <a:spLocks noChangeShapeType="1"/>
            </p:cNvSpPr>
            <p:nvPr/>
          </p:nvSpPr>
          <p:spPr bwMode="auto">
            <a:xfrm>
              <a:off x="4703107" y="4102472"/>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9" name="Line 1071"/>
            <p:cNvSpPr>
              <a:spLocks noChangeShapeType="1"/>
            </p:cNvSpPr>
            <p:nvPr/>
          </p:nvSpPr>
          <p:spPr bwMode="auto">
            <a:xfrm>
              <a:off x="5731807" y="3530972"/>
              <a:ext cx="0" cy="28575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0" name="Line 1085"/>
            <p:cNvSpPr>
              <a:spLocks noChangeShapeType="1"/>
            </p:cNvSpPr>
            <p:nvPr/>
          </p:nvSpPr>
          <p:spPr bwMode="auto">
            <a:xfrm>
              <a:off x="48174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1" name="Line 1086"/>
            <p:cNvSpPr>
              <a:spLocks noChangeShapeType="1"/>
            </p:cNvSpPr>
            <p:nvPr/>
          </p:nvSpPr>
          <p:spPr bwMode="auto">
            <a:xfrm flipH="1">
              <a:off x="636045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2" name="Text Box 1029"/>
            <p:cNvSpPr txBox="1">
              <a:spLocks noChangeArrowheads="1"/>
            </p:cNvSpPr>
            <p:nvPr/>
          </p:nvSpPr>
          <p:spPr bwMode="auto">
            <a:xfrm>
              <a:off x="2117225" y="1806947"/>
              <a:ext cx="100219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dirty="0">
                  <a:solidFill>
                    <a:srgbClr val="9BBB59">
                      <a:lumMod val="50000"/>
                    </a:srgbClr>
                  </a:solidFill>
                </a:rPr>
                <a:t>Temperature</a:t>
              </a:r>
            </a:p>
            <a:p>
              <a:pPr algn="ctr" eaLnBrk="1" fontAlgn="base" hangingPunct="1">
                <a:spcBef>
                  <a:spcPct val="0"/>
                </a:spcBef>
                <a:spcAft>
                  <a:spcPct val="0"/>
                </a:spcAft>
                <a:buNone/>
                <a:defRPr/>
              </a:pPr>
              <a:r>
                <a:rPr lang="en-US" altLang="en-US" sz="1051" b="1" dirty="0">
                  <a:solidFill>
                    <a:srgbClr val="9BBB59">
                      <a:lumMod val="50000"/>
                    </a:srgbClr>
                  </a:solidFill>
                </a:rPr>
                <a:t>Humidity,</a:t>
              </a:r>
            </a:p>
            <a:p>
              <a:pPr algn="ctr" eaLnBrk="1" fontAlgn="base" hangingPunct="1">
                <a:spcBef>
                  <a:spcPct val="0"/>
                </a:spcBef>
                <a:spcAft>
                  <a:spcPct val="0"/>
                </a:spcAft>
                <a:buNone/>
                <a:defRPr/>
              </a:pPr>
              <a:r>
                <a:rPr lang="en-US" altLang="en-US" sz="1051" b="1" dirty="0">
                  <a:solidFill>
                    <a:srgbClr val="9BBB59">
                      <a:lumMod val="50000"/>
                    </a:srgbClr>
                  </a:solidFill>
                </a:rPr>
                <a:t>Wind, Rain</a:t>
              </a:r>
              <a:endParaRPr lang="en-US" altLang="en-US" sz="1200" b="1" dirty="0">
                <a:solidFill>
                  <a:srgbClr val="9BBB59">
                    <a:lumMod val="50000"/>
                  </a:srgbClr>
                </a:solidFill>
              </a:endParaRPr>
            </a:p>
          </p:txBody>
        </p:sp>
        <p:sp>
          <p:nvSpPr>
            <p:cNvPr id="23" name="Text Box 1030"/>
            <p:cNvSpPr txBox="1">
              <a:spLocks noChangeArrowheads="1"/>
            </p:cNvSpPr>
            <p:nvPr/>
          </p:nvSpPr>
          <p:spPr bwMode="auto">
            <a:xfrm>
              <a:off x="4271087" y="1806947"/>
              <a:ext cx="103906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Humidity,</a:t>
              </a:r>
            </a:p>
            <a:p>
              <a:pPr algn="ctr" eaLnBrk="1" fontAlgn="base" hangingPunct="1">
                <a:spcBef>
                  <a:spcPct val="0"/>
                </a:spcBef>
                <a:spcAft>
                  <a:spcPct val="0"/>
                </a:spcAft>
                <a:buNone/>
                <a:defRPr/>
              </a:pPr>
              <a:r>
                <a:rPr lang="en-US" altLang="en-US" sz="1051" b="1">
                  <a:solidFill>
                    <a:srgbClr val="9BBB59">
                      <a:lumMod val="50000"/>
                    </a:srgbClr>
                  </a:solidFill>
                </a:rPr>
                <a:t>Rain</a:t>
              </a:r>
            </a:p>
          </p:txBody>
        </p:sp>
        <p:sp>
          <p:nvSpPr>
            <p:cNvPr id="24" name="Text Box 1031"/>
            <p:cNvSpPr txBox="1">
              <a:spLocks noChangeArrowheads="1"/>
            </p:cNvSpPr>
            <p:nvPr/>
          </p:nvSpPr>
          <p:spPr bwMode="auto">
            <a:xfrm>
              <a:off x="3469766" y="1966492"/>
              <a:ext cx="511679" cy="25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Wind</a:t>
              </a:r>
              <a:endParaRPr lang="en-US" altLang="en-US" sz="1200" b="1">
                <a:solidFill>
                  <a:srgbClr val="9BBB59">
                    <a:lumMod val="50000"/>
                  </a:srgbClr>
                </a:solidFill>
              </a:endParaRPr>
            </a:p>
          </p:txBody>
        </p:sp>
        <p:sp>
          <p:nvSpPr>
            <p:cNvPr id="25" name="Text Box 1032"/>
            <p:cNvSpPr txBox="1">
              <a:spLocks noChangeArrowheads="1"/>
            </p:cNvSpPr>
            <p:nvPr/>
          </p:nvSpPr>
          <p:spPr bwMode="auto">
            <a:xfrm>
              <a:off x="5842712" y="1886720"/>
              <a:ext cx="1039067" cy="41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Rain</a:t>
              </a:r>
              <a:endParaRPr lang="en-US" altLang="en-US" sz="1200" b="1">
                <a:solidFill>
                  <a:srgbClr val="9BBB59">
                    <a:lumMod val="50000"/>
                  </a:srgbClr>
                </a:solidFill>
              </a:endParaRPr>
            </a:p>
          </p:txBody>
        </p:sp>
        <p:sp>
          <p:nvSpPr>
            <p:cNvPr id="26" name="Text Box 1033"/>
            <p:cNvSpPr txBox="1">
              <a:spLocks noChangeArrowheads="1"/>
            </p:cNvSpPr>
            <p:nvPr/>
          </p:nvSpPr>
          <p:spPr bwMode="auto">
            <a:xfrm>
              <a:off x="527338" y="1862907"/>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Weather</a:t>
              </a:r>
            </a:p>
            <a:p>
              <a:pPr algn="ctr" eaLnBrk="1" fontAlgn="base" hangingPunct="1">
                <a:spcBef>
                  <a:spcPct val="0"/>
                </a:spcBef>
                <a:spcAft>
                  <a:spcPct val="0"/>
                </a:spcAft>
                <a:buNone/>
                <a:defRPr/>
              </a:pPr>
              <a:r>
                <a:rPr lang="en-US" altLang="en-US" sz="1200" b="1" i="1" dirty="0">
                  <a:solidFill>
                    <a:srgbClr val="9BBB59">
                      <a:lumMod val="50000"/>
                    </a:srgbClr>
                  </a:solidFill>
                </a:rPr>
                <a:t>Observations</a:t>
              </a:r>
              <a:endParaRPr lang="en-US" altLang="en-US" sz="1351" b="1" i="1" dirty="0">
                <a:solidFill>
                  <a:srgbClr val="9BBB59">
                    <a:lumMod val="50000"/>
                  </a:srgbClr>
                </a:solidFill>
              </a:endParaRPr>
            </a:p>
          </p:txBody>
        </p:sp>
        <p:grpSp>
          <p:nvGrpSpPr>
            <p:cNvPr id="27" name="Group 1081"/>
            <p:cNvGrpSpPr>
              <a:grpSpLocks/>
            </p:cNvGrpSpPr>
            <p:nvPr/>
          </p:nvGrpSpPr>
          <p:grpSpPr bwMode="auto">
            <a:xfrm>
              <a:off x="5788958" y="2702297"/>
              <a:ext cx="1200150" cy="571500"/>
              <a:chOff x="4512" y="1872"/>
              <a:chExt cx="1008" cy="480"/>
            </a:xfrm>
            <a:solidFill>
              <a:srgbClr val="FFFF00"/>
            </a:solidFill>
          </p:grpSpPr>
          <p:sp>
            <p:nvSpPr>
              <p:cNvPr id="45" name="Rectangle 1075"/>
              <p:cNvSpPr>
                <a:spLocks noChangeArrowheads="1"/>
              </p:cNvSpPr>
              <p:nvPr/>
            </p:nvSpPr>
            <p:spPr bwMode="auto">
              <a:xfrm>
                <a:off x="4512" y="1872"/>
                <a:ext cx="1008"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6" name="Text Box 1034"/>
              <p:cNvSpPr txBox="1">
                <a:spLocks noChangeArrowheads="1"/>
              </p:cNvSpPr>
              <p:nvPr/>
            </p:nvSpPr>
            <p:spPr bwMode="auto">
              <a:xfrm>
                <a:off x="4560" y="1910"/>
                <a:ext cx="956" cy="427"/>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C00000"/>
                    </a:solidFill>
                  </a:rPr>
                  <a:t>DC</a:t>
                </a:r>
              </a:p>
              <a:p>
                <a:pPr eaLnBrk="1" fontAlgn="base" hangingPunct="1">
                  <a:spcBef>
                    <a:spcPct val="0"/>
                  </a:spcBef>
                  <a:spcAft>
                    <a:spcPct val="0"/>
                  </a:spcAft>
                  <a:buNone/>
                  <a:defRPr/>
                </a:pPr>
                <a:r>
                  <a:rPr lang="en-US" altLang="en-US" sz="1200" dirty="0">
                    <a:solidFill>
                      <a:srgbClr val="C00000"/>
                    </a:solidFill>
                  </a:rPr>
                  <a:t>Drought Code</a:t>
                </a:r>
                <a:endParaRPr lang="en-US" altLang="en-US" sz="1500" b="1" dirty="0">
                  <a:solidFill>
                    <a:srgbClr val="C00000"/>
                  </a:solidFill>
                </a:endParaRPr>
              </a:p>
            </p:txBody>
          </p:sp>
        </p:grpSp>
        <p:grpSp>
          <p:nvGrpSpPr>
            <p:cNvPr id="28" name="Group 1080"/>
            <p:cNvGrpSpPr>
              <a:grpSpLocks/>
            </p:cNvGrpSpPr>
            <p:nvPr/>
          </p:nvGrpSpPr>
          <p:grpSpPr bwMode="auto">
            <a:xfrm>
              <a:off x="4017307" y="2702297"/>
              <a:ext cx="1600200" cy="571500"/>
              <a:chOff x="3024" y="1919"/>
              <a:chExt cx="1344" cy="480"/>
            </a:xfrm>
            <a:solidFill>
              <a:srgbClr val="FFFF00"/>
            </a:solidFill>
          </p:grpSpPr>
          <p:sp>
            <p:nvSpPr>
              <p:cNvPr id="43" name="Rectangle 1074"/>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4" name="Text Box 1035"/>
              <p:cNvSpPr txBox="1">
                <a:spLocks noChangeArrowheads="1"/>
              </p:cNvSpPr>
              <p:nvPr/>
            </p:nvSpPr>
            <p:spPr bwMode="auto">
              <a:xfrm>
                <a:off x="3087" y="1957"/>
                <a:ext cx="1264"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DMC</a:t>
                </a:r>
              </a:p>
              <a:p>
                <a:pPr eaLnBrk="1" fontAlgn="base" hangingPunct="1">
                  <a:spcBef>
                    <a:spcPct val="0"/>
                  </a:spcBef>
                  <a:spcAft>
                    <a:spcPct val="0"/>
                  </a:spcAft>
                  <a:buNone/>
                  <a:defRPr/>
                </a:pPr>
                <a:r>
                  <a:rPr lang="en-US" altLang="en-US" sz="1200">
                    <a:solidFill>
                      <a:srgbClr val="9BBB59">
                        <a:lumMod val="50000"/>
                      </a:srgbClr>
                    </a:solidFill>
                  </a:rPr>
                  <a:t>Duff Moisture Code</a:t>
                </a:r>
                <a:endParaRPr lang="en-US" altLang="en-US" sz="1500" b="1">
                  <a:solidFill>
                    <a:srgbClr val="9BBB59">
                      <a:lumMod val="50000"/>
                    </a:srgbClr>
                  </a:solidFill>
                </a:endParaRPr>
              </a:p>
            </p:txBody>
          </p:sp>
        </p:grpSp>
        <p:grpSp>
          <p:nvGrpSpPr>
            <p:cNvPr id="29" name="Group 1083"/>
            <p:cNvGrpSpPr>
              <a:grpSpLocks/>
            </p:cNvGrpSpPr>
            <p:nvPr/>
          </p:nvGrpSpPr>
          <p:grpSpPr bwMode="auto">
            <a:xfrm>
              <a:off x="2588557" y="3845296"/>
              <a:ext cx="1600200" cy="571500"/>
              <a:chOff x="1464" y="2832"/>
              <a:chExt cx="1344" cy="480"/>
            </a:xfrm>
            <a:solidFill>
              <a:srgbClr val="FFFF00"/>
            </a:solidFill>
          </p:grpSpPr>
          <p:sp>
            <p:nvSpPr>
              <p:cNvPr id="41" name="Rectangle 1076"/>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2" name="Text Box 1036"/>
              <p:cNvSpPr txBox="1">
                <a:spLocks noChangeArrowheads="1"/>
              </p:cNvSpPr>
              <p:nvPr/>
            </p:nvSpPr>
            <p:spPr bwMode="auto">
              <a:xfrm>
                <a:off x="1488" y="2870"/>
                <a:ext cx="129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ISI</a:t>
                </a:r>
              </a:p>
              <a:p>
                <a:pPr eaLnBrk="1" fontAlgn="base" hangingPunct="1">
                  <a:spcBef>
                    <a:spcPct val="0"/>
                  </a:spcBef>
                  <a:spcAft>
                    <a:spcPct val="0"/>
                  </a:spcAft>
                  <a:buNone/>
                  <a:defRPr/>
                </a:pPr>
                <a:r>
                  <a:rPr lang="en-US" altLang="en-US" sz="1200">
                    <a:solidFill>
                      <a:srgbClr val="9BBB59">
                        <a:lumMod val="50000"/>
                      </a:srgbClr>
                    </a:solidFill>
                  </a:rPr>
                  <a:t>Initial Spread Index</a:t>
                </a:r>
                <a:endParaRPr lang="en-US" altLang="en-US" sz="1500">
                  <a:solidFill>
                    <a:srgbClr val="9BBB59">
                      <a:lumMod val="50000"/>
                    </a:srgbClr>
                  </a:solidFill>
                </a:endParaRPr>
              </a:p>
            </p:txBody>
          </p:sp>
        </p:grpSp>
        <p:grpSp>
          <p:nvGrpSpPr>
            <p:cNvPr id="30" name="Group 1082"/>
            <p:cNvGrpSpPr>
              <a:grpSpLocks/>
            </p:cNvGrpSpPr>
            <p:nvPr/>
          </p:nvGrpSpPr>
          <p:grpSpPr bwMode="auto">
            <a:xfrm>
              <a:off x="5103157" y="3845298"/>
              <a:ext cx="1314450" cy="571500"/>
              <a:chOff x="3984" y="2880"/>
              <a:chExt cx="1104" cy="480"/>
            </a:xfrm>
            <a:solidFill>
              <a:srgbClr val="FFFF00"/>
            </a:solidFill>
          </p:grpSpPr>
          <p:sp>
            <p:nvSpPr>
              <p:cNvPr id="39" name="Rectangle 1077"/>
              <p:cNvSpPr>
                <a:spLocks noChangeArrowheads="1"/>
              </p:cNvSpPr>
              <p:nvPr/>
            </p:nvSpPr>
            <p:spPr bwMode="auto">
              <a:xfrm>
                <a:off x="3984" y="2880"/>
                <a:ext cx="110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0" name="Text Box 1037"/>
              <p:cNvSpPr txBox="1">
                <a:spLocks noChangeArrowheads="1"/>
              </p:cNvSpPr>
              <p:nvPr/>
            </p:nvSpPr>
            <p:spPr bwMode="auto">
              <a:xfrm>
                <a:off x="4091" y="2918"/>
                <a:ext cx="935"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BUI</a:t>
                </a:r>
              </a:p>
              <a:p>
                <a:pPr eaLnBrk="1" fontAlgn="base" hangingPunct="1">
                  <a:spcBef>
                    <a:spcPct val="0"/>
                  </a:spcBef>
                  <a:spcAft>
                    <a:spcPct val="0"/>
                  </a:spcAft>
                  <a:buNone/>
                  <a:defRPr/>
                </a:pPr>
                <a:r>
                  <a:rPr lang="en-US" altLang="en-US" sz="1200">
                    <a:solidFill>
                      <a:srgbClr val="9BBB59">
                        <a:lumMod val="50000"/>
                      </a:srgbClr>
                    </a:solidFill>
                  </a:rPr>
                  <a:t>Buildup Index</a:t>
                </a:r>
                <a:endParaRPr lang="en-US" altLang="en-US" sz="1351">
                  <a:solidFill>
                    <a:srgbClr val="9BBB59">
                      <a:lumMod val="50000"/>
                    </a:srgbClr>
                  </a:solidFill>
                </a:endParaRPr>
              </a:p>
            </p:txBody>
          </p:sp>
        </p:grpSp>
        <p:grpSp>
          <p:nvGrpSpPr>
            <p:cNvPr id="31" name="Group 1084"/>
            <p:cNvGrpSpPr>
              <a:grpSpLocks/>
            </p:cNvGrpSpPr>
            <p:nvPr/>
          </p:nvGrpSpPr>
          <p:grpSpPr bwMode="auto">
            <a:xfrm>
              <a:off x="3845857" y="4787082"/>
              <a:ext cx="1657350" cy="571500"/>
              <a:chOff x="2880" y="3647"/>
              <a:chExt cx="1392" cy="480"/>
            </a:xfrm>
            <a:solidFill>
              <a:srgbClr val="FFFF00"/>
            </a:solidFill>
          </p:grpSpPr>
          <p:sp>
            <p:nvSpPr>
              <p:cNvPr id="37" name="Rectangle 1078"/>
              <p:cNvSpPr>
                <a:spLocks noChangeArrowheads="1"/>
              </p:cNvSpPr>
              <p:nvPr/>
            </p:nvSpPr>
            <p:spPr bwMode="auto">
              <a:xfrm>
                <a:off x="2880" y="3647"/>
                <a:ext cx="1392"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8" name="Text Box 1038"/>
              <p:cNvSpPr txBox="1">
                <a:spLocks noChangeArrowheads="1"/>
              </p:cNvSpPr>
              <p:nvPr/>
            </p:nvSpPr>
            <p:spPr bwMode="auto">
              <a:xfrm>
                <a:off x="2974" y="3685"/>
                <a:ext cx="1250"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FWI</a:t>
                </a:r>
              </a:p>
              <a:p>
                <a:pPr eaLnBrk="1" fontAlgn="base" hangingPunct="1">
                  <a:spcBef>
                    <a:spcPct val="0"/>
                  </a:spcBef>
                  <a:spcAft>
                    <a:spcPct val="0"/>
                  </a:spcAft>
                  <a:buNone/>
                  <a:defRPr/>
                </a:pPr>
                <a:r>
                  <a:rPr lang="en-US" altLang="en-US" sz="1200" dirty="0">
                    <a:solidFill>
                      <a:srgbClr val="9BBB59">
                        <a:lumMod val="50000"/>
                      </a:srgbClr>
                    </a:solidFill>
                  </a:rPr>
                  <a:t>Fire Weather Index</a:t>
                </a:r>
                <a:endParaRPr lang="en-US" altLang="en-US" sz="1500" b="1" dirty="0">
                  <a:solidFill>
                    <a:srgbClr val="9BBB59">
                      <a:lumMod val="50000"/>
                    </a:srgbClr>
                  </a:solidFill>
                  <a:latin typeface="Times New Roman" pitchFamily="18" charset="0"/>
                </a:endParaRPr>
              </a:p>
            </p:txBody>
          </p:sp>
        </p:grpSp>
        <p:grpSp>
          <p:nvGrpSpPr>
            <p:cNvPr id="32" name="Group 1079"/>
            <p:cNvGrpSpPr>
              <a:grpSpLocks/>
            </p:cNvGrpSpPr>
            <p:nvPr/>
          </p:nvGrpSpPr>
          <p:grpSpPr bwMode="auto">
            <a:xfrm>
              <a:off x="1731307" y="2702297"/>
              <a:ext cx="1876425" cy="571500"/>
              <a:chOff x="1104" y="1920"/>
              <a:chExt cx="1576" cy="480"/>
            </a:xfrm>
            <a:solidFill>
              <a:srgbClr val="FFFF00"/>
            </a:solidFill>
          </p:grpSpPr>
          <p:sp>
            <p:nvSpPr>
              <p:cNvPr id="35" name="Rectangle 1045"/>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6" name="Text Box 1039"/>
              <p:cNvSpPr txBox="1">
                <a:spLocks noChangeArrowheads="1"/>
              </p:cNvSpPr>
              <p:nvPr/>
            </p:nvSpPr>
            <p:spPr bwMode="auto">
              <a:xfrm>
                <a:off x="1114" y="1958"/>
                <a:ext cx="156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FFMC</a:t>
                </a:r>
                <a:endParaRPr lang="en-US" altLang="en-US" sz="1500" dirty="0">
                  <a:solidFill>
                    <a:srgbClr val="9BBB59">
                      <a:lumMod val="50000"/>
                    </a:srgbClr>
                  </a:solidFill>
                </a:endParaRPr>
              </a:p>
              <a:p>
                <a:pPr eaLnBrk="1" fontAlgn="base" hangingPunct="1">
                  <a:spcBef>
                    <a:spcPct val="0"/>
                  </a:spcBef>
                  <a:spcAft>
                    <a:spcPct val="0"/>
                  </a:spcAft>
                  <a:buNone/>
                  <a:defRPr/>
                </a:pPr>
                <a:r>
                  <a:rPr lang="en-US" altLang="en-US" sz="1200" dirty="0">
                    <a:solidFill>
                      <a:srgbClr val="9BBB59">
                        <a:lumMod val="50000"/>
                      </a:srgbClr>
                    </a:solidFill>
                  </a:rPr>
                  <a:t>Fine Fuel Moisture Code</a:t>
                </a:r>
                <a:endParaRPr lang="en-US" altLang="en-US" sz="1500" b="1" dirty="0">
                  <a:solidFill>
                    <a:srgbClr val="9BBB59">
                      <a:lumMod val="50000"/>
                    </a:srgbClr>
                  </a:solidFill>
                </a:endParaRPr>
              </a:p>
            </p:txBody>
          </p:sp>
        </p:grpSp>
        <p:sp>
          <p:nvSpPr>
            <p:cNvPr id="33" name="Text Box 1040"/>
            <p:cNvSpPr txBox="1">
              <a:spLocks noChangeArrowheads="1"/>
            </p:cNvSpPr>
            <p:nvPr/>
          </p:nvSpPr>
          <p:spPr bwMode="auto">
            <a:xfrm>
              <a:off x="473759" y="3913163"/>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Behavior</a:t>
              </a:r>
            </a:p>
            <a:p>
              <a:pPr algn="ctr" eaLnBrk="1" fontAlgn="base" hangingPunct="1">
                <a:spcBef>
                  <a:spcPct val="0"/>
                </a:spcBef>
                <a:spcAft>
                  <a:spcPct val="0"/>
                </a:spcAft>
                <a:buNone/>
                <a:defRPr/>
              </a:pPr>
              <a:r>
                <a:rPr lang="en-US" altLang="en-US" sz="1200" b="1" i="1" dirty="0">
                  <a:solidFill>
                    <a:srgbClr val="9BBB59">
                      <a:lumMod val="50000"/>
                    </a:srgbClr>
                  </a:solidFill>
                </a:rPr>
                <a:t>Indexes</a:t>
              </a:r>
              <a:endParaRPr lang="en-US" altLang="en-US" sz="1500" b="1" i="1" dirty="0">
                <a:solidFill>
                  <a:srgbClr val="9BBB59">
                    <a:lumMod val="50000"/>
                  </a:srgbClr>
                </a:solidFill>
              </a:endParaRPr>
            </a:p>
          </p:txBody>
        </p:sp>
        <p:sp>
          <p:nvSpPr>
            <p:cNvPr id="34" name="Text Box 1041"/>
            <p:cNvSpPr txBox="1">
              <a:spLocks noChangeArrowheads="1"/>
            </p:cNvSpPr>
            <p:nvPr/>
          </p:nvSpPr>
          <p:spPr bwMode="auto">
            <a:xfrm>
              <a:off x="473073" y="2770163"/>
              <a:ext cx="11865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Fuel Moisture</a:t>
              </a:r>
            </a:p>
            <a:p>
              <a:pPr algn="ctr" eaLnBrk="1" fontAlgn="base" hangingPunct="1">
                <a:spcBef>
                  <a:spcPct val="0"/>
                </a:spcBef>
                <a:spcAft>
                  <a:spcPct val="0"/>
                </a:spcAft>
                <a:buNone/>
                <a:defRPr/>
              </a:pPr>
              <a:r>
                <a:rPr lang="en-US" altLang="en-US" sz="1200" b="1" i="1" dirty="0">
                  <a:solidFill>
                    <a:srgbClr val="9BBB59">
                      <a:lumMod val="50000"/>
                    </a:srgbClr>
                  </a:solidFill>
                </a:rPr>
                <a:t>Codes</a:t>
              </a:r>
              <a:endParaRPr lang="en-US" altLang="en-US" sz="1500" b="1" i="1" dirty="0">
                <a:solidFill>
                  <a:srgbClr val="9BBB59">
                    <a:lumMod val="50000"/>
                  </a:srgbClr>
                </a:solidFill>
              </a:endParaRPr>
            </a:p>
          </p:txBody>
        </p:sp>
      </p:grpSp>
      <p:sp>
        <p:nvSpPr>
          <p:cNvPr id="47" name="Text Box 27"/>
          <p:cNvSpPr txBox="1">
            <a:spLocks noChangeAspect="1" noChangeArrowheads="1"/>
          </p:cNvSpPr>
          <p:nvPr/>
        </p:nvSpPr>
        <p:spPr bwMode="auto">
          <a:xfrm>
            <a:off x="7239051" y="2057401"/>
            <a:ext cx="1744663" cy="861774"/>
          </a:xfrm>
          <a:prstGeom prst="rect">
            <a:avLst/>
          </a:prstGeom>
          <a:noFill/>
          <a:ln w="9525">
            <a:noFill/>
            <a:miter lim="800000"/>
            <a:headEnd/>
            <a:tailEnd/>
          </a:ln>
          <a:effectLst/>
        </p:spPr>
        <p:txBody>
          <a:bodyPr>
            <a:spAutoFit/>
          </a:bodyPr>
          <a:lstStyle>
            <a:lvl1pPr>
              <a:spcBef>
                <a:spcPct val="20000"/>
              </a:spcBef>
              <a:buClr>
                <a:srgbClr val="D14D02"/>
              </a:buClr>
              <a:buFont typeface="Wingdings" pitchFamily="2" charset="2"/>
              <a:buChar char="§"/>
              <a:defRPr sz="2600">
                <a:solidFill>
                  <a:srgbClr val="333333"/>
                </a:solidFill>
                <a:latin typeface="Arial" charset="0"/>
              </a:defRPr>
            </a:lvl1pPr>
            <a:lvl2pPr marL="742950" indent="-285750">
              <a:spcBef>
                <a:spcPct val="20000"/>
              </a:spcBef>
              <a:buClr>
                <a:srgbClr val="D14D02"/>
              </a:buClr>
              <a:buFont typeface="Wingdings" pitchFamily="2" charset="2"/>
              <a:buChar char="§"/>
              <a:defRPr sz="2400">
                <a:solidFill>
                  <a:srgbClr val="333333"/>
                </a:solidFill>
                <a:latin typeface="Arial" charset="0"/>
              </a:defRPr>
            </a:lvl2pPr>
            <a:lvl3pPr marL="1143000" indent="-228600">
              <a:spcBef>
                <a:spcPct val="20000"/>
              </a:spcBef>
              <a:buClr>
                <a:srgbClr val="D14D02"/>
              </a:buClr>
              <a:buFont typeface="Wingdings" pitchFamily="2" charset="2"/>
              <a:buChar char="§"/>
              <a:defRPr sz="2400">
                <a:solidFill>
                  <a:srgbClr val="333333"/>
                </a:solidFill>
                <a:latin typeface="Arial" charset="0"/>
              </a:defRPr>
            </a:lvl3pPr>
            <a:lvl4pPr marL="1600200" indent="-228600">
              <a:spcBef>
                <a:spcPct val="20000"/>
              </a:spcBef>
              <a:buClr>
                <a:srgbClr val="D14D02"/>
              </a:buClr>
              <a:buFont typeface="Wingdings" pitchFamily="2" charset="2"/>
              <a:buChar char="§"/>
              <a:defRPr sz="2000">
                <a:solidFill>
                  <a:srgbClr val="333333"/>
                </a:solidFill>
                <a:latin typeface="Arial" charset="0"/>
              </a:defRPr>
            </a:lvl4pPr>
            <a:lvl5pPr marL="2057400" indent="-228600">
              <a:spcBef>
                <a:spcPct val="20000"/>
              </a:spcBef>
              <a:buClr>
                <a:srgbClr val="D14D02"/>
              </a:buClr>
              <a:buFont typeface="Wingdings" pitchFamily="2" charset="2"/>
              <a:buChar char="§"/>
              <a:defRPr sz="2000">
                <a:solidFill>
                  <a:srgbClr val="333333"/>
                </a:solidFill>
                <a:latin typeface="Arial" charset="0"/>
              </a:defRPr>
            </a:lvl5pPr>
            <a:lvl6pPr marL="25146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6pPr>
            <a:lvl7pPr marL="29718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7pPr>
            <a:lvl8pPr marL="34290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8pPr>
            <a:lvl9pPr marL="38862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9pPr>
          </a:lstStyle>
          <a:p>
            <a:pPr algn="ctr">
              <a:spcBef>
                <a:spcPct val="0"/>
              </a:spcBef>
              <a:buClrTx/>
              <a:buFontTx/>
              <a:buNone/>
            </a:pPr>
            <a:r>
              <a:rPr lang="en-US" altLang="en-US" sz="1000" b="1" dirty="0">
                <a:solidFill>
                  <a:srgbClr val="0070C0"/>
                </a:solidFill>
              </a:rPr>
              <a:t>Snow depth</a:t>
            </a:r>
          </a:p>
          <a:p>
            <a:pPr algn="ctr">
              <a:spcBef>
                <a:spcPct val="0"/>
              </a:spcBef>
              <a:buClrTx/>
              <a:buFontTx/>
              <a:buNone/>
            </a:pPr>
            <a:r>
              <a:rPr lang="en-US" altLang="en-US" sz="1000" b="1" dirty="0">
                <a:solidFill>
                  <a:srgbClr val="0070C0"/>
                </a:solidFill>
              </a:rPr>
              <a:t>Barometric Pressure</a:t>
            </a:r>
          </a:p>
          <a:p>
            <a:pPr algn="ctr">
              <a:spcBef>
                <a:spcPct val="0"/>
              </a:spcBef>
              <a:buClrTx/>
              <a:buFontTx/>
              <a:buNone/>
            </a:pPr>
            <a:r>
              <a:rPr lang="en-US" altLang="en-US" sz="1000" b="1" dirty="0">
                <a:solidFill>
                  <a:srgbClr val="0070C0"/>
                </a:solidFill>
              </a:rPr>
              <a:t>Horizontal Visibility</a:t>
            </a:r>
          </a:p>
          <a:p>
            <a:pPr algn="ctr">
              <a:spcBef>
                <a:spcPct val="0"/>
              </a:spcBef>
              <a:buClrTx/>
              <a:buFontTx/>
              <a:buNone/>
            </a:pPr>
            <a:r>
              <a:rPr lang="en-US" altLang="en-US" sz="1000" b="1" dirty="0">
                <a:solidFill>
                  <a:srgbClr val="0070C0"/>
                </a:solidFill>
              </a:rPr>
              <a:t>Cloud cover and type</a:t>
            </a:r>
          </a:p>
          <a:p>
            <a:pPr algn="ctr">
              <a:spcBef>
                <a:spcPct val="0"/>
              </a:spcBef>
              <a:buClrTx/>
              <a:buFontTx/>
              <a:buNone/>
            </a:pPr>
            <a:r>
              <a:rPr lang="en-US" altLang="en-US" sz="1000" b="1" dirty="0">
                <a:solidFill>
                  <a:srgbClr val="0070C0"/>
                </a:solidFill>
              </a:rPr>
              <a:t>Upper air data</a:t>
            </a:r>
          </a:p>
        </p:txBody>
      </p:sp>
      <p:sp>
        <p:nvSpPr>
          <p:cNvPr id="48" name="TextBox 47"/>
          <p:cNvSpPr txBox="1"/>
          <p:nvPr/>
        </p:nvSpPr>
        <p:spPr>
          <a:xfrm>
            <a:off x="6174631" y="5112002"/>
            <a:ext cx="1521570" cy="507831"/>
          </a:xfrm>
          <a:prstGeom prst="rect">
            <a:avLst/>
          </a:prstGeom>
          <a:solidFill>
            <a:srgbClr val="92D050"/>
          </a:solidFill>
        </p:spPr>
        <p:txBody>
          <a:bodyPr wrap="none" rtlCol="0">
            <a:spAutoFit/>
          </a:bodyPr>
          <a:lstStyle/>
          <a:p>
            <a:r>
              <a:rPr lang="en-CA" sz="1500" b="1" dirty="0">
                <a:solidFill>
                  <a:srgbClr val="C00000"/>
                </a:solidFill>
              </a:rPr>
              <a:t>DSR/MSR</a:t>
            </a:r>
            <a:r>
              <a:rPr lang="en-CA" sz="1500" b="1" dirty="0">
                <a:solidFill>
                  <a:srgbClr val="0000FF"/>
                </a:solidFill>
              </a:rPr>
              <a:t>/SSR</a:t>
            </a:r>
          </a:p>
          <a:p>
            <a:r>
              <a:rPr lang="en-CA" sz="1200" dirty="0">
                <a:solidFill>
                  <a:srgbClr val="0000FF"/>
                </a:solidFill>
              </a:rPr>
              <a:t>Severity Rating</a:t>
            </a:r>
          </a:p>
        </p:txBody>
      </p:sp>
      <p:sp>
        <p:nvSpPr>
          <p:cNvPr id="50" name="TextBox 49"/>
          <p:cNvSpPr txBox="1"/>
          <p:nvPr/>
        </p:nvSpPr>
        <p:spPr>
          <a:xfrm>
            <a:off x="540000" y="1519535"/>
            <a:ext cx="6618991" cy="461665"/>
          </a:xfrm>
          <a:prstGeom prst="rect">
            <a:avLst/>
          </a:prstGeom>
          <a:noFill/>
        </p:spPr>
        <p:txBody>
          <a:bodyPr wrap="none" rtlCol="0">
            <a:spAutoFit/>
          </a:bodyPr>
          <a:lstStyle/>
          <a:p>
            <a:r>
              <a:rPr lang="en-CA" sz="2400" b="1" dirty="0">
                <a:latin typeface="Calibri" panose="020F0502020204030204" pitchFamily="34" charset="0"/>
                <a:cs typeface="Calibri" panose="020F0502020204030204" pitchFamily="34" charset="0"/>
              </a:rPr>
              <a:t>Seasonal forecasts use the severity rating anomaly</a:t>
            </a:r>
          </a:p>
        </p:txBody>
      </p:sp>
      <p:pic>
        <p:nvPicPr>
          <p:cNvPr id="51" name="Picture 6" descr="C:\Slides\Fire Pics\Misc\Fire Hazard Sign.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057415" y="4876801"/>
            <a:ext cx="9360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52">
            <a:extLst>
              <a:ext uri="{FF2B5EF4-FFF2-40B4-BE49-F238E27FC236}">
                <a16:creationId xmlns:a16="http://schemas.microsoft.com/office/drawing/2014/main" id="{7129D493-6585-6363-EA7D-F6EDAADDB80D}"/>
              </a:ext>
            </a:extLst>
          </p:cNvPr>
          <p:cNvCxnSpPr/>
          <p:nvPr/>
        </p:nvCxnSpPr>
        <p:spPr>
          <a:xfrm>
            <a:off x="5503208" y="5334000"/>
            <a:ext cx="671423" cy="0"/>
          </a:xfrm>
          <a:prstGeom prst="straightConnector1">
            <a:avLst/>
          </a:prstGeom>
          <a:ln w="508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F0EC514-F997-5FDB-DCB4-BB4EBDCA9A3C}"/>
              </a:ext>
            </a:extLst>
          </p:cNvPr>
          <p:cNvCxnSpPr/>
          <p:nvPr/>
        </p:nvCxnSpPr>
        <p:spPr>
          <a:xfrm>
            <a:off x="3200400" y="5334000"/>
            <a:ext cx="671423" cy="0"/>
          </a:xfrm>
          <a:prstGeom prst="straightConnector1">
            <a:avLst/>
          </a:prstGeom>
          <a:ln w="50800">
            <a:solidFill>
              <a:srgbClr val="92D05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4F3F8D3-239C-B632-1D71-AECC3AAFD1D0}"/>
              </a:ext>
            </a:extLst>
          </p:cNvPr>
          <p:cNvSpPr txBox="1"/>
          <p:nvPr/>
        </p:nvSpPr>
        <p:spPr>
          <a:xfrm>
            <a:off x="1981200" y="5163235"/>
            <a:ext cx="1253869" cy="323165"/>
          </a:xfrm>
          <a:prstGeom prst="rect">
            <a:avLst/>
          </a:prstGeom>
          <a:solidFill>
            <a:srgbClr val="92D050"/>
          </a:solidFill>
        </p:spPr>
        <p:txBody>
          <a:bodyPr wrap="none" rtlCol="0">
            <a:spAutoFit/>
          </a:bodyPr>
          <a:lstStyle/>
          <a:p>
            <a:r>
              <a:rPr lang="en-CA" sz="1500" b="1" dirty="0">
                <a:solidFill>
                  <a:srgbClr val="0000FF"/>
                </a:solidFill>
              </a:rPr>
              <a:t>Fire Danger</a:t>
            </a:r>
          </a:p>
        </p:txBody>
      </p:sp>
    </p:spTree>
    <p:extLst>
      <p:ext uri="{BB962C8B-B14F-4D97-AF65-F5344CB8AC3E}">
        <p14:creationId xmlns:p14="http://schemas.microsoft.com/office/powerpoint/2010/main" val="2913830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0D9B4C-C790-E11C-B2FD-E8BA3B5621E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D77D5F04-F56B-EE01-E5C3-5A754694F320}"/>
              </a:ext>
            </a:extLst>
          </p:cNvPr>
          <p:cNvPicPr>
            <a:picLocks noChangeAspect="1"/>
          </p:cNvPicPr>
          <p:nvPr/>
        </p:nvPicPr>
        <p:blipFill>
          <a:blip r:embed="rId3"/>
          <a:stretch>
            <a:fillRect/>
          </a:stretch>
        </p:blipFill>
        <p:spPr>
          <a:xfrm>
            <a:off x="152400" y="1216255"/>
            <a:ext cx="3334737" cy="2880000"/>
          </a:xfrm>
          <a:prstGeom prst="rect">
            <a:avLst/>
          </a:prstGeom>
        </p:spPr>
      </p:pic>
      <p:sp>
        <p:nvSpPr>
          <p:cNvPr id="11" name="Rectangle 10">
            <a:extLst>
              <a:ext uri="{FF2B5EF4-FFF2-40B4-BE49-F238E27FC236}">
                <a16:creationId xmlns:a16="http://schemas.microsoft.com/office/drawing/2014/main" id="{9A76FE94-C1D2-0A4B-4EA0-3765829BDA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18</a:t>
            </a:fld>
            <a:endParaRPr lang="en-US" altLang="en-US" dirty="0"/>
          </a:p>
        </p:txBody>
      </p:sp>
      <p:sp>
        <p:nvSpPr>
          <p:cNvPr id="7" name="TextBox 6"/>
          <p:cNvSpPr txBox="1"/>
          <p:nvPr/>
        </p:nvSpPr>
        <p:spPr>
          <a:xfrm>
            <a:off x="1134247" y="5410200"/>
            <a:ext cx="7032694"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60004"/>
            <a:ext cx="8403000" cy="627651"/>
          </a:xfrm>
          <a:prstGeom prst="rect">
            <a:avLst/>
          </a:prstGeom>
          <a:noFill/>
        </p:spPr>
        <p:txBody>
          <a:bodyPr wrap="square" rtlCol="0">
            <a:noAutofit/>
          </a:bodyPr>
          <a:lstStyle/>
          <a:p>
            <a:pPr>
              <a:defRPr/>
            </a:pPr>
            <a:r>
              <a:rPr lang="en-CA" sz="3600" b="1" dirty="0">
                <a:solidFill>
                  <a:srgbClr val="C00000"/>
                </a:solidFill>
                <a:latin typeface="+mj-lt"/>
              </a:rPr>
              <a:t>NRCan-CFS Prediction: </a:t>
            </a:r>
            <a:r>
              <a:rPr lang="en-CA" sz="2800" b="1" i="1" dirty="0">
                <a:solidFill>
                  <a:srgbClr val="7030A0"/>
                </a:solidFill>
                <a:latin typeface="+mj-lt"/>
              </a:rPr>
              <a:t>June run</a:t>
            </a:r>
            <a:r>
              <a:rPr lang="en-CA" sz="2800" b="1" i="1" dirty="0">
                <a:solidFill>
                  <a:srgbClr val="C00000"/>
                </a:solidFill>
                <a:latin typeface="+mj-lt"/>
              </a:rPr>
              <a:t>, for July -- Sept</a:t>
            </a:r>
            <a:endParaRPr lang="en-CA" sz="2800" b="1" i="1" dirty="0">
              <a:solidFill>
                <a:srgbClr val="008000"/>
              </a:solidFill>
              <a:latin typeface="+mj-lt"/>
            </a:endParaRPr>
          </a:p>
          <a:p>
            <a:pPr>
              <a:defRPr/>
            </a:pPr>
            <a:endParaRPr lang="en-CA" sz="3600" b="1" dirty="0">
              <a:solidFill>
                <a:srgbClr val="C00000"/>
              </a:solidFill>
              <a:latin typeface="+mj-lt"/>
            </a:endParaRPr>
          </a:p>
        </p:txBody>
      </p:sp>
      <p:pic>
        <p:nvPicPr>
          <p:cNvPr id="8" name="Picture 7">
            <a:extLst>
              <a:ext uri="{FF2B5EF4-FFF2-40B4-BE49-F238E27FC236}">
                <a16:creationId xmlns:a16="http://schemas.microsoft.com/office/drawing/2014/main" id="{C16DD3DA-0DCC-FDB9-6918-8053CDDF834E}"/>
              </a:ext>
            </a:extLst>
          </p:cNvPr>
          <p:cNvPicPr>
            <a:picLocks noChangeAspect="1"/>
          </p:cNvPicPr>
          <p:nvPr/>
        </p:nvPicPr>
        <p:blipFill>
          <a:blip r:embed="rId4"/>
          <a:stretch>
            <a:fillRect/>
          </a:stretch>
        </p:blipFill>
        <p:spPr>
          <a:xfrm>
            <a:off x="3066063" y="2454000"/>
            <a:ext cx="3334737" cy="2880000"/>
          </a:xfrm>
          <a:prstGeom prst="rect">
            <a:avLst/>
          </a:prstGeom>
        </p:spPr>
      </p:pic>
      <p:pic>
        <p:nvPicPr>
          <p:cNvPr id="9" name="Picture 8">
            <a:extLst>
              <a:ext uri="{FF2B5EF4-FFF2-40B4-BE49-F238E27FC236}">
                <a16:creationId xmlns:a16="http://schemas.microsoft.com/office/drawing/2014/main" id="{59AA578B-4EE1-A5D2-B30F-CB4D030A64EA}"/>
              </a:ext>
            </a:extLst>
          </p:cNvPr>
          <p:cNvPicPr>
            <a:picLocks noChangeAspect="1"/>
          </p:cNvPicPr>
          <p:nvPr/>
        </p:nvPicPr>
        <p:blipFill>
          <a:blip r:embed="rId5"/>
          <a:stretch>
            <a:fillRect/>
          </a:stretch>
        </p:blipFill>
        <p:spPr>
          <a:xfrm>
            <a:off x="5733063" y="1371600"/>
            <a:ext cx="3334737" cy="2880000"/>
          </a:xfrm>
          <a:prstGeom prst="rect">
            <a:avLst/>
          </a:prstGeom>
        </p:spPr>
      </p:pic>
    </p:spTree>
    <p:extLst>
      <p:ext uri="{BB962C8B-B14F-4D97-AF65-F5344CB8AC3E}">
        <p14:creationId xmlns:p14="http://schemas.microsoft.com/office/powerpoint/2010/main" val="2036856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E8CC2-0336-2A0D-9FDD-859C5351ADE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E5A4EC8-BFA7-B114-9D3A-1A7D5F152AB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7" name="Picture 6">
            <a:extLst>
              <a:ext uri="{FF2B5EF4-FFF2-40B4-BE49-F238E27FC236}">
                <a16:creationId xmlns:a16="http://schemas.microsoft.com/office/drawing/2014/main" id="{9231A9BC-D9E9-DE9E-B66D-EB1998AE45FD}"/>
              </a:ext>
            </a:extLst>
          </p:cNvPr>
          <p:cNvPicPr>
            <a:picLocks noChangeAspect="1"/>
          </p:cNvPicPr>
          <p:nvPr/>
        </p:nvPicPr>
        <p:blipFill>
          <a:blip r:embed="rId3"/>
          <a:srcRect l="1499" r="6388"/>
          <a:stretch/>
        </p:blipFill>
        <p:spPr>
          <a:xfrm>
            <a:off x="181200" y="2499267"/>
            <a:ext cx="6372000" cy="3888000"/>
          </a:xfrm>
          <a:prstGeom prst="rect">
            <a:avLst/>
          </a:prstGeom>
          <a:ln w="12700">
            <a:solidFill>
              <a:srgbClr val="C00000"/>
            </a:solidFill>
          </a:ln>
        </p:spPr>
      </p:pic>
      <p:sp>
        <p:nvSpPr>
          <p:cNvPr id="5" name="Rectangle 4">
            <a:extLst>
              <a:ext uri="{FF2B5EF4-FFF2-40B4-BE49-F238E27FC236}">
                <a16:creationId xmlns:a16="http://schemas.microsoft.com/office/drawing/2014/main" id="{E19F8A09-4394-59DE-9820-A0950DC6F88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a:extLst>
              <a:ext uri="{FF2B5EF4-FFF2-40B4-BE49-F238E27FC236}">
                <a16:creationId xmlns:a16="http://schemas.microsoft.com/office/drawing/2014/main" id="{9D802E38-AACA-9A0D-B9B8-3A9265BA3EF7}"/>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CWFIS Current Season Snapshot</a:t>
            </a:r>
          </a:p>
        </p:txBody>
      </p:sp>
      <p:sp>
        <p:nvSpPr>
          <p:cNvPr id="3" name="TextBox 2">
            <a:extLst>
              <a:ext uri="{FF2B5EF4-FFF2-40B4-BE49-F238E27FC236}">
                <a16:creationId xmlns:a16="http://schemas.microsoft.com/office/drawing/2014/main" id="{0F5F3DF2-6AD8-98A4-069F-F7D6FCC365C3}"/>
              </a:ext>
            </a:extLst>
          </p:cNvPr>
          <p:cNvSpPr txBox="1"/>
          <p:nvPr/>
        </p:nvSpPr>
        <p:spPr>
          <a:xfrm>
            <a:off x="228600" y="1066803"/>
            <a:ext cx="8686800" cy="152399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CWFIS: Canadian Wildland Fire Information System: </a:t>
            </a:r>
            <a:r>
              <a:rPr lang="en-CA" sz="2400" b="1" i="1" dirty="0">
                <a:latin typeface="Calibri" panose="020F0502020204030204" pitchFamily="34" charset="0"/>
                <a:cs typeface="Calibri" panose="020F0502020204030204" pitchFamily="34" charset="0"/>
                <a:hlinkClick r:id="rId4"/>
              </a:rPr>
              <a:t>https://cwfis.cfs.nrcan.gc.ca</a:t>
            </a:r>
            <a:endParaRPr lang="en-CA" sz="2400" b="1" i="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Large fires BC to western Ontario</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98693A8-EE0D-FA7D-F7BB-21EC910AA748}"/>
              </a:ext>
            </a:extLst>
          </p:cNvPr>
          <p:cNvSpPr>
            <a:spLocks noGrp="1"/>
          </p:cNvSpPr>
          <p:nvPr>
            <p:ph type="sldNum" sz="quarter" idx="12"/>
          </p:nvPr>
        </p:nvSpPr>
        <p:spPr/>
        <p:txBody>
          <a:bodyPr/>
          <a:lstStyle/>
          <a:p>
            <a:fld id="{FB93D6B1-E71C-4F75-A3DE-D6304E2F182B}" type="slidenum">
              <a:rPr lang="en-US" altLang="en-US" smtClean="0"/>
              <a:pPr/>
              <a:t>19</a:t>
            </a:fld>
            <a:endParaRPr lang="en-US" altLang="en-US" dirty="0"/>
          </a:p>
        </p:txBody>
      </p:sp>
      <p:sp>
        <p:nvSpPr>
          <p:cNvPr id="8" name="TextBox 7">
            <a:extLst>
              <a:ext uri="{FF2B5EF4-FFF2-40B4-BE49-F238E27FC236}">
                <a16:creationId xmlns:a16="http://schemas.microsoft.com/office/drawing/2014/main" id="{B72ED6DB-886A-E640-6B8D-6B0DB30D1484}"/>
              </a:ext>
            </a:extLst>
          </p:cNvPr>
          <p:cNvSpPr txBox="1"/>
          <p:nvPr/>
        </p:nvSpPr>
        <p:spPr>
          <a:xfrm>
            <a:off x="6506401" y="2178308"/>
            <a:ext cx="2561400" cy="3724096"/>
          </a:xfrm>
          <a:prstGeom prst="rect">
            <a:avLst/>
          </a:prstGeom>
          <a:noFill/>
        </p:spPr>
        <p:txBody>
          <a:bodyPr wrap="square" rtlCol="0">
            <a:spAutoFit/>
          </a:bodyPr>
          <a:lstStyle/>
          <a:p>
            <a:r>
              <a:rPr lang="en-CA" sz="2800" b="1" dirty="0">
                <a:latin typeface="Calibri" panose="020F0502020204030204" pitchFamily="34" charset="0"/>
                <a:cs typeface="Calibri" panose="020F0502020204030204" pitchFamily="34" charset="0"/>
              </a:rPr>
              <a:t>Largest complexes are 25LF-SHOE, central SK: </a:t>
            </a:r>
          </a:p>
          <a:p>
            <a:r>
              <a:rPr lang="en-CA" sz="2800" b="1" dirty="0">
                <a:latin typeface="Calibri" panose="020F0502020204030204" pitchFamily="34" charset="0"/>
                <a:cs typeface="Calibri" panose="020F0502020204030204" pitchFamily="34" charset="0"/>
              </a:rPr>
              <a:t>  ~650,000 ha </a:t>
            </a:r>
          </a:p>
          <a:p>
            <a:endParaRPr lang="en-CA" sz="1200" b="1" dirty="0">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Flin Flon MB / Creighton SK:</a:t>
            </a:r>
          </a:p>
          <a:p>
            <a:r>
              <a:rPr lang="en-CA" sz="2800" b="1" dirty="0">
                <a:latin typeface="Calibri" panose="020F0502020204030204" pitchFamily="34" charset="0"/>
                <a:cs typeface="Calibri" panose="020F0502020204030204" pitchFamily="34" charset="0"/>
              </a:rPr>
              <a:t>  ~500,000 ha</a:t>
            </a:r>
          </a:p>
        </p:txBody>
      </p:sp>
    </p:spTree>
    <p:extLst>
      <p:ext uri="{BB962C8B-B14F-4D97-AF65-F5344CB8AC3E}">
        <p14:creationId xmlns:p14="http://schemas.microsoft.com/office/powerpoint/2010/main" val="346181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45E6F-F984-1814-09F1-CDCD1F1FC2B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8F2471E-6C83-5EB7-7028-59D2096269B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a:extLst>
              <a:ext uri="{FF2B5EF4-FFF2-40B4-BE49-F238E27FC236}">
                <a16:creationId xmlns:a16="http://schemas.microsoft.com/office/drawing/2014/main" id="{BE109128-CBD6-D52D-0A33-8039FB2E4A25}"/>
              </a:ext>
            </a:extLst>
          </p:cNvPr>
          <p:cNvSpPr txBox="1"/>
          <p:nvPr/>
        </p:nvSpPr>
        <p:spPr>
          <a:xfrm>
            <a:off x="190500" y="1345365"/>
            <a:ext cx="8763000" cy="3379035"/>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2023-25 early season factors</a:t>
            </a:r>
          </a:p>
          <a:p>
            <a:pPr marL="182554" indent="-182554">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Climate model predictions</a:t>
            </a:r>
          </a:p>
          <a:p>
            <a:endParaRPr lang="en-CA" sz="20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2025 CWFIS Fire Season Forecast (June 1)</a:t>
            </a:r>
          </a:p>
          <a:p>
            <a:pPr marL="182554" indent="-182554">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9CBEF1E-07F3-D5DC-A817-80A0D36896FA}"/>
              </a:ext>
            </a:extLst>
          </p:cNvPr>
          <p:cNvSpPr>
            <a:spLocks noGrp="1"/>
          </p:cNvSpPr>
          <p:nvPr>
            <p:ph type="sldNum" sz="quarter" idx="12"/>
          </p:nvPr>
        </p:nvSpPr>
        <p:spPr/>
        <p:txBody>
          <a:bodyPr/>
          <a:lstStyle/>
          <a:p>
            <a:fld id="{392AE7EE-0C6F-44B8-A618-F1EC8F52F0A4}" type="slidenum">
              <a:rPr lang="en-US" altLang="en-US" smtClean="0"/>
              <a:pPr/>
              <a:t>2</a:t>
            </a:fld>
            <a:endParaRPr lang="en-US" altLang="en-US" dirty="0"/>
          </a:p>
        </p:txBody>
      </p:sp>
      <p:sp>
        <p:nvSpPr>
          <p:cNvPr id="3" name="TextBox 2">
            <a:extLst>
              <a:ext uri="{FF2B5EF4-FFF2-40B4-BE49-F238E27FC236}">
                <a16:creationId xmlns:a16="http://schemas.microsoft.com/office/drawing/2014/main" id="{82D4DC3C-777A-9AAC-C684-A21475E11A23}"/>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Agenda</a:t>
            </a:r>
          </a:p>
        </p:txBody>
      </p:sp>
      <p:sp>
        <p:nvSpPr>
          <p:cNvPr id="5" name="Rectangle 4">
            <a:extLst>
              <a:ext uri="{FF2B5EF4-FFF2-40B4-BE49-F238E27FC236}">
                <a16:creationId xmlns:a16="http://schemas.microsoft.com/office/drawing/2014/main" id="{746408A3-8272-272B-1605-AEE4E38C189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75460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029AD-86B0-DFDD-02C8-20F597D9985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0BC193-05EF-1104-F8A5-A21764369EB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4F8BB5CA-90CA-C181-2D6C-425B043DC79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a:extLst>
              <a:ext uri="{FF2B5EF4-FFF2-40B4-BE49-F238E27FC236}">
                <a16:creationId xmlns:a16="http://schemas.microsoft.com/office/drawing/2014/main" id="{888364FF-1555-02D8-38F6-C4A43FB02EE6}"/>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Windy spring?</a:t>
            </a:r>
          </a:p>
        </p:txBody>
      </p:sp>
      <p:sp>
        <p:nvSpPr>
          <p:cNvPr id="3" name="TextBox 2">
            <a:extLst>
              <a:ext uri="{FF2B5EF4-FFF2-40B4-BE49-F238E27FC236}">
                <a16:creationId xmlns:a16="http://schemas.microsoft.com/office/drawing/2014/main" id="{1894B698-2118-A7D7-5A26-B6AF7D3A6E44}"/>
              </a:ext>
            </a:extLst>
          </p:cNvPr>
          <p:cNvSpPr txBox="1"/>
          <p:nvPr/>
        </p:nvSpPr>
        <p:spPr>
          <a:xfrm>
            <a:off x="228600" y="1066803"/>
            <a:ext cx="8686800" cy="434339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Many periods of rapid growth</a:t>
            </a:r>
            <a:endParaRPr lang="en-CA" sz="24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No wind comparisons with </a:t>
            </a:r>
            <a:r>
              <a:rPr lang="en-CA" sz="2800" b="1" dirty="0" err="1">
                <a:latin typeface="Calibri" panose="020F0502020204030204" pitchFamily="34" charset="0"/>
                <a:cs typeface="Calibri" panose="020F0502020204030204" pitchFamily="34" charset="0"/>
              </a:rPr>
              <a:t>normals</a:t>
            </a:r>
            <a:r>
              <a:rPr lang="en-CA" sz="2800" b="1" dirty="0">
                <a:latin typeface="Calibri" panose="020F0502020204030204" pitchFamily="34" charset="0"/>
                <a:cs typeface="Calibri" panose="020F0502020204030204" pitchFamily="34" charset="0"/>
              </a:rPr>
              <a:t>, but in discussion</a:t>
            </a:r>
          </a:p>
          <a:p>
            <a:pPr marL="182554" indent="-182554">
              <a:buFont typeface="Arial" panose="020B0604020202020204" pitchFamily="34" charset="0"/>
              <a:buChar char="•"/>
            </a:pPr>
            <a:endParaRPr lang="en-CA" sz="11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Current burned area passed annual average by ~June 7</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Area burned at about 3.5 million ha as of June 11</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CIFFC National Preparedness Level at </a:t>
            </a:r>
            <a:r>
              <a:rPr lang="en-CA" sz="2800" b="1" dirty="0">
                <a:solidFill>
                  <a:srgbClr val="C00000"/>
                </a:solidFill>
                <a:latin typeface="Calibri" panose="020F0502020204030204" pitchFamily="34" charset="0"/>
                <a:cs typeface="Calibri" panose="020F0502020204030204" pitchFamily="34" charset="0"/>
              </a:rPr>
              <a:t>5</a:t>
            </a:r>
            <a:r>
              <a:rPr lang="en-CA" sz="2800" b="1" dirty="0">
                <a:latin typeface="Calibri" panose="020F0502020204030204" pitchFamily="34" charset="0"/>
                <a:cs typeface="Calibri" panose="020F0502020204030204" pitchFamily="34" charset="0"/>
              </a:rPr>
              <a:t> since May 29, Level </a:t>
            </a:r>
            <a:r>
              <a:rPr lang="en-CA" sz="2800" b="1" dirty="0">
                <a:solidFill>
                  <a:srgbClr val="FFC000"/>
                </a:solidFill>
                <a:latin typeface="Calibri" panose="020F0502020204030204" pitchFamily="34" charset="0"/>
                <a:cs typeface="Calibri" panose="020F0502020204030204" pitchFamily="34" charset="0"/>
              </a:rPr>
              <a:t>3</a:t>
            </a:r>
            <a:r>
              <a:rPr lang="en-CA" sz="2800" b="1" dirty="0">
                <a:latin typeface="Calibri" panose="020F0502020204030204" pitchFamily="34" charset="0"/>
                <a:cs typeface="Calibri" panose="020F0502020204030204" pitchFamily="34" charset="0"/>
              </a:rPr>
              <a:t> since May 15</a:t>
            </a:r>
          </a:p>
          <a:p>
            <a:pPr marL="639754" lvl="1" indent="-182554">
              <a:buFont typeface="Arial" panose="020B0604020202020204" pitchFamily="34" charset="0"/>
              <a:buChar char="•"/>
            </a:pPr>
            <a:r>
              <a:rPr lang="en-CA" sz="2800" b="1" dirty="0">
                <a:solidFill>
                  <a:srgbClr val="0000FF"/>
                </a:solidFill>
                <a:latin typeface="Calibri" panose="020F0502020204030204" pitchFamily="34" charset="0"/>
                <a:cs typeface="Calibri" panose="020F0502020204030204" pitchFamily="34" charset="0"/>
              </a:rPr>
              <a:t>1</a:t>
            </a:r>
            <a:r>
              <a:rPr lang="en-CA" sz="2800" b="1" dirty="0">
                <a:latin typeface="Calibri" panose="020F0502020204030204" pitchFamily="34" charset="0"/>
                <a:cs typeface="Calibri" panose="020F0502020204030204" pitchFamily="34" charset="0"/>
              </a:rPr>
              <a:t>  </a:t>
            </a:r>
            <a:r>
              <a:rPr lang="en-CA" sz="2800" b="1" dirty="0">
                <a:solidFill>
                  <a:srgbClr val="008000"/>
                </a:solidFill>
                <a:latin typeface="Calibri" panose="020F0502020204030204" pitchFamily="34" charset="0"/>
                <a:cs typeface="Calibri" panose="020F0502020204030204" pitchFamily="34" charset="0"/>
              </a:rPr>
              <a:t>2</a:t>
            </a:r>
            <a:r>
              <a:rPr lang="en-CA" sz="2800" b="1" dirty="0">
                <a:latin typeface="Calibri" panose="020F0502020204030204" pitchFamily="34" charset="0"/>
                <a:cs typeface="Calibri" panose="020F0502020204030204" pitchFamily="34" charset="0"/>
              </a:rPr>
              <a:t>  </a:t>
            </a:r>
            <a:r>
              <a:rPr lang="en-CA" sz="2800" b="1" dirty="0">
                <a:solidFill>
                  <a:srgbClr val="FFC000"/>
                </a:solidFill>
                <a:latin typeface="Calibri" panose="020F0502020204030204" pitchFamily="34" charset="0"/>
                <a:cs typeface="Calibri" panose="020F0502020204030204" pitchFamily="34" charset="0"/>
              </a:rPr>
              <a:t>3</a:t>
            </a:r>
            <a:r>
              <a:rPr lang="en-CA" sz="2800" b="1" dirty="0">
                <a:latin typeface="Calibri" panose="020F0502020204030204" pitchFamily="34" charset="0"/>
                <a:cs typeface="Calibri" panose="020F0502020204030204" pitchFamily="34" charset="0"/>
              </a:rPr>
              <a:t>  </a:t>
            </a:r>
            <a:r>
              <a:rPr lang="en-CA" sz="2800" b="1" dirty="0">
                <a:solidFill>
                  <a:srgbClr val="FF6600"/>
                </a:solidFill>
                <a:latin typeface="Calibri" panose="020F0502020204030204" pitchFamily="34" charset="0"/>
                <a:cs typeface="Calibri" panose="020F0502020204030204" pitchFamily="34" charset="0"/>
              </a:rPr>
              <a:t>4</a:t>
            </a:r>
            <a:r>
              <a:rPr lang="en-CA" sz="2800" b="1" dirty="0">
                <a:latin typeface="Calibri" panose="020F0502020204030204" pitchFamily="34" charset="0"/>
                <a:cs typeface="Calibri" panose="020F0502020204030204" pitchFamily="34" charset="0"/>
              </a:rPr>
              <a:t>  </a:t>
            </a:r>
            <a:r>
              <a:rPr lang="en-CA" sz="2800" b="1" dirty="0">
                <a:solidFill>
                  <a:srgbClr val="C00000"/>
                </a:solidFill>
                <a:latin typeface="Calibri" panose="020F0502020204030204" pitchFamily="34" charset="0"/>
                <a:cs typeface="Calibri" panose="020F0502020204030204" pitchFamily="34" charset="0"/>
              </a:rPr>
              <a:t>5</a:t>
            </a:r>
          </a:p>
          <a:p>
            <a:pPr marL="639754" lvl="1"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Crews from USA, Australia</a:t>
            </a:r>
          </a:p>
          <a:p>
            <a:pPr marL="182554" indent="-182554">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B0D962-0568-E437-C5EC-D2143B96B01B}"/>
              </a:ext>
            </a:extLst>
          </p:cNvPr>
          <p:cNvSpPr>
            <a:spLocks noGrp="1"/>
          </p:cNvSpPr>
          <p:nvPr>
            <p:ph type="sldNum" sz="quarter" idx="12"/>
          </p:nvPr>
        </p:nvSpPr>
        <p:spPr/>
        <p:txBody>
          <a:bodyPr/>
          <a:lstStyle/>
          <a:p>
            <a:fld id="{FB93D6B1-E71C-4F75-A3DE-D6304E2F182B}" type="slidenum">
              <a:rPr lang="en-US" altLang="en-US" smtClean="0"/>
              <a:pPr/>
              <a:t>20</a:t>
            </a:fld>
            <a:endParaRPr lang="en-US" altLang="en-US" dirty="0"/>
          </a:p>
        </p:txBody>
      </p:sp>
      <p:pic>
        <p:nvPicPr>
          <p:cNvPr id="7" name="Picture 6">
            <a:extLst>
              <a:ext uri="{FF2B5EF4-FFF2-40B4-BE49-F238E27FC236}">
                <a16:creationId xmlns:a16="http://schemas.microsoft.com/office/drawing/2014/main" id="{A077835F-8270-BC8D-1F57-2FD0AE02899C}"/>
              </a:ext>
            </a:extLst>
          </p:cNvPr>
          <p:cNvPicPr>
            <a:picLocks noChangeAspect="1"/>
          </p:cNvPicPr>
          <p:nvPr/>
        </p:nvPicPr>
        <p:blipFill>
          <a:blip r:embed="rId3"/>
          <a:srcRect l="15022" t="29692" r="17960" b="6326"/>
          <a:stretch/>
        </p:blipFill>
        <p:spPr>
          <a:xfrm>
            <a:off x="5318854" y="3995034"/>
            <a:ext cx="3220000" cy="2160000"/>
          </a:xfrm>
          <a:prstGeom prst="rect">
            <a:avLst/>
          </a:prstGeom>
          <a:ln w="12700">
            <a:solidFill>
              <a:srgbClr val="C00000"/>
            </a:solidFill>
          </a:ln>
        </p:spPr>
      </p:pic>
    </p:spTree>
    <p:extLst>
      <p:ext uri="{BB962C8B-B14F-4D97-AF65-F5344CB8AC3E}">
        <p14:creationId xmlns:p14="http://schemas.microsoft.com/office/powerpoint/2010/main" val="3134758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D794-9F39-DD5E-360D-34C3EABE2BC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95570F1-E923-C566-EBCA-1CDB019D733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196B1ABA-C236-AEFC-B2CF-1DA7C5ECBE3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a:extLst>
              <a:ext uri="{FF2B5EF4-FFF2-40B4-BE49-F238E27FC236}">
                <a16:creationId xmlns:a16="http://schemas.microsoft.com/office/drawing/2014/main" id="{E98745EC-FC7C-FEA5-F476-34C2A62BA2F7}"/>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CWFIS Interactive Map Information</a:t>
            </a:r>
          </a:p>
        </p:txBody>
      </p:sp>
      <p:sp>
        <p:nvSpPr>
          <p:cNvPr id="3" name="TextBox 2">
            <a:extLst>
              <a:ext uri="{FF2B5EF4-FFF2-40B4-BE49-F238E27FC236}">
                <a16:creationId xmlns:a16="http://schemas.microsoft.com/office/drawing/2014/main" id="{18015C86-1781-4CA0-38C9-F5568B3FB35E}"/>
              </a:ext>
            </a:extLst>
          </p:cNvPr>
          <p:cNvSpPr txBox="1"/>
          <p:nvPr/>
        </p:nvSpPr>
        <p:spPr>
          <a:xfrm>
            <a:off x="228600" y="1066803"/>
            <a:ext cx="8686800" cy="152399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Dates can be chosen from the drop-down menu</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On the CWFIS interactive map, click features to open an information box</a:t>
            </a:r>
          </a:p>
        </p:txBody>
      </p:sp>
      <p:sp>
        <p:nvSpPr>
          <p:cNvPr id="4" name="Slide Number Placeholder 3">
            <a:extLst>
              <a:ext uri="{FF2B5EF4-FFF2-40B4-BE49-F238E27FC236}">
                <a16:creationId xmlns:a16="http://schemas.microsoft.com/office/drawing/2014/main" id="{7FE4DB77-905D-26D4-09B5-6F61CD2DA664}"/>
              </a:ext>
            </a:extLst>
          </p:cNvPr>
          <p:cNvSpPr>
            <a:spLocks noGrp="1"/>
          </p:cNvSpPr>
          <p:nvPr>
            <p:ph type="sldNum" sz="quarter" idx="12"/>
          </p:nvPr>
        </p:nvSpPr>
        <p:spPr/>
        <p:txBody>
          <a:bodyPr/>
          <a:lstStyle/>
          <a:p>
            <a:fld id="{FB93D6B1-E71C-4F75-A3DE-D6304E2F182B}" type="slidenum">
              <a:rPr lang="en-US" altLang="en-US" smtClean="0"/>
              <a:pPr/>
              <a:t>21</a:t>
            </a:fld>
            <a:endParaRPr lang="en-US" altLang="en-US" dirty="0"/>
          </a:p>
        </p:txBody>
      </p:sp>
      <p:pic>
        <p:nvPicPr>
          <p:cNvPr id="8" name="Picture 7">
            <a:extLst>
              <a:ext uri="{FF2B5EF4-FFF2-40B4-BE49-F238E27FC236}">
                <a16:creationId xmlns:a16="http://schemas.microsoft.com/office/drawing/2014/main" id="{8CCBF014-34B7-AA0D-72A7-4BC68AC21E3F}"/>
              </a:ext>
            </a:extLst>
          </p:cNvPr>
          <p:cNvPicPr>
            <a:picLocks noChangeAspect="1"/>
          </p:cNvPicPr>
          <p:nvPr/>
        </p:nvPicPr>
        <p:blipFill>
          <a:blip r:embed="rId3"/>
          <a:stretch>
            <a:fillRect/>
          </a:stretch>
        </p:blipFill>
        <p:spPr>
          <a:xfrm>
            <a:off x="3423287" y="2267400"/>
            <a:ext cx="4730113" cy="3600000"/>
          </a:xfrm>
          <a:prstGeom prst="rect">
            <a:avLst/>
          </a:prstGeom>
          <a:ln w="12700">
            <a:solidFill>
              <a:srgbClr val="C00000"/>
            </a:solidFill>
          </a:ln>
        </p:spPr>
      </p:pic>
      <p:sp>
        <p:nvSpPr>
          <p:cNvPr id="7" name="TextBox 6">
            <a:extLst>
              <a:ext uri="{FF2B5EF4-FFF2-40B4-BE49-F238E27FC236}">
                <a16:creationId xmlns:a16="http://schemas.microsoft.com/office/drawing/2014/main" id="{1B448C28-F083-C8EE-6BDD-1E58232F403B}"/>
              </a:ext>
            </a:extLst>
          </p:cNvPr>
          <p:cNvSpPr txBox="1"/>
          <p:nvPr/>
        </p:nvSpPr>
        <p:spPr>
          <a:xfrm>
            <a:off x="230118" y="3776246"/>
            <a:ext cx="4570482" cy="338554"/>
          </a:xfrm>
          <a:prstGeom prst="rect">
            <a:avLst/>
          </a:prstGeom>
          <a:noFill/>
        </p:spPr>
        <p:txBody>
          <a:bodyPr wrap="none" rtlCol="0">
            <a:spAutoFit/>
          </a:bodyPr>
          <a:lstStyle/>
          <a:p>
            <a:r>
              <a:rPr lang="en-CA" sz="1600" b="1" i="1" dirty="0">
                <a:hlinkClick r:id="rId4"/>
              </a:rPr>
              <a:t>https://cwfis.cfs.nrcan.gc.ca/interactive-map</a:t>
            </a:r>
            <a:r>
              <a:rPr lang="en-CA" sz="1600" b="1" i="1" dirty="0"/>
              <a:t> </a:t>
            </a:r>
          </a:p>
        </p:txBody>
      </p:sp>
    </p:spTree>
    <p:extLst>
      <p:ext uri="{BB962C8B-B14F-4D97-AF65-F5344CB8AC3E}">
        <p14:creationId xmlns:p14="http://schemas.microsoft.com/office/powerpoint/2010/main" val="66961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8622C6-BCCE-9B30-945D-86BC605E7A3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7" name="Picture 6">
            <a:extLst>
              <a:ext uri="{FF2B5EF4-FFF2-40B4-BE49-F238E27FC236}">
                <a16:creationId xmlns:a16="http://schemas.microsoft.com/office/drawing/2014/main" id="{0F700A1D-04AC-385C-7321-85A7F8B600FB}"/>
              </a:ext>
            </a:extLst>
          </p:cNvPr>
          <p:cNvPicPr>
            <a:picLocks noChangeAspect="1"/>
          </p:cNvPicPr>
          <p:nvPr/>
        </p:nvPicPr>
        <p:blipFill>
          <a:blip r:embed="rId3"/>
          <a:stretch>
            <a:fillRect/>
          </a:stretch>
        </p:blipFill>
        <p:spPr>
          <a:xfrm>
            <a:off x="5285209" y="990600"/>
            <a:ext cx="3334801" cy="2883658"/>
          </a:xfrm>
          <a:prstGeom prst="rect">
            <a:avLst/>
          </a:prstGeom>
        </p:spPr>
      </p:pic>
      <p:sp>
        <p:nvSpPr>
          <p:cNvPr id="6" name="Rectangle 5">
            <a:extLst>
              <a:ext uri="{FF2B5EF4-FFF2-40B4-BE49-F238E27FC236}">
                <a16:creationId xmlns:a16="http://schemas.microsoft.com/office/drawing/2014/main" id="{28179301-563F-0F11-FD7C-8DA45C21FA3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1596000"/>
            <a:ext cx="4464000" cy="4500000"/>
          </a:xfrm>
          <a:prstGeom prst="rect">
            <a:avLst/>
          </a:prstGeom>
          <a:ln w="12700">
            <a:solidFill>
              <a:srgbClr val="0000FF"/>
            </a:solidFill>
          </a:ln>
        </p:spPr>
      </p:pic>
      <p:sp>
        <p:nvSpPr>
          <p:cNvPr id="2" name="TextBox 1"/>
          <p:cNvSpPr txBox="1"/>
          <p:nvPr/>
        </p:nvSpPr>
        <p:spPr>
          <a:xfrm>
            <a:off x="360000" y="360000"/>
            <a:ext cx="8280000" cy="1212600"/>
          </a:xfrm>
          <a:prstGeom prst="rect">
            <a:avLst/>
          </a:prstGeom>
          <a:noFill/>
        </p:spPr>
        <p:txBody>
          <a:bodyPr wrap="square" rtlCol="0">
            <a:noAutofit/>
          </a:bodyPr>
          <a:lstStyle/>
          <a:p>
            <a:r>
              <a:rPr lang="en-CA" sz="3600" b="1" dirty="0">
                <a:solidFill>
                  <a:srgbClr val="C00000"/>
                </a:solidFill>
                <a:latin typeface="+mj-lt"/>
              </a:rPr>
              <a:t>Canadian Wildland Fire Information System (CWFIS)</a:t>
            </a:r>
          </a:p>
        </p:txBody>
      </p:sp>
      <p:sp>
        <p:nvSpPr>
          <p:cNvPr id="3" name="Slide Number Placeholder 2"/>
          <p:cNvSpPr>
            <a:spLocks noGrp="1"/>
          </p:cNvSpPr>
          <p:nvPr>
            <p:ph type="sldNum" sz="quarter" idx="12"/>
          </p:nvPr>
        </p:nvSpPr>
        <p:spPr/>
        <p:txBody>
          <a:bodyPr/>
          <a:lstStyle/>
          <a:p>
            <a:fld id="{FB93D6B1-E71C-4F75-A3DE-D6304E2F182B}" type="slidenum">
              <a:rPr lang="en-US" altLang="en-US" smtClean="0"/>
              <a:pPr/>
              <a:t>22</a:t>
            </a:fld>
            <a:endParaRPr lang="en-US" altLang="en-US" dirty="0"/>
          </a:p>
        </p:txBody>
      </p:sp>
      <p:cxnSp>
        <p:nvCxnSpPr>
          <p:cNvPr id="8" name="Straight Arrow Connector 7"/>
          <p:cNvCxnSpPr/>
          <p:nvPr/>
        </p:nvCxnSpPr>
        <p:spPr>
          <a:xfrm flipH="1">
            <a:off x="955595" y="2427583"/>
            <a:ext cx="4336411" cy="2220627"/>
          </a:xfrm>
          <a:prstGeom prst="straightConnector1">
            <a:avLst/>
          </a:prstGeom>
          <a:ln w="63500">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51CB1FD-AC79-8538-F25D-693FE48B6818}"/>
              </a:ext>
            </a:extLst>
          </p:cNvPr>
          <p:cNvSpPr txBox="1"/>
          <p:nvPr/>
        </p:nvSpPr>
        <p:spPr>
          <a:xfrm>
            <a:off x="5677733" y="4300176"/>
            <a:ext cx="3161467" cy="1384995"/>
          </a:xfrm>
          <a:prstGeom prst="rect">
            <a:avLst/>
          </a:prstGeom>
          <a:noFill/>
        </p:spPr>
        <p:txBody>
          <a:bodyPr wrap="square" rtlCol="0">
            <a:spAutoFit/>
          </a:bodyPr>
          <a:lstStyle/>
          <a:p>
            <a:r>
              <a:rPr lang="en-CA" sz="2800" b="1" dirty="0">
                <a:latin typeface="Corbel" panose="020B0503020204020204" pitchFamily="34" charset="0"/>
              </a:rPr>
              <a:t>Note: updated </a:t>
            </a:r>
            <a:r>
              <a:rPr lang="en-CA" sz="2800" b="1" dirty="0">
                <a:latin typeface="Calibri" panose="020F0502020204030204" pitchFamily="34" charset="0"/>
                <a:cs typeface="Calibri" panose="020F0502020204030204" pitchFamily="34" charset="0"/>
              </a:rPr>
              <a:t>CWFIS</a:t>
            </a:r>
            <a:r>
              <a:rPr lang="en-CA" sz="2800" b="1" dirty="0">
                <a:latin typeface="Corbel" panose="020B0503020204020204" pitchFamily="34" charset="0"/>
              </a:rPr>
              <a:t> web site rollout </a:t>
            </a:r>
            <a:r>
              <a:rPr lang="en-CA" sz="2800" b="1" dirty="0">
                <a:solidFill>
                  <a:srgbClr val="FF3399"/>
                </a:solidFill>
                <a:latin typeface="Corbel" panose="020B0503020204020204" pitchFamily="34" charset="0"/>
              </a:rPr>
              <a:t>2025-26</a:t>
            </a:r>
          </a:p>
        </p:txBody>
      </p:sp>
    </p:spTree>
    <p:extLst>
      <p:ext uri="{BB962C8B-B14F-4D97-AF65-F5344CB8AC3E}">
        <p14:creationId xmlns:p14="http://schemas.microsoft.com/office/powerpoint/2010/main" val="428738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C14D2-79F8-9E2B-FADC-E5DAC93A56A3}"/>
              </a:ext>
            </a:extLst>
          </p:cNvPr>
          <p:cNvSpPr>
            <a:spLocks noGrp="1"/>
          </p:cNvSpPr>
          <p:nvPr>
            <p:ph type="sldNum" sz="quarter" idx="12"/>
          </p:nvPr>
        </p:nvSpPr>
        <p:spPr/>
        <p:txBody>
          <a:bodyPr/>
          <a:lstStyle/>
          <a:p>
            <a:r>
              <a:rPr lang="en-US" altLang="en-US"/>
              <a:t> </a:t>
            </a:r>
            <a:fld id="{FB93D6B1-E71C-4F75-A3DE-D6304E2F182B}" type="slidenum">
              <a:rPr lang="en-US" altLang="en-US" b="1" smtClean="0"/>
              <a:pPr/>
              <a:t>23</a:t>
            </a:fld>
            <a:endParaRPr lang="en-US" altLang="en-US" b="1" dirty="0"/>
          </a:p>
        </p:txBody>
      </p:sp>
      <p:sp>
        <p:nvSpPr>
          <p:cNvPr id="3" name="Rectangle 2">
            <a:extLst>
              <a:ext uri="{FF2B5EF4-FFF2-40B4-BE49-F238E27FC236}">
                <a16:creationId xmlns:a16="http://schemas.microsoft.com/office/drawing/2014/main" id="{8018675E-AAA2-7459-C0E1-7E755E2524E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Rectangle 3">
            <a:extLst>
              <a:ext uri="{FF2B5EF4-FFF2-40B4-BE49-F238E27FC236}">
                <a16:creationId xmlns:a16="http://schemas.microsoft.com/office/drawing/2014/main" id="{239C89C9-3519-AABA-ED95-FED06343F6D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TextBox 4">
            <a:extLst>
              <a:ext uri="{FF2B5EF4-FFF2-40B4-BE49-F238E27FC236}">
                <a16:creationId xmlns:a16="http://schemas.microsoft.com/office/drawing/2014/main" id="{A1F7D0EB-F6C6-4F03-14F6-A8FD9C5AC6D8}"/>
              </a:ext>
            </a:extLst>
          </p:cNvPr>
          <p:cNvSpPr txBox="1"/>
          <p:nvPr/>
        </p:nvSpPr>
        <p:spPr>
          <a:xfrm>
            <a:off x="360000" y="360000"/>
            <a:ext cx="8280000" cy="646331"/>
          </a:xfrm>
          <a:prstGeom prst="rect">
            <a:avLst/>
          </a:prstGeom>
          <a:noFill/>
        </p:spPr>
        <p:txBody>
          <a:bodyPr wrap="square" rtlCol="0">
            <a:noAutofit/>
          </a:bodyPr>
          <a:lstStyle/>
          <a:p>
            <a:r>
              <a:rPr lang="en-CA" sz="3600" b="1" dirty="0">
                <a:solidFill>
                  <a:srgbClr val="C00000"/>
                </a:solidFill>
                <a:latin typeface="+mj-lt"/>
              </a:rPr>
              <a:t>Conclusions and Reminders</a:t>
            </a:r>
          </a:p>
        </p:txBody>
      </p:sp>
      <p:sp>
        <p:nvSpPr>
          <p:cNvPr id="6" name="TextBox 5">
            <a:extLst>
              <a:ext uri="{FF2B5EF4-FFF2-40B4-BE49-F238E27FC236}">
                <a16:creationId xmlns:a16="http://schemas.microsoft.com/office/drawing/2014/main" id="{61CA0F72-7343-8BD6-6CD4-AF4C2966674B}"/>
              </a:ext>
            </a:extLst>
          </p:cNvPr>
          <p:cNvSpPr txBox="1"/>
          <p:nvPr/>
        </p:nvSpPr>
        <p:spPr>
          <a:xfrm>
            <a:off x="190500" y="1055871"/>
            <a:ext cx="8763000" cy="5040129"/>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Warm summer (may be common with warming climate)</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Potentially dry, especially southern BC to central Canada</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Neutral ENSO: higher activity in west?</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Serious fires can occur in any year</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activity depends on ignitions; our forecast only predicts where potential exists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This year’s forecast runs have been produced using cleaned code on Azure (thank you, Robert Jagodzinski!)</a:t>
            </a:r>
          </a:p>
          <a:p>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In 2026 a new method will be introduced (Piyush Jain)</a:t>
            </a:r>
          </a:p>
          <a:p>
            <a:pPr marL="180966" indent="-180966">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66" indent="-180966">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69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D898E2-2C95-0AE7-C857-60CFDF13AF77}"/>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52400" y="1502467"/>
            <a:ext cx="8839200" cy="1697939"/>
          </a:xfrm>
          <a:prstGeom prst="rect">
            <a:avLst/>
          </a:prstGeom>
          <a:noFill/>
        </p:spPr>
        <p:txBody>
          <a:bodyPr wrap="square" rtlCol="0">
            <a:noAutofit/>
          </a:bodyPr>
          <a:lstStyle/>
          <a:p>
            <a:pPr marL="182554" indent="-182554">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Seasonal forecast: first working day each month on CWFIS: March-September</a:t>
            </a:r>
          </a:p>
          <a:p>
            <a:pPr marL="182554" indent="-182554">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Daily conditions: provincial and/or CWFIS web sites</a:t>
            </a:r>
          </a:p>
          <a:p>
            <a:pPr marL="628619" indent="-182554">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defTabSz="352409"/>
            <a:endParaRPr lang="en-CA" sz="2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24</a:t>
            </a:fld>
            <a:endParaRPr lang="en-US" altLang="en-US" dirty="0"/>
          </a:p>
        </p:txBody>
      </p:sp>
      <p:sp>
        <p:nvSpPr>
          <p:cNvPr id="3" name="TextBox 2"/>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Remember to check updates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6012" y="3617409"/>
            <a:ext cx="2231993" cy="2249999"/>
          </a:xfrm>
          <a:prstGeom prst="rect">
            <a:avLst/>
          </a:prstGeom>
          <a:ln w="12700">
            <a:solidFill>
              <a:srgbClr val="0000FF"/>
            </a:solidFill>
          </a:ln>
        </p:spPr>
      </p:pic>
      <p:grpSp>
        <p:nvGrpSpPr>
          <p:cNvPr id="5" name="Group 4"/>
          <p:cNvGrpSpPr/>
          <p:nvPr/>
        </p:nvGrpSpPr>
        <p:grpSpPr>
          <a:xfrm>
            <a:off x="2939083" y="3581410"/>
            <a:ext cx="5823923" cy="2067983"/>
            <a:chOff x="2803965" y="4141773"/>
            <a:chExt cx="5823922" cy="2067982"/>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965" y="5103546"/>
              <a:ext cx="885825" cy="2971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369" y="5543266"/>
              <a:ext cx="874395" cy="171734"/>
            </a:xfrm>
            <a:prstGeom prst="rect">
              <a:avLst/>
            </a:prstGeom>
            <a:solidFill>
              <a:schemeClr val="tx1"/>
            </a:solidFill>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663" y="4223121"/>
              <a:ext cx="533400" cy="43434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801" y="4956810"/>
              <a:ext cx="1421130" cy="3009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854" y="5410200"/>
              <a:ext cx="1100571" cy="210857"/>
            </a:xfrm>
            <a:prstGeom prst="rect">
              <a:avLst/>
            </a:prstGeom>
          </p:spPr>
        </p:pic>
        <p:sp>
          <p:nvSpPr>
            <p:cNvPr id="26" name="Rectangle 25"/>
            <p:cNvSpPr>
              <a:spLocks noChangeAspect="1"/>
            </p:cNvSpPr>
            <p:nvPr/>
          </p:nvSpPr>
          <p:spPr>
            <a:xfrm>
              <a:off x="5112345" y="5831344"/>
              <a:ext cx="1981198" cy="276999"/>
            </a:xfrm>
            <a:prstGeom prst="rect">
              <a:avLst/>
            </a:prstGeom>
          </p:spPr>
          <p:txBody>
            <a:bodyPr wrap="square">
              <a:spAutoFit/>
            </a:bodyPr>
            <a:lstStyle/>
            <a:p>
              <a:r>
                <a:rPr lang="en-CA" sz="1200" b="1" dirty="0"/>
                <a:t>Government of Ontario</a:t>
              </a:r>
              <a:endParaRPr lang="en-CA" sz="1200" dirty="0"/>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5694" y="4638675"/>
              <a:ext cx="833438" cy="61912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2413" y="5357092"/>
              <a:ext cx="1574603" cy="53841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8038" y="5943055"/>
              <a:ext cx="1028700" cy="266700"/>
            </a:xfrm>
            <a:prstGeom prst="rect">
              <a:avLst/>
            </a:prstGeom>
          </p:spPr>
        </p:pic>
        <p:pic>
          <p:nvPicPr>
            <p:cNvPr id="34" name="Picture 4" descr="Government of Newfoundland and Labrador">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6367" y="4141773"/>
              <a:ext cx="7315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8038" y="4657461"/>
              <a:ext cx="693480" cy="518205"/>
            </a:xfrm>
            <a:prstGeom prst="rect">
              <a:avLst/>
            </a:prstGeom>
          </p:spPr>
        </p:pic>
        <p:pic>
          <p:nvPicPr>
            <p:cNvPr id="36" name="Picture 2" descr="image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4149372"/>
              <a:ext cx="689143" cy="72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9079366B-2124-7203-48B6-975207D0958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033614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93D6B1-E71C-4F75-A3DE-D6304E2F182B}" type="slidenum">
              <a:rPr lang="en-US" altLang="en-US" smtClean="0"/>
              <a:pPr/>
              <a:t>25</a:t>
            </a:fld>
            <a:endParaRPr lang="en-US" altLang="en-US" dirty="0"/>
          </a:p>
        </p:txBody>
      </p:sp>
      <p:sp>
        <p:nvSpPr>
          <p:cNvPr id="7" name="TextBox 6"/>
          <p:cNvSpPr txBox="1"/>
          <p:nvPr/>
        </p:nvSpPr>
        <p:spPr>
          <a:xfrm>
            <a:off x="360000" y="360010"/>
            <a:ext cx="8280000" cy="646331"/>
          </a:xfrm>
          <a:prstGeom prst="rect">
            <a:avLst/>
          </a:prstGeom>
          <a:noFill/>
        </p:spPr>
        <p:txBody>
          <a:bodyPr wrap="square" rtlCol="0">
            <a:noAutofit/>
          </a:bodyPr>
          <a:lstStyle/>
          <a:p>
            <a:pPr>
              <a:defRPr/>
            </a:pPr>
            <a:r>
              <a:rPr lang="en-CA" sz="3600" b="1" dirty="0">
                <a:solidFill>
                  <a:srgbClr val="C00000"/>
                </a:solidFill>
                <a:latin typeface="Calibri"/>
              </a:rPr>
              <a:t>Questions?</a:t>
            </a:r>
          </a:p>
        </p:txBody>
      </p:sp>
      <p:sp>
        <p:nvSpPr>
          <p:cNvPr id="8" name="TextBox 7"/>
          <p:cNvSpPr txBox="1"/>
          <p:nvPr/>
        </p:nvSpPr>
        <p:spPr>
          <a:xfrm>
            <a:off x="3276600" y="914400"/>
            <a:ext cx="5410200" cy="5334000"/>
          </a:xfrm>
          <a:prstGeom prst="rect">
            <a:avLst/>
          </a:prstGeom>
          <a:noFill/>
        </p:spPr>
        <p:txBody>
          <a:bodyPr wrap="square" rtlCol="0">
            <a:noAutofit/>
          </a:bodyPr>
          <a:lstStyle/>
          <a:p>
            <a:r>
              <a:rPr lang="en-CA" sz="2800" b="1" dirty="0">
                <a:solidFill>
                  <a:srgbClr val="C00000"/>
                </a:solidFill>
                <a:latin typeface="Calibri" panose="020F0502020204030204" pitchFamily="34" charset="0"/>
                <a:cs typeface="Calibri" panose="020F0502020204030204" pitchFamily="34" charset="0"/>
              </a:rPr>
              <a:t>Contact:</a:t>
            </a: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Richard Carr</a:t>
            </a:r>
          </a:p>
          <a:p>
            <a:r>
              <a:rPr lang="en-CA" sz="2400" b="1" dirty="0">
                <a:latin typeface="Calibri" panose="020F0502020204030204" pitchFamily="34" charset="0"/>
                <a:cs typeface="Calibri" panose="020F0502020204030204" pitchFamily="34" charset="0"/>
              </a:rPr>
              <a:t>Fire Research Analyst</a:t>
            </a:r>
          </a:p>
          <a:p>
            <a:r>
              <a:rPr lang="en-CA" sz="2400" b="1" dirty="0">
                <a:solidFill>
                  <a:srgbClr val="008000"/>
                </a:solidFill>
                <a:latin typeface="Calibri" panose="020F0502020204030204" pitchFamily="34" charset="0"/>
                <a:cs typeface="Calibri" panose="020F0502020204030204" pitchFamily="34" charset="0"/>
              </a:rPr>
              <a:t>Natural Resources Canada – Canadian Forest Service</a:t>
            </a:r>
          </a:p>
          <a:p>
            <a:endParaRPr lang="en-CA" sz="24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hlinkClick r:id="rId3"/>
              </a:rPr>
              <a:t>Richard.Carr@NRCan-RNCan.gc.ca</a:t>
            </a:r>
            <a:endParaRPr lang="en-CA" sz="2400" b="1" dirty="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rPr>
              <a:t>5320 122 Street NW</a:t>
            </a:r>
          </a:p>
          <a:p>
            <a:r>
              <a:rPr lang="en-CA" sz="2400" b="1" dirty="0">
                <a:latin typeface="Calibri" panose="020F0502020204030204" pitchFamily="34" charset="0"/>
                <a:cs typeface="Calibri" panose="020F0502020204030204" pitchFamily="34" charset="0"/>
              </a:rPr>
              <a:t>Edmonton, AB, Canada</a:t>
            </a:r>
          </a:p>
          <a:p>
            <a:r>
              <a:rPr lang="en-CA" sz="2400" b="1" dirty="0">
                <a:latin typeface="Calibri" panose="020F0502020204030204" pitchFamily="34" charset="0"/>
                <a:cs typeface="Calibri" panose="020F0502020204030204" pitchFamily="34" charset="0"/>
              </a:rPr>
              <a:t>T6H 3S5</a:t>
            </a:r>
          </a:p>
          <a:p>
            <a:r>
              <a:rPr lang="en-CA" sz="2400" b="1" dirty="0">
                <a:latin typeface="Calibri" panose="020F0502020204030204" pitchFamily="34" charset="0"/>
                <a:cs typeface="Calibri" panose="020F0502020204030204" pitchFamily="34" charset="0"/>
              </a:rPr>
              <a:t>825-510-1265</a:t>
            </a:r>
          </a:p>
        </p:txBody>
      </p:sp>
      <p:sp>
        <p:nvSpPr>
          <p:cNvPr id="9" name="TextBox 8"/>
          <p:cNvSpPr txBox="1"/>
          <p:nvPr/>
        </p:nvSpPr>
        <p:spPr>
          <a:xfrm>
            <a:off x="1257301" y="2188812"/>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1724095" y="2619781"/>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124005" y="1847281"/>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1876495" y="3392281"/>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800101" y="2914081"/>
            <a:ext cx="466794" cy="646331"/>
          </a:xfrm>
          <a:prstGeom prst="rect">
            <a:avLst/>
          </a:prstGeom>
          <a:noFill/>
        </p:spPr>
        <p:txBody>
          <a:bodyPr wrap="none" rtlCol="0">
            <a:spAutoFit/>
          </a:bodyPr>
          <a:lstStyle/>
          <a:p>
            <a:r>
              <a:rPr lang="en-CA" sz="3600" b="1" dirty="0">
                <a:solidFill>
                  <a:srgbClr val="00B0F0"/>
                </a:solidFill>
              </a:rPr>
              <a:t>?</a:t>
            </a:r>
          </a:p>
        </p:txBody>
      </p:sp>
    </p:spTree>
    <p:extLst>
      <p:ext uri="{BB962C8B-B14F-4D97-AF65-F5344CB8AC3E}">
        <p14:creationId xmlns:p14="http://schemas.microsoft.com/office/powerpoint/2010/main" val="119966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338CE4-1A8D-2A85-105A-279B47AFC0C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5" name="Picture 14">
            <a:extLst>
              <a:ext uri="{FF2B5EF4-FFF2-40B4-BE49-F238E27FC236}">
                <a16:creationId xmlns:a16="http://schemas.microsoft.com/office/drawing/2014/main" id="{04DF9967-60C0-7B2F-8F1E-FD5749FCEF1F}"/>
              </a:ext>
            </a:extLst>
          </p:cNvPr>
          <p:cNvPicPr>
            <a:picLocks noChangeAspect="1"/>
          </p:cNvPicPr>
          <p:nvPr/>
        </p:nvPicPr>
        <p:blipFill>
          <a:blip r:embed="rId3"/>
          <a:stretch>
            <a:fillRect/>
          </a:stretch>
        </p:blipFill>
        <p:spPr>
          <a:xfrm>
            <a:off x="198743" y="990600"/>
            <a:ext cx="3308004" cy="2520000"/>
          </a:xfrm>
          <a:prstGeom prst="rect">
            <a:avLst/>
          </a:prstGeom>
        </p:spPr>
      </p:pic>
      <p:pic>
        <p:nvPicPr>
          <p:cNvPr id="13" name="Picture 12">
            <a:extLst>
              <a:ext uri="{FF2B5EF4-FFF2-40B4-BE49-F238E27FC236}">
                <a16:creationId xmlns:a16="http://schemas.microsoft.com/office/drawing/2014/main" id="{1981FD4A-EEDA-A9A1-51B2-F320DE98AD36}"/>
              </a:ext>
            </a:extLst>
          </p:cNvPr>
          <p:cNvPicPr>
            <a:picLocks noChangeAspect="1"/>
          </p:cNvPicPr>
          <p:nvPr/>
        </p:nvPicPr>
        <p:blipFill>
          <a:blip r:embed="rId4"/>
          <a:stretch>
            <a:fillRect/>
          </a:stretch>
        </p:blipFill>
        <p:spPr>
          <a:xfrm>
            <a:off x="3250334" y="2601141"/>
            <a:ext cx="3238479" cy="2520000"/>
          </a:xfrm>
          <a:prstGeom prst="rect">
            <a:avLst/>
          </a:prstGeom>
        </p:spPr>
      </p:pic>
      <p:pic>
        <p:nvPicPr>
          <p:cNvPr id="2" name="Picture 1">
            <a:extLst>
              <a:ext uri="{FF2B5EF4-FFF2-40B4-BE49-F238E27FC236}">
                <a16:creationId xmlns:a16="http://schemas.microsoft.com/office/drawing/2014/main" id="{4B41FB0F-8FFF-7400-07C5-E0679FE0EFF7}"/>
              </a:ext>
            </a:extLst>
          </p:cNvPr>
          <p:cNvPicPr>
            <a:picLocks noChangeAspect="1"/>
          </p:cNvPicPr>
          <p:nvPr/>
        </p:nvPicPr>
        <p:blipFill>
          <a:blip r:embed="rId5"/>
          <a:stretch>
            <a:fillRect/>
          </a:stretch>
        </p:blipFill>
        <p:spPr>
          <a:xfrm>
            <a:off x="5770692" y="1030660"/>
            <a:ext cx="3261177" cy="2520000"/>
          </a:xfrm>
          <a:prstGeom prst="rect">
            <a:avLst/>
          </a:prstGeom>
        </p:spPr>
      </p:pic>
      <p:sp>
        <p:nvSpPr>
          <p:cNvPr id="5" name="Rectangle 4">
            <a:extLst>
              <a:ext uri="{FF2B5EF4-FFF2-40B4-BE49-F238E27FC236}">
                <a16:creationId xmlns:a16="http://schemas.microsoft.com/office/drawing/2014/main" id="{0F83D988-80C1-F3FB-7EAA-1563259B58A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304800" y="5105400"/>
            <a:ext cx="8686800" cy="117581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Drought </a:t>
            </a:r>
            <a:r>
              <a:rPr lang="en-CA" sz="2800" b="1" i="1" dirty="0">
                <a:solidFill>
                  <a:srgbClr val="C00000"/>
                </a:solidFill>
                <a:latin typeface="Calibri" panose="020F0502020204030204" pitchFamily="34" charset="0"/>
                <a:cs typeface="Calibri" panose="020F0502020204030204" pitchFamily="34" charset="0"/>
              </a:rPr>
              <a:t>was</a:t>
            </a:r>
            <a:r>
              <a:rPr lang="en-CA" sz="2800" b="1" dirty="0">
                <a:latin typeface="Calibri" panose="020F0502020204030204" pitchFamily="34" charset="0"/>
                <a:cs typeface="Calibri" panose="020F0502020204030204" pitchFamily="34" charset="0"/>
              </a:rPr>
              <a:t> less intense than in spring 2023 and 2024</a:t>
            </a:r>
          </a:p>
          <a:p>
            <a:pPr marL="360363"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Intensification during 2023; reduction in mid to late 2024</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Drought Progression: May 31, 2023-25</a:t>
            </a:r>
          </a:p>
        </p:txBody>
      </p:sp>
    </p:spTree>
    <p:extLst>
      <p:ext uri="{BB962C8B-B14F-4D97-AF65-F5344CB8AC3E}">
        <p14:creationId xmlns:p14="http://schemas.microsoft.com/office/powerpoint/2010/main" val="3786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D73DE-2162-542D-5D36-5F0A49FDC50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F352E9C-BFE9-541A-0C2E-5F177E39EB5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DCBA690B-776F-F881-B5C5-4AC01F2EECAD}"/>
              </a:ext>
            </a:extLst>
          </p:cNvPr>
          <p:cNvPicPr>
            <a:picLocks noChangeAspect="1"/>
          </p:cNvPicPr>
          <p:nvPr/>
        </p:nvPicPr>
        <p:blipFill>
          <a:blip r:embed="rId3"/>
          <a:stretch>
            <a:fillRect/>
          </a:stretch>
        </p:blipFill>
        <p:spPr>
          <a:xfrm>
            <a:off x="4572000" y="1109566"/>
            <a:ext cx="4192942" cy="3240000"/>
          </a:xfrm>
          <a:prstGeom prst="rect">
            <a:avLst/>
          </a:prstGeom>
        </p:spPr>
      </p:pic>
      <p:sp>
        <p:nvSpPr>
          <p:cNvPr id="5" name="Rectangle 4">
            <a:extLst>
              <a:ext uri="{FF2B5EF4-FFF2-40B4-BE49-F238E27FC236}">
                <a16:creationId xmlns:a16="http://schemas.microsoft.com/office/drawing/2014/main" id="{F8B1C0C7-5266-F6EF-B464-A04EC9EDC5A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a:extLst>
              <a:ext uri="{FF2B5EF4-FFF2-40B4-BE49-F238E27FC236}">
                <a16:creationId xmlns:a16="http://schemas.microsoft.com/office/drawing/2014/main" id="{C1F2308D-4488-523E-E52B-DA36F2416AFE}"/>
              </a:ext>
            </a:extLst>
          </p:cNvPr>
          <p:cNvSpPr txBox="1"/>
          <p:nvPr/>
        </p:nvSpPr>
        <p:spPr>
          <a:xfrm>
            <a:off x="304800" y="4462983"/>
            <a:ext cx="8686800" cy="1285451"/>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Not too dramatic at March 31, April 30</a:t>
            </a: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Rapid intensification during May</a:t>
            </a:r>
          </a:p>
          <a:p>
            <a:pPr marL="360363"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Some reduction in southwestern NT, southern BC </a:t>
            </a:r>
          </a:p>
        </p:txBody>
      </p:sp>
      <p:sp>
        <p:nvSpPr>
          <p:cNvPr id="4" name="Slide Number Placeholder 3">
            <a:extLst>
              <a:ext uri="{FF2B5EF4-FFF2-40B4-BE49-F238E27FC236}">
                <a16:creationId xmlns:a16="http://schemas.microsoft.com/office/drawing/2014/main" id="{17F1632D-BF03-696D-95D3-7FF4552833B8}"/>
              </a:ext>
            </a:extLst>
          </p:cNvPr>
          <p:cNvSpPr>
            <a:spLocks noGrp="1"/>
          </p:cNvSpPr>
          <p:nvPr>
            <p:ph type="sldNum" sz="quarter" idx="12"/>
          </p:nvPr>
        </p:nvSpPr>
        <p:spPr/>
        <p:txBody>
          <a:bodyPr/>
          <a:lstStyle/>
          <a:p>
            <a:fld id="{FB93D6B1-E71C-4F75-A3DE-D6304E2F182B}" type="slidenum">
              <a:rPr lang="en-US" altLang="en-US" smtClean="0"/>
              <a:pPr/>
              <a:t>4</a:t>
            </a:fld>
            <a:endParaRPr lang="en-US" altLang="en-US" dirty="0"/>
          </a:p>
        </p:txBody>
      </p:sp>
      <p:sp>
        <p:nvSpPr>
          <p:cNvPr id="10" name="TextBox 9">
            <a:extLst>
              <a:ext uri="{FF2B5EF4-FFF2-40B4-BE49-F238E27FC236}">
                <a16:creationId xmlns:a16="http://schemas.microsoft.com/office/drawing/2014/main" id="{A9C87CE6-7458-B5B1-9455-EB22AA8E7B58}"/>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Drought Progression: Spring 2025</a:t>
            </a:r>
          </a:p>
        </p:txBody>
      </p:sp>
      <p:pic>
        <p:nvPicPr>
          <p:cNvPr id="11" name="Picture 10">
            <a:extLst>
              <a:ext uri="{FF2B5EF4-FFF2-40B4-BE49-F238E27FC236}">
                <a16:creationId xmlns:a16="http://schemas.microsoft.com/office/drawing/2014/main" id="{5A8A43C8-5BB8-3A37-6CB1-15985FB7715C}"/>
              </a:ext>
            </a:extLst>
          </p:cNvPr>
          <p:cNvPicPr>
            <a:picLocks noChangeAspect="1"/>
          </p:cNvPicPr>
          <p:nvPr/>
        </p:nvPicPr>
        <p:blipFill>
          <a:blip r:embed="rId4"/>
          <a:stretch>
            <a:fillRect/>
          </a:stretch>
        </p:blipFill>
        <p:spPr>
          <a:xfrm>
            <a:off x="304800" y="1109566"/>
            <a:ext cx="4187449" cy="3240000"/>
          </a:xfrm>
          <a:prstGeom prst="rect">
            <a:avLst/>
          </a:prstGeom>
        </p:spPr>
      </p:pic>
    </p:spTree>
    <p:extLst>
      <p:ext uri="{BB962C8B-B14F-4D97-AF65-F5344CB8AC3E}">
        <p14:creationId xmlns:p14="http://schemas.microsoft.com/office/powerpoint/2010/main" val="1991127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F1001-9904-37BA-A5B3-968077CD2CFC}"/>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B4D952DC-60DF-2A23-8FE5-F8E3FA0F5A0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2" name="Picture 11">
            <a:extLst>
              <a:ext uri="{FF2B5EF4-FFF2-40B4-BE49-F238E27FC236}">
                <a16:creationId xmlns:a16="http://schemas.microsoft.com/office/drawing/2014/main" id="{5D370F91-22F2-04F2-05BE-AD2A44376CCC}"/>
              </a:ext>
            </a:extLst>
          </p:cNvPr>
          <p:cNvPicPr>
            <a:picLocks noChangeAspect="1"/>
          </p:cNvPicPr>
          <p:nvPr/>
        </p:nvPicPr>
        <p:blipFill>
          <a:blip r:embed="rId3"/>
          <a:srcRect l="24248" t="50396" r="39360" b="22833"/>
          <a:stretch/>
        </p:blipFill>
        <p:spPr>
          <a:xfrm>
            <a:off x="5283724" y="2974100"/>
            <a:ext cx="3441176" cy="2700000"/>
          </a:xfrm>
          <a:prstGeom prst="rect">
            <a:avLst/>
          </a:prstGeom>
          <a:ln w="12700">
            <a:solidFill>
              <a:srgbClr val="0000FF"/>
            </a:solidFill>
          </a:ln>
        </p:spPr>
      </p:pic>
      <p:pic>
        <p:nvPicPr>
          <p:cNvPr id="14" name="Picture 13">
            <a:extLst>
              <a:ext uri="{FF2B5EF4-FFF2-40B4-BE49-F238E27FC236}">
                <a16:creationId xmlns:a16="http://schemas.microsoft.com/office/drawing/2014/main" id="{B39ABC77-4F00-D6DD-057F-A4DA8FB05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63000" y="2690930"/>
            <a:ext cx="360000" cy="3175088"/>
          </a:xfrm>
          <a:prstGeom prst="rect">
            <a:avLst/>
          </a:prstGeom>
        </p:spPr>
      </p:pic>
      <p:sp>
        <p:nvSpPr>
          <p:cNvPr id="3" name="TextBox 2"/>
          <p:cNvSpPr txBox="1"/>
          <p:nvPr/>
        </p:nvSpPr>
        <p:spPr>
          <a:xfrm>
            <a:off x="228600" y="1066804"/>
            <a:ext cx="8686800" cy="126214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melted quickly in southern BC in February-March</a:t>
            </a: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loss in other regions was normal during spring</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5</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Snow Cover</a:t>
            </a:r>
          </a:p>
        </p:txBody>
      </p:sp>
      <p:sp>
        <p:nvSpPr>
          <p:cNvPr id="15" name="TextBox 14">
            <a:extLst>
              <a:ext uri="{FF2B5EF4-FFF2-40B4-BE49-F238E27FC236}">
                <a16:creationId xmlns:a16="http://schemas.microsoft.com/office/drawing/2014/main" id="{8C180058-274D-AA27-A707-387EBF5F361F}"/>
              </a:ext>
            </a:extLst>
          </p:cNvPr>
          <p:cNvSpPr txBox="1"/>
          <p:nvPr/>
        </p:nvSpPr>
        <p:spPr>
          <a:xfrm>
            <a:off x="3429000" y="5867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8, 2024</a:t>
            </a:r>
          </a:p>
        </p:txBody>
      </p:sp>
      <p:sp>
        <p:nvSpPr>
          <p:cNvPr id="5" name="TextBox 4">
            <a:extLst>
              <a:ext uri="{FF2B5EF4-FFF2-40B4-BE49-F238E27FC236}">
                <a16:creationId xmlns:a16="http://schemas.microsoft.com/office/drawing/2014/main" id="{3FCD3C46-DA9B-1911-C280-02E925F9E287}"/>
              </a:ext>
            </a:extLst>
          </p:cNvPr>
          <p:cNvSpPr txBox="1"/>
          <p:nvPr/>
        </p:nvSpPr>
        <p:spPr>
          <a:xfrm>
            <a:off x="990600" y="5867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10, 2023</a:t>
            </a:r>
          </a:p>
        </p:txBody>
      </p:sp>
      <p:pic>
        <p:nvPicPr>
          <p:cNvPr id="9" name="Picture 8">
            <a:extLst>
              <a:ext uri="{FF2B5EF4-FFF2-40B4-BE49-F238E27FC236}">
                <a16:creationId xmlns:a16="http://schemas.microsoft.com/office/drawing/2014/main" id="{7369FC86-68DF-042D-C096-7098A77F4A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2583" y="3167399"/>
            <a:ext cx="2994547" cy="2700000"/>
          </a:xfrm>
          <a:prstGeom prst="rect">
            <a:avLst/>
          </a:prstGeom>
          <a:ln>
            <a:solidFill>
              <a:srgbClr val="0000FF"/>
            </a:solidFill>
          </a:ln>
        </p:spPr>
      </p:pic>
      <p:sp>
        <p:nvSpPr>
          <p:cNvPr id="2" name="TextBox 1">
            <a:extLst>
              <a:ext uri="{FF2B5EF4-FFF2-40B4-BE49-F238E27FC236}">
                <a16:creationId xmlns:a16="http://schemas.microsoft.com/office/drawing/2014/main" id="{28BDC454-B0A7-4B53-C015-2732CB3F3202}"/>
              </a:ext>
            </a:extLst>
          </p:cNvPr>
          <p:cNvSpPr txBox="1"/>
          <p:nvPr/>
        </p:nvSpPr>
        <p:spPr>
          <a:xfrm>
            <a:off x="6477000" y="5879068"/>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14, 2025</a:t>
            </a:r>
          </a:p>
        </p:txBody>
      </p:sp>
      <p:pic>
        <p:nvPicPr>
          <p:cNvPr id="8" name="Picture 7">
            <a:extLst>
              <a:ext uri="{FF2B5EF4-FFF2-40B4-BE49-F238E27FC236}">
                <a16:creationId xmlns:a16="http://schemas.microsoft.com/office/drawing/2014/main" id="{69E90822-625D-8D5F-6467-9AB7A91D68A2}"/>
              </a:ext>
            </a:extLst>
          </p:cNvPr>
          <p:cNvPicPr>
            <a:picLocks noChangeAspect="1"/>
          </p:cNvPicPr>
          <p:nvPr/>
        </p:nvPicPr>
        <p:blipFill rotWithShape="1">
          <a:blip r:embed="rId6"/>
          <a:srcRect l="8066" t="2976" r="7635" b="3021"/>
          <a:stretch/>
        </p:blipFill>
        <p:spPr>
          <a:xfrm>
            <a:off x="2603628" y="2024399"/>
            <a:ext cx="3035172" cy="2700000"/>
          </a:xfrm>
          <a:prstGeom prst="rect">
            <a:avLst/>
          </a:prstGeom>
          <a:ln w="12700">
            <a:solidFill>
              <a:srgbClr val="0000FF"/>
            </a:solidFill>
          </a:ln>
        </p:spPr>
      </p:pic>
    </p:spTree>
    <p:extLst>
      <p:ext uri="{BB962C8B-B14F-4D97-AF65-F5344CB8AC3E}">
        <p14:creationId xmlns:p14="http://schemas.microsoft.com/office/powerpoint/2010/main" val="392263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C33F1B-E02C-0FA0-7D8A-A75781E70F0C}"/>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91CA1654-4D32-2C40-FD05-886DF377248C}"/>
              </a:ext>
            </a:extLst>
          </p:cNvPr>
          <p:cNvPicPr>
            <a:picLocks noChangeAspect="1"/>
          </p:cNvPicPr>
          <p:nvPr/>
        </p:nvPicPr>
        <p:blipFill>
          <a:blip r:embed="rId3"/>
          <a:stretch>
            <a:fillRect/>
          </a:stretch>
        </p:blipFill>
        <p:spPr>
          <a:xfrm>
            <a:off x="228600" y="1151106"/>
            <a:ext cx="6840000" cy="4888160"/>
          </a:xfrm>
          <a:prstGeom prst="rect">
            <a:avLst/>
          </a:prstGeom>
        </p:spPr>
      </p:pic>
      <p:sp>
        <p:nvSpPr>
          <p:cNvPr id="2" name="Rectangle 1">
            <a:extLst>
              <a:ext uri="{FF2B5EF4-FFF2-40B4-BE49-F238E27FC236}">
                <a16:creationId xmlns:a16="http://schemas.microsoft.com/office/drawing/2014/main" id="{3589CA17-BFF1-B67B-DF7B-0FD762A1248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6</a:t>
            </a:fld>
            <a:endParaRPr lang="en-US" altLang="en-US" dirty="0"/>
          </a:p>
        </p:txBody>
      </p:sp>
      <p:sp>
        <p:nvSpPr>
          <p:cNvPr id="8" name="Title 1"/>
          <p:cNvSpPr txBox="1">
            <a:spLocks/>
          </p:cNvSpPr>
          <p:nvPr/>
        </p:nvSpPr>
        <p:spPr>
          <a:xfrm>
            <a:off x="360000" y="360001"/>
            <a:ext cx="7833600" cy="6306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solidFill>
                  <a:srgbClr val="C00000"/>
                </a:solidFill>
                <a:latin typeface="+mj-lt"/>
              </a:rPr>
              <a:t>ENSO – Current SST</a:t>
            </a:r>
          </a:p>
        </p:txBody>
      </p:sp>
      <p:sp>
        <p:nvSpPr>
          <p:cNvPr id="14" name="TextBox 13"/>
          <p:cNvSpPr txBox="1"/>
          <p:nvPr/>
        </p:nvSpPr>
        <p:spPr>
          <a:xfrm>
            <a:off x="7136400" y="1307846"/>
            <a:ext cx="2007600" cy="4401205"/>
          </a:xfrm>
          <a:prstGeom prst="rect">
            <a:avLst/>
          </a:prstGeom>
          <a:noFill/>
        </p:spPr>
        <p:txBody>
          <a:bodyPr wrap="square" rtlCol="0">
            <a:spAutoFit/>
          </a:bodyPr>
          <a:lstStyle/>
          <a:p>
            <a:r>
              <a:rPr lang="en-CA" sz="2000" b="1" dirty="0"/>
              <a:t>North Pacific SST (PDO) negative; closer to neutral than past few years</a:t>
            </a:r>
          </a:p>
          <a:p>
            <a:endParaRPr lang="en-CA" sz="2000" b="1" dirty="0"/>
          </a:p>
          <a:p>
            <a:r>
              <a:rPr lang="en-CA" sz="2000" b="1" dirty="0"/>
              <a:t>La Niña-</a:t>
            </a:r>
            <a:r>
              <a:rPr lang="en-CA" sz="2000" b="1" dirty="0" err="1"/>
              <a:t>ish</a:t>
            </a:r>
            <a:r>
              <a:rPr lang="en-CA" sz="2000" b="1" dirty="0"/>
              <a:t> condition faded … was winter 2024-25 ever a true La Niña? ENSO is neutral now.</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655" y="2718012"/>
            <a:ext cx="3072955" cy="1507977"/>
          </a:xfrm>
          <a:prstGeom prst="rect">
            <a:avLst/>
          </a:prstGeom>
        </p:spPr>
      </p:pic>
      <p:sp>
        <p:nvSpPr>
          <p:cNvPr id="18" name="Oval 17"/>
          <p:cNvSpPr/>
          <p:nvPr/>
        </p:nvSpPr>
        <p:spPr>
          <a:xfrm>
            <a:off x="3962400" y="20574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3731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AA84E0B-FD7E-B6E2-23AF-B330FAA5A3F7}"/>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9" name="Rectangle 28">
            <a:extLst>
              <a:ext uri="{FF2B5EF4-FFF2-40B4-BE49-F238E27FC236}">
                <a16:creationId xmlns:a16="http://schemas.microsoft.com/office/drawing/2014/main" id="{55D3C644-55D6-0F96-D1D6-18C4AC73E4F9}"/>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A8592691-F140-E367-55DD-45AA53204206}"/>
              </a:ext>
            </a:extLst>
          </p:cNvPr>
          <p:cNvSpPr>
            <a:spLocks noGrp="1"/>
          </p:cNvSpPr>
          <p:nvPr>
            <p:ph type="sldNum" sz="quarter" idx="12"/>
          </p:nvPr>
        </p:nvSpPr>
        <p:spPr/>
        <p:txBody>
          <a:bodyPr/>
          <a:lstStyle/>
          <a:p>
            <a:r>
              <a:rPr lang="en-US" altLang="en-US"/>
              <a:t> </a:t>
            </a:r>
            <a:fld id="{FB93D6B1-E71C-4F75-A3DE-D6304E2F182B}" type="slidenum">
              <a:rPr lang="en-US" altLang="en-US" b="1" smtClean="0"/>
              <a:pPr/>
              <a:t>7</a:t>
            </a:fld>
            <a:endParaRPr lang="en-US" altLang="en-US" b="1" dirty="0"/>
          </a:p>
        </p:txBody>
      </p:sp>
      <p:sp>
        <p:nvSpPr>
          <p:cNvPr id="3" name="TextBox 2">
            <a:extLst>
              <a:ext uri="{FF2B5EF4-FFF2-40B4-BE49-F238E27FC236}">
                <a16:creationId xmlns:a16="http://schemas.microsoft.com/office/drawing/2014/main" id="{8B39B0A7-91CD-14B7-806C-C75397B06083}"/>
              </a:ext>
            </a:extLst>
          </p:cNvPr>
          <p:cNvSpPr txBox="1"/>
          <p:nvPr/>
        </p:nvSpPr>
        <p:spPr>
          <a:xfrm>
            <a:off x="360000" y="360006"/>
            <a:ext cx="8280000" cy="646331"/>
          </a:xfrm>
          <a:prstGeom prst="rect">
            <a:avLst/>
          </a:prstGeom>
          <a:noFill/>
        </p:spPr>
        <p:txBody>
          <a:bodyPr wrap="square" rtlCol="0">
            <a:noAutofit/>
          </a:bodyPr>
          <a:lstStyle/>
          <a:p>
            <a:r>
              <a:rPr lang="en-CA" sz="3600" b="1" dirty="0">
                <a:solidFill>
                  <a:srgbClr val="C00000"/>
                </a:solidFill>
                <a:latin typeface="+mj-lt"/>
              </a:rPr>
              <a:t>Fire Problems in ENSO Springs</a:t>
            </a:r>
          </a:p>
        </p:txBody>
      </p:sp>
      <p:sp>
        <p:nvSpPr>
          <p:cNvPr id="4" name="TextBox 3">
            <a:extLst>
              <a:ext uri="{FF2B5EF4-FFF2-40B4-BE49-F238E27FC236}">
                <a16:creationId xmlns:a16="http://schemas.microsoft.com/office/drawing/2014/main" id="{A12A42E5-4356-63BC-8754-02EBE04D1CB6}"/>
              </a:ext>
            </a:extLst>
          </p:cNvPr>
          <p:cNvSpPr txBox="1"/>
          <p:nvPr/>
        </p:nvSpPr>
        <p:spPr>
          <a:xfrm>
            <a:off x="6858005" y="533400"/>
            <a:ext cx="2084813" cy="5638800"/>
          </a:xfrm>
          <a:prstGeom prst="rect">
            <a:avLst/>
          </a:prstGeom>
          <a:noFill/>
        </p:spPr>
        <p:txBody>
          <a:bodyPr wrap="square" rtlCol="0">
            <a:noAutofit/>
          </a:bodyPr>
          <a:lstStyle/>
          <a:p>
            <a:r>
              <a:rPr lang="en-CA" sz="2400" b="1" dirty="0">
                <a:solidFill>
                  <a:srgbClr val="FF0000"/>
                </a:solidFill>
                <a:latin typeface="Calibri" panose="020F0502020204030204" pitchFamily="34" charset="0"/>
                <a:cs typeface="Calibri" panose="020F0502020204030204" pitchFamily="34" charset="0"/>
              </a:rPr>
              <a:t>El Niño: </a:t>
            </a:r>
          </a:p>
          <a:p>
            <a:pPr marL="342891" indent="-161921">
              <a:buFont typeface="Arial" panose="020B0604020202020204" pitchFamily="34" charset="0"/>
              <a:buChar char="•"/>
            </a:pPr>
            <a:r>
              <a:rPr lang="en-CA" sz="2000" b="1" dirty="0">
                <a:solidFill>
                  <a:srgbClr val="FF0000"/>
                </a:solidFill>
                <a:latin typeface="Calibri" panose="020F0502020204030204" pitchFamily="34" charset="0"/>
                <a:cs typeface="Calibri" panose="020F0502020204030204" pitchFamily="34" charset="0"/>
              </a:rPr>
              <a:t>Warm, windy, dry in western Canada</a:t>
            </a:r>
          </a:p>
          <a:p>
            <a:endParaRPr lang="en-CA" sz="2000" b="1" dirty="0">
              <a:latin typeface="Calibri" panose="020F0502020204030204" pitchFamily="34" charset="0"/>
              <a:cs typeface="Calibri" panose="020F0502020204030204" pitchFamily="34" charset="0"/>
            </a:endParaRPr>
          </a:p>
          <a:p>
            <a:r>
              <a:rPr lang="en-CA" sz="2400" b="1" dirty="0">
                <a:solidFill>
                  <a:srgbClr val="0000FF"/>
                </a:solidFill>
                <a:latin typeface="Calibri" panose="020F0502020204030204" pitchFamily="34" charset="0"/>
                <a:cs typeface="Calibri" panose="020F0502020204030204" pitchFamily="34" charset="0"/>
              </a:rPr>
              <a:t>La Niña:</a:t>
            </a:r>
          </a:p>
          <a:p>
            <a:pPr marL="285744" indent="-104772">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Arctic surface highs bring dry air, strong wind around edges </a:t>
            </a:r>
          </a:p>
          <a:p>
            <a:pPr marL="285744" indent="-104772">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Temperature </a:t>
            </a:r>
            <a:r>
              <a:rPr lang="en-CA" sz="2000" b="1" i="1" dirty="0">
                <a:solidFill>
                  <a:srgbClr val="0000FF"/>
                </a:solidFill>
                <a:latin typeface="Calibri" panose="020F0502020204030204" pitchFamily="34" charset="0"/>
                <a:cs typeface="Calibri" panose="020F0502020204030204" pitchFamily="34" charset="0"/>
              </a:rPr>
              <a:t>may</a:t>
            </a:r>
            <a:r>
              <a:rPr lang="en-CA" sz="2000" b="1" dirty="0">
                <a:solidFill>
                  <a:srgbClr val="0000FF"/>
                </a:solidFill>
                <a:latin typeface="Calibri" panose="020F0502020204030204" pitchFamily="34" charset="0"/>
                <a:cs typeface="Calibri" panose="020F0502020204030204" pitchFamily="34" charset="0"/>
              </a:rPr>
              <a:t> be cool</a:t>
            </a:r>
          </a:p>
          <a:p>
            <a:endParaRPr lang="en-CA" sz="2000" b="1" dirty="0">
              <a:latin typeface="Calibri" panose="020F0502020204030204" pitchFamily="34" charset="0"/>
              <a:cs typeface="Calibri" panose="020F0502020204030204" pitchFamily="34" charset="0"/>
            </a:endParaRPr>
          </a:p>
          <a:p>
            <a:r>
              <a:rPr lang="en-CA" sz="2000" b="1" dirty="0">
                <a:solidFill>
                  <a:srgbClr val="FF9900"/>
                </a:solidFill>
                <a:latin typeface="Calibri" panose="020F0502020204030204" pitchFamily="34" charset="0"/>
                <a:cs typeface="Calibri" panose="020F0502020204030204" pitchFamily="34" charset="0"/>
              </a:rPr>
              <a:t>Summer fire problems may depend on other influences </a:t>
            </a:r>
          </a:p>
        </p:txBody>
      </p:sp>
      <p:graphicFrame>
        <p:nvGraphicFramePr>
          <p:cNvPr id="5" name="Table 4">
            <a:extLst>
              <a:ext uri="{FF2B5EF4-FFF2-40B4-BE49-F238E27FC236}">
                <a16:creationId xmlns:a16="http://schemas.microsoft.com/office/drawing/2014/main" id="{C9B10CB2-419B-3B28-045C-D1B52DC8E96F}"/>
              </a:ext>
            </a:extLst>
          </p:cNvPr>
          <p:cNvGraphicFramePr>
            <a:graphicFrameLocks noGrp="1"/>
          </p:cNvGraphicFramePr>
          <p:nvPr>
            <p:extLst>
              <p:ext uri="{D42A27DB-BD31-4B8C-83A1-F6EECF244321}">
                <p14:modId xmlns:p14="http://schemas.microsoft.com/office/powerpoint/2010/main" val="1372966452"/>
              </p:ext>
            </p:extLst>
          </p:nvPr>
        </p:nvGraphicFramePr>
        <p:xfrm>
          <a:off x="1889816" y="1080000"/>
          <a:ext cx="4968184" cy="5111271"/>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dirty="0">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163935">
                <a:tc>
                  <a:txBody>
                    <a:bodyPr/>
                    <a:lstStyle/>
                    <a:p>
                      <a:pPr algn="ctr"/>
                      <a:r>
                        <a:rPr lang="en-CA" sz="800" b="1" dirty="0">
                          <a:effectLst/>
                          <a:latin typeface="+mn-lt"/>
                        </a:rPr>
                        <a:t>1995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2000">
                <a:tc>
                  <a:txBody>
                    <a:bodyPr/>
                    <a:lstStyle/>
                    <a:p>
                      <a:pPr algn="ctr"/>
                      <a:r>
                        <a:rPr lang="en-CA" sz="800" b="1" dirty="0">
                          <a:effectLst/>
                          <a:latin typeface="+mn-lt"/>
                        </a:rPr>
                        <a:t>1998</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2000">
                <a:tc>
                  <a:txBody>
                    <a:bodyPr/>
                    <a:lstStyle/>
                    <a:p>
                      <a:pPr algn="ctr"/>
                      <a:r>
                        <a:rPr lang="en-CA" sz="800" b="1" dirty="0">
                          <a:effectLst/>
                          <a:latin typeface="+mn-lt"/>
                        </a:rPr>
                        <a:t>1999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2000">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2000">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2000">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2000">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2000">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2000">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2000">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2000">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2000">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2000">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2000">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2000">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2000">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2000">
                <a:tc>
                  <a:txBody>
                    <a:bodyPr/>
                    <a:lstStyle/>
                    <a:p>
                      <a:pPr algn="ctr"/>
                      <a:r>
                        <a:rPr lang="en-CA" sz="800" b="1" dirty="0">
                          <a:effectLst/>
                          <a:latin typeface="+mn-lt"/>
                        </a:rPr>
                        <a:t>2013</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2000">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000"/>
                    </a:solidFill>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62000">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2000">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2000">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2000">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r>
                        <a:rPr lang="en-CA" sz="800" b="1" dirty="0">
                          <a:solidFill>
                            <a:srgbClr val="FF0000"/>
                          </a:solidFill>
                          <a:latin typeface="+mn-lt"/>
                        </a:rPr>
                        <a:t>    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2000">
                <a:tc>
                  <a:txBody>
                    <a:bodyPr/>
                    <a:lstStyle/>
                    <a:p>
                      <a:pPr algn="ctr"/>
                      <a:r>
                        <a:rPr lang="en-CA" sz="800" b="1" dirty="0">
                          <a:effectLst/>
                          <a:latin typeface="+mn-lt"/>
                        </a:rPr>
                        <a:t>2019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rgbClr val="FF0000"/>
                          </a:solidFill>
                          <a:latin typeface="+mn-lt"/>
                        </a:rPr>
                        <a:t>     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2000">
                <a:tc>
                  <a:txBody>
                    <a:bodyPr/>
                    <a:lstStyle/>
                    <a:p>
                      <a:pPr algn="ctr"/>
                      <a:r>
                        <a:rPr lang="en-CA" sz="800" b="1" dirty="0">
                          <a:effectLst/>
                          <a:latin typeface="+mn-lt"/>
                        </a:rPr>
                        <a:t>2020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chemeClr val="tx1"/>
                          </a:solidFill>
                          <a:latin typeface="+mn-lt"/>
                        </a:rPr>
                        <a:t>     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60520">
                <a:tc>
                  <a:txBody>
                    <a:bodyPr/>
                    <a:lstStyle/>
                    <a:p>
                      <a:pPr algn="ctr"/>
                      <a:r>
                        <a:rPr lang="en-CA" sz="800" b="1" dirty="0">
                          <a:effectLst/>
                          <a:latin typeface="+mn-lt"/>
                        </a:rPr>
                        <a:t>2021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dirty="0">
                          <a:solidFill>
                            <a:srgbClr val="0000FF"/>
                          </a:solidFill>
                          <a:latin typeface="+mn-lt"/>
                        </a:rPr>
                        <a:t>-0.7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r h="160520">
                <a:tc>
                  <a:txBody>
                    <a:bodyPr/>
                    <a:lstStyle/>
                    <a:p>
                      <a:pPr algn="ctr"/>
                      <a:r>
                        <a:rPr lang="en-CA" sz="800" b="1" dirty="0">
                          <a:effectLst/>
                          <a:latin typeface="+mn-lt"/>
                        </a:rPr>
                        <a:t>2022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394490"/>
                  </a:ext>
                </a:extLst>
              </a:tr>
              <a:tr h="160520">
                <a:tc>
                  <a:txBody>
                    <a:bodyPr/>
                    <a:lstStyle/>
                    <a:p>
                      <a:pPr algn="ctr"/>
                      <a:r>
                        <a:rPr lang="en-CA" sz="800" b="1" dirty="0">
                          <a:effectLst/>
                          <a:latin typeface="+mn-lt"/>
                        </a:rPr>
                        <a:t>2023</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2.0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92814967"/>
                  </a:ext>
                </a:extLst>
              </a:tr>
              <a:tr h="160520">
                <a:tc>
                  <a:txBody>
                    <a:bodyPr/>
                    <a:lstStyle/>
                    <a:p>
                      <a:pPr algn="ctr"/>
                      <a:r>
                        <a:rPr lang="en-CA" sz="800" b="1" dirty="0">
                          <a:effectLst/>
                          <a:latin typeface="+mn-lt"/>
                        </a:rPr>
                        <a:t>2024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baseline="0" dirty="0">
                          <a:solidFill>
                            <a:schemeClr val="tx1"/>
                          </a:solidFill>
                          <a:latin typeface="+mn-lt"/>
                        </a:rPr>
                        <a:t>0.0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baseline="0"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C000"/>
                    </a:solidFill>
                  </a:tcPr>
                </a:tc>
                <a:tc>
                  <a:txBody>
                    <a:bodyPr/>
                    <a:lstStyle/>
                    <a:p>
                      <a:pPr algn="ctr"/>
                      <a:r>
                        <a:rPr lang="en-CA" sz="800" b="1" baseline="0" dirty="0">
                          <a:solidFill>
                            <a:schemeClr val="tx1"/>
                          </a:solidFill>
                          <a:latin typeface="+mn-lt"/>
                        </a:rPr>
                        <a:t>-0.2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chemeClr val="tx1"/>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86872618"/>
                  </a:ext>
                </a:extLst>
              </a:tr>
              <a:tr h="160520">
                <a:tc>
                  <a:txBody>
                    <a:bodyPr/>
                    <a:lstStyle/>
                    <a:p>
                      <a:pPr algn="ctr"/>
                      <a:r>
                        <a:rPr lang="en-CA" sz="800" b="1" dirty="0">
                          <a:effectLst/>
                          <a:latin typeface="+mn-lt"/>
                        </a:rPr>
                        <a:t>2025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chemeClr val="tx1"/>
                          </a:solidFill>
                          <a:effectLst/>
                          <a:latin typeface="+mn-lt"/>
                        </a:rPr>
                        <a:t>-0.6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chemeClr val="tx1"/>
                          </a:solidFill>
                          <a:effectLst/>
                          <a:latin typeface="+mn-lt"/>
                        </a:rPr>
                        <a:t>-0.2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16701813"/>
                  </a:ext>
                </a:extLst>
              </a:tr>
            </a:tbl>
          </a:graphicData>
        </a:graphic>
      </p:graphicFrame>
      <p:sp>
        <p:nvSpPr>
          <p:cNvPr id="6" name="TextBox 5">
            <a:extLst>
              <a:ext uri="{FF2B5EF4-FFF2-40B4-BE49-F238E27FC236}">
                <a16:creationId xmlns:a16="http://schemas.microsoft.com/office/drawing/2014/main" id="{7B21A098-75E0-1DD8-B9C2-95E192BAC4FA}"/>
              </a:ext>
            </a:extLst>
          </p:cNvPr>
          <p:cNvSpPr txBox="1"/>
          <p:nvPr/>
        </p:nvSpPr>
        <p:spPr>
          <a:xfrm>
            <a:off x="76205" y="1227331"/>
            <a:ext cx="1627369"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Large area burned </a:t>
            </a:r>
          </a:p>
        </p:txBody>
      </p:sp>
      <p:cxnSp>
        <p:nvCxnSpPr>
          <p:cNvPr id="7" name="Straight Arrow Connector 6">
            <a:extLst>
              <a:ext uri="{FF2B5EF4-FFF2-40B4-BE49-F238E27FC236}">
                <a16:creationId xmlns:a16="http://schemas.microsoft.com/office/drawing/2014/main" id="{ED3754E3-C509-E68D-867E-560205DA30BC}"/>
              </a:ext>
            </a:extLst>
          </p:cNvPr>
          <p:cNvCxnSpPr/>
          <p:nvPr/>
        </p:nvCxnSpPr>
        <p:spPr>
          <a:xfrm rot="10800000" flipH="1">
            <a:off x="1600200" y="1407324"/>
            <a:ext cx="2286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C99A2AE-CF1D-4923-4164-CD78B2DF0D25}"/>
              </a:ext>
            </a:extLst>
          </p:cNvPr>
          <p:cNvSpPr txBox="1"/>
          <p:nvPr/>
        </p:nvSpPr>
        <p:spPr>
          <a:xfrm>
            <a:off x="452860" y="2057405"/>
            <a:ext cx="1223540"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Chisholm, AB</a:t>
            </a:r>
          </a:p>
        </p:txBody>
      </p:sp>
      <p:cxnSp>
        <p:nvCxnSpPr>
          <p:cNvPr id="9" name="Straight Arrow Connector 8">
            <a:extLst>
              <a:ext uri="{FF2B5EF4-FFF2-40B4-BE49-F238E27FC236}">
                <a16:creationId xmlns:a16="http://schemas.microsoft.com/office/drawing/2014/main" id="{399F7618-0D8F-FD84-B2E6-88A3C06BE89E}"/>
              </a:ext>
            </a:extLst>
          </p:cNvPr>
          <p:cNvCxnSpPr/>
          <p:nvPr/>
        </p:nvCxnSpPr>
        <p:spPr>
          <a:xfrm rot="10800000" flipH="1" flipV="1">
            <a:off x="1600199" y="2212783"/>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0FD5D59-E809-2A4A-4A00-DD5074D25ACE}"/>
              </a:ext>
            </a:extLst>
          </p:cNvPr>
          <p:cNvSpPr txBox="1"/>
          <p:nvPr/>
        </p:nvSpPr>
        <p:spPr>
          <a:xfrm>
            <a:off x="509414" y="2362205"/>
            <a:ext cx="1166986"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Kelowna, BC</a:t>
            </a:r>
          </a:p>
        </p:txBody>
      </p:sp>
      <p:cxnSp>
        <p:nvCxnSpPr>
          <p:cNvPr id="11" name="Straight Arrow Connector 10">
            <a:extLst>
              <a:ext uri="{FF2B5EF4-FFF2-40B4-BE49-F238E27FC236}">
                <a16:creationId xmlns:a16="http://schemas.microsoft.com/office/drawing/2014/main" id="{D0D15D82-5829-1B90-E8C5-3BBE12960174}"/>
              </a:ext>
            </a:extLst>
          </p:cNvPr>
          <p:cNvCxnSpPr/>
          <p:nvPr/>
        </p:nvCxnSpPr>
        <p:spPr>
          <a:xfrm rot="10800000" flipH="1" flipV="1">
            <a:off x="1600199" y="2535797"/>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D3E4B52-686F-7097-DFDD-2F2AF276F858}"/>
              </a:ext>
            </a:extLst>
          </p:cNvPr>
          <p:cNvSpPr txBox="1"/>
          <p:nvPr/>
        </p:nvSpPr>
        <p:spPr>
          <a:xfrm>
            <a:off x="201187" y="1600205"/>
            <a:ext cx="147521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Virginia Hills, AB</a:t>
            </a:r>
          </a:p>
        </p:txBody>
      </p:sp>
      <p:cxnSp>
        <p:nvCxnSpPr>
          <p:cNvPr id="13" name="Straight Arrow Connector 12">
            <a:extLst>
              <a:ext uri="{FF2B5EF4-FFF2-40B4-BE49-F238E27FC236}">
                <a16:creationId xmlns:a16="http://schemas.microsoft.com/office/drawing/2014/main" id="{A16A708B-C186-1BC8-67CD-3175B2FF3AFD}"/>
              </a:ext>
            </a:extLst>
          </p:cNvPr>
          <p:cNvCxnSpPr/>
          <p:nvPr/>
        </p:nvCxnSpPr>
        <p:spPr>
          <a:xfrm rot="10800000" flipH="1" flipV="1">
            <a:off x="1604539" y="175558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92BFF54-9E35-254E-D526-803341E02466}"/>
              </a:ext>
            </a:extLst>
          </p:cNvPr>
          <p:cNvSpPr txBox="1"/>
          <p:nvPr/>
        </p:nvSpPr>
        <p:spPr>
          <a:xfrm>
            <a:off x="347381" y="3657600"/>
            <a:ext cx="1329018"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Slave Lake, AB</a:t>
            </a:r>
          </a:p>
        </p:txBody>
      </p:sp>
      <p:cxnSp>
        <p:nvCxnSpPr>
          <p:cNvPr id="15" name="Straight Arrow Connector 14">
            <a:extLst>
              <a:ext uri="{FF2B5EF4-FFF2-40B4-BE49-F238E27FC236}">
                <a16:creationId xmlns:a16="http://schemas.microsoft.com/office/drawing/2014/main" id="{6708D1C5-90AE-6FE9-21F5-FF4FB498E037}"/>
              </a:ext>
            </a:extLst>
          </p:cNvPr>
          <p:cNvCxnSpPr/>
          <p:nvPr/>
        </p:nvCxnSpPr>
        <p:spPr>
          <a:xfrm rot="10800000" flipH="1" flipV="1">
            <a:off x="1600199" y="3834000"/>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B0A08EF-7B5C-8B77-F334-4CB02390B788}"/>
              </a:ext>
            </a:extLst>
          </p:cNvPr>
          <p:cNvSpPr txBox="1"/>
          <p:nvPr/>
        </p:nvSpPr>
        <p:spPr>
          <a:xfrm>
            <a:off x="37430" y="4495800"/>
            <a:ext cx="1638975"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Fort McMurray, AB</a:t>
            </a:r>
          </a:p>
        </p:txBody>
      </p:sp>
      <p:cxnSp>
        <p:nvCxnSpPr>
          <p:cNvPr id="17" name="Straight Arrow Connector 16">
            <a:extLst>
              <a:ext uri="{FF2B5EF4-FFF2-40B4-BE49-F238E27FC236}">
                <a16:creationId xmlns:a16="http://schemas.microsoft.com/office/drawing/2014/main" id="{63A4BDFC-C0D4-3034-F590-FD46D1C637EF}"/>
              </a:ext>
            </a:extLst>
          </p:cNvPr>
          <p:cNvCxnSpPr/>
          <p:nvPr/>
        </p:nvCxnSpPr>
        <p:spPr>
          <a:xfrm rot="10800000" flipH="1" flipV="1">
            <a:off x="1604539" y="4648200"/>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7370F6D-812E-2039-2435-0850DD076450}"/>
              </a:ext>
            </a:extLst>
          </p:cNvPr>
          <p:cNvCxnSpPr/>
          <p:nvPr/>
        </p:nvCxnSpPr>
        <p:spPr>
          <a:xfrm rot="10800000" flipH="1" flipV="1">
            <a:off x="1600199" y="4800600"/>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B66084-178C-BB7C-FA02-E0B5F9E06527}"/>
              </a:ext>
            </a:extLst>
          </p:cNvPr>
          <p:cNvCxnSpPr/>
          <p:nvPr/>
        </p:nvCxnSpPr>
        <p:spPr>
          <a:xfrm rot="10800000" flipH="1" flipV="1">
            <a:off x="1600199" y="4346383"/>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39EB740-8C8B-1E45-3DE9-CBE64EA4DF51}"/>
              </a:ext>
            </a:extLst>
          </p:cNvPr>
          <p:cNvCxnSpPr/>
          <p:nvPr/>
        </p:nvCxnSpPr>
        <p:spPr>
          <a:xfrm rot="10800000" flipH="1" flipV="1">
            <a:off x="1600199" y="4498783"/>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7F1913F-DB6D-AABA-BC98-B688CA278B6C}"/>
              </a:ext>
            </a:extLst>
          </p:cNvPr>
          <p:cNvCxnSpPr/>
          <p:nvPr/>
        </p:nvCxnSpPr>
        <p:spPr>
          <a:xfrm rot="10800000" flipH="1" flipV="1">
            <a:off x="1600199" y="4193981"/>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377ED-AB39-272A-4578-9FE1CD00ED1F}"/>
              </a:ext>
            </a:extLst>
          </p:cNvPr>
          <p:cNvCxnSpPr/>
          <p:nvPr/>
        </p:nvCxnSpPr>
        <p:spPr>
          <a:xfrm rot="10800000" flipH="1" flipV="1">
            <a:off x="1600199" y="4953000"/>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6173714-3C7C-9ABB-A8B6-378191589382}"/>
              </a:ext>
            </a:extLst>
          </p:cNvPr>
          <p:cNvSpPr txBox="1"/>
          <p:nvPr/>
        </p:nvSpPr>
        <p:spPr>
          <a:xfrm>
            <a:off x="348792" y="4724400"/>
            <a:ext cx="132760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Big years in BC</a:t>
            </a:r>
          </a:p>
        </p:txBody>
      </p:sp>
      <p:sp>
        <p:nvSpPr>
          <p:cNvPr id="24" name="TextBox 23">
            <a:extLst>
              <a:ext uri="{FF2B5EF4-FFF2-40B4-BE49-F238E27FC236}">
                <a16:creationId xmlns:a16="http://schemas.microsoft.com/office/drawing/2014/main" id="{832711DA-20B6-B91D-358D-596DC397A740}"/>
              </a:ext>
            </a:extLst>
          </p:cNvPr>
          <p:cNvSpPr txBox="1"/>
          <p:nvPr/>
        </p:nvSpPr>
        <p:spPr>
          <a:xfrm>
            <a:off x="475623" y="5334005"/>
            <a:ext cx="120077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Western  half</a:t>
            </a:r>
          </a:p>
        </p:txBody>
      </p:sp>
      <p:cxnSp>
        <p:nvCxnSpPr>
          <p:cNvPr id="25" name="Straight Arrow Connector 24">
            <a:extLst>
              <a:ext uri="{FF2B5EF4-FFF2-40B4-BE49-F238E27FC236}">
                <a16:creationId xmlns:a16="http://schemas.microsoft.com/office/drawing/2014/main" id="{D128944A-BC8C-B5F9-4DAF-91C5C6B18E1E}"/>
              </a:ext>
            </a:extLst>
          </p:cNvPr>
          <p:cNvCxnSpPr/>
          <p:nvPr/>
        </p:nvCxnSpPr>
        <p:spPr>
          <a:xfrm rot="10800000" flipH="1" flipV="1">
            <a:off x="1600199" y="5489381"/>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4D8E0FD-EC6F-1EC2-E376-27F56CBD20F2}"/>
              </a:ext>
            </a:extLst>
          </p:cNvPr>
          <p:cNvSpPr txBox="1"/>
          <p:nvPr/>
        </p:nvSpPr>
        <p:spPr>
          <a:xfrm>
            <a:off x="5" y="4191005"/>
            <a:ext cx="1691489" cy="307777"/>
          </a:xfrm>
          <a:prstGeom prst="rect">
            <a:avLst/>
          </a:prstGeom>
          <a:noFill/>
        </p:spPr>
        <p:txBody>
          <a:bodyPr wrap="none" rtlCol="0">
            <a:spAutoFit/>
          </a:bodyPr>
          <a:lstStyle/>
          <a:p>
            <a:r>
              <a:rPr lang="en-CA" sz="1400" b="1" dirty="0">
                <a:solidFill>
                  <a:srgbClr val="FF3399"/>
                </a:solidFill>
                <a:latin typeface="Corbel" panose="020B0503020204020204" pitchFamily="34" charset="0"/>
              </a:rPr>
              <a:t>PDO positive phase</a:t>
            </a:r>
          </a:p>
        </p:txBody>
      </p:sp>
      <p:sp>
        <p:nvSpPr>
          <p:cNvPr id="30" name="TextBox 29">
            <a:extLst>
              <a:ext uri="{FF2B5EF4-FFF2-40B4-BE49-F238E27FC236}">
                <a16:creationId xmlns:a16="http://schemas.microsoft.com/office/drawing/2014/main" id="{0D87EC48-34ED-D2E8-F744-E3E724349995}"/>
              </a:ext>
            </a:extLst>
          </p:cNvPr>
          <p:cNvSpPr txBox="1"/>
          <p:nvPr/>
        </p:nvSpPr>
        <p:spPr>
          <a:xfrm>
            <a:off x="240365" y="5638800"/>
            <a:ext cx="1436034"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Most of Canada!</a:t>
            </a:r>
          </a:p>
        </p:txBody>
      </p:sp>
      <p:cxnSp>
        <p:nvCxnSpPr>
          <p:cNvPr id="31" name="Straight Arrow Connector 30">
            <a:extLst>
              <a:ext uri="{FF2B5EF4-FFF2-40B4-BE49-F238E27FC236}">
                <a16:creationId xmlns:a16="http://schemas.microsoft.com/office/drawing/2014/main" id="{C2CC3C3A-93EC-81CA-9104-91A044BBBD03}"/>
              </a:ext>
            </a:extLst>
          </p:cNvPr>
          <p:cNvCxnSpPr/>
          <p:nvPr/>
        </p:nvCxnSpPr>
        <p:spPr>
          <a:xfrm rot="10800000" flipH="1" flipV="1">
            <a:off x="1600199" y="5791200"/>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27D63B3-38A6-25D7-D4E2-49BCC091DC9A}"/>
              </a:ext>
            </a:extLst>
          </p:cNvPr>
          <p:cNvSpPr txBox="1"/>
          <p:nvPr/>
        </p:nvSpPr>
        <p:spPr>
          <a:xfrm>
            <a:off x="240365" y="5791200"/>
            <a:ext cx="145264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     Busy summer </a:t>
            </a:r>
          </a:p>
        </p:txBody>
      </p:sp>
      <p:cxnSp>
        <p:nvCxnSpPr>
          <p:cNvPr id="28" name="Straight Arrow Connector 27">
            <a:extLst>
              <a:ext uri="{FF2B5EF4-FFF2-40B4-BE49-F238E27FC236}">
                <a16:creationId xmlns:a16="http://schemas.microsoft.com/office/drawing/2014/main" id="{F012CC36-B4DD-6266-24B1-735BA3BE4E8F}"/>
              </a:ext>
            </a:extLst>
          </p:cNvPr>
          <p:cNvCxnSpPr/>
          <p:nvPr/>
        </p:nvCxnSpPr>
        <p:spPr>
          <a:xfrm rot="10800000" flipH="1" flipV="1">
            <a:off x="1600199" y="5943600"/>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35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1B5F38-F4B1-E302-9630-3CD422263CC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3" name="Picture 2">
            <a:extLst>
              <a:ext uri="{FF2B5EF4-FFF2-40B4-BE49-F238E27FC236}">
                <a16:creationId xmlns:a16="http://schemas.microsoft.com/office/drawing/2014/main" id="{725CE2AF-018B-7207-2CAB-3FD87D56EBE0}"/>
              </a:ext>
            </a:extLst>
          </p:cNvPr>
          <p:cNvPicPr>
            <a:picLocks noChangeAspect="1"/>
          </p:cNvPicPr>
          <p:nvPr/>
        </p:nvPicPr>
        <p:blipFill>
          <a:blip r:embed="rId3"/>
          <a:stretch>
            <a:fillRect/>
          </a:stretch>
        </p:blipFill>
        <p:spPr>
          <a:xfrm>
            <a:off x="1140969" y="1198719"/>
            <a:ext cx="7067550" cy="2981325"/>
          </a:xfrm>
          <a:prstGeom prst="rect">
            <a:avLst/>
          </a:prstGeom>
        </p:spPr>
      </p:pic>
      <p:sp>
        <p:nvSpPr>
          <p:cNvPr id="5" name="Rectangle 4">
            <a:extLst>
              <a:ext uri="{FF2B5EF4-FFF2-40B4-BE49-F238E27FC236}">
                <a16:creationId xmlns:a16="http://schemas.microsoft.com/office/drawing/2014/main" id="{0DE9AADE-77C7-AD5F-507F-F76FFE5FD94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8</a:t>
            </a:fld>
            <a:endParaRPr lang="en-US" altLang="en-US" dirty="0"/>
          </a:p>
        </p:txBody>
      </p:sp>
      <p:sp>
        <p:nvSpPr>
          <p:cNvPr id="8" name="Rectangle 2"/>
          <p:cNvSpPr txBox="1">
            <a:spLocks noChangeArrowheads="1"/>
          </p:cNvSpPr>
          <p:nvPr/>
        </p:nvSpPr>
        <p:spPr>
          <a:xfrm>
            <a:off x="360000" y="360000"/>
            <a:ext cx="8433480" cy="6432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Pacific Decadal Oscillation (as of Apr 2025)</a:t>
            </a:r>
            <a:endParaRPr lang="en-US" sz="3600" dirty="0">
              <a:solidFill>
                <a:srgbClr val="C00000"/>
              </a:solidFill>
              <a:latin typeface="+mj-lt"/>
            </a:endParaRPr>
          </a:p>
        </p:txBody>
      </p:sp>
      <p:sp>
        <p:nvSpPr>
          <p:cNvPr id="9" name="Rectangle 3"/>
          <p:cNvSpPr txBox="1">
            <a:spLocks noChangeArrowheads="1"/>
          </p:cNvSpPr>
          <p:nvPr/>
        </p:nvSpPr>
        <p:spPr>
          <a:xfrm>
            <a:off x="2286000" y="999947"/>
            <a:ext cx="5105400" cy="219265"/>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34" eaLnBrk="1" hangingPunct="1">
              <a:lnSpc>
                <a:spcPct val="80000"/>
              </a:lnSpc>
              <a:buNone/>
            </a:pPr>
            <a:r>
              <a:rPr lang="en-US" sz="1200" i="1" dirty="0">
                <a:hlinkClick r:id="rId4"/>
              </a:rPr>
              <a:t>https://ds.data.jma.go.jp/tcc/tcc/products/elnino/decadal/pdo_month.html</a:t>
            </a:r>
            <a:endParaRPr lang="en-US" sz="1200" i="1" dirty="0"/>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grpSp>
        <p:nvGrpSpPr>
          <p:cNvPr id="11" name="Group 10"/>
          <p:cNvGrpSpPr/>
          <p:nvPr/>
        </p:nvGrpSpPr>
        <p:grpSpPr>
          <a:xfrm>
            <a:off x="371485" y="4343408"/>
            <a:ext cx="3209925" cy="1900239"/>
            <a:chOff x="5638800" y="1371600"/>
            <a:chExt cx="3209925" cy="1900238"/>
          </a:xfrm>
        </p:grpSpPr>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371600"/>
              <a:ext cx="3209925" cy="1900238"/>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5638800" y="13716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b="1" dirty="0">
                  <a:solidFill>
                    <a:srgbClr val="C00000"/>
                  </a:solidFill>
                  <a:latin typeface="Arial" charset="0"/>
                </a:rPr>
                <a:t>Warm phase</a:t>
              </a:r>
            </a:p>
          </p:txBody>
        </p:sp>
      </p:grpSp>
      <p:grpSp>
        <p:nvGrpSpPr>
          <p:cNvPr id="14" name="Group 13"/>
          <p:cNvGrpSpPr/>
          <p:nvPr/>
        </p:nvGrpSpPr>
        <p:grpSpPr>
          <a:xfrm>
            <a:off x="5410200" y="4343400"/>
            <a:ext cx="3383280" cy="1828800"/>
            <a:chOff x="5562600" y="3571140"/>
            <a:chExt cx="3383280" cy="1828800"/>
          </a:xfrm>
        </p:grpSpPr>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571140"/>
              <a:ext cx="3383280" cy="182880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5562600" y="35814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dirty="0">
                  <a:solidFill>
                    <a:srgbClr val="0000FF"/>
                  </a:solidFill>
                </a:rPr>
                <a:t>Cold</a:t>
              </a:r>
              <a:r>
                <a:rPr lang="en-CA" sz="1000" b="1" dirty="0">
                  <a:solidFill>
                    <a:srgbClr val="0000FF"/>
                  </a:solidFill>
                  <a:latin typeface="Arial" charset="0"/>
                </a:rPr>
                <a:t> phase</a:t>
              </a:r>
            </a:p>
          </p:txBody>
        </p:sp>
      </p:grpSp>
      <p:sp>
        <p:nvSpPr>
          <p:cNvPr id="17" name="Rectangle 3"/>
          <p:cNvSpPr txBox="1">
            <a:spLocks noChangeArrowheads="1"/>
          </p:cNvSpPr>
          <p:nvPr/>
        </p:nvSpPr>
        <p:spPr>
          <a:xfrm>
            <a:off x="2971802" y="5486400"/>
            <a:ext cx="3543300" cy="228600"/>
          </a:xfrm>
          <a:prstGeom prst="rect">
            <a:avLst/>
          </a:prstGeom>
          <a:solidFill>
            <a:srgbClr val="CCFFFF"/>
          </a:solidFill>
          <a:ln>
            <a:noFill/>
          </a:ln>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34" eaLnBrk="1" hangingPunct="1">
              <a:lnSpc>
                <a:spcPct val="80000"/>
              </a:lnSpc>
              <a:buNone/>
            </a:pPr>
            <a:r>
              <a:rPr lang="en-US" sz="1200" i="1" dirty="0">
                <a:hlinkClick r:id="rId8"/>
              </a:rPr>
              <a:t>http://climate.ncsu.edu/climate/patterns/PDO.html</a:t>
            </a:r>
            <a:endParaRPr lang="en-US" sz="1200" i="1" dirty="0"/>
          </a:p>
        </p:txBody>
      </p:sp>
      <p:cxnSp>
        <p:nvCxnSpPr>
          <p:cNvPr id="18" name="Straight Arrow Connector 17">
            <a:extLst>
              <a:ext uri="{FF2B5EF4-FFF2-40B4-BE49-F238E27FC236}">
                <a16:creationId xmlns:a16="http://schemas.microsoft.com/office/drawing/2014/main" id="{93075241-4473-C732-1E26-466DEC470B4A}"/>
              </a:ext>
            </a:extLst>
          </p:cNvPr>
          <p:cNvCxnSpPr>
            <a:cxnSpLocks/>
          </p:cNvCxnSpPr>
          <p:nvPr/>
        </p:nvCxnSpPr>
        <p:spPr>
          <a:xfrm flipH="1">
            <a:off x="7848604" y="2790000"/>
            <a:ext cx="381000" cy="0"/>
          </a:xfrm>
          <a:prstGeom prst="straightConnector1">
            <a:avLst/>
          </a:prstGeom>
          <a:ln w="47625">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712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BBBC32-11FB-1C83-A349-6D2B9A765AE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5" name="Picture 14">
            <a:extLst>
              <a:ext uri="{FF2B5EF4-FFF2-40B4-BE49-F238E27FC236}">
                <a16:creationId xmlns:a16="http://schemas.microsoft.com/office/drawing/2014/main" id="{1487366B-06B5-E83B-5244-338E6167D446}"/>
              </a:ext>
            </a:extLst>
          </p:cNvPr>
          <p:cNvPicPr>
            <a:picLocks noChangeAspect="1"/>
          </p:cNvPicPr>
          <p:nvPr/>
        </p:nvPicPr>
        <p:blipFill>
          <a:blip r:embed="rId3"/>
          <a:stretch>
            <a:fillRect/>
          </a:stretch>
        </p:blipFill>
        <p:spPr>
          <a:xfrm>
            <a:off x="3124202" y="1685579"/>
            <a:ext cx="3383100" cy="4510800"/>
          </a:xfrm>
          <a:prstGeom prst="rect">
            <a:avLst/>
          </a:prstGeom>
        </p:spPr>
      </p:pic>
      <p:sp>
        <p:nvSpPr>
          <p:cNvPr id="5" name="Rectangle 4">
            <a:extLst>
              <a:ext uri="{FF2B5EF4-FFF2-40B4-BE49-F238E27FC236}">
                <a16:creationId xmlns:a16="http://schemas.microsoft.com/office/drawing/2014/main" id="{92F92DA5-C6F6-7B99-795E-359FCA5EB706}"/>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9</a:t>
            </a:fld>
            <a:endParaRPr lang="en-US" altLang="en-US" dirty="0"/>
          </a:p>
        </p:txBody>
      </p:sp>
      <p:sp>
        <p:nvSpPr>
          <p:cNvPr id="8" name="Rectangle 2"/>
          <p:cNvSpPr txBox="1">
            <a:spLocks noChangeArrowheads="1"/>
          </p:cNvSpPr>
          <p:nvPr/>
        </p:nvSpPr>
        <p:spPr>
          <a:xfrm>
            <a:off x="360000" y="360005"/>
            <a:ext cx="7793400" cy="59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North Atlantic Oscillation (to May 2025)</a:t>
            </a:r>
            <a:endParaRPr lang="en-US" sz="3600" dirty="0">
              <a:solidFill>
                <a:srgbClr val="C00000"/>
              </a:solidFill>
              <a:latin typeface="+mj-lt"/>
            </a:endParaRPr>
          </a:p>
        </p:txBody>
      </p:sp>
      <p:sp>
        <p:nvSpPr>
          <p:cNvPr id="9" name="Rectangle 3"/>
          <p:cNvSpPr txBox="1">
            <a:spLocks noChangeArrowheads="1"/>
          </p:cNvSpPr>
          <p:nvPr/>
        </p:nvSpPr>
        <p:spPr>
          <a:xfrm>
            <a:off x="3812400" y="935400"/>
            <a:ext cx="396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34" eaLnBrk="1" hangingPunct="1">
              <a:lnSpc>
                <a:spcPct val="80000"/>
              </a:lnSpc>
              <a:buNone/>
            </a:pPr>
            <a:r>
              <a:rPr lang="en-US" sz="1200" i="1" dirty="0">
                <a:hlinkClick r:id="rId4"/>
              </a:rPr>
              <a:t>https://www.ncei.noaa.gov/access/monitoring/nao</a:t>
            </a:r>
            <a:r>
              <a:rPr lang="en-US" sz="1200" i="1" dirty="0"/>
              <a:t>  </a:t>
            </a:r>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pic>
        <p:nvPicPr>
          <p:cNvPr id="11" name="Picture 2" descr="Positive N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27" y="1104531"/>
            <a:ext cx="2259140" cy="2629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egative N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62" y="3833828"/>
            <a:ext cx="2259140" cy="26292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627582" y="1728787"/>
            <a:ext cx="2059218" cy="2462213"/>
          </a:xfrm>
          <a:prstGeom prst="rect">
            <a:avLst/>
          </a:prstGeom>
          <a:solidFill>
            <a:schemeClr val="bg1"/>
          </a:solidFill>
        </p:spPr>
        <p:txBody>
          <a:bodyPr wrap="none" rtlCol="0">
            <a:spAutoFit/>
          </a:bodyPr>
          <a:lstStyle/>
          <a:p>
            <a:pPr algn="ctr"/>
            <a:r>
              <a:rPr lang="en-CA" sz="1400" b="1" dirty="0"/>
              <a:t>Quebec Area Burned</a:t>
            </a:r>
          </a:p>
          <a:p>
            <a:pPr algn="ctr"/>
            <a:r>
              <a:rPr lang="en-CA" sz="1400" b="1" dirty="0"/>
              <a:t>(NFDB, ha*1000)</a:t>
            </a:r>
          </a:p>
          <a:p>
            <a:r>
              <a:rPr lang="en-CA" sz="1400" b="1" dirty="0"/>
              <a:t>2023	5000*</a:t>
            </a:r>
          </a:p>
          <a:p>
            <a:r>
              <a:rPr lang="en-CA" sz="1400" b="1" dirty="0">
                <a:solidFill>
                  <a:srgbClr val="008000"/>
                </a:solidFill>
              </a:rPr>
              <a:t>2015	5</a:t>
            </a:r>
          </a:p>
          <a:p>
            <a:r>
              <a:rPr lang="en-CA" sz="1400" b="1" dirty="0"/>
              <a:t>2013	1900</a:t>
            </a:r>
          </a:p>
          <a:p>
            <a:r>
              <a:rPr lang="en-CA" sz="1400" b="1" dirty="0">
                <a:solidFill>
                  <a:srgbClr val="FF6600"/>
                </a:solidFill>
              </a:rPr>
              <a:t>2010	315</a:t>
            </a:r>
          </a:p>
          <a:p>
            <a:r>
              <a:rPr lang="en-CA" sz="1400" b="1" dirty="0">
                <a:solidFill>
                  <a:srgbClr val="008000"/>
                </a:solidFill>
              </a:rPr>
              <a:t>2008	1</a:t>
            </a:r>
          </a:p>
          <a:p>
            <a:r>
              <a:rPr lang="en-CA" sz="1400" b="1" dirty="0">
                <a:solidFill>
                  <a:srgbClr val="FF6600"/>
                </a:solidFill>
              </a:rPr>
              <a:t>2007	343</a:t>
            </a:r>
            <a:endParaRPr lang="en-CA" sz="1400" b="1" dirty="0"/>
          </a:p>
          <a:p>
            <a:r>
              <a:rPr lang="en-CA" sz="1400" b="1" dirty="0"/>
              <a:t>2005	800</a:t>
            </a:r>
          </a:p>
          <a:p>
            <a:r>
              <a:rPr lang="en-CA" sz="1400" b="1" dirty="0">
                <a:solidFill>
                  <a:srgbClr val="008000"/>
                </a:solidFill>
              </a:rPr>
              <a:t>2004	3</a:t>
            </a:r>
          </a:p>
          <a:p>
            <a:r>
              <a:rPr lang="en-CA" sz="1400" b="1" dirty="0"/>
              <a:t>2002	1000</a:t>
            </a:r>
          </a:p>
        </p:txBody>
      </p:sp>
      <p:grpSp>
        <p:nvGrpSpPr>
          <p:cNvPr id="23" name="Group 22">
            <a:extLst>
              <a:ext uri="{FF2B5EF4-FFF2-40B4-BE49-F238E27FC236}">
                <a16:creationId xmlns:a16="http://schemas.microsoft.com/office/drawing/2014/main" id="{6E697BD9-E92D-75BC-3DFE-D1507BD18681}"/>
              </a:ext>
            </a:extLst>
          </p:cNvPr>
          <p:cNvGrpSpPr/>
          <p:nvPr/>
        </p:nvGrpSpPr>
        <p:grpSpPr>
          <a:xfrm>
            <a:off x="685808" y="1644134"/>
            <a:ext cx="1151931" cy="4070868"/>
            <a:chOff x="5554378" y="1256263"/>
            <a:chExt cx="1151930" cy="4070866"/>
          </a:xfrm>
        </p:grpSpPr>
        <p:sp>
          <p:nvSpPr>
            <p:cNvPr id="24" name="TextBox 23">
              <a:extLst>
                <a:ext uri="{FF2B5EF4-FFF2-40B4-BE49-F238E27FC236}">
                  <a16:creationId xmlns:a16="http://schemas.microsoft.com/office/drawing/2014/main" id="{5D5C357B-A399-C6B9-C9FD-38D1C53774C0}"/>
                </a:ext>
              </a:extLst>
            </p:cNvPr>
            <p:cNvSpPr txBox="1"/>
            <p:nvPr/>
          </p:nvSpPr>
          <p:spPr>
            <a:xfrm>
              <a:off x="5554378" y="1942063"/>
              <a:ext cx="325730" cy="646331"/>
            </a:xfrm>
            <a:prstGeom prst="rect">
              <a:avLst/>
            </a:prstGeom>
            <a:noFill/>
          </p:spPr>
          <p:txBody>
            <a:bodyPr wrap="none" rtlCol="0">
              <a:spAutoFit/>
            </a:bodyPr>
            <a:lstStyle/>
            <a:p>
              <a:r>
                <a:rPr lang="en-CA" sz="3600" b="1" dirty="0">
                  <a:solidFill>
                    <a:srgbClr val="FF3399"/>
                  </a:solidFill>
                  <a:latin typeface="+mj-lt"/>
                </a:rPr>
                <a:t>-</a:t>
              </a:r>
            </a:p>
          </p:txBody>
        </p:sp>
        <p:sp>
          <p:nvSpPr>
            <p:cNvPr id="27" name="TextBox 26">
              <a:extLst>
                <a:ext uri="{FF2B5EF4-FFF2-40B4-BE49-F238E27FC236}">
                  <a16:creationId xmlns:a16="http://schemas.microsoft.com/office/drawing/2014/main" id="{17E68DAF-219C-31C4-45CB-EF4211463331}"/>
                </a:ext>
              </a:extLst>
            </p:cNvPr>
            <p:cNvSpPr txBox="1"/>
            <p:nvPr/>
          </p:nvSpPr>
          <p:spPr>
            <a:xfrm>
              <a:off x="5782978" y="1256263"/>
              <a:ext cx="413896" cy="646331"/>
            </a:xfrm>
            <a:prstGeom prst="rect">
              <a:avLst/>
            </a:prstGeom>
            <a:noFill/>
          </p:spPr>
          <p:txBody>
            <a:bodyPr wrap="none" rtlCol="0">
              <a:spAutoFit/>
            </a:bodyPr>
            <a:lstStyle/>
            <a:p>
              <a:r>
                <a:rPr lang="en-CA" sz="3600" b="1" dirty="0">
                  <a:solidFill>
                    <a:srgbClr val="FF3399"/>
                  </a:solidFill>
                  <a:latin typeface="+mj-lt"/>
                </a:rPr>
                <a:t>+</a:t>
              </a:r>
            </a:p>
          </p:txBody>
        </p:sp>
        <p:sp>
          <p:nvSpPr>
            <p:cNvPr id="28" name="TextBox 27">
              <a:extLst>
                <a:ext uri="{FF2B5EF4-FFF2-40B4-BE49-F238E27FC236}">
                  <a16:creationId xmlns:a16="http://schemas.microsoft.com/office/drawing/2014/main" id="{A028AAF4-4BD8-8135-EE30-9F411D3CD1BF}"/>
                </a:ext>
              </a:extLst>
            </p:cNvPr>
            <p:cNvSpPr txBox="1"/>
            <p:nvPr/>
          </p:nvSpPr>
          <p:spPr>
            <a:xfrm>
              <a:off x="6200578" y="4680798"/>
              <a:ext cx="413896" cy="646331"/>
            </a:xfrm>
            <a:prstGeom prst="rect">
              <a:avLst/>
            </a:prstGeom>
            <a:noFill/>
          </p:spPr>
          <p:txBody>
            <a:bodyPr wrap="none" rtlCol="0">
              <a:spAutoFit/>
            </a:bodyPr>
            <a:lstStyle/>
            <a:p>
              <a:r>
                <a:rPr lang="en-CA" sz="3600" b="1" dirty="0">
                  <a:solidFill>
                    <a:srgbClr val="FF3399"/>
                  </a:solidFill>
                  <a:latin typeface="+mj-lt"/>
                </a:rPr>
                <a:t>+</a:t>
              </a:r>
            </a:p>
          </p:txBody>
        </p:sp>
        <p:sp>
          <p:nvSpPr>
            <p:cNvPr id="29" name="TextBox 28">
              <a:extLst>
                <a:ext uri="{FF2B5EF4-FFF2-40B4-BE49-F238E27FC236}">
                  <a16:creationId xmlns:a16="http://schemas.microsoft.com/office/drawing/2014/main" id="{02CA25C1-555A-9785-16F6-E9AD69D7A381}"/>
                </a:ext>
              </a:extLst>
            </p:cNvPr>
            <p:cNvSpPr txBox="1"/>
            <p:nvPr/>
          </p:nvSpPr>
          <p:spPr>
            <a:xfrm>
              <a:off x="6380578" y="3994998"/>
              <a:ext cx="325730" cy="646331"/>
            </a:xfrm>
            <a:prstGeom prst="rect">
              <a:avLst/>
            </a:prstGeom>
            <a:noFill/>
          </p:spPr>
          <p:txBody>
            <a:bodyPr wrap="none" rtlCol="0">
              <a:spAutoFit/>
            </a:bodyPr>
            <a:lstStyle/>
            <a:p>
              <a:r>
                <a:rPr lang="en-CA" sz="3600" b="1" dirty="0">
                  <a:solidFill>
                    <a:srgbClr val="FF3399"/>
                  </a:solidFill>
                  <a:latin typeface="+mj-lt"/>
                </a:rPr>
                <a:t>-</a:t>
              </a:r>
            </a:p>
          </p:txBody>
        </p:sp>
      </p:grpSp>
      <p:sp>
        <p:nvSpPr>
          <p:cNvPr id="2" name="Content Placeholder 2">
            <a:extLst>
              <a:ext uri="{FF2B5EF4-FFF2-40B4-BE49-F238E27FC236}">
                <a16:creationId xmlns:a16="http://schemas.microsoft.com/office/drawing/2014/main" id="{6DB05C05-9A19-391F-70A8-6D8AF28A9BDC}"/>
              </a:ext>
            </a:extLst>
          </p:cNvPr>
          <p:cNvSpPr txBox="1">
            <a:spLocks/>
          </p:cNvSpPr>
          <p:nvPr/>
        </p:nvSpPr>
        <p:spPr>
          <a:xfrm>
            <a:off x="6213275" y="4207603"/>
            <a:ext cx="2854525" cy="1050197"/>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CA" altLang="en-US" sz="1800" b="1" i="1" dirty="0">
                <a:latin typeface="+mn-lt"/>
                <a:cs typeface="Calibri" panose="020F0502020204030204" pitchFamily="34" charset="0"/>
              </a:rPr>
              <a:t>Early years may not include area burned in northern (unmanaged) region</a:t>
            </a:r>
          </a:p>
        </p:txBody>
      </p:sp>
      <p:grpSp>
        <p:nvGrpSpPr>
          <p:cNvPr id="7" name="Group 6">
            <a:extLst>
              <a:ext uri="{FF2B5EF4-FFF2-40B4-BE49-F238E27FC236}">
                <a16:creationId xmlns:a16="http://schemas.microsoft.com/office/drawing/2014/main" id="{3662E9B7-EEB9-146A-4E72-1DCDF40F47C8}"/>
              </a:ext>
            </a:extLst>
          </p:cNvPr>
          <p:cNvGrpSpPr/>
          <p:nvPr/>
        </p:nvGrpSpPr>
        <p:grpSpPr>
          <a:xfrm>
            <a:off x="3480715" y="4495800"/>
            <a:ext cx="2179685" cy="1038998"/>
            <a:chOff x="3480715" y="4495800"/>
            <a:chExt cx="2179685" cy="1038998"/>
          </a:xfrm>
        </p:grpSpPr>
        <p:cxnSp>
          <p:nvCxnSpPr>
            <p:cNvPr id="22" name="Straight Arrow Connector 21">
              <a:extLst>
                <a:ext uri="{FF2B5EF4-FFF2-40B4-BE49-F238E27FC236}">
                  <a16:creationId xmlns:a16="http://schemas.microsoft.com/office/drawing/2014/main" id="{6F54E062-B521-98FD-9CA9-1B4E67EB8799}"/>
                </a:ext>
              </a:extLst>
            </p:cNvPr>
            <p:cNvCxnSpPr>
              <a:cxnSpLocks/>
            </p:cNvCxnSpPr>
            <p:nvPr/>
          </p:nvCxnSpPr>
          <p:spPr>
            <a:xfrm rot="10800000" flipV="1">
              <a:off x="3480715" y="5181600"/>
              <a:ext cx="0" cy="353198"/>
            </a:xfrm>
            <a:prstGeom prst="straightConnector1">
              <a:avLst/>
            </a:prstGeom>
            <a:ln w="44450">
              <a:solidFill>
                <a:srgbClr val="FF66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951105C-C979-2B03-7467-7B38CC8408AA}"/>
                </a:ext>
              </a:extLst>
            </p:cNvPr>
            <p:cNvCxnSpPr>
              <a:cxnSpLocks/>
            </p:cNvCxnSpPr>
            <p:nvPr/>
          </p:nvCxnSpPr>
          <p:spPr>
            <a:xfrm rot="10800000" flipV="1">
              <a:off x="5660400" y="4495800"/>
              <a:ext cx="0" cy="353198"/>
            </a:xfrm>
            <a:prstGeom prst="straightConnector1">
              <a:avLst/>
            </a:prstGeom>
            <a:ln w="44450">
              <a:solidFill>
                <a:srgbClr val="FF6600"/>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7CA34D0F-200B-FC63-C0FC-3F74C5D800B9}"/>
              </a:ext>
            </a:extLst>
          </p:cNvPr>
          <p:cNvGrpSpPr/>
          <p:nvPr/>
        </p:nvGrpSpPr>
        <p:grpSpPr>
          <a:xfrm>
            <a:off x="4014115" y="4495800"/>
            <a:ext cx="1826285" cy="1038998"/>
            <a:chOff x="4014115" y="4495800"/>
            <a:chExt cx="1826285" cy="1038998"/>
          </a:xfrm>
        </p:grpSpPr>
        <p:cxnSp>
          <p:nvCxnSpPr>
            <p:cNvPr id="25" name="Straight Arrow Connector 24">
              <a:extLst>
                <a:ext uri="{FF2B5EF4-FFF2-40B4-BE49-F238E27FC236}">
                  <a16:creationId xmlns:a16="http://schemas.microsoft.com/office/drawing/2014/main" id="{A4001A9C-9881-E159-6A8A-ED0F1D317335}"/>
                </a:ext>
              </a:extLst>
            </p:cNvPr>
            <p:cNvCxnSpPr>
              <a:cxnSpLocks/>
            </p:cNvCxnSpPr>
            <p:nvPr/>
          </p:nvCxnSpPr>
          <p:spPr>
            <a:xfrm rot="10800000" flipV="1">
              <a:off x="4014115" y="51816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9048B73-D49B-14B7-0864-931A17F8E52F}"/>
                </a:ext>
              </a:extLst>
            </p:cNvPr>
            <p:cNvCxnSpPr>
              <a:cxnSpLocks/>
            </p:cNvCxnSpPr>
            <p:nvPr/>
          </p:nvCxnSpPr>
          <p:spPr>
            <a:xfrm rot="10800000" flipV="1">
              <a:off x="4744915" y="44958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CCC4F49F-8D53-7C44-3201-0E52708DFCCD}"/>
                </a:ext>
              </a:extLst>
            </p:cNvPr>
            <p:cNvCxnSpPr>
              <a:cxnSpLocks/>
            </p:cNvCxnSpPr>
            <p:nvPr/>
          </p:nvCxnSpPr>
          <p:spPr>
            <a:xfrm rot="10800000" flipV="1">
              <a:off x="5318400" y="44958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A3E67CC-D9B6-7256-16FD-6138868C5349}"/>
                </a:ext>
              </a:extLst>
            </p:cNvPr>
            <p:cNvCxnSpPr>
              <a:cxnSpLocks/>
            </p:cNvCxnSpPr>
            <p:nvPr/>
          </p:nvCxnSpPr>
          <p:spPr>
            <a:xfrm rot="10800000" flipV="1">
              <a:off x="5840400" y="5181600"/>
              <a:ext cx="0" cy="353198"/>
            </a:xfrm>
            <a:prstGeom prst="straightConnector1">
              <a:avLst/>
            </a:prstGeom>
            <a:ln w="444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E3D007A8-5DB7-2A4C-FE2C-0F4AD10716F3}"/>
              </a:ext>
            </a:extLst>
          </p:cNvPr>
          <p:cNvGrpSpPr/>
          <p:nvPr/>
        </p:nvGrpSpPr>
        <p:grpSpPr>
          <a:xfrm>
            <a:off x="4382400" y="4495800"/>
            <a:ext cx="1440000" cy="1038998"/>
            <a:chOff x="4382400" y="4495800"/>
            <a:chExt cx="1440000" cy="1038998"/>
          </a:xfrm>
        </p:grpSpPr>
        <p:cxnSp>
          <p:nvCxnSpPr>
            <p:cNvPr id="34" name="Straight Arrow Connector 33">
              <a:extLst>
                <a:ext uri="{FF2B5EF4-FFF2-40B4-BE49-F238E27FC236}">
                  <a16:creationId xmlns:a16="http://schemas.microsoft.com/office/drawing/2014/main" id="{E687F502-5C49-2101-1FA9-A56F048163BA}"/>
                </a:ext>
              </a:extLst>
            </p:cNvPr>
            <p:cNvCxnSpPr>
              <a:cxnSpLocks/>
            </p:cNvCxnSpPr>
            <p:nvPr/>
          </p:nvCxnSpPr>
          <p:spPr>
            <a:xfrm rot="10800000" flipV="1">
              <a:off x="5120400" y="4495800"/>
              <a:ext cx="0" cy="353198"/>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EBA94A9E-D0B6-B332-5001-5A5778183BC0}"/>
                </a:ext>
              </a:extLst>
            </p:cNvPr>
            <p:cNvCxnSpPr>
              <a:cxnSpLocks/>
            </p:cNvCxnSpPr>
            <p:nvPr/>
          </p:nvCxnSpPr>
          <p:spPr>
            <a:xfrm rot="10800000" flipV="1">
              <a:off x="5822400" y="4495800"/>
              <a:ext cx="0" cy="353198"/>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EA918A7-A66C-5AA1-CB46-D33726936AD5}"/>
                </a:ext>
              </a:extLst>
            </p:cNvPr>
            <p:cNvCxnSpPr>
              <a:cxnSpLocks/>
            </p:cNvCxnSpPr>
            <p:nvPr/>
          </p:nvCxnSpPr>
          <p:spPr>
            <a:xfrm rot="10800000" flipV="1">
              <a:off x="4382400" y="5181600"/>
              <a:ext cx="0" cy="353198"/>
            </a:xfrm>
            <a:prstGeom prst="straightConnector1">
              <a:avLst/>
            </a:prstGeom>
            <a:ln w="44450">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72331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46447d31423362d48752aa&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17825</TotalTime>
  <Words>2883</Words>
  <Application>Microsoft Office PowerPoint</Application>
  <PresentationFormat>On-screen Show (4:3)</PresentationFormat>
  <Paragraphs>723</Paragraphs>
  <Slides>25</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Corbel</vt:lpstr>
      <vt:lpstr>Myriad Pro</vt:lpstr>
      <vt:lpstr>Times New Roman</vt:lpstr>
      <vt:lpstr>Wingdings</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kanderso</dc:creator>
  <cp:lastModifiedBy>Carr, Richard (he, him | il, lui)</cp:lastModifiedBy>
  <cp:revision>788</cp:revision>
  <cp:lastPrinted>2019-03-20T16:47:45Z</cp:lastPrinted>
  <dcterms:created xsi:type="dcterms:W3CDTF">2011-04-19T21:11:26Z</dcterms:created>
  <dcterms:modified xsi:type="dcterms:W3CDTF">2025-06-11T22:00:07Z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2_Office Theme:3\1_Office Theme:3</vt:lpwstr>
  </property>
  <property fmtid="{D5CDD505-2E9C-101B-9397-08002B2CF9AE}" pid="3" name="ClassificationContentMarkingHeaderText">
    <vt:lpwstr>UNCLASSIFIED - NON CLASSIFIÉ</vt:lpwstr>
  </property>
</Properties>
</file>