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60" r:id="rId2"/>
  </p:sldMasterIdLst>
  <p:notesMasterIdLst>
    <p:notesMasterId r:id="rId42"/>
  </p:notesMasterIdLst>
  <p:sldIdLst>
    <p:sldId id="256" r:id="rId3"/>
    <p:sldId id="630" r:id="rId4"/>
    <p:sldId id="624" r:id="rId5"/>
    <p:sldId id="663" r:id="rId6"/>
    <p:sldId id="662" r:id="rId7"/>
    <p:sldId id="666" r:id="rId8"/>
    <p:sldId id="654" r:id="rId9"/>
    <p:sldId id="543" r:id="rId10"/>
    <p:sldId id="618" r:id="rId11"/>
    <p:sldId id="629" r:id="rId12"/>
    <p:sldId id="665" r:id="rId13"/>
    <p:sldId id="668" r:id="rId14"/>
    <p:sldId id="601" r:id="rId15"/>
    <p:sldId id="619" r:id="rId16"/>
    <p:sldId id="550" r:id="rId17"/>
    <p:sldId id="602" r:id="rId18"/>
    <p:sldId id="658" r:id="rId19"/>
    <p:sldId id="664" r:id="rId20"/>
    <p:sldId id="558" r:id="rId21"/>
    <p:sldId id="559" r:id="rId22"/>
    <p:sldId id="632" r:id="rId23"/>
    <p:sldId id="674" r:id="rId24"/>
    <p:sldId id="671" r:id="rId25"/>
    <p:sldId id="672" r:id="rId26"/>
    <p:sldId id="561" r:id="rId27"/>
    <p:sldId id="623" r:id="rId28"/>
    <p:sldId id="605" r:id="rId29"/>
    <p:sldId id="606" r:id="rId30"/>
    <p:sldId id="608" r:id="rId31"/>
    <p:sldId id="609" r:id="rId32"/>
    <p:sldId id="610" r:id="rId33"/>
    <p:sldId id="673" r:id="rId34"/>
    <p:sldId id="590" r:id="rId35"/>
    <p:sldId id="592" r:id="rId36"/>
    <p:sldId id="593" r:id="rId37"/>
    <p:sldId id="594" r:id="rId38"/>
    <p:sldId id="659" r:id="rId39"/>
    <p:sldId id="667" r:id="rId40"/>
    <p:sldId id="587" r:id="rId41"/>
  </p:sldIdLst>
  <p:sldSz cx="9144000" cy="6858000" type="screen4x3"/>
  <p:notesSz cx="7010400" cy="9296400"/>
  <p:custDataLst>
    <p:tags r:id="rId43"/>
  </p:custDataLst>
  <p:defaultTextStyle>
    <a:defPPr>
      <a:defRPr lang="en-CA"/>
    </a:defPPr>
    <a:lvl1pPr algn="l" rtl="0" fontAlgn="base">
      <a:spcBef>
        <a:spcPct val="0"/>
      </a:spcBef>
      <a:spcAft>
        <a:spcPct val="0"/>
      </a:spcAft>
      <a:defRPr sz="4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4400"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sz="4400"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sz="4400"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sz="4400" kern="1200">
        <a:solidFill>
          <a:schemeClr val="tx1"/>
        </a:solidFill>
        <a:latin typeface="Arial" panose="020B0604020202020204" pitchFamily="34" charset="0"/>
        <a:ea typeface="+mn-ea"/>
        <a:cs typeface="+mn-cs"/>
      </a:defRPr>
    </a:lvl5pPr>
    <a:lvl6pPr marL="2286000" algn="l" defTabSz="914400" rtl="0" eaLnBrk="1" latinLnBrk="0" hangingPunct="1">
      <a:defRPr sz="4400" kern="1200">
        <a:solidFill>
          <a:schemeClr val="tx1"/>
        </a:solidFill>
        <a:latin typeface="Arial" panose="020B0604020202020204" pitchFamily="34" charset="0"/>
        <a:ea typeface="+mn-ea"/>
        <a:cs typeface="+mn-cs"/>
      </a:defRPr>
    </a:lvl6pPr>
    <a:lvl7pPr marL="2743200" algn="l" defTabSz="914400" rtl="0" eaLnBrk="1" latinLnBrk="0" hangingPunct="1">
      <a:defRPr sz="4400" kern="1200">
        <a:solidFill>
          <a:schemeClr val="tx1"/>
        </a:solidFill>
        <a:latin typeface="Arial" panose="020B0604020202020204" pitchFamily="34" charset="0"/>
        <a:ea typeface="+mn-ea"/>
        <a:cs typeface="+mn-cs"/>
      </a:defRPr>
    </a:lvl7pPr>
    <a:lvl8pPr marL="3200400" algn="l" defTabSz="914400" rtl="0" eaLnBrk="1" latinLnBrk="0" hangingPunct="1">
      <a:defRPr sz="4400" kern="1200">
        <a:solidFill>
          <a:schemeClr val="tx1"/>
        </a:solidFill>
        <a:latin typeface="Arial" panose="020B0604020202020204" pitchFamily="34" charset="0"/>
        <a:ea typeface="+mn-ea"/>
        <a:cs typeface="+mn-cs"/>
      </a:defRPr>
    </a:lvl8pPr>
    <a:lvl9pPr marL="3657600" algn="l" defTabSz="914400" rtl="0" eaLnBrk="1" latinLnBrk="0" hangingPunct="1">
      <a:defRPr sz="4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FF3399"/>
    <a:srgbClr val="0000FF"/>
    <a:srgbClr val="FF6600"/>
    <a:srgbClr val="CCFFFF"/>
    <a:srgbClr val="33CC33"/>
    <a:srgbClr val="00CC00"/>
    <a:srgbClr val="FF6699"/>
    <a:srgbClr val="B4BFC8"/>
    <a:srgbClr val="FF0066"/>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18" autoAdjust="0"/>
    <p:restoredTop sz="78513" autoAdjust="0"/>
  </p:normalViewPr>
  <p:slideViewPr>
    <p:cSldViewPr>
      <p:cViewPr varScale="1">
        <p:scale>
          <a:sx n="87" d="100"/>
          <a:sy n="87" d="100"/>
        </p:scale>
        <p:origin x="1620" y="7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829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CA" altLang="en-US"/>
          </a:p>
        </p:txBody>
      </p:sp>
      <p:sp>
        <p:nvSpPr>
          <p:cNvPr id="4099" name="Rectangle 3"/>
          <p:cNvSpPr>
            <a:spLocks noGrp="1" noChangeArrowheads="1"/>
          </p:cNvSpPr>
          <p:nvPr>
            <p:ph type="dt"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CA" altLang="en-US"/>
          </a:p>
        </p:txBody>
      </p:sp>
      <p:sp>
        <p:nvSpPr>
          <p:cNvPr id="6451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701675" y="4416425"/>
            <a:ext cx="560705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CA" altLang="en-US" noProof="0"/>
              <a:t>Click to edit Master text styles</a:t>
            </a:r>
          </a:p>
          <a:p>
            <a:pPr lvl="1"/>
            <a:r>
              <a:rPr lang="en-CA" altLang="en-US" noProof="0"/>
              <a:t>Second level</a:t>
            </a:r>
          </a:p>
          <a:p>
            <a:pPr lvl="2"/>
            <a:r>
              <a:rPr lang="en-CA" altLang="en-US" noProof="0"/>
              <a:t>Third level</a:t>
            </a:r>
          </a:p>
          <a:p>
            <a:pPr lvl="3"/>
            <a:r>
              <a:rPr lang="en-CA" altLang="en-US" noProof="0"/>
              <a:t>Fourth level</a:t>
            </a:r>
          </a:p>
          <a:p>
            <a:pPr lvl="4"/>
            <a:r>
              <a:rPr lang="en-CA" altLang="en-US" noProof="0"/>
              <a:t>Fifth level</a:t>
            </a:r>
          </a:p>
        </p:txBody>
      </p:sp>
      <p:sp>
        <p:nvSpPr>
          <p:cNvPr id="4102" name="Rectangle 6"/>
          <p:cNvSpPr>
            <a:spLocks noGrp="1" noChangeArrowheads="1"/>
          </p:cNvSpPr>
          <p:nvPr>
            <p:ph type="ftr" sz="quarter" idx="4"/>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CA" altLang="en-US"/>
          </a:p>
        </p:txBody>
      </p:sp>
      <p:sp>
        <p:nvSpPr>
          <p:cNvPr id="4103" name="Rectangle 7"/>
          <p:cNvSpPr>
            <a:spLocks noGrp="1" noChangeArrowheads="1"/>
          </p:cNvSpPr>
          <p:nvPr>
            <p:ph type="sldNum" sz="quarter" idx="5"/>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7EF8E707-249E-4397-9FE0-34623F58E4FB}" type="slidenum">
              <a:rPr lang="en-CA" altLang="en-US"/>
              <a:pPr/>
              <a:t>‹#›</a:t>
            </a:fld>
            <a:endParaRPr lang="en-CA"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056F732-00F6-2D40-9C23-8FCFB28E1E6E}" type="slidenum">
              <a:rPr lang="en-US" smtClean="0"/>
              <a:t>1</a:t>
            </a:fld>
            <a:endParaRPr lang="en-US"/>
          </a:p>
        </p:txBody>
      </p:sp>
    </p:spTree>
    <p:extLst>
      <p:ext uri="{BB962C8B-B14F-4D97-AF65-F5344CB8AC3E}">
        <p14:creationId xmlns:p14="http://schemas.microsoft.com/office/powerpoint/2010/main" val="3400614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10</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endParaRPr lang="en-US" altLang="en-US">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10</a:t>
            </a:fld>
            <a:endParaRPr lang="en-US" altLang="en-US"/>
          </a:p>
        </p:txBody>
      </p:sp>
    </p:spTree>
    <p:extLst>
      <p:ext uri="{BB962C8B-B14F-4D97-AF65-F5344CB8AC3E}">
        <p14:creationId xmlns:p14="http://schemas.microsoft.com/office/powerpoint/2010/main" val="1734689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11</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endParaRPr lang="en-US" altLang="en-US" dirty="0">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11</a:t>
            </a:fld>
            <a:endParaRPr lang="en-US" altLang="en-US"/>
          </a:p>
        </p:txBody>
      </p:sp>
    </p:spTree>
    <p:extLst>
      <p:ext uri="{BB962C8B-B14F-4D97-AF65-F5344CB8AC3E}">
        <p14:creationId xmlns:p14="http://schemas.microsoft.com/office/powerpoint/2010/main" val="35788971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12</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endParaRPr lang="en-US" altLang="en-US" dirty="0">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12</a:t>
            </a:fld>
            <a:endParaRPr lang="en-US" altLang="en-US"/>
          </a:p>
        </p:txBody>
      </p:sp>
    </p:spTree>
    <p:extLst>
      <p:ext uri="{BB962C8B-B14F-4D97-AF65-F5344CB8AC3E}">
        <p14:creationId xmlns:p14="http://schemas.microsoft.com/office/powerpoint/2010/main" val="2380051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13</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r>
              <a:rPr lang="en-US" altLang="en-US" dirty="0">
                <a:latin typeface="Arial" panose="020B0604020202020204" pitchFamily="34" charset="0"/>
              </a:rPr>
              <a:t>Sea surface temperatures (SST): blue = below</a:t>
            </a:r>
            <a:r>
              <a:rPr lang="en-US" altLang="en-US" baseline="0" dirty="0">
                <a:latin typeface="Arial" panose="020B0604020202020204" pitchFamily="34" charset="0"/>
              </a:rPr>
              <a:t> normal, orange--red = above normal.</a:t>
            </a:r>
          </a:p>
          <a:p>
            <a:pPr eaLnBrk="1" hangingPunct="1">
              <a:spcBef>
                <a:spcPct val="0"/>
              </a:spcBef>
            </a:pPr>
            <a:r>
              <a:rPr lang="en-US" altLang="en-US" baseline="0" dirty="0">
                <a:latin typeface="Arial" panose="020B0604020202020204" pitchFamily="34" charset="0"/>
              </a:rPr>
              <a:t>Blue in the boxes along the equator indicate La Nina is likely developing (ENSO SST indexes are measured in the red box).</a:t>
            </a:r>
          </a:p>
          <a:p>
            <a:pPr eaLnBrk="1" hangingPunct="1">
              <a:spcBef>
                <a:spcPct val="0"/>
              </a:spcBef>
            </a:pPr>
            <a:endParaRPr lang="en-US" altLang="en-US" baseline="0" dirty="0">
              <a:latin typeface="Arial" panose="020B0604020202020204" pitchFamily="34" charset="0"/>
            </a:endParaRPr>
          </a:p>
          <a:p>
            <a:pPr eaLnBrk="1" hangingPunct="1">
              <a:spcBef>
                <a:spcPct val="0"/>
              </a:spcBef>
            </a:pPr>
            <a:r>
              <a:rPr lang="en-US" altLang="en-US" baseline="0" dirty="0">
                <a:latin typeface="Arial" panose="020B0604020202020204" pitchFamily="34" charset="0"/>
              </a:rPr>
              <a:t>SST in the red ellipse can indicate status of the Pacific Decadal Oscillation (PDO). Cold water along the BC coast with warm water in the central north Pacific indicate the PDO is in the negative phase. Some of the big fire years in northern parts of the provinces and Territories have occurred with a positive PDO, opposite phase from what we currently see.</a:t>
            </a:r>
          </a:p>
          <a:p>
            <a:pPr eaLnBrk="1" hangingPunct="1">
              <a:spcBef>
                <a:spcPct val="0"/>
              </a:spcBef>
            </a:pPr>
            <a:endParaRPr lang="en-US" altLang="en-US" baseline="0" dirty="0">
              <a:latin typeface="Arial" panose="020B0604020202020204" pitchFamily="34" charset="0"/>
            </a:endParaRPr>
          </a:p>
          <a:p>
            <a:pPr eaLnBrk="1" hangingPunct="1">
              <a:spcBef>
                <a:spcPct val="0"/>
              </a:spcBef>
            </a:pPr>
            <a:r>
              <a:rPr lang="en-US" altLang="en-US" baseline="0" dirty="0">
                <a:latin typeface="Arial" panose="020B0604020202020204" pitchFamily="34" charset="0"/>
              </a:rPr>
              <a:t>North Atlantic waters have cooled from late 2023. Note this may not indicate phase of the North Atlantic Oscillation, which is determined by the strength of the Icelandic low</a:t>
            </a:r>
          </a:p>
          <a:p>
            <a:pPr eaLnBrk="1" hangingPunct="1">
              <a:spcBef>
                <a:spcPct val="0"/>
              </a:spcBef>
            </a:pPr>
            <a:r>
              <a:rPr lang="en-US" altLang="en-US" baseline="0" dirty="0">
                <a:latin typeface="Arial" panose="020B0604020202020204" pitchFamily="34" charset="0"/>
              </a:rPr>
              <a:t>pressure and the Azores high pressure systems.</a:t>
            </a:r>
          </a:p>
          <a:p>
            <a:pPr eaLnBrk="1" hangingPunct="1">
              <a:spcBef>
                <a:spcPct val="0"/>
              </a:spcBef>
            </a:pPr>
            <a:endParaRPr lang="en-US" altLang="en-US" dirty="0">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13</a:t>
            </a:fld>
            <a:endParaRPr lang="en-US" altLang="en-US"/>
          </a:p>
        </p:txBody>
      </p:sp>
    </p:spTree>
    <p:extLst>
      <p:ext uri="{BB962C8B-B14F-4D97-AF65-F5344CB8AC3E}">
        <p14:creationId xmlns:p14="http://schemas.microsoft.com/office/powerpoint/2010/main" val="39952875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EF8E707-249E-4397-9FE0-34623F58E4FB}" type="slidenum">
              <a:rPr lang="en-CA" altLang="en-US" smtClean="0"/>
              <a:pPr/>
              <a:t>14</a:t>
            </a:fld>
            <a:endParaRPr lang="en-CA" altLang="en-US"/>
          </a:p>
        </p:txBody>
      </p:sp>
    </p:spTree>
    <p:extLst>
      <p:ext uri="{BB962C8B-B14F-4D97-AF65-F5344CB8AC3E}">
        <p14:creationId xmlns:p14="http://schemas.microsoft.com/office/powerpoint/2010/main" val="307642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15</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endParaRPr lang="en-US" altLang="en-US" dirty="0">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15</a:t>
            </a:fld>
            <a:endParaRPr lang="en-US" altLang="en-US"/>
          </a:p>
        </p:txBody>
      </p:sp>
    </p:spTree>
    <p:extLst>
      <p:ext uri="{BB962C8B-B14F-4D97-AF65-F5344CB8AC3E}">
        <p14:creationId xmlns:p14="http://schemas.microsoft.com/office/powerpoint/2010/main" val="8048814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16</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r>
              <a:rPr lang="en-US" altLang="en-US" dirty="0">
                <a:latin typeface="Arial" panose="020B0604020202020204" pitchFamily="34" charset="0"/>
              </a:rPr>
              <a:t>Years</a:t>
            </a:r>
            <a:r>
              <a:rPr lang="en-US" altLang="en-US" baseline="0" dirty="0">
                <a:latin typeface="Arial" panose="020B0604020202020204" pitchFamily="34" charset="0"/>
              </a:rPr>
              <a:t> with high</a:t>
            </a:r>
            <a:r>
              <a:rPr lang="en-US" altLang="en-US" dirty="0">
                <a:latin typeface="Arial" panose="020B0604020202020204" pitchFamily="34" charset="0"/>
              </a:rPr>
              <a:t> burned area in Quebec are</a:t>
            </a:r>
            <a:r>
              <a:rPr lang="en-US" altLang="en-US" baseline="0" dirty="0">
                <a:latin typeface="Arial" panose="020B0604020202020204" pitchFamily="34" charset="0"/>
              </a:rPr>
              <a:t> indicated in red text, moderate years in orange, and low in black. Perhaps the degree to which the NAO is positive influences fire occurrence,</a:t>
            </a:r>
          </a:p>
          <a:p>
            <a:pPr eaLnBrk="1" hangingPunct="1">
              <a:spcBef>
                <a:spcPct val="0"/>
              </a:spcBef>
            </a:pPr>
            <a:r>
              <a:rPr lang="en-US" altLang="en-US" baseline="0" dirty="0">
                <a:latin typeface="Arial" panose="020B0604020202020204" pitchFamily="34" charset="0"/>
              </a:rPr>
              <a:t>which depends on the correct dryness (high atmospheric pressure) coupled with enough atmospheric instability to generate thundershowers, or increased human activity in the absence of rain. This may occur during years where the NAO transitions between negative and positive or vice versa.</a:t>
            </a:r>
          </a:p>
          <a:p>
            <a:pPr eaLnBrk="1" hangingPunct="1">
              <a:spcBef>
                <a:spcPct val="0"/>
              </a:spcBef>
            </a:pPr>
            <a:endParaRPr lang="en-US" altLang="en-US" baseline="0" dirty="0">
              <a:latin typeface="Arial" panose="020B0604020202020204" pitchFamily="34" charset="0"/>
            </a:endParaRPr>
          </a:p>
          <a:p>
            <a:pPr eaLnBrk="1" hangingPunct="1">
              <a:spcBef>
                <a:spcPct val="0"/>
              </a:spcBef>
            </a:pPr>
            <a:r>
              <a:rPr lang="en-US" altLang="en-US" baseline="0" dirty="0">
                <a:latin typeface="Arial" panose="020B0604020202020204" pitchFamily="34" charset="0"/>
              </a:rPr>
              <a:t>A study ongoing at </a:t>
            </a:r>
            <a:r>
              <a:rPr lang="en-US" altLang="en-US" baseline="0" dirty="0" err="1">
                <a:latin typeface="Arial" panose="020B0604020202020204" pitchFamily="34" charset="0"/>
              </a:rPr>
              <a:t>Universite</a:t>
            </a:r>
            <a:r>
              <a:rPr lang="en-US" altLang="en-US" baseline="0" dirty="0">
                <a:latin typeface="Arial" panose="020B0604020202020204" pitchFamily="34" charset="0"/>
              </a:rPr>
              <a:t> du Quebec a Montreal will likely provide more insight into oceanic/atmospheric oscillations that influence fire in eastern Canada. One finding may link a Baffin/West Atlantic (BWA) oscillation with increased severity rating (I have not read outcomes from this study so can’t comment on this any more at this time).</a:t>
            </a:r>
          </a:p>
          <a:p>
            <a:pPr eaLnBrk="1" hangingPunct="1">
              <a:spcBef>
                <a:spcPct val="0"/>
              </a:spcBef>
            </a:pPr>
            <a:endParaRPr lang="en-US" altLang="en-US" dirty="0">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16</a:t>
            </a:fld>
            <a:endParaRPr lang="en-US" altLang="en-US"/>
          </a:p>
        </p:txBody>
      </p:sp>
    </p:spTree>
    <p:extLst>
      <p:ext uri="{BB962C8B-B14F-4D97-AF65-F5344CB8AC3E}">
        <p14:creationId xmlns:p14="http://schemas.microsoft.com/office/powerpoint/2010/main" val="9839539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943626D1-14DB-3DA6-88BD-B250A8C8E3D4}"/>
              </a:ext>
            </a:extLst>
          </p:cNvPr>
          <p:cNvSpPr>
            <a:spLocks noGrp="1" noRot="1" noChangeAspect="1" noTextEdit="1"/>
          </p:cNvSpPr>
          <p:nvPr>
            <p:ph type="sldImg"/>
          </p:nvPr>
        </p:nvSpPr>
        <p:spPr>
          <a:xfrm>
            <a:off x="1371600" y="1143000"/>
            <a:ext cx="4114800" cy="3086100"/>
          </a:xfrm>
          <a:ln/>
        </p:spPr>
      </p:sp>
      <p:sp>
        <p:nvSpPr>
          <p:cNvPr id="30723" name="Notes Placeholder 2">
            <a:extLst>
              <a:ext uri="{FF2B5EF4-FFF2-40B4-BE49-F238E27FC236}">
                <a16:creationId xmlns:a16="http://schemas.microsoft.com/office/drawing/2014/main" id="{46FB7313-EECC-86F2-2740-6375A9855C75}"/>
              </a:ext>
            </a:extLst>
          </p:cNvPr>
          <p:cNvSpPr>
            <a:spLocks noGrp="1"/>
          </p:cNvSpPr>
          <p:nvPr>
            <p:ph type="body" idx="1"/>
          </p:nvPr>
        </p:nvSpPr>
        <p:spPr>
          <a:noFill/>
        </p:spPr>
        <p:txBody>
          <a:bodyPr/>
          <a:lstStyle/>
          <a:p>
            <a:r>
              <a:rPr lang="en-CA" altLang="en-US" dirty="0"/>
              <a:t>Area outlined in red indicates where known holdover fires occurred in the 2023-24 winter.</a:t>
            </a:r>
          </a:p>
          <a:p>
            <a:r>
              <a:rPr lang="en-CA" altLang="en-US" dirty="0"/>
              <a:t> </a:t>
            </a:r>
          </a:p>
        </p:txBody>
      </p:sp>
      <p:sp>
        <p:nvSpPr>
          <p:cNvPr id="30724" name="Slide Number Placeholder 3">
            <a:extLst>
              <a:ext uri="{FF2B5EF4-FFF2-40B4-BE49-F238E27FC236}">
                <a16:creationId xmlns:a16="http://schemas.microsoft.com/office/drawing/2014/main" id="{213F62BD-3024-5B65-2F99-985E37D46B50}"/>
              </a:ext>
            </a:extLst>
          </p:cNvPr>
          <p:cNvSpPr>
            <a:spLocks noGrp="1"/>
          </p:cNvSpPr>
          <p:nvPr>
            <p:ph type="sldNum" sz="quarter" idx="5"/>
          </p:nvPr>
        </p:nvSpPr>
        <p:spPr>
          <a:noFill/>
        </p:spPr>
        <p:txBody>
          <a:bodyPr/>
          <a:lstStyle>
            <a:lvl1pPr defTabSz="930275">
              <a:defRPr sz="1200" b="1">
                <a:solidFill>
                  <a:schemeClr val="tx1"/>
                </a:solidFill>
                <a:latin typeface="Arial" panose="020B0604020202020204" pitchFamily="34" charset="0"/>
              </a:defRPr>
            </a:lvl1pPr>
            <a:lvl2pPr marL="742950" indent="-285750" defTabSz="930275">
              <a:defRPr sz="1200" b="1">
                <a:solidFill>
                  <a:schemeClr val="tx1"/>
                </a:solidFill>
                <a:latin typeface="Arial" panose="020B0604020202020204" pitchFamily="34" charset="0"/>
              </a:defRPr>
            </a:lvl2pPr>
            <a:lvl3pPr marL="1143000" indent="-228600" defTabSz="930275">
              <a:defRPr sz="1200" b="1">
                <a:solidFill>
                  <a:schemeClr val="tx1"/>
                </a:solidFill>
                <a:latin typeface="Arial" panose="020B0604020202020204" pitchFamily="34" charset="0"/>
              </a:defRPr>
            </a:lvl3pPr>
            <a:lvl4pPr marL="1600200" indent="-228600" defTabSz="930275">
              <a:defRPr sz="1200" b="1">
                <a:solidFill>
                  <a:schemeClr val="tx1"/>
                </a:solidFill>
                <a:latin typeface="Arial" panose="020B0604020202020204" pitchFamily="34" charset="0"/>
              </a:defRPr>
            </a:lvl4pPr>
            <a:lvl5pPr marL="2057400" indent="-228600" defTabSz="930275">
              <a:defRPr sz="1200" b="1">
                <a:solidFill>
                  <a:schemeClr val="tx1"/>
                </a:solidFill>
                <a:latin typeface="Arial" panose="020B0604020202020204" pitchFamily="34" charset="0"/>
              </a:defRPr>
            </a:lvl5pPr>
            <a:lvl6pPr marL="2514600" indent="-228600" defTabSz="930275" eaLnBrk="0" fontAlgn="base" hangingPunct="0">
              <a:spcBef>
                <a:spcPct val="50000"/>
              </a:spcBef>
              <a:spcAft>
                <a:spcPct val="0"/>
              </a:spcAft>
              <a:defRPr sz="1200" b="1">
                <a:solidFill>
                  <a:schemeClr val="tx1"/>
                </a:solidFill>
                <a:latin typeface="Arial" panose="020B0604020202020204" pitchFamily="34" charset="0"/>
              </a:defRPr>
            </a:lvl6pPr>
            <a:lvl7pPr marL="2971800" indent="-228600" defTabSz="930275" eaLnBrk="0" fontAlgn="base" hangingPunct="0">
              <a:spcBef>
                <a:spcPct val="50000"/>
              </a:spcBef>
              <a:spcAft>
                <a:spcPct val="0"/>
              </a:spcAft>
              <a:defRPr sz="1200" b="1">
                <a:solidFill>
                  <a:schemeClr val="tx1"/>
                </a:solidFill>
                <a:latin typeface="Arial" panose="020B0604020202020204" pitchFamily="34" charset="0"/>
              </a:defRPr>
            </a:lvl7pPr>
            <a:lvl8pPr marL="3429000" indent="-228600" defTabSz="930275" eaLnBrk="0" fontAlgn="base" hangingPunct="0">
              <a:spcBef>
                <a:spcPct val="50000"/>
              </a:spcBef>
              <a:spcAft>
                <a:spcPct val="0"/>
              </a:spcAft>
              <a:defRPr sz="1200" b="1">
                <a:solidFill>
                  <a:schemeClr val="tx1"/>
                </a:solidFill>
                <a:latin typeface="Arial" panose="020B0604020202020204" pitchFamily="34" charset="0"/>
              </a:defRPr>
            </a:lvl8pPr>
            <a:lvl9pPr marL="3886200" indent="-228600" defTabSz="930275" eaLnBrk="0" fontAlgn="base" hangingPunct="0">
              <a:spcBef>
                <a:spcPct val="50000"/>
              </a:spcBef>
              <a:spcAft>
                <a:spcPct val="0"/>
              </a:spcAft>
              <a:defRPr sz="1200" b="1">
                <a:solidFill>
                  <a:schemeClr val="tx1"/>
                </a:solidFill>
                <a:latin typeface="Arial" panose="020B0604020202020204" pitchFamily="34" charset="0"/>
              </a:defRPr>
            </a:lvl9pPr>
          </a:lstStyle>
          <a:p>
            <a:fld id="{077FBF42-7AB1-474C-973E-4A4EFD60973E}" type="slidenum">
              <a:rPr lang="en-CA" altLang="en-US" b="0">
                <a:latin typeface="Times" panose="02020603050405020304" pitchFamily="18" charset="0"/>
              </a:rPr>
              <a:pPr/>
              <a:t>17</a:t>
            </a:fld>
            <a:endParaRPr lang="en-CA" altLang="en-US" b="0">
              <a:latin typeface="Times" panose="02020603050405020304" pitchFamily="18" charset="0"/>
            </a:endParaRPr>
          </a:p>
        </p:txBody>
      </p:sp>
    </p:spTree>
    <p:extLst>
      <p:ext uri="{BB962C8B-B14F-4D97-AF65-F5344CB8AC3E}">
        <p14:creationId xmlns:p14="http://schemas.microsoft.com/office/powerpoint/2010/main" val="38594658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18</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r>
              <a:rPr lang="en-US" altLang="en-US" dirty="0">
                <a:latin typeface="Arial" panose="020B0604020202020204" pitchFamily="34" charset="0"/>
              </a:rPr>
              <a:t>From the weekly CWFIS situation report.</a:t>
            </a:r>
          </a:p>
          <a:p>
            <a:pPr eaLnBrk="1" hangingPunct="1">
              <a:spcBef>
                <a:spcPct val="0"/>
              </a:spcBef>
            </a:pPr>
            <a:endParaRPr lang="en-US" altLang="en-US" dirty="0">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18</a:t>
            </a:fld>
            <a:endParaRPr lang="en-US" altLang="en-US"/>
          </a:p>
        </p:txBody>
      </p:sp>
    </p:spTree>
    <p:extLst>
      <p:ext uri="{BB962C8B-B14F-4D97-AF65-F5344CB8AC3E}">
        <p14:creationId xmlns:p14="http://schemas.microsoft.com/office/powerpoint/2010/main" val="15182544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19</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endParaRPr lang="en-US" altLang="en-US">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19</a:t>
            </a:fld>
            <a:endParaRPr lang="en-US" altLang="en-US"/>
          </a:p>
        </p:txBody>
      </p:sp>
    </p:spTree>
    <p:extLst>
      <p:ext uri="{BB962C8B-B14F-4D97-AF65-F5344CB8AC3E}">
        <p14:creationId xmlns:p14="http://schemas.microsoft.com/office/powerpoint/2010/main" val="1471525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2</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endParaRPr lang="en-US" altLang="en-US" dirty="0">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2</a:t>
            </a:fld>
            <a:endParaRPr lang="en-US" altLang="en-US"/>
          </a:p>
        </p:txBody>
      </p:sp>
    </p:spTree>
    <p:extLst>
      <p:ext uri="{BB962C8B-B14F-4D97-AF65-F5344CB8AC3E}">
        <p14:creationId xmlns:p14="http://schemas.microsoft.com/office/powerpoint/2010/main" val="30640239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20</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r>
              <a:rPr lang="en-US" altLang="en-US" dirty="0">
                <a:latin typeface="Arial" panose="020B0604020202020204" pitchFamily="34" charset="0"/>
              </a:rPr>
              <a:t>Neutral ENSO is when indexes remain between the horizontal red lines on the plume chart and the black lines on the time series.</a:t>
            </a:r>
          </a:p>
          <a:p>
            <a:pPr eaLnBrk="1" hangingPunct="1">
              <a:spcBef>
                <a:spcPct val="0"/>
              </a:spcBef>
            </a:pPr>
            <a:r>
              <a:rPr lang="en-US" altLang="en-US" dirty="0">
                <a:latin typeface="Arial" panose="020B0604020202020204" pitchFamily="34" charset="0"/>
              </a:rPr>
              <a:t>El Nino occurs when the indexes are above the top line (+0.5 sea surface temperature anomaly in the 3.4 region) for over 3 consecutive months.</a:t>
            </a:r>
          </a:p>
          <a:p>
            <a:pPr eaLnBrk="1" hangingPunct="1">
              <a:spcBef>
                <a:spcPct val="0"/>
              </a:spcBef>
            </a:pPr>
            <a:r>
              <a:rPr lang="en-US" altLang="en-US" dirty="0">
                <a:latin typeface="Arial" panose="020B0604020202020204" pitchFamily="34" charset="0"/>
              </a:rPr>
              <a:t>La Nina occurs when the indexes are below the bottom line (-0.5 sea surface temperature anomaly in the 3.4 region) for over 3 consecutive months.</a:t>
            </a: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20</a:t>
            </a:fld>
            <a:endParaRPr lang="en-US" altLang="en-US"/>
          </a:p>
        </p:txBody>
      </p:sp>
    </p:spTree>
    <p:extLst>
      <p:ext uri="{BB962C8B-B14F-4D97-AF65-F5344CB8AC3E}">
        <p14:creationId xmlns:p14="http://schemas.microsoft.com/office/powerpoint/2010/main" val="42247091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21</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r>
              <a:rPr lang="en-US" altLang="en-US" dirty="0">
                <a:latin typeface="Arial" panose="020B0604020202020204" pitchFamily="34" charset="0"/>
              </a:rPr>
              <a:t>We could look at analog years before 2016 but climate warming may make good comparisons more difficult. </a:t>
            </a:r>
          </a:p>
          <a:p>
            <a:pPr eaLnBrk="1" hangingPunct="1">
              <a:spcBef>
                <a:spcPct val="0"/>
              </a:spcBef>
            </a:pPr>
            <a:r>
              <a:rPr lang="en-US" altLang="en-US" dirty="0">
                <a:latin typeface="Arial" panose="020B0604020202020204" pitchFamily="34" charset="0"/>
              </a:rPr>
              <a:t>In 2017, a large area burned occurred mainly in British Columbia. The difference in the ENSO index is a later onset of La Nina – in the winter of 2017-18.</a:t>
            </a:r>
          </a:p>
          <a:p>
            <a:pPr eaLnBrk="1" hangingPunct="1">
              <a:spcBef>
                <a:spcPct val="0"/>
              </a:spcBef>
            </a:pPr>
            <a:r>
              <a:rPr lang="en-US" altLang="en-US" dirty="0">
                <a:latin typeface="Arial" panose="020B0604020202020204" pitchFamily="34" charset="0"/>
              </a:rPr>
              <a:t>Neutral ENSO may favor larger area burned in that province.</a:t>
            </a:r>
          </a:p>
          <a:p>
            <a:pPr eaLnBrk="1" hangingPunct="1">
              <a:spcBef>
                <a:spcPct val="0"/>
              </a:spcBef>
            </a:pPr>
            <a:endParaRPr lang="en-US" altLang="en-US" dirty="0">
              <a:latin typeface="Arial" panose="020B0604020202020204" pitchFamily="34" charset="0"/>
            </a:endParaRPr>
          </a:p>
          <a:p>
            <a:pPr eaLnBrk="1" hangingPunct="1">
              <a:spcBef>
                <a:spcPct val="0"/>
              </a:spcBef>
            </a:pPr>
            <a:endParaRPr lang="en-US" altLang="en-US" dirty="0">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21</a:t>
            </a:fld>
            <a:endParaRPr lang="en-US" altLang="en-US"/>
          </a:p>
        </p:txBody>
      </p:sp>
    </p:spTree>
    <p:extLst>
      <p:ext uri="{BB962C8B-B14F-4D97-AF65-F5344CB8AC3E}">
        <p14:creationId xmlns:p14="http://schemas.microsoft.com/office/powerpoint/2010/main" val="3514366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CA" dirty="0"/>
              <a:t>Temperature maps</a:t>
            </a:r>
            <a:r>
              <a:rPr lang="en-CA" baseline="0" dirty="0"/>
              <a:t>:</a:t>
            </a:r>
            <a:r>
              <a:rPr lang="en-CA" dirty="0"/>
              <a:t> blue = below</a:t>
            </a:r>
            <a:r>
              <a:rPr lang="en-CA" baseline="0" dirty="0"/>
              <a:t> normal, orange--red = above normal</a:t>
            </a:r>
          </a:p>
          <a:p>
            <a:r>
              <a:rPr lang="en-CA" baseline="0" dirty="0"/>
              <a:t>Precipitation maps: orange--red = below normal, green = above normal</a:t>
            </a:r>
          </a:p>
          <a:p>
            <a:endParaRPr lang="en-CA" dirty="0"/>
          </a:p>
          <a:p>
            <a:r>
              <a:rPr lang="en-CA" dirty="0"/>
              <a:t>Seasonal</a:t>
            </a:r>
            <a:r>
              <a:rPr lang="en-CA" baseline="0" dirty="0"/>
              <a:t> forecasts produced by </a:t>
            </a:r>
            <a:r>
              <a:rPr lang="en-CA" baseline="0" dirty="0" err="1"/>
              <a:t>NRCan</a:t>
            </a:r>
            <a:r>
              <a:rPr lang="en-CA" baseline="0" dirty="0"/>
              <a:t> use temperature and precipitation from the two 10-member </a:t>
            </a:r>
            <a:r>
              <a:rPr lang="en-CA" baseline="0" dirty="0" err="1"/>
              <a:t>CanSIPS</a:t>
            </a:r>
            <a:r>
              <a:rPr lang="en-CA" baseline="0" dirty="0"/>
              <a:t> ensembles (green boxes in centre).</a:t>
            </a:r>
          </a:p>
          <a:p>
            <a:r>
              <a:rPr lang="en-CA" baseline="0" dirty="0"/>
              <a:t>GEM-NEMO translates to Global Environmental Multiscale – Nucleus for European Modeling of the Oceans.</a:t>
            </a:r>
          </a:p>
          <a:p>
            <a:r>
              <a:rPr lang="en-CA" baseline="0" dirty="0"/>
              <a:t>Wind data from these models have not been tested yet.</a:t>
            </a:r>
          </a:p>
          <a:p>
            <a:endParaRPr lang="en-CA" baseline="0" dirty="0"/>
          </a:p>
          <a:p>
            <a:r>
              <a:rPr lang="en-CA" baseline="0" dirty="0"/>
              <a:t>The remainder of the boxes show various models used in the NMME, with combined outputs condensed into the top left box, while</a:t>
            </a:r>
          </a:p>
          <a:p>
            <a:r>
              <a:rPr lang="en-CA" baseline="0" dirty="0"/>
              <a:t>the bottom right box includes European models – the International Multi-Model Ensemble (IMME). </a:t>
            </a:r>
          </a:p>
          <a:p>
            <a:endParaRPr lang="en-CA" dirty="0"/>
          </a:p>
        </p:txBody>
      </p:sp>
      <p:sp>
        <p:nvSpPr>
          <p:cNvPr id="4" name="Slide Number Placeholder 3"/>
          <p:cNvSpPr>
            <a:spLocks noGrp="1"/>
          </p:cNvSpPr>
          <p:nvPr>
            <p:ph type="sldNum" sz="quarter" idx="10"/>
          </p:nvPr>
        </p:nvSpPr>
        <p:spPr/>
        <p:txBody>
          <a:bodyPr/>
          <a:lstStyle/>
          <a:p>
            <a:fld id="{7EF8E707-249E-4397-9FE0-34623F58E4FB}" type="slidenum">
              <a:rPr lang="en-CA" altLang="en-US" smtClean="0"/>
              <a:pPr/>
              <a:t>22</a:t>
            </a:fld>
            <a:endParaRPr lang="en-CA" altLang="en-US"/>
          </a:p>
        </p:txBody>
      </p:sp>
    </p:spTree>
    <p:extLst>
      <p:ext uri="{BB962C8B-B14F-4D97-AF65-F5344CB8AC3E}">
        <p14:creationId xmlns:p14="http://schemas.microsoft.com/office/powerpoint/2010/main" val="190807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CA" dirty="0"/>
              <a:t>Temperature maps</a:t>
            </a:r>
            <a:r>
              <a:rPr lang="en-CA" baseline="0" dirty="0"/>
              <a:t>:</a:t>
            </a:r>
            <a:r>
              <a:rPr lang="en-CA" dirty="0"/>
              <a:t> blue = below</a:t>
            </a:r>
            <a:r>
              <a:rPr lang="en-CA" baseline="0" dirty="0"/>
              <a:t> normal, orange--red = above normal</a:t>
            </a:r>
          </a:p>
          <a:p>
            <a:r>
              <a:rPr lang="en-CA" baseline="0" dirty="0"/>
              <a:t>Precipitation maps: orange--red = below normal, green = above normal</a:t>
            </a:r>
          </a:p>
          <a:p>
            <a:endParaRPr lang="en-CA" dirty="0"/>
          </a:p>
          <a:p>
            <a:r>
              <a:rPr lang="en-CA" dirty="0"/>
              <a:t>Seasonal</a:t>
            </a:r>
            <a:r>
              <a:rPr lang="en-CA" baseline="0" dirty="0"/>
              <a:t> forecasts produced by </a:t>
            </a:r>
            <a:r>
              <a:rPr lang="en-CA" baseline="0" dirty="0" err="1"/>
              <a:t>NRCan</a:t>
            </a:r>
            <a:r>
              <a:rPr lang="en-CA" baseline="0" dirty="0"/>
              <a:t> use temperature and precipitation from the two 10-member </a:t>
            </a:r>
            <a:r>
              <a:rPr lang="en-CA" baseline="0" dirty="0" err="1"/>
              <a:t>CanSIPS</a:t>
            </a:r>
            <a:r>
              <a:rPr lang="en-CA" baseline="0" dirty="0"/>
              <a:t> ensembles (green boxes in centre).</a:t>
            </a:r>
          </a:p>
          <a:p>
            <a:r>
              <a:rPr lang="en-CA" baseline="0" dirty="0"/>
              <a:t>GEM-NEMO translates to Global Environmental Multiscale – Nucleus for European Modeling of the Oceans.</a:t>
            </a:r>
          </a:p>
          <a:p>
            <a:r>
              <a:rPr lang="en-CA" baseline="0" dirty="0"/>
              <a:t>Wind data from these models have not been tested yet.</a:t>
            </a:r>
          </a:p>
          <a:p>
            <a:endParaRPr lang="en-CA" baseline="0" dirty="0"/>
          </a:p>
          <a:p>
            <a:r>
              <a:rPr lang="en-CA" baseline="0" dirty="0"/>
              <a:t>The remainder of the boxes show various models used in the NMME, with combined outputs condensed into the top left box, while</a:t>
            </a:r>
          </a:p>
          <a:p>
            <a:r>
              <a:rPr lang="en-CA" baseline="0" dirty="0"/>
              <a:t>the bottom right box includes European models – the International Multi-Model Ensemble (IMME). </a:t>
            </a:r>
          </a:p>
          <a:p>
            <a:endParaRPr lang="en-CA" dirty="0"/>
          </a:p>
        </p:txBody>
      </p:sp>
      <p:sp>
        <p:nvSpPr>
          <p:cNvPr id="4" name="Slide Number Placeholder 3"/>
          <p:cNvSpPr>
            <a:spLocks noGrp="1"/>
          </p:cNvSpPr>
          <p:nvPr>
            <p:ph type="sldNum" sz="quarter" idx="10"/>
          </p:nvPr>
        </p:nvSpPr>
        <p:spPr/>
        <p:txBody>
          <a:bodyPr/>
          <a:lstStyle/>
          <a:p>
            <a:fld id="{7EF8E707-249E-4397-9FE0-34623F58E4FB}" type="slidenum">
              <a:rPr lang="en-CA" altLang="en-US" smtClean="0"/>
              <a:pPr/>
              <a:t>23</a:t>
            </a:fld>
            <a:endParaRPr lang="en-CA" altLang="en-US"/>
          </a:p>
        </p:txBody>
      </p:sp>
    </p:spTree>
    <p:extLst>
      <p:ext uri="{BB962C8B-B14F-4D97-AF65-F5344CB8AC3E}">
        <p14:creationId xmlns:p14="http://schemas.microsoft.com/office/powerpoint/2010/main" val="13336311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CA" dirty="0"/>
              <a:t>Temperature maps</a:t>
            </a:r>
            <a:r>
              <a:rPr lang="en-CA" baseline="0" dirty="0"/>
              <a:t>:</a:t>
            </a:r>
            <a:r>
              <a:rPr lang="en-CA" dirty="0"/>
              <a:t> blue = below</a:t>
            </a:r>
            <a:r>
              <a:rPr lang="en-CA" baseline="0" dirty="0"/>
              <a:t> normal, orange--red = above normal</a:t>
            </a:r>
          </a:p>
          <a:p>
            <a:r>
              <a:rPr lang="en-CA" baseline="0" dirty="0"/>
              <a:t>Precipitation maps: orange--red = below normal, green = above normal</a:t>
            </a:r>
          </a:p>
          <a:p>
            <a:endParaRPr lang="en-CA" dirty="0"/>
          </a:p>
          <a:p>
            <a:r>
              <a:rPr lang="en-CA" dirty="0"/>
              <a:t>Seasonal</a:t>
            </a:r>
            <a:r>
              <a:rPr lang="en-CA" baseline="0" dirty="0"/>
              <a:t> forecasts produced by </a:t>
            </a:r>
            <a:r>
              <a:rPr lang="en-CA" baseline="0" dirty="0" err="1"/>
              <a:t>NRCan</a:t>
            </a:r>
            <a:r>
              <a:rPr lang="en-CA" baseline="0" dirty="0"/>
              <a:t> use temperature and precipitation from the two 10-member </a:t>
            </a:r>
            <a:r>
              <a:rPr lang="en-CA" baseline="0" dirty="0" err="1"/>
              <a:t>CanSIPS</a:t>
            </a:r>
            <a:r>
              <a:rPr lang="en-CA" baseline="0" dirty="0"/>
              <a:t> ensembles (green boxes in centre).</a:t>
            </a:r>
          </a:p>
          <a:p>
            <a:r>
              <a:rPr lang="en-CA" baseline="0" dirty="0"/>
              <a:t>GEM-NEMO translates to Global Environmental Multiscale – Nucleus for European Modeling of the Oceans.</a:t>
            </a:r>
          </a:p>
          <a:p>
            <a:r>
              <a:rPr lang="en-CA" baseline="0" dirty="0"/>
              <a:t>Wind data from these models have not been tested yet.</a:t>
            </a:r>
          </a:p>
          <a:p>
            <a:endParaRPr lang="en-CA" baseline="0" dirty="0"/>
          </a:p>
          <a:p>
            <a:r>
              <a:rPr lang="en-CA" baseline="0" dirty="0"/>
              <a:t>The remainder of the boxes show various models used in the NMME, with combined outputs condensed into the top left box, while</a:t>
            </a:r>
          </a:p>
          <a:p>
            <a:r>
              <a:rPr lang="en-CA" baseline="0" dirty="0"/>
              <a:t>the bottom right box includes European models – the International Multi-Model Ensemble (IMME). </a:t>
            </a:r>
          </a:p>
          <a:p>
            <a:endParaRPr lang="en-CA" dirty="0"/>
          </a:p>
        </p:txBody>
      </p:sp>
      <p:sp>
        <p:nvSpPr>
          <p:cNvPr id="4" name="Slide Number Placeholder 3"/>
          <p:cNvSpPr>
            <a:spLocks noGrp="1"/>
          </p:cNvSpPr>
          <p:nvPr>
            <p:ph type="sldNum" sz="quarter" idx="10"/>
          </p:nvPr>
        </p:nvSpPr>
        <p:spPr/>
        <p:txBody>
          <a:bodyPr/>
          <a:lstStyle/>
          <a:p>
            <a:fld id="{7EF8E707-249E-4397-9FE0-34623F58E4FB}" type="slidenum">
              <a:rPr lang="en-CA" altLang="en-US" smtClean="0"/>
              <a:pPr/>
              <a:t>24</a:t>
            </a:fld>
            <a:endParaRPr lang="en-CA" altLang="en-US"/>
          </a:p>
        </p:txBody>
      </p:sp>
    </p:spTree>
    <p:extLst>
      <p:ext uri="{BB962C8B-B14F-4D97-AF65-F5344CB8AC3E}">
        <p14:creationId xmlns:p14="http://schemas.microsoft.com/office/powerpoint/2010/main" val="14124108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25</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endParaRPr lang="en-US" altLang="en-US">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25</a:t>
            </a:fld>
            <a:endParaRPr lang="en-US" altLang="en-US"/>
          </a:p>
        </p:txBody>
      </p:sp>
    </p:spTree>
    <p:extLst>
      <p:ext uri="{BB962C8B-B14F-4D97-AF65-F5344CB8AC3E}">
        <p14:creationId xmlns:p14="http://schemas.microsoft.com/office/powerpoint/2010/main" val="27755095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26</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endParaRPr lang="en-US" altLang="en-US">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26</a:t>
            </a:fld>
            <a:endParaRPr lang="en-US" altLang="en-US"/>
          </a:p>
        </p:txBody>
      </p:sp>
    </p:spTree>
    <p:extLst>
      <p:ext uri="{BB962C8B-B14F-4D97-AF65-F5344CB8AC3E}">
        <p14:creationId xmlns:p14="http://schemas.microsoft.com/office/powerpoint/2010/main" val="13881935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27</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r>
              <a:rPr lang="en-US" altLang="en-US" dirty="0">
                <a:latin typeface="Arial" panose="020B0604020202020204" pitchFamily="34" charset="0"/>
              </a:rPr>
              <a:t>A patchy</a:t>
            </a:r>
            <a:r>
              <a:rPr lang="en-US" altLang="en-US" baseline="0" dirty="0">
                <a:latin typeface="Arial" panose="020B0604020202020204" pitchFamily="34" charset="0"/>
              </a:rPr>
              <a:t> pattern likely indicates anomaly values lie close to the category bounds.</a:t>
            </a:r>
          </a:p>
          <a:p>
            <a:pPr eaLnBrk="1" hangingPunct="1">
              <a:spcBef>
                <a:spcPct val="0"/>
              </a:spcBef>
            </a:pPr>
            <a:r>
              <a:rPr lang="en-US" altLang="en-US" baseline="0" dirty="0">
                <a:latin typeface="Arial" panose="020B0604020202020204" pitchFamily="34" charset="0"/>
              </a:rPr>
              <a:t>Although the southern Prairies are often red in the spring, little burning occurs due to greening of grass, so this area can often be ignored in mid to late spring.</a:t>
            </a:r>
          </a:p>
          <a:p>
            <a:pPr eaLnBrk="1" hangingPunct="1">
              <a:spcBef>
                <a:spcPct val="0"/>
              </a:spcBef>
            </a:pPr>
            <a:endParaRPr lang="en-US" altLang="en-US" baseline="0" dirty="0">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27</a:t>
            </a:fld>
            <a:endParaRPr lang="en-US" altLang="en-US"/>
          </a:p>
        </p:txBody>
      </p:sp>
    </p:spTree>
    <p:extLst>
      <p:ext uri="{BB962C8B-B14F-4D97-AF65-F5344CB8AC3E}">
        <p14:creationId xmlns:p14="http://schemas.microsoft.com/office/powerpoint/2010/main" val="24566788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28</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latin typeface="Arial" panose="020B0604020202020204" pitchFamily="34" charset="0"/>
              </a:rPr>
              <a:t>A patchy</a:t>
            </a:r>
            <a:r>
              <a:rPr lang="en-US" altLang="en-US" baseline="0" dirty="0">
                <a:latin typeface="Arial" panose="020B0604020202020204" pitchFamily="34" charset="0"/>
              </a:rPr>
              <a:t> pattern likely indicates anomaly values lie close to the category bounds.</a:t>
            </a:r>
          </a:p>
          <a:p>
            <a:pPr eaLnBrk="1" hangingPunct="1">
              <a:spcBef>
                <a:spcPct val="0"/>
              </a:spcBef>
            </a:pPr>
            <a:endParaRPr lang="en-US" altLang="en-US" dirty="0">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28</a:t>
            </a:fld>
            <a:endParaRPr lang="en-US" altLang="en-US"/>
          </a:p>
        </p:txBody>
      </p:sp>
    </p:spTree>
    <p:extLst>
      <p:ext uri="{BB962C8B-B14F-4D97-AF65-F5344CB8AC3E}">
        <p14:creationId xmlns:p14="http://schemas.microsoft.com/office/powerpoint/2010/main" val="42408931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CA" dirty="0"/>
              <a:t>Temperature maps</a:t>
            </a:r>
            <a:r>
              <a:rPr lang="en-CA" baseline="0" dirty="0"/>
              <a:t>:</a:t>
            </a:r>
            <a:r>
              <a:rPr lang="en-CA" dirty="0"/>
              <a:t> blue = below</a:t>
            </a:r>
            <a:r>
              <a:rPr lang="en-CA" baseline="0" dirty="0"/>
              <a:t> normal, orange--red = above normal</a:t>
            </a:r>
          </a:p>
          <a:p>
            <a:r>
              <a:rPr lang="en-CA" baseline="0" dirty="0"/>
              <a:t>Precipitation maps: orange--red = below normal, green = above normal</a:t>
            </a:r>
          </a:p>
          <a:p>
            <a:endParaRPr lang="en-CA" dirty="0"/>
          </a:p>
          <a:p>
            <a:r>
              <a:rPr lang="en-CA" dirty="0"/>
              <a:t>Seasonal</a:t>
            </a:r>
            <a:r>
              <a:rPr lang="en-CA" baseline="0" dirty="0"/>
              <a:t> forecasts produced by </a:t>
            </a:r>
            <a:r>
              <a:rPr lang="en-CA" baseline="0" dirty="0" err="1"/>
              <a:t>NRCan</a:t>
            </a:r>
            <a:r>
              <a:rPr lang="en-CA" baseline="0" dirty="0"/>
              <a:t> use temperature and precipitation from the two 10-member </a:t>
            </a:r>
            <a:r>
              <a:rPr lang="en-CA" baseline="0" dirty="0" err="1"/>
              <a:t>CanSIPS</a:t>
            </a:r>
            <a:r>
              <a:rPr lang="en-CA" baseline="0" dirty="0"/>
              <a:t> ensembles (green boxes in centre).</a:t>
            </a:r>
          </a:p>
          <a:p>
            <a:r>
              <a:rPr lang="en-CA" baseline="0" dirty="0"/>
              <a:t>GEM-NEMO translates to Global Environmental Multiscale – Nucleus for European Modeling of the Oceans.</a:t>
            </a:r>
          </a:p>
          <a:p>
            <a:r>
              <a:rPr lang="en-CA" baseline="0" dirty="0"/>
              <a:t>Wind data from these models have not been tested yet.</a:t>
            </a:r>
          </a:p>
          <a:p>
            <a:endParaRPr lang="en-CA" baseline="0" dirty="0"/>
          </a:p>
          <a:p>
            <a:r>
              <a:rPr lang="en-CA" baseline="0" dirty="0"/>
              <a:t>The remainder of the boxes show various models used in the NMME, with combined outputs condensed into the top left box, while</a:t>
            </a:r>
          </a:p>
          <a:p>
            <a:r>
              <a:rPr lang="en-CA" baseline="0" dirty="0"/>
              <a:t>the bottom right box includes European models – the International Multi-Model Ensemble (IMME). </a:t>
            </a:r>
          </a:p>
          <a:p>
            <a:endParaRPr lang="en-CA" baseline="0" dirty="0"/>
          </a:p>
          <a:p>
            <a:r>
              <a:rPr lang="en-CA" baseline="0" dirty="0"/>
              <a:t>The precipitation “lack of skills” map is shown here to illuminate the difficulty in precipitation prediction.</a:t>
            </a:r>
          </a:p>
          <a:p>
            <a:endParaRPr lang="en-CA" baseline="0" dirty="0"/>
          </a:p>
          <a:p>
            <a:endParaRPr lang="en-CA" dirty="0"/>
          </a:p>
        </p:txBody>
      </p:sp>
      <p:sp>
        <p:nvSpPr>
          <p:cNvPr id="4" name="Slide Number Placeholder 3"/>
          <p:cNvSpPr>
            <a:spLocks noGrp="1"/>
          </p:cNvSpPr>
          <p:nvPr>
            <p:ph type="sldNum" sz="quarter" idx="10"/>
          </p:nvPr>
        </p:nvSpPr>
        <p:spPr/>
        <p:txBody>
          <a:bodyPr/>
          <a:lstStyle/>
          <a:p>
            <a:fld id="{7EF8E707-249E-4397-9FE0-34623F58E4FB}" type="slidenum">
              <a:rPr lang="en-CA" altLang="en-US" smtClean="0"/>
              <a:pPr/>
              <a:t>29</a:t>
            </a:fld>
            <a:endParaRPr lang="en-CA" altLang="en-US"/>
          </a:p>
        </p:txBody>
      </p:sp>
    </p:spTree>
    <p:extLst>
      <p:ext uri="{BB962C8B-B14F-4D97-AF65-F5344CB8AC3E}">
        <p14:creationId xmlns:p14="http://schemas.microsoft.com/office/powerpoint/2010/main" val="2012797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CA" dirty="0"/>
              <a:t>Likely more records of various kinds set …</a:t>
            </a:r>
          </a:p>
          <a:p>
            <a:endParaRPr lang="en-CA" dirty="0"/>
          </a:p>
        </p:txBody>
      </p:sp>
      <p:sp>
        <p:nvSpPr>
          <p:cNvPr id="4" name="Slide Number Placeholder 3"/>
          <p:cNvSpPr>
            <a:spLocks noGrp="1"/>
          </p:cNvSpPr>
          <p:nvPr>
            <p:ph type="sldNum" sz="quarter" idx="10"/>
          </p:nvPr>
        </p:nvSpPr>
        <p:spPr/>
        <p:txBody>
          <a:bodyPr/>
          <a:lstStyle/>
          <a:p>
            <a:fld id="{7EF8E707-249E-4397-9FE0-34623F58E4FB}" type="slidenum">
              <a:rPr lang="en-CA" altLang="en-US" smtClean="0"/>
              <a:pPr/>
              <a:t>3</a:t>
            </a:fld>
            <a:endParaRPr lang="en-CA" altLang="en-US"/>
          </a:p>
        </p:txBody>
      </p:sp>
    </p:spTree>
    <p:extLst>
      <p:ext uri="{BB962C8B-B14F-4D97-AF65-F5344CB8AC3E}">
        <p14:creationId xmlns:p14="http://schemas.microsoft.com/office/powerpoint/2010/main" val="27232111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CA" dirty="0"/>
              <a:t>Temperature maps</a:t>
            </a:r>
            <a:r>
              <a:rPr lang="en-CA" baseline="0" dirty="0"/>
              <a:t>:</a:t>
            </a:r>
            <a:r>
              <a:rPr lang="en-CA" dirty="0"/>
              <a:t> blue = below</a:t>
            </a:r>
            <a:r>
              <a:rPr lang="en-CA" baseline="0" dirty="0"/>
              <a:t> normal, orange--red = above normal</a:t>
            </a:r>
          </a:p>
          <a:p>
            <a:r>
              <a:rPr lang="en-CA" baseline="0" dirty="0"/>
              <a:t>Precipitation maps: orange--red = below normal, green = above normal</a:t>
            </a:r>
          </a:p>
          <a:p>
            <a:endParaRPr lang="en-CA" dirty="0"/>
          </a:p>
          <a:p>
            <a:r>
              <a:rPr lang="en-CA" dirty="0"/>
              <a:t>Seasonal</a:t>
            </a:r>
            <a:r>
              <a:rPr lang="en-CA" baseline="0" dirty="0"/>
              <a:t> forecasts produced by </a:t>
            </a:r>
            <a:r>
              <a:rPr lang="en-CA" baseline="0" dirty="0" err="1"/>
              <a:t>NRCan</a:t>
            </a:r>
            <a:r>
              <a:rPr lang="en-CA" baseline="0" dirty="0"/>
              <a:t> use temperature and precipitation from the two 10-member </a:t>
            </a:r>
            <a:r>
              <a:rPr lang="en-CA" baseline="0" dirty="0" err="1"/>
              <a:t>CanSIPS</a:t>
            </a:r>
            <a:r>
              <a:rPr lang="en-CA" baseline="0" dirty="0"/>
              <a:t> ensembles (green boxes in centre).</a:t>
            </a:r>
          </a:p>
          <a:p>
            <a:r>
              <a:rPr lang="en-CA" baseline="0" dirty="0"/>
              <a:t>GEM-NEMO translates to Global Environmental Multiscale – Nucleus for European Modeling of the Oceans.</a:t>
            </a:r>
          </a:p>
          <a:p>
            <a:r>
              <a:rPr lang="en-CA" baseline="0" dirty="0"/>
              <a:t>Wind data from these models have not been tested yet.</a:t>
            </a:r>
          </a:p>
          <a:p>
            <a:endParaRPr lang="en-CA" baseline="0" dirty="0"/>
          </a:p>
          <a:p>
            <a:r>
              <a:rPr lang="en-CA" baseline="0" dirty="0"/>
              <a:t>The remainder of the boxes show various models used in the NMME, with combined outputs condensed into the top left box, while</a:t>
            </a:r>
          </a:p>
          <a:p>
            <a:r>
              <a:rPr lang="en-CA" baseline="0" dirty="0"/>
              <a:t>the bottom right box includes European models – the International Multi-Model Ensemble (IMME). </a:t>
            </a:r>
          </a:p>
          <a:p>
            <a:endParaRPr lang="en-CA" dirty="0"/>
          </a:p>
        </p:txBody>
      </p:sp>
      <p:sp>
        <p:nvSpPr>
          <p:cNvPr id="4" name="Slide Number Placeholder 3"/>
          <p:cNvSpPr>
            <a:spLocks noGrp="1"/>
          </p:cNvSpPr>
          <p:nvPr>
            <p:ph type="sldNum" sz="quarter" idx="10"/>
          </p:nvPr>
        </p:nvSpPr>
        <p:spPr/>
        <p:txBody>
          <a:bodyPr/>
          <a:lstStyle/>
          <a:p>
            <a:fld id="{7EF8E707-249E-4397-9FE0-34623F58E4FB}" type="slidenum">
              <a:rPr lang="en-CA" altLang="en-US" smtClean="0"/>
              <a:pPr/>
              <a:t>30</a:t>
            </a:fld>
            <a:endParaRPr lang="en-CA" altLang="en-US"/>
          </a:p>
        </p:txBody>
      </p:sp>
    </p:spTree>
    <p:extLst>
      <p:ext uri="{BB962C8B-B14F-4D97-AF65-F5344CB8AC3E}">
        <p14:creationId xmlns:p14="http://schemas.microsoft.com/office/powerpoint/2010/main" val="5087976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CA" dirty="0"/>
              <a:t>Temperature maps</a:t>
            </a:r>
            <a:r>
              <a:rPr lang="en-CA" baseline="0" dirty="0"/>
              <a:t>:</a:t>
            </a:r>
            <a:r>
              <a:rPr lang="en-CA" dirty="0"/>
              <a:t> blue = below</a:t>
            </a:r>
            <a:r>
              <a:rPr lang="en-CA" baseline="0" dirty="0"/>
              <a:t> normal, orange--red = above normal</a:t>
            </a:r>
          </a:p>
          <a:p>
            <a:r>
              <a:rPr lang="en-CA" baseline="0" dirty="0"/>
              <a:t>Precipitation maps: orange--red = below normal, green = above normal</a:t>
            </a:r>
          </a:p>
          <a:p>
            <a:endParaRPr lang="en-CA" dirty="0"/>
          </a:p>
          <a:p>
            <a:r>
              <a:rPr lang="en-CA" dirty="0"/>
              <a:t>Seasonal</a:t>
            </a:r>
            <a:r>
              <a:rPr lang="en-CA" baseline="0" dirty="0"/>
              <a:t> forecasts produced by </a:t>
            </a:r>
            <a:r>
              <a:rPr lang="en-CA" baseline="0" dirty="0" err="1"/>
              <a:t>NRCan</a:t>
            </a:r>
            <a:r>
              <a:rPr lang="en-CA" baseline="0" dirty="0"/>
              <a:t> use temperature and precipitation from the two 10-member </a:t>
            </a:r>
            <a:r>
              <a:rPr lang="en-CA" baseline="0" dirty="0" err="1"/>
              <a:t>CanSIPS</a:t>
            </a:r>
            <a:r>
              <a:rPr lang="en-CA" baseline="0" dirty="0"/>
              <a:t> ensembles (green boxes in centre).</a:t>
            </a:r>
          </a:p>
          <a:p>
            <a:r>
              <a:rPr lang="en-CA" baseline="0" dirty="0"/>
              <a:t>GEM-NEMO translates to Global Environmental Multiscale – Nucleus for European Modeling of the Oceans.</a:t>
            </a:r>
          </a:p>
          <a:p>
            <a:r>
              <a:rPr lang="en-CA" baseline="0" dirty="0"/>
              <a:t>Wind data from these models have not been tested yet.</a:t>
            </a:r>
          </a:p>
          <a:p>
            <a:endParaRPr lang="en-CA" baseline="0" dirty="0"/>
          </a:p>
          <a:p>
            <a:r>
              <a:rPr lang="en-CA" baseline="0" dirty="0"/>
              <a:t>The remainder of the boxes show various models used in the NMME, with combined outputs condensed into the top left box, while</a:t>
            </a:r>
          </a:p>
          <a:p>
            <a:r>
              <a:rPr lang="en-CA" baseline="0" dirty="0"/>
              <a:t>the bottom right box includes European models – the International Multi-Model Ensemble (IMME). </a:t>
            </a:r>
          </a:p>
          <a:p>
            <a:endParaRPr lang="en-CA" dirty="0"/>
          </a:p>
        </p:txBody>
      </p:sp>
      <p:sp>
        <p:nvSpPr>
          <p:cNvPr id="4" name="Slide Number Placeholder 3"/>
          <p:cNvSpPr>
            <a:spLocks noGrp="1"/>
          </p:cNvSpPr>
          <p:nvPr>
            <p:ph type="sldNum" sz="quarter" idx="10"/>
          </p:nvPr>
        </p:nvSpPr>
        <p:spPr/>
        <p:txBody>
          <a:bodyPr/>
          <a:lstStyle/>
          <a:p>
            <a:fld id="{7EF8E707-249E-4397-9FE0-34623F58E4FB}" type="slidenum">
              <a:rPr lang="en-CA" altLang="en-US" smtClean="0"/>
              <a:pPr/>
              <a:t>31</a:t>
            </a:fld>
            <a:endParaRPr lang="en-CA" altLang="en-US"/>
          </a:p>
        </p:txBody>
      </p:sp>
    </p:spTree>
    <p:extLst>
      <p:ext uri="{BB962C8B-B14F-4D97-AF65-F5344CB8AC3E}">
        <p14:creationId xmlns:p14="http://schemas.microsoft.com/office/powerpoint/2010/main" val="4982099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EF8E707-249E-4397-9FE0-34623F58E4FB}" type="slidenum">
              <a:rPr lang="en-CA" altLang="en-US" smtClean="0"/>
              <a:pPr/>
              <a:t>32</a:t>
            </a:fld>
            <a:endParaRPr lang="en-CA" altLang="en-US"/>
          </a:p>
        </p:txBody>
      </p:sp>
    </p:spTree>
    <p:extLst>
      <p:ext uri="{BB962C8B-B14F-4D97-AF65-F5344CB8AC3E}">
        <p14:creationId xmlns:p14="http://schemas.microsoft.com/office/powerpoint/2010/main" val="3910531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CA" dirty="0"/>
              <a:t>Highlights</a:t>
            </a:r>
            <a:r>
              <a:rPr lang="en-CA" baseline="0" dirty="0"/>
              <a:t> the Monthly and Seasonal Forecasts link on the CWFIS web page. This will eventually look different when the web site revisions are done! </a:t>
            </a:r>
          </a:p>
          <a:p>
            <a:endParaRPr lang="en-CA" dirty="0"/>
          </a:p>
        </p:txBody>
      </p:sp>
      <p:sp>
        <p:nvSpPr>
          <p:cNvPr id="4" name="Slide Number Placeholder 3"/>
          <p:cNvSpPr>
            <a:spLocks noGrp="1"/>
          </p:cNvSpPr>
          <p:nvPr>
            <p:ph type="sldNum" sz="quarter" idx="10"/>
          </p:nvPr>
        </p:nvSpPr>
        <p:spPr/>
        <p:txBody>
          <a:bodyPr/>
          <a:lstStyle/>
          <a:p>
            <a:fld id="{7EF8E707-249E-4397-9FE0-34623F58E4FB}" type="slidenum">
              <a:rPr lang="en-CA" altLang="en-US" smtClean="0"/>
              <a:pPr/>
              <a:t>33</a:t>
            </a:fld>
            <a:endParaRPr lang="en-CA" altLang="en-US"/>
          </a:p>
        </p:txBody>
      </p:sp>
    </p:spTree>
    <p:extLst>
      <p:ext uri="{BB962C8B-B14F-4D97-AF65-F5344CB8AC3E}">
        <p14:creationId xmlns:p14="http://schemas.microsoft.com/office/powerpoint/2010/main" val="15911816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EF8E707-249E-4397-9FE0-34623F58E4FB}" type="slidenum">
              <a:rPr lang="en-CA" altLang="en-US" smtClean="0"/>
              <a:pPr/>
              <a:t>34</a:t>
            </a:fld>
            <a:endParaRPr lang="en-CA" altLang="en-US"/>
          </a:p>
        </p:txBody>
      </p:sp>
    </p:spTree>
    <p:extLst>
      <p:ext uri="{BB962C8B-B14F-4D97-AF65-F5344CB8AC3E}">
        <p14:creationId xmlns:p14="http://schemas.microsoft.com/office/powerpoint/2010/main" val="21885682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EF8E707-249E-4397-9FE0-34623F58E4FB}" type="slidenum">
              <a:rPr lang="en-CA" altLang="en-US" smtClean="0"/>
              <a:pPr/>
              <a:t>35</a:t>
            </a:fld>
            <a:endParaRPr lang="en-CA" altLang="en-US"/>
          </a:p>
        </p:txBody>
      </p:sp>
    </p:spTree>
    <p:extLst>
      <p:ext uri="{BB962C8B-B14F-4D97-AF65-F5344CB8AC3E}">
        <p14:creationId xmlns:p14="http://schemas.microsoft.com/office/powerpoint/2010/main" val="21786575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36</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endParaRPr lang="en-US" altLang="en-US">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36</a:t>
            </a:fld>
            <a:endParaRPr lang="en-US" altLang="en-US"/>
          </a:p>
        </p:txBody>
      </p:sp>
    </p:spTree>
    <p:extLst>
      <p:ext uri="{BB962C8B-B14F-4D97-AF65-F5344CB8AC3E}">
        <p14:creationId xmlns:p14="http://schemas.microsoft.com/office/powerpoint/2010/main" val="15596058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943626D1-14DB-3DA6-88BD-B250A8C8E3D4}"/>
              </a:ext>
            </a:extLst>
          </p:cNvPr>
          <p:cNvSpPr>
            <a:spLocks noGrp="1" noRot="1" noChangeAspect="1" noTextEdit="1"/>
          </p:cNvSpPr>
          <p:nvPr>
            <p:ph type="sldImg"/>
          </p:nvPr>
        </p:nvSpPr>
        <p:spPr>
          <a:xfrm>
            <a:off x="1371600" y="1143000"/>
            <a:ext cx="4114800" cy="3086100"/>
          </a:xfrm>
          <a:ln/>
        </p:spPr>
      </p:sp>
      <p:sp>
        <p:nvSpPr>
          <p:cNvPr id="30723" name="Notes Placeholder 2">
            <a:extLst>
              <a:ext uri="{FF2B5EF4-FFF2-40B4-BE49-F238E27FC236}">
                <a16:creationId xmlns:a16="http://schemas.microsoft.com/office/drawing/2014/main" id="{46FB7313-EECC-86F2-2740-6375A9855C75}"/>
              </a:ext>
            </a:extLst>
          </p:cNvPr>
          <p:cNvSpPr>
            <a:spLocks noGrp="1"/>
          </p:cNvSpPr>
          <p:nvPr>
            <p:ph type="body" idx="1"/>
          </p:nvPr>
        </p:nvSpPr>
        <p:spPr>
          <a:noFill/>
        </p:spPr>
        <p:txBody>
          <a:bodyPr/>
          <a:lstStyle/>
          <a:p>
            <a:r>
              <a:rPr lang="en-CA" altLang="en-US" dirty="0"/>
              <a:t>The two blue boxes northwest of Fort Smith indicate he NWT holdover fires in the 2023-24 winter.</a:t>
            </a:r>
          </a:p>
        </p:txBody>
      </p:sp>
      <p:sp>
        <p:nvSpPr>
          <p:cNvPr id="30724" name="Slide Number Placeholder 3">
            <a:extLst>
              <a:ext uri="{FF2B5EF4-FFF2-40B4-BE49-F238E27FC236}">
                <a16:creationId xmlns:a16="http://schemas.microsoft.com/office/drawing/2014/main" id="{213F62BD-3024-5B65-2F99-985E37D46B50}"/>
              </a:ext>
            </a:extLst>
          </p:cNvPr>
          <p:cNvSpPr>
            <a:spLocks noGrp="1"/>
          </p:cNvSpPr>
          <p:nvPr>
            <p:ph type="sldNum" sz="quarter" idx="5"/>
          </p:nvPr>
        </p:nvSpPr>
        <p:spPr>
          <a:noFill/>
        </p:spPr>
        <p:txBody>
          <a:bodyPr/>
          <a:lstStyle>
            <a:lvl1pPr defTabSz="930275">
              <a:defRPr sz="1200" b="1">
                <a:solidFill>
                  <a:schemeClr val="tx1"/>
                </a:solidFill>
                <a:latin typeface="Arial" panose="020B0604020202020204" pitchFamily="34" charset="0"/>
              </a:defRPr>
            </a:lvl1pPr>
            <a:lvl2pPr marL="742950" indent="-285750" defTabSz="930275">
              <a:defRPr sz="1200" b="1">
                <a:solidFill>
                  <a:schemeClr val="tx1"/>
                </a:solidFill>
                <a:latin typeface="Arial" panose="020B0604020202020204" pitchFamily="34" charset="0"/>
              </a:defRPr>
            </a:lvl2pPr>
            <a:lvl3pPr marL="1143000" indent="-228600" defTabSz="930275">
              <a:defRPr sz="1200" b="1">
                <a:solidFill>
                  <a:schemeClr val="tx1"/>
                </a:solidFill>
                <a:latin typeface="Arial" panose="020B0604020202020204" pitchFamily="34" charset="0"/>
              </a:defRPr>
            </a:lvl3pPr>
            <a:lvl4pPr marL="1600200" indent="-228600" defTabSz="930275">
              <a:defRPr sz="1200" b="1">
                <a:solidFill>
                  <a:schemeClr val="tx1"/>
                </a:solidFill>
                <a:latin typeface="Arial" panose="020B0604020202020204" pitchFamily="34" charset="0"/>
              </a:defRPr>
            </a:lvl4pPr>
            <a:lvl5pPr marL="2057400" indent="-228600" defTabSz="930275">
              <a:defRPr sz="1200" b="1">
                <a:solidFill>
                  <a:schemeClr val="tx1"/>
                </a:solidFill>
                <a:latin typeface="Arial" panose="020B0604020202020204" pitchFamily="34" charset="0"/>
              </a:defRPr>
            </a:lvl5pPr>
            <a:lvl6pPr marL="2514600" indent="-228600" defTabSz="930275" eaLnBrk="0" fontAlgn="base" hangingPunct="0">
              <a:spcBef>
                <a:spcPct val="50000"/>
              </a:spcBef>
              <a:spcAft>
                <a:spcPct val="0"/>
              </a:spcAft>
              <a:defRPr sz="1200" b="1">
                <a:solidFill>
                  <a:schemeClr val="tx1"/>
                </a:solidFill>
                <a:latin typeface="Arial" panose="020B0604020202020204" pitchFamily="34" charset="0"/>
              </a:defRPr>
            </a:lvl6pPr>
            <a:lvl7pPr marL="2971800" indent="-228600" defTabSz="930275" eaLnBrk="0" fontAlgn="base" hangingPunct="0">
              <a:spcBef>
                <a:spcPct val="50000"/>
              </a:spcBef>
              <a:spcAft>
                <a:spcPct val="0"/>
              </a:spcAft>
              <a:defRPr sz="1200" b="1">
                <a:solidFill>
                  <a:schemeClr val="tx1"/>
                </a:solidFill>
                <a:latin typeface="Arial" panose="020B0604020202020204" pitchFamily="34" charset="0"/>
              </a:defRPr>
            </a:lvl7pPr>
            <a:lvl8pPr marL="3429000" indent="-228600" defTabSz="930275" eaLnBrk="0" fontAlgn="base" hangingPunct="0">
              <a:spcBef>
                <a:spcPct val="50000"/>
              </a:spcBef>
              <a:spcAft>
                <a:spcPct val="0"/>
              </a:spcAft>
              <a:defRPr sz="1200" b="1">
                <a:solidFill>
                  <a:schemeClr val="tx1"/>
                </a:solidFill>
                <a:latin typeface="Arial" panose="020B0604020202020204" pitchFamily="34" charset="0"/>
              </a:defRPr>
            </a:lvl8pPr>
            <a:lvl9pPr marL="3886200" indent="-228600" defTabSz="930275" eaLnBrk="0" fontAlgn="base" hangingPunct="0">
              <a:spcBef>
                <a:spcPct val="50000"/>
              </a:spcBef>
              <a:spcAft>
                <a:spcPct val="0"/>
              </a:spcAft>
              <a:defRPr sz="1200" b="1">
                <a:solidFill>
                  <a:schemeClr val="tx1"/>
                </a:solidFill>
                <a:latin typeface="Arial" panose="020B0604020202020204" pitchFamily="34" charset="0"/>
              </a:defRPr>
            </a:lvl9pPr>
          </a:lstStyle>
          <a:p>
            <a:fld id="{077FBF42-7AB1-474C-973E-4A4EFD60973E}" type="slidenum">
              <a:rPr lang="en-CA" altLang="en-US" b="0">
                <a:latin typeface="Times" panose="02020603050405020304" pitchFamily="18" charset="0"/>
              </a:rPr>
              <a:pPr/>
              <a:t>37</a:t>
            </a:fld>
            <a:endParaRPr lang="en-CA" altLang="en-US" b="0">
              <a:latin typeface="Times" panose="02020603050405020304" pitchFamily="18" charset="0"/>
            </a:endParaRPr>
          </a:p>
        </p:txBody>
      </p:sp>
    </p:spTree>
    <p:extLst>
      <p:ext uri="{BB962C8B-B14F-4D97-AF65-F5344CB8AC3E}">
        <p14:creationId xmlns:p14="http://schemas.microsoft.com/office/powerpoint/2010/main" val="37964632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38</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endParaRPr lang="en-US" altLang="en-US">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38</a:t>
            </a:fld>
            <a:endParaRPr lang="en-US" altLang="en-US"/>
          </a:p>
        </p:txBody>
      </p:sp>
    </p:spTree>
    <p:extLst>
      <p:ext uri="{BB962C8B-B14F-4D97-AF65-F5344CB8AC3E}">
        <p14:creationId xmlns:p14="http://schemas.microsoft.com/office/powerpoint/2010/main" val="34088937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39</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endParaRPr lang="en-US" altLang="en-US">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39</a:t>
            </a:fld>
            <a:endParaRPr lang="en-US" altLang="en-US"/>
          </a:p>
        </p:txBody>
      </p:sp>
    </p:spTree>
    <p:extLst>
      <p:ext uri="{BB962C8B-B14F-4D97-AF65-F5344CB8AC3E}">
        <p14:creationId xmlns:p14="http://schemas.microsoft.com/office/powerpoint/2010/main" val="4071131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943626D1-14DB-3DA6-88BD-B250A8C8E3D4}"/>
              </a:ext>
            </a:extLst>
          </p:cNvPr>
          <p:cNvSpPr>
            <a:spLocks noGrp="1" noRot="1" noChangeAspect="1" noTextEdit="1"/>
          </p:cNvSpPr>
          <p:nvPr>
            <p:ph type="sldImg"/>
          </p:nvPr>
        </p:nvSpPr>
        <p:spPr>
          <a:xfrm>
            <a:off x="1371600" y="1143000"/>
            <a:ext cx="4114800" cy="3086100"/>
          </a:xfrm>
          <a:ln/>
        </p:spPr>
      </p:sp>
      <p:sp>
        <p:nvSpPr>
          <p:cNvPr id="30723" name="Notes Placeholder 2">
            <a:extLst>
              <a:ext uri="{FF2B5EF4-FFF2-40B4-BE49-F238E27FC236}">
                <a16:creationId xmlns:a16="http://schemas.microsoft.com/office/drawing/2014/main" id="{46FB7313-EECC-86F2-2740-6375A9855C75}"/>
              </a:ext>
            </a:extLst>
          </p:cNvPr>
          <p:cNvSpPr>
            <a:spLocks noGrp="1"/>
          </p:cNvSpPr>
          <p:nvPr>
            <p:ph type="body" idx="1"/>
          </p:nvPr>
        </p:nvSpPr>
        <p:spPr>
          <a:noFill/>
        </p:spPr>
        <p:txBody>
          <a:bodyPr/>
          <a:lstStyle/>
          <a:p>
            <a:r>
              <a:rPr lang="en-CA" altLang="en-US" dirty="0"/>
              <a:t>The burned area chart shows the progression during 2023, with the black 2023 line dwarfing the burned area from</a:t>
            </a:r>
          </a:p>
          <a:p>
            <a:r>
              <a:rPr lang="en-CA" altLang="en-US" dirty="0"/>
              <a:t>the previous few years. Colored lines show area burned estimates from the previous 6 years. The 20-year normal is in grey.</a:t>
            </a:r>
          </a:p>
          <a:p>
            <a:endParaRPr lang="en-CA" altLang="en-US" dirty="0"/>
          </a:p>
          <a:p>
            <a:r>
              <a:rPr lang="en-CA" altLang="en-US" dirty="0"/>
              <a:t>The colored lines are largely absent in early spring and late summer, indicating little area burned during those times</a:t>
            </a:r>
          </a:p>
          <a:p>
            <a:r>
              <a:rPr lang="en-CA" altLang="en-US" dirty="0"/>
              <a:t>of year. In 2023, large area was burned in the summer and the spring/fall (“shoulder seasons”).</a:t>
            </a:r>
          </a:p>
          <a:p>
            <a:endParaRPr lang="en-CA" altLang="en-US" dirty="0"/>
          </a:p>
          <a:p>
            <a:r>
              <a:rPr lang="en-CA" altLang="en-US" dirty="0"/>
              <a:t>Actual amounts of area burned will differ somewhat from these estimates with some inaccuracy in hotspot representation</a:t>
            </a:r>
          </a:p>
          <a:p>
            <a:r>
              <a:rPr lang="en-CA" altLang="en-US" dirty="0"/>
              <a:t>of actual fire and cloud cover or heavy smoke obscuring active fire.</a:t>
            </a:r>
          </a:p>
          <a:p>
            <a:endParaRPr lang="en-CA" altLang="en-US" dirty="0"/>
          </a:p>
          <a:p>
            <a:endParaRPr lang="en-CA" altLang="en-US" dirty="0"/>
          </a:p>
          <a:p>
            <a:r>
              <a:rPr lang="en-CA" altLang="en-US" dirty="0"/>
              <a:t>   </a:t>
            </a:r>
          </a:p>
        </p:txBody>
      </p:sp>
      <p:sp>
        <p:nvSpPr>
          <p:cNvPr id="30724" name="Slide Number Placeholder 3">
            <a:extLst>
              <a:ext uri="{FF2B5EF4-FFF2-40B4-BE49-F238E27FC236}">
                <a16:creationId xmlns:a16="http://schemas.microsoft.com/office/drawing/2014/main" id="{213F62BD-3024-5B65-2F99-985E37D46B50}"/>
              </a:ext>
            </a:extLst>
          </p:cNvPr>
          <p:cNvSpPr>
            <a:spLocks noGrp="1"/>
          </p:cNvSpPr>
          <p:nvPr>
            <p:ph type="sldNum" sz="quarter" idx="5"/>
          </p:nvPr>
        </p:nvSpPr>
        <p:spPr>
          <a:noFill/>
        </p:spPr>
        <p:txBody>
          <a:bodyPr/>
          <a:lstStyle>
            <a:lvl1pPr defTabSz="930275">
              <a:defRPr sz="1200" b="1">
                <a:solidFill>
                  <a:schemeClr val="tx1"/>
                </a:solidFill>
                <a:latin typeface="Arial" panose="020B0604020202020204" pitchFamily="34" charset="0"/>
              </a:defRPr>
            </a:lvl1pPr>
            <a:lvl2pPr marL="742950" indent="-285750" defTabSz="930275">
              <a:defRPr sz="1200" b="1">
                <a:solidFill>
                  <a:schemeClr val="tx1"/>
                </a:solidFill>
                <a:latin typeface="Arial" panose="020B0604020202020204" pitchFamily="34" charset="0"/>
              </a:defRPr>
            </a:lvl2pPr>
            <a:lvl3pPr marL="1143000" indent="-228600" defTabSz="930275">
              <a:defRPr sz="1200" b="1">
                <a:solidFill>
                  <a:schemeClr val="tx1"/>
                </a:solidFill>
                <a:latin typeface="Arial" panose="020B0604020202020204" pitchFamily="34" charset="0"/>
              </a:defRPr>
            </a:lvl3pPr>
            <a:lvl4pPr marL="1600200" indent="-228600" defTabSz="930275">
              <a:defRPr sz="1200" b="1">
                <a:solidFill>
                  <a:schemeClr val="tx1"/>
                </a:solidFill>
                <a:latin typeface="Arial" panose="020B0604020202020204" pitchFamily="34" charset="0"/>
              </a:defRPr>
            </a:lvl4pPr>
            <a:lvl5pPr marL="2057400" indent="-228600" defTabSz="930275">
              <a:defRPr sz="1200" b="1">
                <a:solidFill>
                  <a:schemeClr val="tx1"/>
                </a:solidFill>
                <a:latin typeface="Arial" panose="020B0604020202020204" pitchFamily="34" charset="0"/>
              </a:defRPr>
            </a:lvl5pPr>
            <a:lvl6pPr marL="2514600" indent="-228600" defTabSz="930275" eaLnBrk="0" fontAlgn="base" hangingPunct="0">
              <a:spcBef>
                <a:spcPct val="50000"/>
              </a:spcBef>
              <a:spcAft>
                <a:spcPct val="0"/>
              </a:spcAft>
              <a:defRPr sz="1200" b="1">
                <a:solidFill>
                  <a:schemeClr val="tx1"/>
                </a:solidFill>
                <a:latin typeface="Arial" panose="020B0604020202020204" pitchFamily="34" charset="0"/>
              </a:defRPr>
            </a:lvl6pPr>
            <a:lvl7pPr marL="2971800" indent="-228600" defTabSz="930275" eaLnBrk="0" fontAlgn="base" hangingPunct="0">
              <a:spcBef>
                <a:spcPct val="50000"/>
              </a:spcBef>
              <a:spcAft>
                <a:spcPct val="0"/>
              </a:spcAft>
              <a:defRPr sz="1200" b="1">
                <a:solidFill>
                  <a:schemeClr val="tx1"/>
                </a:solidFill>
                <a:latin typeface="Arial" panose="020B0604020202020204" pitchFamily="34" charset="0"/>
              </a:defRPr>
            </a:lvl7pPr>
            <a:lvl8pPr marL="3429000" indent="-228600" defTabSz="930275" eaLnBrk="0" fontAlgn="base" hangingPunct="0">
              <a:spcBef>
                <a:spcPct val="50000"/>
              </a:spcBef>
              <a:spcAft>
                <a:spcPct val="0"/>
              </a:spcAft>
              <a:defRPr sz="1200" b="1">
                <a:solidFill>
                  <a:schemeClr val="tx1"/>
                </a:solidFill>
                <a:latin typeface="Arial" panose="020B0604020202020204" pitchFamily="34" charset="0"/>
              </a:defRPr>
            </a:lvl8pPr>
            <a:lvl9pPr marL="3886200" indent="-228600" defTabSz="930275" eaLnBrk="0" fontAlgn="base" hangingPunct="0">
              <a:spcBef>
                <a:spcPct val="50000"/>
              </a:spcBef>
              <a:spcAft>
                <a:spcPct val="0"/>
              </a:spcAft>
              <a:defRPr sz="1200" b="1">
                <a:solidFill>
                  <a:schemeClr val="tx1"/>
                </a:solidFill>
                <a:latin typeface="Arial" panose="020B0604020202020204" pitchFamily="34" charset="0"/>
              </a:defRPr>
            </a:lvl9pPr>
          </a:lstStyle>
          <a:p>
            <a:fld id="{077FBF42-7AB1-474C-973E-4A4EFD60973E}" type="slidenum">
              <a:rPr lang="en-CA" altLang="en-US" b="0">
                <a:latin typeface="Times" panose="02020603050405020304" pitchFamily="18" charset="0"/>
              </a:rPr>
              <a:pPr/>
              <a:t>4</a:t>
            </a:fld>
            <a:endParaRPr lang="en-CA" altLang="en-US" b="0">
              <a:latin typeface="Times" panose="02020603050405020304" pitchFamily="18" charset="0"/>
            </a:endParaRPr>
          </a:p>
        </p:txBody>
      </p:sp>
    </p:spTree>
    <p:extLst>
      <p:ext uri="{BB962C8B-B14F-4D97-AF65-F5344CB8AC3E}">
        <p14:creationId xmlns:p14="http://schemas.microsoft.com/office/powerpoint/2010/main" val="2098198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943626D1-14DB-3DA6-88BD-B250A8C8E3D4}"/>
              </a:ext>
            </a:extLst>
          </p:cNvPr>
          <p:cNvSpPr>
            <a:spLocks noGrp="1" noRot="1" noChangeAspect="1" noTextEdit="1"/>
          </p:cNvSpPr>
          <p:nvPr>
            <p:ph type="sldImg"/>
          </p:nvPr>
        </p:nvSpPr>
        <p:spPr>
          <a:xfrm>
            <a:off x="1371600" y="1143000"/>
            <a:ext cx="4114800" cy="3086100"/>
          </a:xfrm>
          <a:ln/>
        </p:spPr>
      </p:sp>
      <p:sp>
        <p:nvSpPr>
          <p:cNvPr id="30723" name="Notes Placeholder 2">
            <a:extLst>
              <a:ext uri="{FF2B5EF4-FFF2-40B4-BE49-F238E27FC236}">
                <a16:creationId xmlns:a16="http://schemas.microsoft.com/office/drawing/2014/main" id="{46FB7313-EECC-86F2-2740-6375A9855C75}"/>
              </a:ext>
            </a:extLst>
          </p:cNvPr>
          <p:cNvSpPr>
            <a:spLocks noGrp="1"/>
          </p:cNvSpPr>
          <p:nvPr>
            <p:ph type="body" idx="1"/>
          </p:nvPr>
        </p:nvSpPr>
        <p:spPr>
          <a:noFill/>
        </p:spPr>
        <p:txBody>
          <a:bodyPr/>
          <a:lstStyle/>
          <a:p>
            <a:r>
              <a:rPr lang="en-CA" altLang="en-US" dirty="0"/>
              <a:t>The burned area chart shows the progression during 2023, with the black 2023 line dwarfing the burned area from</a:t>
            </a:r>
          </a:p>
          <a:p>
            <a:r>
              <a:rPr lang="en-CA" altLang="en-US" dirty="0"/>
              <a:t>the previous few years. At the moment, let us focus on the circled areas in the chart:</a:t>
            </a:r>
          </a:p>
          <a:p>
            <a:endParaRPr lang="en-CA" altLang="en-US" dirty="0"/>
          </a:p>
          <a:p>
            <a:r>
              <a:rPr lang="en-CA" altLang="en-US" dirty="0"/>
              <a:t>   -Fires started in late April and early May in the Parkland area (mixed forest/cropland/grazing land) in Alberta</a:t>
            </a:r>
          </a:p>
          <a:p>
            <a:r>
              <a:rPr lang="en-CA" altLang="en-US" dirty="0"/>
              <a:t>     and were most likely human-caused with little lightning at the time. Southeast winds drove rapid fire growth.</a:t>
            </a:r>
          </a:p>
          <a:p>
            <a:r>
              <a:rPr lang="en-CA" altLang="en-US" dirty="0"/>
              <a:t>     Fires starting after the first couple days of May in the Swan Hills, northwestern Alberta, northeastern BC, and</a:t>
            </a:r>
          </a:p>
          <a:p>
            <a:r>
              <a:rPr lang="en-CA" altLang="en-US" dirty="0"/>
              <a:t>     western SK may be lightning-caused, with numerous weak thundershowers present in the first half of May.</a:t>
            </a:r>
          </a:p>
          <a:p>
            <a:r>
              <a:rPr lang="en-CA" altLang="en-US" dirty="0"/>
              <a:t>   -By mid-May, fires in northern Alberta, northeastern BC, and western Saskatchewan were growing fast.</a:t>
            </a:r>
          </a:p>
          <a:p>
            <a:r>
              <a:rPr lang="en-CA" altLang="en-US" dirty="0"/>
              <a:t>   -Barrington and </a:t>
            </a:r>
            <a:r>
              <a:rPr lang="en-CA" altLang="en-US" dirty="0" err="1"/>
              <a:t>Tantallon</a:t>
            </a:r>
            <a:r>
              <a:rPr lang="en-CA" altLang="en-US" dirty="0"/>
              <a:t> fires in NS</a:t>
            </a:r>
          </a:p>
          <a:p>
            <a:r>
              <a:rPr lang="en-CA" altLang="en-US" dirty="0"/>
              <a:t>   -West central AB began receiving good rainfall in about the 3</a:t>
            </a:r>
            <a:r>
              <a:rPr lang="en-CA" altLang="en-US" baseline="30000" dirty="0"/>
              <a:t>rd</a:t>
            </a:r>
            <a:r>
              <a:rPr lang="en-CA" altLang="en-US" dirty="0"/>
              <a:t> week of May, and was good through most of the summer (see the Drought map).</a:t>
            </a:r>
          </a:p>
          <a:p>
            <a:endParaRPr lang="en-CA" altLang="en-US" dirty="0"/>
          </a:p>
          <a:p>
            <a:r>
              <a:rPr lang="en-CA" altLang="en-US" dirty="0"/>
              <a:t>&lt;Advance slide&gt;</a:t>
            </a:r>
          </a:p>
          <a:p>
            <a:r>
              <a:rPr lang="en-CA" altLang="en-US" dirty="0"/>
              <a:t>   -During June, Ontario and Quebec had numerous fires, although the Quebec fires became larger. This is the area that contributed most of the </a:t>
            </a:r>
          </a:p>
          <a:p>
            <a:r>
              <a:rPr lang="en-CA" altLang="en-US" dirty="0"/>
              <a:t>     dense smoke into the eastern USA.</a:t>
            </a:r>
          </a:p>
          <a:p>
            <a:endParaRPr lang="en-CA" altLang="en-US" dirty="0"/>
          </a:p>
          <a:p>
            <a:r>
              <a:rPr lang="en-CA" altLang="en-US" dirty="0"/>
              <a:t>&lt;Advance slide&gt;</a:t>
            </a:r>
          </a:p>
          <a:p>
            <a:r>
              <a:rPr lang="en-CA" altLang="en-US" dirty="0"/>
              <a:t>   -Burning in Yukon and the Northwest Territories accelerated in July</a:t>
            </a:r>
          </a:p>
          <a:p>
            <a:endParaRPr lang="en-CA" altLang="en-US" dirty="0"/>
          </a:p>
          <a:p>
            <a:r>
              <a:rPr lang="en-CA" altLang="en-US" dirty="0"/>
              <a:t>&lt;Advance slide&gt;</a:t>
            </a:r>
          </a:p>
          <a:p>
            <a:r>
              <a:rPr lang="en-CA" altLang="en-US" dirty="0"/>
              <a:t>   -Wind events near the end of August and early September, plus late in September continued to drive rapid fire growth in northeastern British Columbia,</a:t>
            </a:r>
          </a:p>
          <a:p>
            <a:r>
              <a:rPr lang="en-CA" altLang="en-US" dirty="0"/>
              <a:t>     northwestern Alberta, and the southern Northwest Territories. The amount of area burned during this period was astounding, especially for northern regions.</a:t>
            </a:r>
          </a:p>
          <a:p>
            <a:r>
              <a:rPr lang="en-CA" altLang="en-US" dirty="0"/>
              <a:t> </a:t>
            </a:r>
          </a:p>
        </p:txBody>
      </p:sp>
      <p:sp>
        <p:nvSpPr>
          <p:cNvPr id="30724" name="Slide Number Placeholder 3">
            <a:extLst>
              <a:ext uri="{FF2B5EF4-FFF2-40B4-BE49-F238E27FC236}">
                <a16:creationId xmlns:a16="http://schemas.microsoft.com/office/drawing/2014/main" id="{213F62BD-3024-5B65-2F99-985E37D46B50}"/>
              </a:ext>
            </a:extLst>
          </p:cNvPr>
          <p:cNvSpPr>
            <a:spLocks noGrp="1"/>
          </p:cNvSpPr>
          <p:nvPr>
            <p:ph type="sldNum" sz="quarter" idx="5"/>
          </p:nvPr>
        </p:nvSpPr>
        <p:spPr>
          <a:noFill/>
        </p:spPr>
        <p:txBody>
          <a:bodyPr/>
          <a:lstStyle>
            <a:lvl1pPr defTabSz="930275">
              <a:defRPr sz="1200" b="1">
                <a:solidFill>
                  <a:schemeClr val="tx1"/>
                </a:solidFill>
                <a:latin typeface="Arial" panose="020B0604020202020204" pitchFamily="34" charset="0"/>
              </a:defRPr>
            </a:lvl1pPr>
            <a:lvl2pPr marL="742950" indent="-285750" defTabSz="930275">
              <a:defRPr sz="1200" b="1">
                <a:solidFill>
                  <a:schemeClr val="tx1"/>
                </a:solidFill>
                <a:latin typeface="Arial" panose="020B0604020202020204" pitchFamily="34" charset="0"/>
              </a:defRPr>
            </a:lvl2pPr>
            <a:lvl3pPr marL="1143000" indent="-228600" defTabSz="930275">
              <a:defRPr sz="1200" b="1">
                <a:solidFill>
                  <a:schemeClr val="tx1"/>
                </a:solidFill>
                <a:latin typeface="Arial" panose="020B0604020202020204" pitchFamily="34" charset="0"/>
              </a:defRPr>
            </a:lvl3pPr>
            <a:lvl4pPr marL="1600200" indent="-228600" defTabSz="930275">
              <a:defRPr sz="1200" b="1">
                <a:solidFill>
                  <a:schemeClr val="tx1"/>
                </a:solidFill>
                <a:latin typeface="Arial" panose="020B0604020202020204" pitchFamily="34" charset="0"/>
              </a:defRPr>
            </a:lvl4pPr>
            <a:lvl5pPr marL="2057400" indent="-228600" defTabSz="930275">
              <a:defRPr sz="1200" b="1">
                <a:solidFill>
                  <a:schemeClr val="tx1"/>
                </a:solidFill>
                <a:latin typeface="Arial" panose="020B0604020202020204" pitchFamily="34" charset="0"/>
              </a:defRPr>
            </a:lvl5pPr>
            <a:lvl6pPr marL="2514600" indent="-228600" defTabSz="930275" eaLnBrk="0" fontAlgn="base" hangingPunct="0">
              <a:spcBef>
                <a:spcPct val="50000"/>
              </a:spcBef>
              <a:spcAft>
                <a:spcPct val="0"/>
              </a:spcAft>
              <a:defRPr sz="1200" b="1">
                <a:solidFill>
                  <a:schemeClr val="tx1"/>
                </a:solidFill>
                <a:latin typeface="Arial" panose="020B0604020202020204" pitchFamily="34" charset="0"/>
              </a:defRPr>
            </a:lvl6pPr>
            <a:lvl7pPr marL="2971800" indent="-228600" defTabSz="930275" eaLnBrk="0" fontAlgn="base" hangingPunct="0">
              <a:spcBef>
                <a:spcPct val="50000"/>
              </a:spcBef>
              <a:spcAft>
                <a:spcPct val="0"/>
              </a:spcAft>
              <a:defRPr sz="1200" b="1">
                <a:solidFill>
                  <a:schemeClr val="tx1"/>
                </a:solidFill>
                <a:latin typeface="Arial" panose="020B0604020202020204" pitchFamily="34" charset="0"/>
              </a:defRPr>
            </a:lvl7pPr>
            <a:lvl8pPr marL="3429000" indent="-228600" defTabSz="930275" eaLnBrk="0" fontAlgn="base" hangingPunct="0">
              <a:spcBef>
                <a:spcPct val="50000"/>
              </a:spcBef>
              <a:spcAft>
                <a:spcPct val="0"/>
              </a:spcAft>
              <a:defRPr sz="1200" b="1">
                <a:solidFill>
                  <a:schemeClr val="tx1"/>
                </a:solidFill>
                <a:latin typeface="Arial" panose="020B0604020202020204" pitchFamily="34" charset="0"/>
              </a:defRPr>
            </a:lvl8pPr>
            <a:lvl9pPr marL="3886200" indent="-228600" defTabSz="930275" eaLnBrk="0" fontAlgn="base" hangingPunct="0">
              <a:spcBef>
                <a:spcPct val="50000"/>
              </a:spcBef>
              <a:spcAft>
                <a:spcPct val="0"/>
              </a:spcAft>
              <a:defRPr sz="1200" b="1">
                <a:solidFill>
                  <a:schemeClr val="tx1"/>
                </a:solidFill>
                <a:latin typeface="Arial" panose="020B0604020202020204" pitchFamily="34" charset="0"/>
              </a:defRPr>
            </a:lvl9pPr>
          </a:lstStyle>
          <a:p>
            <a:fld id="{077FBF42-7AB1-474C-973E-4A4EFD60973E}" type="slidenum">
              <a:rPr lang="en-CA" altLang="en-US" b="0">
                <a:latin typeface="Times" panose="02020603050405020304" pitchFamily="18" charset="0"/>
              </a:rPr>
              <a:pPr/>
              <a:t>5</a:t>
            </a:fld>
            <a:endParaRPr lang="en-CA" altLang="en-US" b="0">
              <a:latin typeface="Times" panose="02020603050405020304" pitchFamily="18" charset="0"/>
            </a:endParaRPr>
          </a:p>
        </p:txBody>
      </p:sp>
    </p:spTree>
    <p:extLst>
      <p:ext uri="{BB962C8B-B14F-4D97-AF65-F5344CB8AC3E}">
        <p14:creationId xmlns:p14="http://schemas.microsoft.com/office/powerpoint/2010/main" val="195193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CA" sz="1200" b="1" dirty="0">
                <a:effectLst/>
                <a:latin typeface="Arial" panose="020B0604020202020204" pitchFamily="34" charset="0"/>
                <a:ea typeface="Calibri" panose="020F0502020204030204" pitchFamily="34" charset="0"/>
                <a:cs typeface="Arial" panose="020B0604020202020204" pitchFamily="34" charset="0"/>
              </a:rPr>
              <a:t>Media Reports (from Nicole Simmons):</a:t>
            </a:r>
          </a:p>
          <a:p>
            <a:r>
              <a:rPr lang="en-CA" sz="1200" b="0" i="1" dirty="0">
                <a:effectLst/>
                <a:latin typeface="Arial" panose="020B0604020202020204" pitchFamily="34" charset="0"/>
                <a:ea typeface="Calibri" panose="020F0502020204030204" pitchFamily="34" charset="0"/>
                <a:cs typeface="Arial" panose="020B0604020202020204" pitchFamily="34" charset="0"/>
              </a:rPr>
              <a:t>All stats are from May-September 2023:  </a:t>
            </a:r>
          </a:p>
          <a:p>
            <a:r>
              <a:rPr lang="en-CA" sz="1200" dirty="0">
                <a:effectLst/>
                <a:latin typeface="Arial" panose="020B0604020202020204" pitchFamily="34" charset="0"/>
                <a:ea typeface="Calibri" panose="020F0502020204030204" pitchFamily="34" charset="0"/>
                <a:cs typeface="Arial" panose="020B0604020202020204" pitchFamily="34" charset="0"/>
              </a:rPr>
              <a:t>Total number of media requests: 450+</a:t>
            </a:r>
          </a:p>
          <a:p>
            <a:r>
              <a:rPr lang="en-CA" sz="1200" dirty="0">
                <a:effectLst/>
                <a:latin typeface="Arial" panose="020B0604020202020204" pitchFamily="34" charset="0"/>
                <a:ea typeface="Calibri" panose="020F0502020204030204" pitchFamily="34" charset="0"/>
                <a:cs typeface="Arial" panose="020B0604020202020204" pitchFamily="34" charset="0"/>
              </a:rPr>
              <a:t>Total number of media articles quoting CFS wildfire researchers: 5,500+</a:t>
            </a:r>
          </a:p>
          <a:p>
            <a:r>
              <a:rPr lang="en-CA" sz="1200" dirty="0">
                <a:effectLst/>
                <a:latin typeface="Arial" panose="020B0604020202020204" pitchFamily="34" charset="0"/>
                <a:ea typeface="Calibri" panose="020F0502020204030204" pitchFamily="34" charset="0"/>
                <a:cs typeface="Arial" panose="020B0604020202020204" pitchFamily="34" charset="0"/>
              </a:rPr>
              <a:t>Daily record-high of media articles published citing CFS wildfire researchers: 545+</a:t>
            </a:r>
          </a:p>
          <a:p>
            <a:r>
              <a:rPr lang="en-CA" sz="1200" dirty="0">
                <a:effectLst/>
                <a:latin typeface="Arial" panose="020B0604020202020204" pitchFamily="34" charset="0"/>
                <a:ea typeface="Calibri" panose="020F0502020204030204" pitchFamily="34" charset="0"/>
                <a:cs typeface="Arial" panose="020B0604020202020204" pitchFamily="34" charset="0"/>
              </a:rPr>
              <a:t>Daily average of media articles quoting CFS wildfire researcher: 40</a:t>
            </a:r>
          </a:p>
          <a:p>
            <a:r>
              <a:rPr lang="en-CA" sz="1200" dirty="0">
                <a:effectLst/>
                <a:latin typeface="Arial" panose="020B0604020202020204" pitchFamily="34" charset="0"/>
                <a:ea typeface="Calibri" panose="020F0502020204030204" pitchFamily="34" charset="0"/>
                <a:cs typeface="Arial" panose="020B0604020202020204" pitchFamily="34" charset="0"/>
              </a:rPr>
              <a:t>Number of countries with outlets citing CFS wildfire researchers: 34</a:t>
            </a:r>
          </a:p>
          <a:p>
            <a:r>
              <a:rPr lang="en-CA" sz="1200" dirty="0">
                <a:effectLst/>
                <a:latin typeface="Arial" panose="020B0604020202020204" pitchFamily="34" charset="0"/>
                <a:ea typeface="Calibri" panose="020F0502020204030204" pitchFamily="34" charset="0"/>
                <a:cs typeface="Arial" panose="020B0604020202020204" pitchFamily="34" charset="0"/>
              </a:rPr>
              <a:t>Number of languages CFS wildfire researchers were interviewed in or translated to: 22</a:t>
            </a:r>
          </a:p>
          <a:p>
            <a:r>
              <a:rPr lang="en-CA" sz="1200" dirty="0">
                <a:effectLst/>
                <a:latin typeface="Arial" panose="020B0604020202020204" pitchFamily="34" charset="0"/>
                <a:ea typeface="Calibri" panose="020F0502020204030204" pitchFamily="34" charset="0"/>
                <a:cs typeface="Arial" panose="020B0604020202020204" pitchFamily="34" charset="0"/>
              </a:rPr>
              <a:t> </a:t>
            </a:r>
          </a:p>
          <a:p>
            <a:r>
              <a:rPr lang="en-CA" sz="1200" b="1" dirty="0">
                <a:effectLst/>
                <a:latin typeface="Arial" panose="020B0604020202020204" pitchFamily="34" charset="0"/>
                <a:ea typeface="Calibri" panose="020F0502020204030204" pitchFamily="34" charset="0"/>
                <a:cs typeface="Arial" panose="020B0604020202020204" pitchFamily="34" charset="0"/>
              </a:rPr>
              <a:t>**Note: </a:t>
            </a:r>
            <a:r>
              <a:rPr lang="en-CA" sz="1200" dirty="0">
                <a:effectLst/>
                <a:latin typeface="Arial" panose="020B0604020202020204" pitchFamily="34" charset="0"/>
                <a:ea typeface="Calibri" panose="020F0502020204030204" pitchFamily="34" charset="0"/>
                <a:cs typeface="Arial" panose="020B0604020202020204" pitchFamily="34" charset="0"/>
              </a:rPr>
              <a:t>These numbers do not include the majority of broadcast media (TV and Radio) as we’re unable to include transcripts from these sources in our scan (we’ve added the ‘+’ in some instances to account for this). Although we have confidence in this software, some instances of articles irrelevant to the topic have appeared in the scan and omissions have been established. We’ve reduced the total number of articles down from 6,000 to reflect this. A separate social media scan exists and is not included in these numbers.</a:t>
            </a:r>
          </a:p>
          <a:p>
            <a:endParaRPr lang="en-CA" dirty="0"/>
          </a:p>
        </p:txBody>
      </p:sp>
      <p:sp>
        <p:nvSpPr>
          <p:cNvPr id="4" name="Slide Number Placeholder 3"/>
          <p:cNvSpPr>
            <a:spLocks noGrp="1"/>
          </p:cNvSpPr>
          <p:nvPr>
            <p:ph type="sldNum" sz="quarter" idx="10"/>
          </p:nvPr>
        </p:nvSpPr>
        <p:spPr/>
        <p:txBody>
          <a:bodyPr/>
          <a:lstStyle/>
          <a:p>
            <a:fld id="{7EF8E707-249E-4397-9FE0-34623F58E4FB}" type="slidenum">
              <a:rPr lang="en-CA" altLang="en-US" smtClean="0"/>
              <a:pPr/>
              <a:t>6</a:t>
            </a:fld>
            <a:endParaRPr lang="en-CA" altLang="en-US"/>
          </a:p>
        </p:txBody>
      </p:sp>
    </p:spTree>
    <p:extLst>
      <p:ext uri="{BB962C8B-B14F-4D97-AF65-F5344CB8AC3E}">
        <p14:creationId xmlns:p14="http://schemas.microsoft.com/office/powerpoint/2010/main" val="2214276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943626D1-14DB-3DA6-88BD-B250A8C8E3D4}"/>
              </a:ext>
            </a:extLst>
          </p:cNvPr>
          <p:cNvSpPr>
            <a:spLocks noGrp="1" noRot="1" noChangeAspect="1" noTextEdit="1"/>
          </p:cNvSpPr>
          <p:nvPr>
            <p:ph type="sldImg"/>
          </p:nvPr>
        </p:nvSpPr>
        <p:spPr>
          <a:xfrm>
            <a:off x="1371600" y="1143000"/>
            <a:ext cx="4114800" cy="3086100"/>
          </a:xfrm>
          <a:ln/>
        </p:spPr>
      </p:sp>
      <p:sp>
        <p:nvSpPr>
          <p:cNvPr id="30723" name="Notes Placeholder 2">
            <a:extLst>
              <a:ext uri="{FF2B5EF4-FFF2-40B4-BE49-F238E27FC236}">
                <a16:creationId xmlns:a16="http://schemas.microsoft.com/office/drawing/2014/main" id="{46FB7313-EECC-86F2-2740-6375A9855C75}"/>
              </a:ext>
            </a:extLst>
          </p:cNvPr>
          <p:cNvSpPr>
            <a:spLocks noGrp="1"/>
          </p:cNvSpPr>
          <p:nvPr>
            <p:ph type="body" idx="1"/>
          </p:nvPr>
        </p:nvSpPr>
        <p:spPr>
          <a:noFill/>
        </p:spPr>
        <p:txBody>
          <a:bodyPr/>
          <a:lstStyle/>
          <a:p>
            <a:r>
              <a:rPr lang="en-CA" altLang="en-US" dirty="0"/>
              <a:t>El Nino is evident with the plume of warm water extending west from the west coast of South America. Sea Surface Temperatures in the Nino 3.4 region (red rectangle)</a:t>
            </a:r>
          </a:p>
          <a:p>
            <a:r>
              <a:rPr lang="en-CA" altLang="en-US" dirty="0"/>
              <a:t>provide the oceanic temperature index used to help determine the state of ENSO.  </a:t>
            </a:r>
          </a:p>
          <a:p>
            <a:endParaRPr lang="en-CA" altLang="en-US" dirty="0"/>
          </a:p>
          <a:p>
            <a:r>
              <a:rPr lang="en-CA" altLang="en-US" dirty="0"/>
              <a:t>The impact of the Pacific Decadal Oscillation (PDO) on the 2023 fire season in Canada may be one</a:t>
            </a:r>
          </a:p>
          <a:p>
            <a:r>
              <a:rPr lang="en-CA" altLang="en-US" dirty="0"/>
              <a:t>of many contributing factors. The warm ocean temperatures shown in orange or red along the west coast of North</a:t>
            </a:r>
          </a:p>
          <a:p>
            <a:r>
              <a:rPr lang="en-CA" altLang="en-US" dirty="0"/>
              <a:t>America often indicate the PDO is in the positive phase, which often coincides with a well-established El Nino.</a:t>
            </a:r>
          </a:p>
          <a:p>
            <a:r>
              <a:rPr lang="en-CA" altLang="en-US" dirty="0"/>
              <a:t>In 2023 the mid-Pacific SSTs were even higher though, resulting in a negative PDO.</a:t>
            </a:r>
          </a:p>
          <a:p>
            <a:pPr marL="0" marR="0" lvl="0" indent="0" algn="l" defTabSz="914400" rtl="0" eaLnBrk="1" fontAlgn="auto" latinLnBrk="0" hangingPunct="1">
              <a:lnSpc>
                <a:spcPct val="100000"/>
              </a:lnSpc>
              <a:spcBef>
                <a:spcPts val="0"/>
              </a:spcBef>
              <a:spcAft>
                <a:spcPts val="0"/>
              </a:spcAft>
              <a:buClrTx/>
              <a:buSzTx/>
              <a:buFontTx/>
              <a:buNone/>
              <a:tabLst/>
              <a:defRPr/>
            </a:pPr>
            <a:r>
              <a:rPr lang="en-CA" altLang="en-US" dirty="0"/>
              <a:t>Some big fire years occurred in the 2013-15 period in northern parts of western Canada with a positive PDO.</a:t>
            </a:r>
          </a:p>
          <a:p>
            <a:endParaRPr lang="en-CA" altLang="en-US" dirty="0"/>
          </a:p>
          <a:p>
            <a:r>
              <a:rPr lang="en-CA" altLang="en-US" dirty="0"/>
              <a:t>In this case, the temperatures in the central Pacific are even warmer than the coastal temperatures, indicating the PDO is</a:t>
            </a:r>
          </a:p>
          <a:p>
            <a:r>
              <a:rPr lang="en-CA" altLang="en-US" dirty="0"/>
              <a:t>actually in the negative phase, which is indicated in the time series graph on the left. What effect does a “warm negative” </a:t>
            </a:r>
          </a:p>
          <a:p>
            <a:r>
              <a:rPr lang="en-CA" altLang="en-US" dirty="0"/>
              <a:t>PDO have, such as during 2023?</a:t>
            </a:r>
          </a:p>
        </p:txBody>
      </p:sp>
      <p:sp>
        <p:nvSpPr>
          <p:cNvPr id="30724" name="Slide Number Placeholder 3">
            <a:extLst>
              <a:ext uri="{FF2B5EF4-FFF2-40B4-BE49-F238E27FC236}">
                <a16:creationId xmlns:a16="http://schemas.microsoft.com/office/drawing/2014/main" id="{213F62BD-3024-5B65-2F99-985E37D46B50}"/>
              </a:ext>
            </a:extLst>
          </p:cNvPr>
          <p:cNvSpPr>
            <a:spLocks noGrp="1"/>
          </p:cNvSpPr>
          <p:nvPr>
            <p:ph type="sldNum" sz="quarter" idx="5"/>
          </p:nvPr>
        </p:nvSpPr>
        <p:spPr>
          <a:noFill/>
        </p:spPr>
        <p:txBody>
          <a:bodyPr/>
          <a:lstStyle>
            <a:lvl1pPr defTabSz="930275">
              <a:defRPr sz="1200" b="1">
                <a:solidFill>
                  <a:schemeClr val="tx1"/>
                </a:solidFill>
                <a:latin typeface="Arial" panose="020B0604020202020204" pitchFamily="34" charset="0"/>
              </a:defRPr>
            </a:lvl1pPr>
            <a:lvl2pPr marL="742950" indent="-285750" defTabSz="930275">
              <a:defRPr sz="1200" b="1">
                <a:solidFill>
                  <a:schemeClr val="tx1"/>
                </a:solidFill>
                <a:latin typeface="Arial" panose="020B0604020202020204" pitchFamily="34" charset="0"/>
              </a:defRPr>
            </a:lvl2pPr>
            <a:lvl3pPr marL="1143000" indent="-228600" defTabSz="930275">
              <a:defRPr sz="1200" b="1">
                <a:solidFill>
                  <a:schemeClr val="tx1"/>
                </a:solidFill>
                <a:latin typeface="Arial" panose="020B0604020202020204" pitchFamily="34" charset="0"/>
              </a:defRPr>
            </a:lvl3pPr>
            <a:lvl4pPr marL="1600200" indent="-228600" defTabSz="930275">
              <a:defRPr sz="1200" b="1">
                <a:solidFill>
                  <a:schemeClr val="tx1"/>
                </a:solidFill>
                <a:latin typeface="Arial" panose="020B0604020202020204" pitchFamily="34" charset="0"/>
              </a:defRPr>
            </a:lvl4pPr>
            <a:lvl5pPr marL="2057400" indent="-228600" defTabSz="930275">
              <a:defRPr sz="1200" b="1">
                <a:solidFill>
                  <a:schemeClr val="tx1"/>
                </a:solidFill>
                <a:latin typeface="Arial" panose="020B0604020202020204" pitchFamily="34" charset="0"/>
              </a:defRPr>
            </a:lvl5pPr>
            <a:lvl6pPr marL="2514600" indent="-228600" defTabSz="930275" eaLnBrk="0" fontAlgn="base" hangingPunct="0">
              <a:spcBef>
                <a:spcPct val="50000"/>
              </a:spcBef>
              <a:spcAft>
                <a:spcPct val="0"/>
              </a:spcAft>
              <a:defRPr sz="1200" b="1">
                <a:solidFill>
                  <a:schemeClr val="tx1"/>
                </a:solidFill>
                <a:latin typeface="Arial" panose="020B0604020202020204" pitchFamily="34" charset="0"/>
              </a:defRPr>
            </a:lvl6pPr>
            <a:lvl7pPr marL="2971800" indent="-228600" defTabSz="930275" eaLnBrk="0" fontAlgn="base" hangingPunct="0">
              <a:spcBef>
                <a:spcPct val="50000"/>
              </a:spcBef>
              <a:spcAft>
                <a:spcPct val="0"/>
              </a:spcAft>
              <a:defRPr sz="1200" b="1">
                <a:solidFill>
                  <a:schemeClr val="tx1"/>
                </a:solidFill>
                <a:latin typeface="Arial" panose="020B0604020202020204" pitchFamily="34" charset="0"/>
              </a:defRPr>
            </a:lvl7pPr>
            <a:lvl8pPr marL="3429000" indent="-228600" defTabSz="930275" eaLnBrk="0" fontAlgn="base" hangingPunct="0">
              <a:spcBef>
                <a:spcPct val="50000"/>
              </a:spcBef>
              <a:spcAft>
                <a:spcPct val="0"/>
              </a:spcAft>
              <a:defRPr sz="1200" b="1">
                <a:solidFill>
                  <a:schemeClr val="tx1"/>
                </a:solidFill>
                <a:latin typeface="Arial" panose="020B0604020202020204" pitchFamily="34" charset="0"/>
              </a:defRPr>
            </a:lvl8pPr>
            <a:lvl9pPr marL="3886200" indent="-228600" defTabSz="930275" eaLnBrk="0" fontAlgn="base" hangingPunct="0">
              <a:spcBef>
                <a:spcPct val="50000"/>
              </a:spcBef>
              <a:spcAft>
                <a:spcPct val="0"/>
              </a:spcAft>
              <a:defRPr sz="1200" b="1">
                <a:solidFill>
                  <a:schemeClr val="tx1"/>
                </a:solidFill>
                <a:latin typeface="Arial" panose="020B0604020202020204" pitchFamily="34" charset="0"/>
              </a:defRPr>
            </a:lvl9pPr>
          </a:lstStyle>
          <a:p>
            <a:fld id="{077FBF42-7AB1-474C-973E-4A4EFD60973E}" type="slidenum">
              <a:rPr lang="en-CA" altLang="en-US" b="0">
                <a:latin typeface="Times" panose="02020603050405020304" pitchFamily="18" charset="0"/>
              </a:rPr>
              <a:pPr/>
              <a:t>7</a:t>
            </a:fld>
            <a:endParaRPr lang="en-CA" altLang="en-US" b="0">
              <a:latin typeface="Times" panose="02020603050405020304" pitchFamily="18" charset="0"/>
            </a:endParaRPr>
          </a:p>
        </p:txBody>
      </p:sp>
    </p:spTree>
    <p:extLst>
      <p:ext uri="{BB962C8B-B14F-4D97-AF65-F5344CB8AC3E}">
        <p14:creationId xmlns:p14="http://schemas.microsoft.com/office/powerpoint/2010/main" val="1109357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CA" baseline="0" dirty="0"/>
              <a:t>Snow depth anomaly maps are from the Canadian </a:t>
            </a:r>
            <a:r>
              <a:rPr lang="en-CA" baseline="0" dirty="0" err="1"/>
              <a:t>Cryospheric</a:t>
            </a:r>
            <a:r>
              <a:rPr lang="en-CA" baseline="0" dirty="0"/>
              <a:t> Information Network. The red line encloses the area that has at least a 2-cm mean depth for the time of year.</a:t>
            </a:r>
          </a:p>
          <a:p>
            <a:r>
              <a:rPr lang="en-CA" baseline="0" dirty="0"/>
              <a:t>White to the north of (above) the red line indicates snow loss earlier than normal; color to the south of (below) the red line indicate snow lingering longer than usual.</a:t>
            </a:r>
          </a:p>
          <a:p>
            <a:r>
              <a:rPr lang="en-CA" baseline="0" dirty="0"/>
              <a:t>Snow vanished quickly and early in 2023.</a:t>
            </a:r>
          </a:p>
          <a:p>
            <a:r>
              <a:rPr lang="en-CA" baseline="0" dirty="0"/>
              <a:t>The black circle indicates the area where the first large fires in 2023 started in west central Alberta, where snow cover usually lingers close to the end of April.</a:t>
            </a:r>
          </a:p>
          <a:p>
            <a:r>
              <a:rPr lang="en-CA" baseline="0" dirty="0"/>
              <a:t>This area is mixed agriculture and forest with some hills/low mountains to about 1300m (4300 ft).</a:t>
            </a:r>
          </a:p>
          <a:p>
            <a:endParaRPr lang="en-CA" dirty="0"/>
          </a:p>
        </p:txBody>
      </p:sp>
      <p:sp>
        <p:nvSpPr>
          <p:cNvPr id="4" name="Slide Number Placeholder 3"/>
          <p:cNvSpPr>
            <a:spLocks noGrp="1"/>
          </p:cNvSpPr>
          <p:nvPr>
            <p:ph type="sldNum" sz="quarter" idx="10"/>
          </p:nvPr>
        </p:nvSpPr>
        <p:spPr/>
        <p:txBody>
          <a:bodyPr/>
          <a:lstStyle/>
          <a:p>
            <a:fld id="{7EF8E707-249E-4397-9FE0-34623F58E4FB}" type="slidenum">
              <a:rPr lang="en-CA" altLang="en-US" smtClean="0"/>
              <a:pPr/>
              <a:t>8</a:t>
            </a:fld>
            <a:endParaRPr lang="en-CA" altLang="en-US"/>
          </a:p>
        </p:txBody>
      </p:sp>
    </p:spTree>
    <p:extLst>
      <p:ext uri="{BB962C8B-B14F-4D97-AF65-F5344CB8AC3E}">
        <p14:creationId xmlns:p14="http://schemas.microsoft.com/office/powerpoint/2010/main" val="3075291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9</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endParaRPr lang="en-US" altLang="en-US" dirty="0">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9</a:t>
            </a:fld>
            <a:endParaRPr lang="en-US" altLang="en-US"/>
          </a:p>
        </p:txBody>
      </p:sp>
    </p:spTree>
    <p:extLst>
      <p:ext uri="{BB962C8B-B14F-4D97-AF65-F5344CB8AC3E}">
        <p14:creationId xmlns:p14="http://schemas.microsoft.com/office/powerpoint/2010/main" val="39812783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3" descr="corporate_green_e.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33"/>
            <a:ext cx="7772400" cy="1470025"/>
          </a:xfrm>
        </p:spPr>
        <p:txBody>
          <a:bodyPr/>
          <a:lstStyle>
            <a:lvl1pPr algn="ctr">
              <a:defRPr>
                <a:solidFill>
                  <a:schemeClr val="tx1"/>
                </a:solidFill>
              </a:defRPr>
            </a:lvl1pPr>
          </a:lstStyle>
          <a:p>
            <a:r>
              <a:rPr lang="x-none"/>
              <a:t>Click to edit Master title style</a:t>
            </a:r>
            <a:endParaRPr lang="en-US" dirty="0"/>
          </a:p>
        </p:txBody>
      </p:sp>
      <p:sp>
        <p:nvSpPr>
          <p:cNvPr id="3" name="Subtitle 2"/>
          <p:cNvSpPr>
            <a:spLocks noGrp="1"/>
          </p:cNvSpPr>
          <p:nvPr>
            <p:ph type="subTitle" idx="1"/>
          </p:nvPr>
        </p:nvSpPr>
        <p:spPr>
          <a:xfrm>
            <a:off x="1371600" y="3600450"/>
            <a:ext cx="6400800" cy="1752600"/>
          </a:xfrm>
        </p:spPr>
        <p:txBody>
          <a:bodyPr/>
          <a:lstStyle>
            <a:lvl1pPr marL="0" indent="0" algn="ctr">
              <a:buNone/>
              <a:defRPr>
                <a:solidFill>
                  <a:schemeClr val="tx1">
                    <a:lumMod val="65000"/>
                    <a:lumOff val="35000"/>
                  </a:schemeClr>
                </a:solidFill>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x-none"/>
              <a:t>Click to edit Master subtitle style</a:t>
            </a:r>
            <a:endParaRPr lang="en-US"/>
          </a:p>
        </p:txBody>
      </p:sp>
    </p:spTree>
    <p:extLst>
      <p:ext uri="{BB962C8B-B14F-4D97-AF65-F5344CB8AC3E}">
        <p14:creationId xmlns:p14="http://schemas.microsoft.com/office/powerpoint/2010/main" val="3241553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1FCCE7-B790-42C2-AF0D-A2D8EB27AD20}" type="slidenum">
              <a:rPr lang="en-US" altLang="en-US" smtClean="0"/>
              <a:pPr>
                <a:defRPr/>
              </a:pPr>
              <a:t>‹#›</a:t>
            </a:fld>
            <a:endParaRPr lang="en-US" altLang="en-US"/>
          </a:p>
        </p:txBody>
      </p:sp>
    </p:spTree>
    <p:extLst>
      <p:ext uri="{BB962C8B-B14F-4D97-AF65-F5344CB8AC3E}">
        <p14:creationId xmlns:p14="http://schemas.microsoft.com/office/powerpoint/2010/main" val="3149722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x-none"/>
              <a:t>Click to edit Master title style</a:t>
            </a:r>
            <a:endParaRPr lang="en-US"/>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E62957-FB0F-45CD-9F62-68809849F219}" type="slidenum">
              <a:rPr lang="en-US" altLang="en-US" smtClean="0"/>
              <a:pPr>
                <a:defRPr/>
              </a:pPr>
              <a:t>‹#›</a:t>
            </a:fld>
            <a:endParaRPr lang="en-US" altLang="en-US"/>
          </a:p>
        </p:txBody>
      </p:sp>
    </p:spTree>
    <p:extLst>
      <p:ext uri="{BB962C8B-B14F-4D97-AF65-F5344CB8AC3E}">
        <p14:creationId xmlns:p14="http://schemas.microsoft.com/office/powerpoint/2010/main" val="9768810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95400" y="1385888"/>
            <a:ext cx="7543800" cy="2728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Rectangle 18"/>
          <p:cNvSpPr>
            <a:spLocks noGrp="1" noChangeArrowheads="1"/>
          </p:cNvSpPr>
          <p:nvPr>
            <p:ph type="dt" sz="half" idx="10"/>
          </p:nvPr>
        </p:nvSpPr>
        <p:spPr>
          <a:xfrm>
            <a:off x="685800" y="5791200"/>
            <a:ext cx="1905000" cy="457200"/>
          </a:xfrm>
          <a:prstGeom prst="rect">
            <a:avLst/>
          </a:prstGeom>
        </p:spPr>
        <p:txBody>
          <a:bodyPr/>
          <a:lstStyle>
            <a:lvl1pPr fontAlgn="auto">
              <a:spcBef>
                <a:spcPts val="0"/>
              </a:spcBef>
              <a:spcAft>
                <a:spcPts val="0"/>
              </a:spcAft>
              <a:defRPr>
                <a:solidFill>
                  <a:prstClr val="black"/>
                </a:solidFill>
                <a:latin typeface="Calibri"/>
              </a:defRPr>
            </a:lvl1pPr>
          </a:lstStyle>
          <a:p>
            <a:pPr>
              <a:defRPr/>
            </a:pPr>
            <a:endParaRPr lang="en-CA" altLang="en-US"/>
          </a:p>
        </p:txBody>
      </p:sp>
      <p:sp>
        <p:nvSpPr>
          <p:cNvPr id="4" name="Rectangle 19"/>
          <p:cNvSpPr>
            <a:spLocks noGrp="1" noChangeArrowheads="1"/>
          </p:cNvSpPr>
          <p:nvPr>
            <p:ph type="ftr" sz="quarter" idx="11"/>
          </p:nvPr>
        </p:nvSpPr>
        <p:spPr/>
        <p:txBody>
          <a:bodyPr/>
          <a:lstStyle>
            <a:lvl1pPr>
              <a:defRPr/>
            </a:lvl1pPr>
          </a:lstStyle>
          <a:p>
            <a:pPr>
              <a:defRPr/>
            </a:pPr>
            <a:endParaRPr lang="en-CA" altLang="en-US"/>
          </a:p>
        </p:txBody>
      </p:sp>
      <p:sp>
        <p:nvSpPr>
          <p:cNvPr id="5" name="Rectangle 20"/>
          <p:cNvSpPr>
            <a:spLocks noGrp="1" noChangeArrowheads="1"/>
          </p:cNvSpPr>
          <p:nvPr>
            <p:ph type="sldNum" sz="quarter" idx="12"/>
          </p:nvPr>
        </p:nvSpPr>
        <p:spPr/>
        <p:txBody>
          <a:bodyPr/>
          <a:lstStyle>
            <a:lvl1pPr>
              <a:defRPr/>
            </a:lvl1pPr>
          </a:lstStyle>
          <a:p>
            <a:pPr>
              <a:defRPr/>
            </a:pPr>
            <a:fld id="{E31E620D-168F-466C-A2E7-A8B01AE1836F}" type="slidenum">
              <a:rPr lang="en-CA" altLang="en-US" smtClean="0"/>
              <a:pPr>
                <a:defRPr/>
              </a:pPr>
              <a:t>‹#›</a:t>
            </a:fld>
            <a:endParaRPr lang="en-CA" altLang="en-US"/>
          </a:p>
        </p:txBody>
      </p:sp>
    </p:spTree>
    <p:extLst>
      <p:ext uri="{BB962C8B-B14F-4D97-AF65-F5344CB8AC3E}">
        <p14:creationId xmlns:p14="http://schemas.microsoft.com/office/powerpoint/2010/main" val="1754354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3" descr="corporate_green_e.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33"/>
            <a:ext cx="7772400" cy="1470025"/>
          </a:xfrm>
        </p:spPr>
        <p:txBody>
          <a:bodyPr/>
          <a:lstStyle>
            <a:lvl1pPr algn="ctr">
              <a:defRPr>
                <a:solidFill>
                  <a:schemeClr val="tx1"/>
                </a:solidFill>
              </a:defRPr>
            </a:lvl1pPr>
          </a:lstStyle>
          <a:p>
            <a:r>
              <a:rPr lang="x-none"/>
              <a:t>Click to edit Master title style</a:t>
            </a:r>
            <a:endParaRPr lang="en-US" dirty="0"/>
          </a:p>
        </p:txBody>
      </p:sp>
      <p:sp>
        <p:nvSpPr>
          <p:cNvPr id="3" name="Subtitle 2"/>
          <p:cNvSpPr>
            <a:spLocks noGrp="1"/>
          </p:cNvSpPr>
          <p:nvPr>
            <p:ph type="subTitle" idx="1"/>
          </p:nvPr>
        </p:nvSpPr>
        <p:spPr>
          <a:xfrm>
            <a:off x="1371600" y="3600450"/>
            <a:ext cx="6400800" cy="1752600"/>
          </a:xfrm>
        </p:spPr>
        <p:txBody>
          <a:bodyPr/>
          <a:lstStyle>
            <a:lvl1pPr marL="0" indent="0" algn="ctr">
              <a:buNone/>
              <a:defRPr>
                <a:solidFill>
                  <a:schemeClr val="tx1">
                    <a:lumMod val="65000"/>
                    <a:lumOff val="35000"/>
                  </a:schemeClr>
                </a:solidFill>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x-none"/>
              <a:t>Click to edit Master subtitle style</a:t>
            </a:r>
            <a:endParaRPr lang="en-US"/>
          </a:p>
        </p:txBody>
      </p:sp>
    </p:spTree>
    <p:extLst>
      <p:ext uri="{BB962C8B-B14F-4D97-AF65-F5344CB8AC3E}">
        <p14:creationId xmlns:p14="http://schemas.microsoft.com/office/powerpoint/2010/main" val="103204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x-none"/>
              <a:t>Click to edit Master title style</a:t>
            </a:r>
            <a:endParaRPr lang="en-US"/>
          </a:p>
        </p:txBody>
      </p:sp>
      <p:sp>
        <p:nvSpPr>
          <p:cNvPr id="3" name="Content Placeholder 2"/>
          <p:cNvSpPr>
            <a:spLocks noGrp="1"/>
          </p:cNvSpPr>
          <p:nvPr>
            <p:ph idx="1"/>
          </p:nvPr>
        </p:nvSpPr>
        <p:spPr/>
        <p:txBody>
          <a:bodyPr/>
          <a:lstStyle>
            <a:lvl1pPr>
              <a:buClr>
                <a:srgbClr val="306120"/>
              </a:buClr>
              <a:buFont typeface="Wingdings" charset="2"/>
              <a:buChar char="§"/>
              <a:defRPr/>
            </a:lvl1pPr>
            <a:lvl2pPr>
              <a:buClr>
                <a:srgbClr val="306120"/>
              </a:buClr>
              <a:buFont typeface="Wingdings" charset="2"/>
              <a:buChar char="§"/>
              <a:defRPr/>
            </a:lvl2pPr>
            <a:lvl3pPr>
              <a:buClr>
                <a:srgbClr val="306120"/>
              </a:buClr>
              <a:buFont typeface="Wingdings" charset="2"/>
              <a:buChar char="§"/>
              <a:defRPr/>
            </a:lvl3pPr>
            <a:lvl4pPr>
              <a:buClr>
                <a:srgbClr val="306120"/>
              </a:buClr>
              <a:buFont typeface="Wingdings" charset="2"/>
              <a:buChar char="§"/>
              <a:defRPr/>
            </a:lvl4pPr>
            <a:lvl5pPr>
              <a:buClr>
                <a:srgbClr val="306120"/>
              </a:buClr>
              <a:buFont typeface="Wingdings" charset="2"/>
              <a:buChar char="§"/>
              <a:defRPr/>
            </a:lvl5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4D37E20-3B86-41FA-8018-7BB57659C1CE}" type="slidenum">
              <a:rPr lang="en-CA" altLang="en-US"/>
              <a:pPr/>
              <a:t>‹#›</a:t>
            </a:fld>
            <a:endParaRPr lang="en-US" altLang="en-US"/>
          </a:p>
        </p:txBody>
      </p:sp>
    </p:spTree>
    <p:extLst>
      <p:ext uri="{BB962C8B-B14F-4D97-AF65-F5344CB8AC3E}">
        <p14:creationId xmlns:p14="http://schemas.microsoft.com/office/powerpoint/2010/main" val="27655036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3000" b="1" cap="all"/>
            </a:lvl1pPr>
          </a:lstStyle>
          <a:p>
            <a:r>
              <a:rPr lang="x-non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x-none"/>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803E36E-E58E-4BA7-89E2-3E316A836AC9}" type="slidenum">
              <a:rPr lang="en-US" altLang="en-US"/>
              <a:pPr/>
              <a:t>‹#›</a:t>
            </a:fld>
            <a:endParaRPr lang="en-US" altLang="en-US"/>
          </a:p>
        </p:txBody>
      </p:sp>
    </p:spTree>
    <p:extLst>
      <p:ext uri="{BB962C8B-B14F-4D97-AF65-F5344CB8AC3E}">
        <p14:creationId xmlns:p14="http://schemas.microsoft.com/office/powerpoint/2010/main" val="2644578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Date Placeholder 4"/>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773060C4-F1F1-48F9-95D1-943BD62822B4}" type="slidenum">
              <a:rPr lang="en-US" altLang="en-US"/>
              <a:pPr/>
              <a:t>‹#›</a:t>
            </a:fld>
            <a:endParaRPr lang="en-US" altLang="en-US"/>
          </a:p>
        </p:txBody>
      </p:sp>
    </p:spTree>
    <p:extLst>
      <p:ext uri="{BB962C8B-B14F-4D97-AF65-F5344CB8AC3E}">
        <p14:creationId xmlns:p14="http://schemas.microsoft.com/office/powerpoint/2010/main" val="42730924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x-non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x-none"/>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7" name="Date Placeholder 6"/>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4827F22E-2A24-44E8-83E4-7942757C36CC}" type="slidenum">
              <a:rPr lang="en-US" altLang="en-US"/>
              <a:pPr/>
              <a:t>‹#›</a:t>
            </a:fld>
            <a:endParaRPr lang="en-US" altLang="en-US"/>
          </a:p>
        </p:txBody>
      </p:sp>
    </p:spTree>
    <p:extLst>
      <p:ext uri="{BB962C8B-B14F-4D97-AF65-F5344CB8AC3E}">
        <p14:creationId xmlns:p14="http://schemas.microsoft.com/office/powerpoint/2010/main" val="1641321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Date Placeholder 2"/>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36F90FC3-E6C0-4218-B20D-F948075F2116}" type="slidenum">
              <a:rPr lang="en-US" altLang="en-US"/>
              <a:pPr/>
              <a:t>‹#›</a:t>
            </a:fld>
            <a:endParaRPr lang="en-US" altLang="en-US"/>
          </a:p>
        </p:txBody>
      </p:sp>
    </p:spTree>
    <p:extLst>
      <p:ext uri="{BB962C8B-B14F-4D97-AF65-F5344CB8AC3E}">
        <p14:creationId xmlns:p14="http://schemas.microsoft.com/office/powerpoint/2010/main" val="20751299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dirty="0"/>
          </a:p>
        </p:txBody>
      </p:sp>
      <p:sp>
        <p:nvSpPr>
          <p:cNvPr id="3" name="Footer Placeholder 2"/>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dirty="0"/>
          </a:p>
        </p:txBody>
      </p:sp>
      <p:sp>
        <p:nvSpPr>
          <p:cNvPr id="4" name="Slide Number Placeholder 3"/>
          <p:cNvSpPr>
            <a:spLocks noGrp="1"/>
          </p:cNvSpPr>
          <p:nvPr>
            <p:ph type="sldNum" sz="quarter" idx="12"/>
          </p:nvPr>
        </p:nvSpPr>
        <p:spPr>
          <a:xfrm>
            <a:off x="8610601" y="25760"/>
            <a:ext cx="533400" cy="380480"/>
          </a:xfrm>
          <a:solidFill>
            <a:srgbClr val="92D050"/>
          </a:solidFill>
        </p:spPr>
        <p:txBody>
          <a:bodyPr wrap="square" lIns="36000" tIns="36000" rIns="36000" bIns="36000" anchor="ctr" anchorCtr="0">
            <a:spAutoFit/>
          </a:bodyPr>
          <a:lstStyle>
            <a:lvl1pPr>
              <a:defRPr sz="2000" baseline="0"/>
            </a:lvl1pPr>
          </a:lstStyle>
          <a:p>
            <a:r>
              <a:rPr lang="en-US" altLang="en-US"/>
              <a:t> </a:t>
            </a:r>
            <a:fld id="{FB93D6B1-E71C-4F75-A3DE-D6304E2F182B}" type="slidenum">
              <a:rPr lang="en-US" altLang="en-US" b="1" smtClean="0"/>
              <a:pPr/>
              <a:t>‹#›</a:t>
            </a:fld>
            <a:endParaRPr lang="en-US" altLang="en-US" b="1" dirty="0"/>
          </a:p>
        </p:txBody>
      </p:sp>
      <p:sp>
        <p:nvSpPr>
          <p:cNvPr id="5" name="TextBox 4"/>
          <p:cNvSpPr txBox="1"/>
          <p:nvPr userDrawn="1"/>
        </p:nvSpPr>
        <p:spPr>
          <a:xfrm>
            <a:off x="396000" y="360006"/>
            <a:ext cx="8280000" cy="646331"/>
          </a:xfrm>
          <a:prstGeom prst="rect">
            <a:avLst/>
          </a:prstGeom>
          <a:noFill/>
        </p:spPr>
        <p:txBody>
          <a:bodyPr wrap="square" rtlCol="0">
            <a:noAutofit/>
          </a:bodyPr>
          <a:lstStyle/>
          <a:p>
            <a:endParaRPr lang="en-CA" sz="3600" b="1" dirty="0">
              <a:solidFill>
                <a:srgbClr val="C00000"/>
              </a:solidFill>
              <a:latin typeface="+mj-lt"/>
            </a:endParaRPr>
          </a:p>
        </p:txBody>
      </p:sp>
      <p:sp>
        <p:nvSpPr>
          <p:cNvPr id="6" name="TextBox 5"/>
          <p:cNvSpPr txBox="1"/>
          <p:nvPr userDrawn="1"/>
        </p:nvSpPr>
        <p:spPr>
          <a:xfrm>
            <a:off x="396000" y="1295400"/>
            <a:ext cx="8280000" cy="4953000"/>
          </a:xfrm>
          <a:prstGeom prst="rect">
            <a:avLst/>
          </a:prstGeom>
          <a:noFill/>
        </p:spPr>
        <p:txBody>
          <a:bodyPr wrap="square" rtlCol="0">
            <a:noAutofit/>
          </a:bodyPr>
          <a:lstStyle/>
          <a:p>
            <a:endParaRPr lang="en-CA" sz="2400" b="1" dirty="0">
              <a:latin typeface="Corbel" panose="020B0503020204020204" pitchFamily="34" charset="0"/>
            </a:endParaRPr>
          </a:p>
        </p:txBody>
      </p:sp>
    </p:spTree>
    <p:extLst>
      <p:ext uri="{BB962C8B-B14F-4D97-AF65-F5344CB8AC3E}">
        <p14:creationId xmlns:p14="http://schemas.microsoft.com/office/powerpoint/2010/main" val="2379454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x-none"/>
              <a:t>Click to edit Master title style</a:t>
            </a:r>
            <a:endParaRPr lang="en-US"/>
          </a:p>
        </p:txBody>
      </p:sp>
      <p:sp>
        <p:nvSpPr>
          <p:cNvPr id="3" name="Content Placeholder 2"/>
          <p:cNvSpPr>
            <a:spLocks noGrp="1"/>
          </p:cNvSpPr>
          <p:nvPr>
            <p:ph idx="1"/>
          </p:nvPr>
        </p:nvSpPr>
        <p:spPr/>
        <p:txBody>
          <a:bodyPr/>
          <a:lstStyle>
            <a:lvl1pPr>
              <a:buClr>
                <a:srgbClr val="306120"/>
              </a:buClr>
              <a:buFont typeface="Wingdings" charset="2"/>
              <a:buChar char="§"/>
              <a:defRPr/>
            </a:lvl1pPr>
            <a:lvl2pPr>
              <a:buClr>
                <a:srgbClr val="306120"/>
              </a:buClr>
              <a:buFont typeface="Wingdings" charset="2"/>
              <a:buChar char="§"/>
              <a:defRPr/>
            </a:lvl2pPr>
            <a:lvl3pPr>
              <a:buClr>
                <a:srgbClr val="306120"/>
              </a:buClr>
              <a:buFont typeface="Wingdings" charset="2"/>
              <a:buChar char="§"/>
              <a:defRPr/>
            </a:lvl3pPr>
            <a:lvl4pPr>
              <a:buClr>
                <a:srgbClr val="306120"/>
              </a:buClr>
              <a:buFont typeface="Wingdings" charset="2"/>
              <a:buChar char="§"/>
              <a:defRPr/>
            </a:lvl4pPr>
            <a:lvl5pPr>
              <a:buClr>
                <a:srgbClr val="306120"/>
              </a:buClr>
              <a:buFont typeface="Wingdings" charset="2"/>
              <a:buChar char="§"/>
              <a:defRPr/>
            </a:lvl5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4D37E20-3B86-41FA-8018-7BB57659C1CE}" type="slidenum">
              <a:rPr lang="en-CA" altLang="en-US" smtClean="0"/>
              <a:pPr>
                <a:defRPr/>
              </a:pPr>
              <a:t>‹#›</a:t>
            </a:fld>
            <a:endParaRPr lang="en-US" altLang="en-US"/>
          </a:p>
        </p:txBody>
      </p:sp>
    </p:spTree>
    <p:extLst>
      <p:ext uri="{BB962C8B-B14F-4D97-AF65-F5344CB8AC3E}">
        <p14:creationId xmlns:p14="http://schemas.microsoft.com/office/powerpoint/2010/main" val="22655986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x-none"/>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x-none"/>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65B5C415-C03F-4526-B768-3565EB5F2948}" type="slidenum">
              <a:rPr lang="en-US" altLang="en-US"/>
              <a:pPr/>
              <a:t>‹#›</a:t>
            </a:fld>
            <a:endParaRPr lang="en-US" altLang="en-US"/>
          </a:p>
        </p:txBody>
      </p:sp>
    </p:spTree>
    <p:extLst>
      <p:ext uri="{BB962C8B-B14F-4D97-AF65-F5344CB8AC3E}">
        <p14:creationId xmlns:p14="http://schemas.microsoft.com/office/powerpoint/2010/main" val="1043269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x-non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x-none"/>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A57AF103-BCB9-4206-850E-0D9E69DB47A7}" type="slidenum">
              <a:rPr lang="en-US" altLang="en-US"/>
              <a:pPr/>
              <a:t>‹#›</a:t>
            </a:fld>
            <a:endParaRPr lang="en-US" altLang="en-US"/>
          </a:p>
        </p:txBody>
      </p:sp>
    </p:spTree>
    <p:extLst>
      <p:ext uri="{BB962C8B-B14F-4D97-AF65-F5344CB8AC3E}">
        <p14:creationId xmlns:p14="http://schemas.microsoft.com/office/powerpoint/2010/main" val="28829564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11FCCE7-B790-42C2-AF0D-A2D8EB27AD20}" type="slidenum">
              <a:rPr lang="en-US" altLang="en-US"/>
              <a:pPr/>
              <a:t>‹#›</a:t>
            </a:fld>
            <a:endParaRPr lang="en-US" altLang="en-US"/>
          </a:p>
        </p:txBody>
      </p:sp>
    </p:spTree>
    <p:extLst>
      <p:ext uri="{BB962C8B-B14F-4D97-AF65-F5344CB8AC3E}">
        <p14:creationId xmlns:p14="http://schemas.microsoft.com/office/powerpoint/2010/main" val="31059520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x-none"/>
              <a:t>Click to edit Master title style</a:t>
            </a:r>
            <a:endParaRPr lang="en-US"/>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4E62957-FB0F-45CD-9F62-68809849F219}" type="slidenum">
              <a:rPr lang="en-US" altLang="en-US"/>
              <a:pPr/>
              <a:t>‹#›</a:t>
            </a:fld>
            <a:endParaRPr lang="en-US" altLang="en-US"/>
          </a:p>
        </p:txBody>
      </p:sp>
    </p:spTree>
    <p:extLst>
      <p:ext uri="{BB962C8B-B14F-4D97-AF65-F5344CB8AC3E}">
        <p14:creationId xmlns:p14="http://schemas.microsoft.com/office/powerpoint/2010/main" val="6553202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95400" y="1385888"/>
            <a:ext cx="7543800" cy="2728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Rectangle 18"/>
          <p:cNvSpPr>
            <a:spLocks noGrp="1" noChangeArrowheads="1"/>
          </p:cNvSpPr>
          <p:nvPr>
            <p:ph type="dt" sz="half" idx="10"/>
          </p:nvPr>
        </p:nvSpPr>
        <p:spPr>
          <a:xfrm>
            <a:off x="685800" y="5791200"/>
            <a:ext cx="1905000" cy="457200"/>
          </a:xfrm>
          <a:prstGeom prst="rect">
            <a:avLst/>
          </a:prstGeom>
        </p:spPr>
        <p:txBody>
          <a:bodyPr/>
          <a:lstStyle>
            <a:lvl1pPr fontAlgn="auto">
              <a:spcBef>
                <a:spcPts val="0"/>
              </a:spcBef>
              <a:spcAft>
                <a:spcPts val="0"/>
              </a:spcAft>
              <a:defRPr>
                <a:solidFill>
                  <a:prstClr val="black"/>
                </a:solidFill>
                <a:latin typeface="Calibri"/>
              </a:defRPr>
            </a:lvl1pPr>
          </a:lstStyle>
          <a:p>
            <a:pPr>
              <a:defRPr/>
            </a:pPr>
            <a:endParaRPr lang="en-CA" altLang="en-US"/>
          </a:p>
        </p:txBody>
      </p:sp>
      <p:sp>
        <p:nvSpPr>
          <p:cNvPr id="4" name="Rectangle 19"/>
          <p:cNvSpPr>
            <a:spLocks noGrp="1" noChangeArrowheads="1"/>
          </p:cNvSpPr>
          <p:nvPr>
            <p:ph type="ftr" sz="quarter" idx="11"/>
          </p:nvPr>
        </p:nvSpPr>
        <p:spPr/>
        <p:txBody>
          <a:bodyPr/>
          <a:lstStyle>
            <a:lvl1pPr>
              <a:defRPr/>
            </a:lvl1pPr>
          </a:lstStyle>
          <a:p>
            <a:pPr>
              <a:defRPr/>
            </a:pPr>
            <a:endParaRPr lang="en-CA" altLang="en-US"/>
          </a:p>
        </p:txBody>
      </p:sp>
      <p:sp>
        <p:nvSpPr>
          <p:cNvPr id="5" name="Rectangle 20"/>
          <p:cNvSpPr>
            <a:spLocks noGrp="1" noChangeArrowheads="1"/>
          </p:cNvSpPr>
          <p:nvPr>
            <p:ph type="sldNum" sz="quarter" idx="12"/>
          </p:nvPr>
        </p:nvSpPr>
        <p:spPr/>
        <p:txBody>
          <a:bodyPr/>
          <a:lstStyle>
            <a:lvl1pPr>
              <a:defRPr/>
            </a:lvl1pPr>
          </a:lstStyle>
          <a:p>
            <a:fld id="{E31E620D-168F-466C-A2E7-A8B01AE1836F}" type="slidenum">
              <a:rPr lang="en-CA" altLang="en-US"/>
              <a:pPr/>
              <a:t>‹#›</a:t>
            </a:fld>
            <a:endParaRPr lang="en-CA" altLang="en-US"/>
          </a:p>
        </p:txBody>
      </p:sp>
    </p:spTree>
    <p:extLst>
      <p:ext uri="{BB962C8B-B14F-4D97-AF65-F5344CB8AC3E}">
        <p14:creationId xmlns:p14="http://schemas.microsoft.com/office/powerpoint/2010/main" val="21752849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9272B1-99B0-214E-8926-B46D3A2739B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2" y="0"/>
            <a:ext cx="9141714" cy="6858000"/>
          </a:xfrm>
          <a:prstGeom prst="rect">
            <a:avLst/>
          </a:prstGeom>
        </p:spPr>
      </p:pic>
      <p:sp>
        <p:nvSpPr>
          <p:cNvPr id="2" name="Title 1">
            <a:extLst>
              <a:ext uri="{FF2B5EF4-FFF2-40B4-BE49-F238E27FC236}">
                <a16:creationId xmlns:a16="http://schemas.microsoft.com/office/drawing/2014/main" id="{FE67D5A3-287B-C64E-8E26-AE388B0173AC}"/>
              </a:ext>
            </a:extLst>
          </p:cNvPr>
          <p:cNvSpPr>
            <a:spLocks noGrp="1"/>
          </p:cNvSpPr>
          <p:nvPr>
            <p:ph type="ctrTitle"/>
          </p:nvPr>
        </p:nvSpPr>
        <p:spPr>
          <a:xfrm>
            <a:off x="257176" y="4008994"/>
            <a:ext cx="8550995" cy="1197286"/>
          </a:xfrm>
          <a:prstGeom prst="rect">
            <a:avLst/>
          </a:prstGeom>
        </p:spPr>
        <p:txBody>
          <a:bodyPr lIns="0" bIns="0" anchor="b">
            <a:normAutofit/>
          </a:bodyPr>
          <a:lstStyle>
            <a:lvl1pPr algn="l">
              <a:defRPr sz="4050" b="1">
                <a:solidFill>
                  <a:schemeClr val="bg1"/>
                </a:solidFill>
                <a:latin typeface="+mj-lt"/>
              </a:defRPr>
            </a:lvl1pPr>
          </a:lstStyle>
          <a:p>
            <a:r>
              <a:rPr lang="en-US" dirty="0"/>
              <a:t>Click to edit Master title style</a:t>
            </a:r>
          </a:p>
        </p:txBody>
      </p:sp>
      <p:sp>
        <p:nvSpPr>
          <p:cNvPr id="6" name="Text Placeholder 5">
            <a:extLst>
              <a:ext uri="{FF2B5EF4-FFF2-40B4-BE49-F238E27FC236}">
                <a16:creationId xmlns:a16="http://schemas.microsoft.com/office/drawing/2014/main" id="{057AFF37-CE3A-B742-A62F-2A3257140A5A}"/>
              </a:ext>
            </a:extLst>
          </p:cNvPr>
          <p:cNvSpPr>
            <a:spLocks noGrp="1"/>
          </p:cNvSpPr>
          <p:nvPr>
            <p:ph type="body" sz="quarter" idx="13" hasCustomPrompt="1"/>
          </p:nvPr>
        </p:nvSpPr>
        <p:spPr>
          <a:xfrm>
            <a:off x="257175" y="5206280"/>
            <a:ext cx="7618920" cy="508720"/>
          </a:xfrm>
        </p:spPr>
        <p:txBody>
          <a:bodyPr lIns="45720" anchor="b" anchorCtr="0"/>
          <a:lstStyle>
            <a:lvl1pPr marL="0" indent="0">
              <a:buFontTx/>
              <a:buNone/>
              <a:defRPr>
                <a:solidFill>
                  <a:schemeClr val="bg1"/>
                </a:solidFill>
              </a:defRPr>
            </a:lvl1pPr>
            <a:lvl2pPr marL="215504" indent="0">
              <a:buFontTx/>
              <a:buNone/>
              <a:defRPr/>
            </a:lvl2pPr>
            <a:lvl3pPr marL="431006" indent="0">
              <a:buFontTx/>
              <a:buNone/>
              <a:defRPr/>
            </a:lvl3pPr>
            <a:lvl4pPr marL="602456" indent="0">
              <a:buFontTx/>
              <a:buNone/>
              <a:defRPr/>
            </a:lvl4pPr>
            <a:lvl5pPr marL="773906" indent="0">
              <a:buFontTx/>
              <a:buNone/>
              <a:defRPr/>
            </a:lvl5pPr>
          </a:lstStyle>
          <a:p>
            <a:pPr lvl="0"/>
            <a:r>
              <a:rPr lang="en-US" dirty="0"/>
              <a:t>Click to edit subtitle</a:t>
            </a:r>
          </a:p>
        </p:txBody>
      </p:sp>
      <p:sp>
        <p:nvSpPr>
          <p:cNvPr id="8" name="Text Placeholder 5">
            <a:extLst>
              <a:ext uri="{FF2B5EF4-FFF2-40B4-BE49-F238E27FC236}">
                <a16:creationId xmlns:a16="http://schemas.microsoft.com/office/drawing/2014/main" id="{57C7A8EA-E9AD-2747-BB8E-4E6AC446E01E}"/>
              </a:ext>
            </a:extLst>
          </p:cNvPr>
          <p:cNvSpPr>
            <a:spLocks noGrp="1"/>
          </p:cNvSpPr>
          <p:nvPr>
            <p:ph type="body" sz="quarter" idx="17" hasCustomPrompt="1"/>
          </p:nvPr>
        </p:nvSpPr>
        <p:spPr>
          <a:xfrm>
            <a:off x="257175" y="5829301"/>
            <a:ext cx="4314825" cy="358775"/>
          </a:xfrm>
        </p:spPr>
        <p:txBody>
          <a:bodyPr lIns="64008" tIns="91440" anchor="b" anchorCtr="0">
            <a:normAutofit/>
          </a:bodyPr>
          <a:lstStyle>
            <a:lvl1pPr marL="0" indent="0">
              <a:buFontTx/>
              <a:buNone/>
              <a:defRPr sz="1350">
                <a:solidFill>
                  <a:schemeClr val="bg1"/>
                </a:solidFill>
              </a:defRPr>
            </a:lvl1pPr>
            <a:lvl2pPr marL="215504" indent="0">
              <a:buFontTx/>
              <a:buNone/>
              <a:defRPr/>
            </a:lvl2pPr>
            <a:lvl3pPr marL="431006" indent="0">
              <a:buFontTx/>
              <a:buNone/>
              <a:defRPr/>
            </a:lvl3pPr>
            <a:lvl4pPr marL="602456" indent="0">
              <a:buFontTx/>
              <a:buNone/>
              <a:defRPr/>
            </a:lvl4pPr>
            <a:lvl5pPr marL="773906" indent="0">
              <a:buFontTx/>
              <a:buNone/>
              <a:defRPr/>
            </a:lvl5pPr>
          </a:lstStyle>
          <a:p>
            <a:pPr lvl="0"/>
            <a:r>
              <a:rPr lang="en-US" dirty="0"/>
              <a:t>Presenter name</a:t>
            </a:r>
          </a:p>
        </p:txBody>
      </p:sp>
    </p:spTree>
    <p:extLst>
      <p:ext uri="{BB962C8B-B14F-4D97-AF65-F5344CB8AC3E}">
        <p14:creationId xmlns:p14="http://schemas.microsoft.com/office/powerpoint/2010/main" val="2962252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3000" b="1" cap="all"/>
            </a:lvl1pPr>
          </a:lstStyle>
          <a:p>
            <a:r>
              <a:rPr lang="x-non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x-none"/>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803E36E-E58E-4BA7-89E2-3E316A836AC9}" type="slidenum">
              <a:rPr lang="en-US" altLang="en-US" smtClean="0"/>
              <a:pPr>
                <a:defRPr/>
              </a:pPr>
              <a:t>‹#›</a:t>
            </a:fld>
            <a:endParaRPr lang="en-US" altLang="en-US"/>
          </a:p>
        </p:txBody>
      </p:sp>
    </p:spTree>
    <p:extLst>
      <p:ext uri="{BB962C8B-B14F-4D97-AF65-F5344CB8AC3E}">
        <p14:creationId xmlns:p14="http://schemas.microsoft.com/office/powerpoint/2010/main" val="68168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Date Placeholder 4"/>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773060C4-F1F1-48F9-95D1-943BD62822B4}" type="slidenum">
              <a:rPr lang="en-US" altLang="en-US" smtClean="0"/>
              <a:pPr>
                <a:defRPr/>
              </a:pPr>
              <a:t>‹#›</a:t>
            </a:fld>
            <a:endParaRPr lang="en-US" altLang="en-US"/>
          </a:p>
        </p:txBody>
      </p:sp>
    </p:spTree>
    <p:extLst>
      <p:ext uri="{BB962C8B-B14F-4D97-AF65-F5344CB8AC3E}">
        <p14:creationId xmlns:p14="http://schemas.microsoft.com/office/powerpoint/2010/main" val="3362833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x-non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x-none"/>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7" name="Date Placeholder 6"/>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4827F22E-2A24-44E8-83E4-7942757C36CC}" type="slidenum">
              <a:rPr lang="en-US" altLang="en-US" smtClean="0"/>
              <a:pPr>
                <a:defRPr/>
              </a:pPr>
              <a:t>‹#›</a:t>
            </a:fld>
            <a:endParaRPr lang="en-US" altLang="en-US"/>
          </a:p>
        </p:txBody>
      </p:sp>
    </p:spTree>
    <p:extLst>
      <p:ext uri="{BB962C8B-B14F-4D97-AF65-F5344CB8AC3E}">
        <p14:creationId xmlns:p14="http://schemas.microsoft.com/office/powerpoint/2010/main" val="3175358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Date Placeholder 2"/>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36F90FC3-E6C0-4218-B20D-F948075F2116}" type="slidenum">
              <a:rPr lang="en-US" altLang="en-US" smtClean="0"/>
              <a:pPr>
                <a:defRPr/>
              </a:pPr>
              <a:t>‹#›</a:t>
            </a:fld>
            <a:endParaRPr lang="en-US" altLang="en-US"/>
          </a:p>
        </p:txBody>
      </p:sp>
    </p:spTree>
    <p:extLst>
      <p:ext uri="{BB962C8B-B14F-4D97-AF65-F5344CB8AC3E}">
        <p14:creationId xmlns:p14="http://schemas.microsoft.com/office/powerpoint/2010/main" val="3812368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3" name="Footer Placeholder 2"/>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392AE7EE-0C6F-44B8-A618-F1EC8F52F0A4}" type="slidenum">
              <a:rPr lang="en-US" altLang="en-US" smtClean="0"/>
              <a:pPr>
                <a:defRPr/>
              </a:pPr>
              <a:t>‹#›</a:t>
            </a:fld>
            <a:endParaRPr lang="en-US" altLang="en-US"/>
          </a:p>
        </p:txBody>
      </p:sp>
    </p:spTree>
    <p:extLst>
      <p:ext uri="{BB962C8B-B14F-4D97-AF65-F5344CB8AC3E}">
        <p14:creationId xmlns:p14="http://schemas.microsoft.com/office/powerpoint/2010/main" val="3557987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x-none"/>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x-none"/>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65B5C415-C03F-4526-B768-3565EB5F2948}" type="slidenum">
              <a:rPr lang="en-US" altLang="en-US" smtClean="0"/>
              <a:pPr>
                <a:defRPr/>
              </a:pPr>
              <a:t>‹#›</a:t>
            </a:fld>
            <a:endParaRPr lang="en-US" altLang="en-US"/>
          </a:p>
        </p:txBody>
      </p:sp>
    </p:spTree>
    <p:extLst>
      <p:ext uri="{BB962C8B-B14F-4D97-AF65-F5344CB8AC3E}">
        <p14:creationId xmlns:p14="http://schemas.microsoft.com/office/powerpoint/2010/main" val="1339968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x-non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x-none"/>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A57AF103-BCB9-4206-850E-0D9E69DB47A7}" type="slidenum">
              <a:rPr lang="en-US" altLang="en-US" smtClean="0"/>
              <a:pPr>
                <a:defRPr/>
              </a:pPr>
              <a:t>‹#›</a:t>
            </a:fld>
            <a:endParaRPr lang="en-US" altLang="en-US"/>
          </a:p>
        </p:txBody>
      </p:sp>
    </p:spTree>
    <p:extLst>
      <p:ext uri="{BB962C8B-B14F-4D97-AF65-F5344CB8AC3E}">
        <p14:creationId xmlns:p14="http://schemas.microsoft.com/office/powerpoint/2010/main" val="332614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10"/>
          <p:cNvSpPr>
            <a:spLocks noChangeArrowheads="1"/>
          </p:cNvSpPr>
          <p:nvPr userDrawn="1"/>
        </p:nvSpPr>
        <p:spPr bwMode="auto">
          <a:xfrm>
            <a:off x="2514600" y="0"/>
            <a:ext cx="3733800" cy="228600"/>
          </a:xfrm>
          <a:prstGeom prst="rect">
            <a:avLst/>
          </a:prstGeom>
          <a:solidFill>
            <a:srgbClr val="608B2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altLang="en-US" sz="1351"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029" name="Rectangle 9"/>
          <p:cNvSpPr>
            <a:spLocks noChangeArrowheads="1"/>
          </p:cNvSpPr>
          <p:nvPr userDrawn="1"/>
        </p:nvSpPr>
        <p:spPr bwMode="auto">
          <a:xfrm>
            <a:off x="0" y="0"/>
            <a:ext cx="2895600" cy="228600"/>
          </a:xfrm>
          <a:prstGeom prst="rect">
            <a:avLst/>
          </a:prstGeom>
          <a:solidFill>
            <a:srgbClr val="3061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altLang="en-US" sz="1351"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030" name="Rectangle 11"/>
          <p:cNvSpPr>
            <a:spLocks noChangeArrowheads="1"/>
          </p:cNvSpPr>
          <p:nvPr userDrawn="1"/>
        </p:nvSpPr>
        <p:spPr bwMode="auto">
          <a:xfrm>
            <a:off x="6019800" y="0"/>
            <a:ext cx="3124200" cy="228600"/>
          </a:xfrm>
          <a:prstGeom prst="rect">
            <a:avLst/>
          </a:prstGeom>
          <a:solidFill>
            <a:srgbClr val="A3C13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altLang="en-US" sz="1351"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3" name="Rectangle 6"/>
          <p:cNvSpPr txBox="1">
            <a:spLocks noChangeArrowheads="1"/>
          </p:cNvSpPr>
          <p:nvPr userDrawn="1"/>
        </p:nvSpPr>
        <p:spPr bwMode="auto">
          <a:xfrm>
            <a:off x="7010400" y="0"/>
            <a:ext cx="2133600" cy="476250"/>
          </a:xfrm>
          <a:prstGeom prst="rect">
            <a:avLst/>
          </a:prstGeom>
          <a:noFill/>
          <a:ln w="9525">
            <a:noFill/>
            <a:miter lim="800000"/>
            <a:headEnd/>
            <a:tailEnd/>
          </a:ln>
          <a:effec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377" rtl="0" eaLnBrk="1" fontAlgn="base" latinLnBrk="0" hangingPunct="1">
              <a:lnSpc>
                <a:spcPct val="100000"/>
              </a:lnSpc>
              <a:spcBef>
                <a:spcPct val="0"/>
              </a:spcBef>
              <a:spcAft>
                <a:spcPct val="0"/>
              </a:spcAft>
              <a:buClrTx/>
              <a:buSzTx/>
              <a:buFontTx/>
              <a:buNone/>
              <a:tabLst/>
              <a:defRPr/>
            </a:pPr>
            <a:fld id="{D52B230D-ADED-43B8-8D5B-B93619D36C16}" type="slidenum">
              <a:rPr kumimoji="0" lang="en-US" alt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377" rtl="0" eaLnBrk="1" fontAlgn="base" latinLnBrk="0" hangingPunct="1">
                <a:lnSpc>
                  <a:spcPct val="100000"/>
                </a:lnSpc>
                <a:spcBef>
                  <a:spcPct val="0"/>
                </a:spcBef>
                <a:spcAft>
                  <a:spcPct val="0"/>
                </a:spcAft>
                <a:buClrTx/>
                <a:buSzTx/>
                <a:buFontTx/>
                <a:buNone/>
                <a:tabLst/>
                <a:defRPr/>
              </a:pPr>
              <a:t>‹#›</a:t>
            </a:fld>
            <a:endParaRPr kumimoji="0" lang="en-US" alt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pic>
        <p:nvPicPr>
          <p:cNvPr id="2056" name="Picture 12" descr="Canada logo"/>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696200" y="6400800"/>
            <a:ext cx="1295400"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15" descr="nrcan_fip_e_2c_55"/>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304800" y="6534150"/>
            <a:ext cx="259080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5"/>
          <p:cNvSpPr>
            <a:spLocks noGrp="1"/>
          </p:cNvSpPr>
          <p:nvPr>
            <p:ph type="sldNum" sz="quarter" idx="4"/>
          </p:nvPr>
        </p:nvSpPr>
        <p:spPr>
          <a:xfrm>
            <a:off x="6553200" y="6356358"/>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anose="020F0502020204030204" pitchFamily="34" charset="0"/>
              </a:defRPr>
            </a:lvl1pPr>
          </a:lstStyle>
          <a:p>
            <a:pPr>
              <a:defRPr/>
            </a:pPr>
            <a:fld id="{DF135AC9-90AB-47DC-B726-676130EA7AED}" type="slidenum">
              <a:rPr lang="en-CA" altLang="en-US" smtClean="0"/>
              <a:pPr>
                <a:defRPr/>
              </a:pPr>
              <a:t>‹#›</a:t>
            </a:fld>
            <a:endParaRPr lang="en-US" altLang="en-US"/>
          </a:p>
        </p:txBody>
      </p:sp>
      <p:sp>
        <p:nvSpPr>
          <p:cNvPr id="12" name="Footer Placeholder 4"/>
          <p:cNvSpPr>
            <a:spLocks noGrp="1"/>
          </p:cNvSpPr>
          <p:nvPr>
            <p:ph type="ftr" sz="quarter" idx="3"/>
          </p:nvPr>
        </p:nvSpPr>
        <p:spPr>
          <a:xfrm>
            <a:off x="3124200" y="6356358"/>
            <a:ext cx="2895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3" name="TextBox 2">
            <a:extLst>
              <a:ext uri="{FF2B5EF4-FFF2-40B4-BE49-F238E27FC236}">
                <a16:creationId xmlns:a16="http://schemas.microsoft.com/office/drawing/2014/main" id="{3749E899-F99D-ECC8-221B-E5345D66E717}"/>
              </a:ext>
            </a:extLst>
          </p:cNvPr>
          <p:cNvSpPr txBox="1"/>
          <p:nvPr userDrawn="1">
            <p:extLst>
              <p:ext uri="{1162E1C5-73C7-4A58-AE30-91384D911F3F}">
                <p184:classification xmlns:p184="http://schemas.microsoft.com/office/powerpoint/2018/4/main" val="hdr"/>
              </p:ext>
            </p:extLst>
          </p:nvPr>
        </p:nvSpPr>
        <p:spPr>
          <a:xfrm>
            <a:off x="7153275" y="63500"/>
            <a:ext cx="1962150" cy="182880"/>
          </a:xfrm>
          <a:prstGeom prst="rect">
            <a:avLst/>
          </a:prstGeom>
        </p:spPr>
        <p:txBody>
          <a:bodyPr horzOverflow="overflow" lIns="0" tIns="0" rIns="0" bIns="0">
            <a:spAutoFit/>
          </a:bodyPr>
          <a:lstStyle/>
          <a:p>
            <a:pPr algn="l"/>
            <a:r>
              <a:rPr lang="en-CA" sz="1200">
                <a:solidFill>
                  <a:srgbClr val="000000"/>
                </a:solidFill>
                <a:latin typeface="Calibri" panose="020F0502020204030204" pitchFamily="34" charset="0"/>
                <a:cs typeface="Calibri" panose="020F0502020204030204" pitchFamily="34" charset="0"/>
              </a:rPr>
              <a:t>UNCLASSIFIED - NON CLASSIFIÉ</a:t>
            </a:r>
          </a:p>
        </p:txBody>
      </p:sp>
    </p:spTree>
    <p:extLst>
      <p:ext uri="{BB962C8B-B14F-4D97-AF65-F5344CB8AC3E}">
        <p14:creationId xmlns:p14="http://schemas.microsoft.com/office/powerpoint/2010/main" val="414588273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hdr="0" ftr="0" dt="0"/>
  <p:txStyles>
    <p:titleStyle>
      <a:lvl1pPr algn="l" defTabSz="342891"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891" rtl="0" eaLnBrk="0" fontAlgn="base" hangingPunct="0">
        <a:spcBef>
          <a:spcPct val="0"/>
        </a:spcBef>
        <a:spcAft>
          <a:spcPct val="0"/>
        </a:spcAft>
        <a:defRPr sz="2700" b="1">
          <a:solidFill>
            <a:srgbClr val="306120"/>
          </a:solidFill>
          <a:latin typeface="Myriad Pro"/>
          <a:ea typeface="Myriad Pro"/>
          <a:cs typeface="Myriad Pro"/>
        </a:defRPr>
      </a:lvl2pPr>
      <a:lvl3pPr algn="l" defTabSz="342891" rtl="0" eaLnBrk="0" fontAlgn="base" hangingPunct="0">
        <a:spcBef>
          <a:spcPct val="0"/>
        </a:spcBef>
        <a:spcAft>
          <a:spcPct val="0"/>
        </a:spcAft>
        <a:defRPr sz="2700" b="1">
          <a:solidFill>
            <a:srgbClr val="306120"/>
          </a:solidFill>
          <a:latin typeface="Myriad Pro"/>
          <a:ea typeface="Myriad Pro"/>
          <a:cs typeface="Myriad Pro"/>
        </a:defRPr>
      </a:lvl3pPr>
      <a:lvl4pPr algn="l" defTabSz="342891" rtl="0" eaLnBrk="0" fontAlgn="base" hangingPunct="0">
        <a:spcBef>
          <a:spcPct val="0"/>
        </a:spcBef>
        <a:spcAft>
          <a:spcPct val="0"/>
        </a:spcAft>
        <a:defRPr sz="2700" b="1">
          <a:solidFill>
            <a:srgbClr val="306120"/>
          </a:solidFill>
          <a:latin typeface="Myriad Pro"/>
          <a:ea typeface="Myriad Pro"/>
          <a:cs typeface="Myriad Pro"/>
        </a:defRPr>
      </a:lvl4pPr>
      <a:lvl5pPr algn="l" defTabSz="342891" rtl="0" eaLnBrk="0" fontAlgn="base" hangingPunct="0">
        <a:spcBef>
          <a:spcPct val="0"/>
        </a:spcBef>
        <a:spcAft>
          <a:spcPct val="0"/>
        </a:spcAft>
        <a:defRPr sz="2700" b="1">
          <a:solidFill>
            <a:srgbClr val="306120"/>
          </a:solidFill>
          <a:latin typeface="Myriad Pro"/>
          <a:ea typeface="Myriad Pro"/>
          <a:cs typeface="Myriad Pro"/>
        </a:defRPr>
      </a:lvl5pPr>
      <a:lvl6pPr marL="342891" algn="l" defTabSz="342891" rtl="0" fontAlgn="base">
        <a:spcBef>
          <a:spcPct val="0"/>
        </a:spcBef>
        <a:spcAft>
          <a:spcPct val="0"/>
        </a:spcAft>
        <a:defRPr sz="2700" b="1">
          <a:solidFill>
            <a:srgbClr val="306120"/>
          </a:solidFill>
          <a:latin typeface="Myriad Pro"/>
          <a:ea typeface="Myriad Pro"/>
          <a:cs typeface="Myriad Pro"/>
        </a:defRPr>
      </a:lvl6pPr>
      <a:lvl7pPr marL="685783" algn="l" defTabSz="342891" rtl="0" fontAlgn="base">
        <a:spcBef>
          <a:spcPct val="0"/>
        </a:spcBef>
        <a:spcAft>
          <a:spcPct val="0"/>
        </a:spcAft>
        <a:defRPr sz="2700" b="1">
          <a:solidFill>
            <a:srgbClr val="306120"/>
          </a:solidFill>
          <a:latin typeface="Myriad Pro"/>
          <a:ea typeface="Myriad Pro"/>
          <a:cs typeface="Myriad Pro"/>
        </a:defRPr>
      </a:lvl7pPr>
      <a:lvl8pPr marL="1028674" algn="l" defTabSz="342891" rtl="0" fontAlgn="base">
        <a:spcBef>
          <a:spcPct val="0"/>
        </a:spcBef>
        <a:spcAft>
          <a:spcPct val="0"/>
        </a:spcAft>
        <a:defRPr sz="2700" b="1">
          <a:solidFill>
            <a:srgbClr val="306120"/>
          </a:solidFill>
          <a:latin typeface="Myriad Pro"/>
          <a:ea typeface="Myriad Pro"/>
          <a:cs typeface="Myriad Pro"/>
        </a:defRPr>
      </a:lvl8pPr>
      <a:lvl9pPr marL="1371566" algn="l" defTabSz="342891" rtl="0" fontAlgn="base">
        <a:spcBef>
          <a:spcPct val="0"/>
        </a:spcBef>
        <a:spcAft>
          <a:spcPct val="0"/>
        </a:spcAft>
        <a:defRPr sz="2700" b="1">
          <a:solidFill>
            <a:srgbClr val="306120"/>
          </a:solidFill>
          <a:latin typeface="Myriad Pro"/>
          <a:ea typeface="Myriad Pro"/>
          <a:cs typeface="Myriad Pro"/>
        </a:defRPr>
      </a:lvl9pPr>
    </p:titleStyle>
    <p:bodyStyle>
      <a:lvl1pPr marL="257168" indent="-257168" algn="l" defTabSz="342891" rtl="0" eaLnBrk="0" fontAlgn="base" hangingPunct="0">
        <a:spcBef>
          <a:spcPct val="20000"/>
        </a:spcBef>
        <a:spcAft>
          <a:spcPct val="0"/>
        </a:spcAft>
        <a:buClr>
          <a:srgbClr val="306120"/>
        </a:buClr>
        <a:buFont typeface="Wingdings" panose="05000000000000000000" pitchFamily="2" charset="2"/>
        <a:buChar char="§"/>
        <a:defRPr sz="2400" kern="1200">
          <a:solidFill>
            <a:schemeClr val="tx1"/>
          </a:solidFill>
          <a:latin typeface="Myriad Pro"/>
          <a:ea typeface="Myriad Pro"/>
          <a:cs typeface="Myriad Pro"/>
        </a:defRPr>
      </a:lvl1pPr>
      <a:lvl2pPr marL="557199" indent="-214308" algn="l" defTabSz="342891" rtl="0" eaLnBrk="0" fontAlgn="base" hangingPunct="0">
        <a:spcBef>
          <a:spcPct val="20000"/>
        </a:spcBef>
        <a:spcAft>
          <a:spcPct val="0"/>
        </a:spcAft>
        <a:buClr>
          <a:srgbClr val="306120"/>
        </a:buClr>
        <a:buFont typeface="Wingdings" panose="05000000000000000000" pitchFamily="2" charset="2"/>
        <a:buChar char="§"/>
        <a:defRPr sz="2100" kern="1200">
          <a:solidFill>
            <a:schemeClr val="tx1"/>
          </a:solidFill>
          <a:latin typeface="Myriad Pro"/>
          <a:ea typeface="Myriad Pro"/>
          <a:cs typeface="Myriad Pro"/>
        </a:defRPr>
      </a:lvl2pPr>
      <a:lvl3pPr marL="857229" indent="-171446" algn="l" defTabSz="342891" rtl="0" eaLnBrk="0" fontAlgn="base" hangingPunct="0">
        <a:spcBef>
          <a:spcPct val="20000"/>
        </a:spcBef>
        <a:spcAft>
          <a:spcPct val="0"/>
        </a:spcAft>
        <a:buClr>
          <a:srgbClr val="306120"/>
        </a:buClr>
        <a:buFont typeface="Wingdings" panose="05000000000000000000" pitchFamily="2" charset="2"/>
        <a:buChar char="§"/>
        <a:defRPr sz="1800" kern="1200">
          <a:solidFill>
            <a:schemeClr val="tx1"/>
          </a:solidFill>
          <a:latin typeface="Myriad Pro"/>
          <a:ea typeface="Myriad Pro"/>
          <a:cs typeface="Myriad Pro"/>
        </a:defRPr>
      </a:lvl3pPr>
      <a:lvl4pPr marL="1200121" indent="-171446" algn="l" defTabSz="342891"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4pPr>
      <a:lvl5pPr marL="1543012" indent="-171446" algn="l" defTabSz="342891"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5pPr>
      <a:lvl6pPr marL="1885904" indent="-171446" algn="l" defTabSz="342891"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1"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1" rtl="0" eaLnBrk="1" latinLnBrk="0" hangingPunct="1">
        <a:spcBef>
          <a:spcPct val="20000"/>
        </a:spcBef>
        <a:buFont typeface="Arial"/>
        <a:buChar char="•"/>
        <a:defRPr sz="1500" kern="1200">
          <a:solidFill>
            <a:schemeClr val="tx1"/>
          </a:solidFill>
          <a:latin typeface="+mn-lt"/>
          <a:ea typeface="+mn-ea"/>
          <a:cs typeface="+mn-cs"/>
        </a:defRPr>
      </a:lvl8pPr>
      <a:lvl9pPr marL="2914578" indent="-171446" algn="l" defTabSz="342891"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1" rtl="0" eaLnBrk="1" latinLnBrk="0" hangingPunct="1">
        <a:defRPr sz="1351" kern="1200">
          <a:solidFill>
            <a:schemeClr val="tx1"/>
          </a:solidFill>
          <a:latin typeface="+mn-lt"/>
          <a:ea typeface="+mn-ea"/>
          <a:cs typeface="+mn-cs"/>
        </a:defRPr>
      </a:lvl1pPr>
      <a:lvl2pPr marL="342891" algn="l" defTabSz="342891" rtl="0" eaLnBrk="1" latinLnBrk="0" hangingPunct="1">
        <a:defRPr sz="1351" kern="1200">
          <a:solidFill>
            <a:schemeClr val="tx1"/>
          </a:solidFill>
          <a:latin typeface="+mn-lt"/>
          <a:ea typeface="+mn-ea"/>
          <a:cs typeface="+mn-cs"/>
        </a:defRPr>
      </a:lvl2pPr>
      <a:lvl3pPr marL="685783" algn="l" defTabSz="342891" rtl="0" eaLnBrk="1" latinLnBrk="0" hangingPunct="1">
        <a:defRPr sz="1351" kern="1200">
          <a:solidFill>
            <a:schemeClr val="tx1"/>
          </a:solidFill>
          <a:latin typeface="+mn-lt"/>
          <a:ea typeface="+mn-ea"/>
          <a:cs typeface="+mn-cs"/>
        </a:defRPr>
      </a:lvl3pPr>
      <a:lvl4pPr marL="1028674" algn="l" defTabSz="342891" rtl="0" eaLnBrk="1" latinLnBrk="0" hangingPunct="1">
        <a:defRPr sz="1351" kern="1200">
          <a:solidFill>
            <a:schemeClr val="tx1"/>
          </a:solidFill>
          <a:latin typeface="+mn-lt"/>
          <a:ea typeface="+mn-ea"/>
          <a:cs typeface="+mn-cs"/>
        </a:defRPr>
      </a:lvl4pPr>
      <a:lvl5pPr marL="1371566" algn="l" defTabSz="342891" rtl="0" eaLnBrk="1" latinLnBrk="0" hangingPunct="1">
        <a:defRPr sz="1351" kern="1200">
          <a:solidFill>
            <a:schemeClr val="tx1"/>
          </a:solidFill>
          <a:latin typeface="+mn-lt"/>
          <a:ea typeface="+mn-ea"/>
          <a:cs typeface="+mn-cs"/>
        </a:defRPr>
      </a:lvl5pPr>
      <a:lvl6pPr marL="1714457" algn="l" defTabSz="342891" rtl="0" eaLnBrk="1" latinLnBrk="0" hangingPunct="1">
        <a:defRPr sz="1351" kern="1200">
          <a:solidFill>
            <a:schemeClr val="tx1"/>
          </a:solidFill>
          <a:latin typeface="+mn-lt"/>
          <a:ea typeface="+mn-ea"/>
          <a:cs typeface="+mn-cs"/>
        </a:defRPr>
      </a:lvl6pPr>
      <a:lvl7pPr marL="2057349" algn="l" defTabSz="342891" rtl="0" eaLnBrk="1" latinLnBrk="0" hangingPunct="1">
        <a:defRPr sz="1351" kern="1200">
          <a:solidFill>
            <a:schemeClr val="tx1"/>
          </a:solidFill>
          <a:latin typeface="+mn-lt"/>
          <a:ea typeface="+mn-ea"/>
          <a:cs typeface="+mn-cs"/>
        </a:defRPr>
      </a:lvl7pPr>
      <a:lvl8pPr marL="2400240" algn="l" defTabSz="342891" rtl="0" eaLnBrk="1" latinLnBrk="0" hangingPunct="1">
        <a:defRPr sz="1351" kern="1200">
          <a:solidFill>
            <a:schemeClr val="tx1"/>
          </a:solidFill>
          <a:latin typeface="+mn-lt"/>
          <a:ea typeface="+mn-ea"/>
          <a:cs typeface="+mn-cs"/>
        </a:defRPr>
      </a:lvl8pPr>
      <a:lvl9pPr marL="2743131" algn="l" defTabSz="342891" rtl="0" eaLnBrk="1" latinLnBrk="0" hangingPunct="1">
        <a:defRPr sz="135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10"/>
          <p:cNvSpPr>
            <a:spLocks noChangeArrowheads="1"/>
          </p:cNvSpPr>
          <p:nvPr userDrawn="1"/>
        </p:nvSpPr>
        <p:spPr bwMode="auto">
          <a:xfrm>
            <a:off x="2514600" y="0"/>
            <a:ext cx="3733800" cy="228600"/>
          </a:xfrm>
          <a:prstGeom prst="rect">
            <a:avLst/>
          </a:prstGeom>
          <a:solidFill>
            <a:srgbClr val="608B2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auto">
              <a:spcBef>
                <a:spcPts val="0"/>
              </a:spcBef>
              <a:spcAft>
                <a:spcPts val="0"/>
              </a:spcAft>
              <a:defRPr/>
            </a:pPr>
            <a:endParaRPr lang="en-US" altLang="en-US" sz="1351">
              <a:solidFill>
                <a:prstClr val="black"/>
              </a:solidFill>
            </a:endParaRPr>
          </a:p>
        </p:txBody>
      </p:sp>
      <p:sp>
        <p:nvSpPr>
          <p:cNvPr id="1029" name="Rectangle 9"/>
          <p:cNvSpPr>
            <a:spLocks noChangeArrowheads="1"/>
          </p:cNvSpPr>
          <p:nvPr userDrawn="1"/>
        </p:nvSpPr>
        <p:spPr bwMode="auto">
          <a:xfrm>
            <a:off x="0" y="0"/>
            <a:ext cx="2895600" cy="228600"/>
          </a:xfrm>
          <a:prstGeom prst="rect">
            <a:avLst/>
          </a:prstGeom>
          <a:solidFill>
            <a:srgbClr val="3061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auto">
              <a:spcBef>
                <a:spcPts val="0"/>
              </a:spcBef>
              <a:spcAft>
                <a:spcPts val="0"/>
              </a:spcAft>
              <a:defRPr/>
            </a:pPr>
            <a:endParaRPr lang="en-US" altLang="en-US" sz="1351">
              <a:solidFill>
                <a:prstClr val="black"/>
              </a:solidFill>
            </a:endParaRPr>
          </a:p>
        </p:txBody>
      </p:sp>
      <p:sp>
        <p:nvSpPr>
          <p:cNvPr id="1030" name="Rectangle 11"/>
          <p:cNvSpPr>
            <a:spLocks noChangeArrowheads="1"/>
          </p:cNvSpPr>
          <p:nvPr userDrawn="1"/>
        </p:nvSpPr>
        <p:spPr bwMode="auto">
          <a:xfrm>
            <a:off x="6019800" y="0"/>
            <a:ext cx="3124200" cy="228600"/>
          </a:xfrm>
          <a:prstGeom prst="rect">
            <a:avLst/>
          </a:prstGeom>
          <a:solidFill>
            <a:srgbClr val="A3C13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auto">
              <a:spcBef>
                <a:spcPts val="0"/>
              </a:spcBef>
              <a:spcAft>
                <a:spcPts val="0"/>
              </a:spcAft>
              <a:defRPr/>
            </a:pPr>
            <a:endParaRPr lang="en-US" altLang="en-US" sz="1351">
              <a:solidFill>
                <a:prstClr val="black"/>
              </a:solidFill>
            </a:endParaRPr>
          </a:p>
        </p:txBody>
      </p:sp>
      <p:sp>
        <p:nvSpPr>
          <p:cNvPr id="13" name="Rectangle 6"/>
          <p:cNvSpPr txBox="1">
            <a:spLocks noChangeArrowheads="1"/>
          </p:cNvSpPr>
          <p:nvPr userDrawn="1"/>
        </p:nvSpPr>
        <p:spPr bwMode="auto">
          <a:xfrm>
            <a:off x="7010400" y="0"/>
            <a:ext cx="2133600" cy="476250"/>
          </a:xfrm>
          <a:prstGeom prst="rect">
            <a:avLst/>
          </a:prstGeom>
          <a:noFill/>
          <a:ln w="9525">
            <a:noFill/>
            <a:miter lim="800000"/>
            <a:headEnd/>
            <a:tailEnd/>
          </a:ln>
          <a:effec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52B230D-ADED-43B8-8D5B-B93619D36C16}" type="slidenum">
              <a:rPr lang="en-US" altLang="en-US" sz="900">
                <a:solidFill>
                  <a:srgbClr val="000000"/>
                </a:solidFill>
                <a:latin typeface="Calibri" panose="020F0502020204030204" pitchFamily="34" charset="0"/>
              </a:rPr>
              <a:pPr algn="r" eaLnBrk="1" hangingPunct="1"/>
              <a:t>‹#›</a:t>
            </a:fld>
            <a:endParaRPr lang="en-US" altLang="en-US" sz="900">
              <a:solidFill>
                <a:srgbClr val="000000"/>
              </a:solidFill>
              <a:latin typeface="Calibri" panose="020F0502020204030204" pitchFamily="34" charset="0"/>
            </a:endParaRPr>
          </a:p>
        </p:txBody>
      </p:sp>
      <p:pic>
        <p:nvPicPr>
          <p:cNvPr id="2056" name="Picture 12" descr="Canada logo"/>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696200" y="6400800"/>
            <a:ext cx="1295400"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15" descr="nrcan_fip_e_2c_55"/>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304800" y="6534150"/>
            <a:ext cx="259080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5"/>
          <p:cNvSpPr>
            <a:spLocks noGrp="1"/>
          </p:cNvSpPr>
          <p:nvPr>
            <p:ph type="sldNum" sz="quarter" idx="4"/>
          </p:nvPr>
        </p:nvSpPr>
        <p:spPr>
          <a:xfrm>
            <a:off x="6553200" y="6340481"/>
            <a:ext cx="2133600" cy="365125"/>
          </a:xfrm>
          <a:prstGeom prst="rect">
            <a:avLst/>
          </a:prstGeom>
        </p:spPr>
        <p:txBody>
          <a:bodyPr vert="horz" wrap="square" lIns="91440" tIns="45720" rIns="91440" bIns="45720" numCol="1" anchor="t" anchorCtr="0" compatLnSpc="1">
            <a:prstTxWarp prst="textNoShape">
              <a:avLst/>
            </a:prstTxWarp>
          </a:bodyPr>
          <a:lstStyle>
            <a:lvl1pPr>
              <a:defRPr sz="2400">
                <a:solidFill>
                  <a:srgbClr val="000000"/>
                </a:solidFill>
                <a:latin typeface="Calibri" panose="020F0502020204030204" pitchFamily="34" charset="0"/>
              </a:defRPr>
            </a:lvl1pPr>
          </a:lstStyle>
          <a:p>
            <a:fld id="{DF135AC9-90AB-47DC-B726-676130EA7AED}" type="slidenum">
              <a:rPr lang="en-CA" altLang="en-US" smtClean="0"/>
              <a:pPr/>
              <a:t>‹#›</a:t>
            </a:fld>
            <a:endParaRPr lang="en-US" altLang="en-US" dirty="0"/>
          </a:p>
        </p:txBody>
      </p:sp>
      <p:sp>
        <p:nvSpPr>
          <p:cNvPr id="12" name="Footer Placeholder 4"/>
          <p:cNvSpPr>
            <a:spLocks noGrp="1"/>
          </p:cNvSpPr>
          <p:nvPr>
            <p:ph type="ftr" sz="quarter" idx="3"/>
          </p:nvPr>
        </p:nvSpPr>
        <p:spPr>
          <a:xfrm>
            <a:off x="3124200" y="6356358"/>
            <a:ext cx="2895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3" name="TextBox 2">
            <a:extLst>
              <a:ext uri="{FF2B5EF4-FFF2-40B4-BE49-F238E27FC236}">
                <a16:creationId xmlns:a16="http://schemas.microsoft.com/office/drawing/2014/main" id="{07781CF0-439D-6A94-8FFA-9D5A8B99BC8A}"/>
              </a:ext>
            </a:extLst>
          </p:cNvPr>
          <p:cNvSpPr txBox="1"/>
          <p:nvPr userDrawn="1">
            <p:extLst>
              <p:ext uri="{1162E1C5-73C7-4A58-AE30-91384D911F3F}">
                <p184:classification xmlns:p184="http://schemas.microsoft.com/office/powerpoint/2018/4/main" val="hdr"/>
              </p:ext>
            </p:extLst>
          </p:nvPr>
        </p:nvSpPr>
        <p:spPr>
          <a:xfrm>
            <a:off x="7153275" y="63500"/>
            <a:ext cx="1962150" cy="182880"/>
          </a:xfrm>
          <a:prstGeom prst="rect">
            <a:avLst/>
          </a:prstGeom>
        </p:spPr>
        <p:txBody>
          <a:bodyPr horzOverflow="overflow" lIns="0" tIns="0" rIns="0" bIns="0">
            <a:spAutoFit/>
          </a:bodyPr>
          <a:lstStyle/>
          <a:p>
            <a:pPr algn="l"/>
            <a:r>
              <a:rPr lang="en-CA" sz="1200">
                <a:solidFill>
                  <a:srgbClr val="000000"/>
                </a:solidFill>
                <a:latin typeface="Calibri" panose="020F0502020204030204" pitchFamily="34" charset="0"/>
                <a:cs typeface="Calibri" panose="020F0502020204030204" pitchFamily="34" charset="0"/>
              </a:rPr>
              <a:t>UNCLASSIFIED - NON CLASSIFIÉ</a:t>
            </a:r>
          </a:p>
        </p:txBody>
      </p:sp>
    </p:spTree>
    <p:extLst>
      <p:ext uri="{BB962C8B-B14F-4D97-AF65-F5344CB8AC3E}">
        <p14:creationId xmlns:p14="http://schemas.microsoft.com/office/powerpoint/2010/main" val="14341658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6" r:id="rId13"/>
  </p:sldLayoutIdLst>
  <p:hf hdr="0" ftr="0" dt="0"/>
  <p:txStyles>
    <p:titleStyle>
      <a:lvl1pPr algn="l" defTabSz="342891"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891" rtl="0" eaLnBrk="0" fontAlgn="base" hangingPunct="0">
        <a:spcBef>
          <a:spcPct val="0"/>
        </a:spcBef>
        <a:spcAft>
          <a:spcPct val="0"/>
        </a:spcAft>
        <a:defRPr sz="2700" b="1">
          <a:solidFill>
            <a:srgbClr val="306120"/>
          </a:solidFill>
          <a:latin typeface="Myriad Pro"/>
          <a:ea typeface="Myriad Pro"/>
          <a:cs typeface="Myriad Pro"/>
        </a:defRPr>
      </a:lvl2pPr>
      <a:lvl3pPr algn="l" defTabSz="342891" rtl="0" eaLnBrk="0" fontAlgn="base" hangingPunct="0">
        <a:spcBef>
          <a:spcPct val="0"/>
        </a:spcBef>
        <a:spcAft>
          <a:spcPct val="0"/>
        </a:spcAft>
        <a:defRPr sz="2700" b="1">
          <a:solidFill>
            <a:srgbClr val="306120"/>
          </a:solidFill>
          <a:latin typeface="Myriad Pro"/>
          <a:ea typeface="Myriad Pro"/>
          <a:cs typeface="Myriad Pro"/>
        </a:defRPr>
      </a:lvl3pPr>
      <a:lvl4pPr algn="l" defTabSz="342891" rtl="0" eaLnBrk="0" fontAlgn="base" hangingPunct="0">
        <a:spcBef>
          <a:spcPct val="0"/>
        </a:spcBef>
        <a:spcAft>
          <a:spcPct val="0"/>
        </a:spcAft>
        <a:defRPr sz="2700" b="1">
          <a:solidFill>
            <a:srgbClr val="306120"/>
          </a:solidFill>
          <a:latin typeface="Myriad Pro"/>
          <a:ea typeface="Myriad Pro"/>
          <a:cs typeface="Myriad Pro"/>
        </a:defRPr>
      </a:lvl4pPr>
      <a:lvl5pPr algn="l" defTabSz="342891" rtl="0" eaLnBrk="0" fontAlgn="base" hangingPunct="0">
        <a:spcBef>
          <a:spcPct val="0"/>
        </a:spcBef>
        <a:spcAft>
          <a:spcPct val="0"/>
        </a:spcAft>
        <a:defRPr sz="2700" b="1">
          <a:solidFill>
            <a:srgbClr val="306120"/>
          </a:solidFill>
          <a:latin typeface="Myriad Pro"/>
          <a:ea typeface="Myriad Pro"/>
          <a:cs typeface="Myriad Pro"/>
        </a:defRPr>
      </a:lvl5pPr>
      <a:lvl6pPr marL="342891" algn="l" defTabSz="342891" rtl="0" fontAlgn="base">
        <a:spcBef>
          <a:spcPct val="0"/>
        </a:spcBef>
        <a:spcAft>
          <a:spcPct val="0"/>
        </a:spcAft>
        <a:defRPr sz="2700" b="1">
          <a:solidFill>
            <a:srgbClr val="306120"/>
          </a:solidFill>
          <a:latin typeface="Myriad Pro"/>
          <a:ea typeface="Myriad Pro"/>
          <a:cs typeface="Myriad Pro"/>
        </a:defRPr>
      </a:lvl6pPr>
      <a:lvl7pPr marL="685783" algn="l" defTabSz="342891" rtl="0" fontAlgn="base">
        <a:spcBef>
          <a:spcPct val="0"/>
        </a:spcBef>
        <a:spcAft>
          <a:spcPct val="0"/>
        </a:spcAft>
        <a:defRPr sz="2700" b="1">
          <a:solidFill>
            <a:srgbClr val="306120"/>
          </a:solidFill>
          <a:latin typeface="Myriad Pro"/>
          <a:ea typeface="Myriad Pro"/>
          <a:cs typeface="Myriad Pro"/>
        </a:defRPr>
      </a:lvl7pPr>
      <a:lvl8pPr marL="1028674" algn="l" defTabSz="342891" rtl="0" fontAlgn="base">
        <a:spcBef>
          <a:spcPct val="0"/>
        </a:spcBef>
        <a:spcAft>
          <a:spcPct val="0"/>
        </a:spcAft>
        <a:defRPr sz="2700" b="1">
          <a:solidFill>
            <a:srgbClr val="306120"/>
          </a:solidFill>
          <a:latin typeface="Myriad Pro"/>
          <a:ea typeface="Myriad Pro"/>
          <a:cs typeface="Myriad Pro"/>
        </a:defRPr>
      </a:lvl8pPr>
      <a:lvl9pPr marL="1371566" algn="l" defTabSz="342891" rtl="0" fontAlgn="base">
        <a:spcBef>
          <a:spcPct val="0"/>
        </a:spcBef>
        <a:spcAft>
          <a:spcPct val="0"/>
        </a:spcAft>
        <a:defRPr sz="2700" b="1">
          <a:solidFill>
            <a:srgbClr val="306120"/>
          </a:solidFill>
          <a:latin typeface="Myriad Pro"/>
          <a:ea typeface="Myriad Pro"/>
          <a:cs typeface="Myriad Pro"/>
        </a:defRPr>
      </a:lvl9pPr>
    </p:titleStyle>
    <p:bodyStyle>
      <a:lvl1pPr marL="257168" indent="-257168" algn="l" defTabSz="342891" rtl="0" eaLnBrk="0" fontAlgn="base" hangingPunct="0">
        <a:spcBef>
          <a:spcPct val="20000"/>
        </a:spcBef>
        <a:spcAft>
          <a:spcPct val="0"/>
        </a:spcAft>
        <a:buClr>
          <a:srgbClr val="306120"/>
        </a:buClr>
        <a:buFont typeface="Wingdings" panose="05000000000000000000" pitchFamily="2" charset="2"/>
        <a:buChar char="§"/>
        <a:defRPr sz="2400" kern="1200">
          <a:solidFill>
            <a:schemeClr val="tx1"/>
          </a:solidFill>
          <a:latin typeface="Myriad Pro"/>
          <a:ea typeface="Myriad Pro"/>
          <a:cs typeface="Myriad Pro"/>
        </a:defRPr>
      </a:lvl1pPr>
      <a:lvl2pPr marL="557199" indent="-214308" algn="l" defTabSz="342891" rtl="0" eaLnBrk="0" fontAlgn="base" hangingPunct="0">
        <a:spcBef>
          <a:spcPct val="20000"/>
        </a:spcBef>
        <a:spcAft>
          <a:spcPct val="0"/>
        </a:spcAft>
        <a:buClr>
          <a:srgbClr val="306120"/>
        </a:buClr>
        <a:buFont typeface="Wingdings" panose="05000000000000000000" pitchFamily="2" charset="2"/>
        <a:buChar char="§"/>
        <a:defRPr sz="2100" kern="1200">
          <a:solidFill>
            <a:schemeClr val="tx1"/>
          </a:solidFill>
          <a:latin typeface="Myriad Pro"/>
          <a:ea typeface="Myriad Pro"/>
          <a:cs typeface="Myriad Pro"/>
        </a:defRPr>
      </a:lvl2pPr>
      <a:lvl3pPr marL="857229" indent="-171446" algn="l" defTabSz="342891" rtl="0" eaLnBrk="0" fontAlgn="base" hangingPunct="0">
        <a:spcBef>
          <a:spcPct val="20000"/>
        </a:spcBef>
        <a:spcAft>
          <a:spcPct val="0"/>
        </a:spcAft>
        <a:buClr>
          <a:srgbClr val="306120"/>
        </a:buClr>
        <a:buFont typeface="Wingdings" panose="05000000000000000000" pitchFamily="2" charset="2"/>
        <a:buChar char="§"/>
        <a:defRPr sz="1800" kern="1200">
          <a:solidFill>
            <a:schemeClr val="tx1"/>
          </a:solidFill>
          <a:latin typeface="Myriad Pro"/>
          <a:ea typeface="Myriad Pro"/>
          <a:cs typeface="Myriad Pro"/>
        </a:defRPr>
      </a:lvl3pPr>
      <a:lvl4pPr marL="1200121" indent="-171446" algn="l" defTabSz="342891"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4pPr>
      <a:lvl5pPr marL="1543012" indent="-171446" algn="l" defTabSz="342891"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5pPr>
      <a:lvl6pPr marL="1885904" indent="-171446" algn="l" defTabSz="342891"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1"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1" rtl="0" eaLnBrk="1" latinLnBrk="0" hangingPunct="1">
        <a:spcBef>
          <a:spcPct val="20000"/>
        </a:spcBef>
        <a:buFont typeface="Arial"/>
        <a:buChar char="•"/>
        <a:defRPr sz="1500" kern="1200">
          <a:solidFill>
            <a:schemeClr val="tx1"/>
          </a:solidFill>
          <a:latin typeface="+mn-lt"/>
          <a:ea typeface="+mn-ea"/>
          <a:cs typeface="+mn-cs"/>
        </a:defRPr>
      </a:lvl8pPr>
      <a:lvl9pPr marL="2914578" indent="-171446" algn="l" defTabSz="342891"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1" rtl="0" eaLnBrk="1" latinLnBrk="0" hangingPunct="1">
        <a:defRPr sz="1351" kern="1200">
          <a:solidFill>
            <a:schemeClr val="tx1"/>
          </a:solidFill>
          <a:latin typeface="+mn-lt"/>
          <a:ea typeface="+mn-ea"/>
          <a:cs typeface="+mn-cs"/>
        </a:defRPr>
      </a:lvl1pPr>
      <a:lvl2pPr marL="342891" algn="l" defTabSz="342891" rtl="0" eaLnBrk="1" latinLnBrk="0" hangingPunct="1">
        <a:defRPr sz="1351" kern="1200">
          <a:solidFill>
            <a:schemeClr val="tx1"/>
          </a:solidFill>
          <a:latin typeface="+mn-lt"/>
          <a:ea typeface="+mn-ea"/>
          <a:cs typeface="+mn-cs"/>
        </a:defRPr>
      </a:lvl2pPr>
      <a:lvl3pPr marL="685783" algn="l" defTabSz="342891" rtl="0" eaLnBrk="1" latinLnBrk="0" hangingPunct="1">
        <a:defRPr sz="1351" kern="1200">
          <a:solidFill>
            <a:schemeClr val="tx1"/>
          </a:solidFill>
          <a:latin typeface="+mn-lt"/>
          <a:ea typeface="+mn-ea"/>
          <a:cs typeface="+mn-cs"/>
        </a:defRPr>
      </a:lvl3pPr>
      <a:lvl4pPr marL="1028674" algn="l" defTabSz="342891" rtl="0" eaLnBrk="1" latinLnBrk="0" hangingPunct="1">
        <a:defRPr sz="1351" kern="1200">
          <a:solidFill>
            <a:schemeClr val="tx1"/>
          </a:solidFill>
          <a:latin typeface="+mn-lt"/>
          <a:ea typeface="+mn-ea"/>
          <a:cs typeface="+mn-cs"/>
        </a:defRPr>
      </a:lvl4pPr>
      <a:lvl5pPr marL="1371566" algn="l" defTabSz="342891" rtl="0" eaLnBrk="1" latinLnBrk="0" hangingPunct="1">
        <a:defRPr sz="1351" kern="1200">
          <a:solidFill>
            <a:schemeClr val="tx1"/>
          </a:solidFill>
          <a:latin typeface="+mn-lt"/>
          <a:ea typeface="+mn-ea"/>
          <a:cs typeface="+mn-cs"/>
        </a:defRPr>
      </a:lvl5pPr>
      <a:lvl6pPr marL="1714457" algn="l" defTabSz="342891" rtl="0" eaLnBrk="1" latinLnBrk="0" hangingPunct="1">
        <a:defRPr sz="1351" kern="1200">
          <a:solidFill>
            <a:schemeClr val="tx1"/>
          </a:solidFill>
          <a:latin typeface="+mn-lt"/>
          <a:ea typeface="+mn-ea"/>
          <a:cs typeface="+mn-cs"/>
        </a:defRPr>
      </a:lvl6pPr>
      <a:lvl7pPr marL="2057349" algn="l" defTabSz="342891" rtl="0" eaLnBrk="1" latinLnBrk="0" hangingPunct="1">
        <a:defRPr sz="1351" kern="1200">
          <a:solidFill>
            <a:schemeClr val="tx1"/>
          </a:solidFill>
          <a:latin typeface="+mn-lt"/>
          <a:ea typeface="+mn-ea"/>
          <a:cs typeface="+mn-cs"/>
        </a:defRPr>
      </a:lvl7pPr>
      <a:lvl8pPr marL="2400240" algn="l" defTabSz="342891" rtl="0" eaLnBrk="1" latinLnBrk="0" hangingPunct="1">
        <a:defRPr sz="1351" kern="1200">
          <a:solidFill>
            <a:schemeClr val="tx1"/>
          </a:solidFill>
          <a:latin typeface="+mn-lt"/>
          <a:ea typeface="+mn-ea"/>
          <a:cs typeface="+mn-cs"/>
        </a:defRPr>
      </a:lvl8pPr>
      <a:lvl9pPr marL="2743131" algn="l" defTabSz="342891"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9.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9.xml"/><Relationship Id="rId5" Type="http://schemas.openxmlformats.org/officeDocument/2006/relationships/image" Target="../media/image13.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8" Type="http://schemas.openxmlformats.org/officeDocument/2006/relationships/hyperlink" Target="http://climate.ncsu.edu/climate/patterns/PDO.html" TargetMode="External"/><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hyperlink" Target="https://ds.data.jma.go.jp/tcc/tcc/products/elnino/decadal/pdo_month.htm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0.gif"/><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image" Target="../media/image29.gif"/><Relationship Id="rId5" Type="http://schemas.openxmlformats.org/officeDocument/2006/relationships/image" Target="../media/image25.png"/><Relationship Id="rId4" Type="http://schemas.openxmlformats.org/officeDocument/2006/relationships/hyperlink" Target="https://www.ncei.noaa.gov/access/monitoring/nao"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4.xml"/><Relationship Id="rId5" Type="http://schemas.openxmlformats.org/officeDocument/2006/relationships/hyperlink" Target="https://srd.web.alberta.ca/high-level-area-update/february-12" TargetMode="Externa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9.xml"/><Relationship Id="rId5" Type="http://schemas.openxmlformats.org/officeDocument/2006/relationships/image" Target="../media/image36.png"/><Relationship Id="rId4" Type="http://schemas.openxmlformats.org/officeDocument/2006/relationships/hyperlink" Target="https://iri.columbia.edu/our-expertise/climate/forecasts/enso/current/?enso_tab=enso-sst_tabl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19.xml"/><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19.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19.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19.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19.xml"/><Relationship Id="rId5" Type="http://schemas.openxmlformats.org/officeDocument/2006/relationships/image" Target="../media/image51.pn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19.xml"/><Relationship Id="rId5" Type="http://schemas.openxmlformats.org/officeDocument/2006/relationships/image" Target="../media/image54.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19.xml"/><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19.xml"/><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19.xml"/><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0.png"/><Relationship Id="rId3" Type="http://schemas.openxmlformats.org/officeDocument/2006/relationships/image" Target="../media/image61.png"/><Relationship Id="rId7" Type="http://schemas.openxmlformats.org/officeDocument/2006/relationships/image" Target="../media/image65.jpeg"/><Relationship Id="rId12" Type="http://schemas.openxmlformats.org/officeDocument/2006/relationships/hyperlink" Target="https://www.gov.nl.ca/" TargetMode="External"/><Relationship Id="rId2" Type="http://schemas.openxmlformats.org/officeDocument/2006/relationships/notesSlide" Target="../notesSlides/notesSlide35.xml"/><Relationship Id="rId1" Type="http://schemas.openxmlformats.org/officeDocument/2006/relationships/slideLayout" Target="../slideLayouts/slideLayout19.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5" Type="http://schemas.openxmlformats.org/officeDocument/2006/relationships/image" Target="../media/image72.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1.png"/></Relationships>
</file>

<file path=ppt/slides/_rels/slide36.xml.rels><?xml version="1.0" encoding="UTF-8" standalone="yes"?>
<Relationships xmlns="http://schemas.openxmlformats.org/package/2006/relationships"><Relationship Id="rId3" Type="http://schemas.openxmlformats.org/officeDocument/2006/relationships/hyperlink" Target="mailto:Richard.Carr@NRCan-RNCan.gc.ca" TargetMode="External"/><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7.xml"/><Relationship Id="rId1" Type="http://schemas.openxmlformats.org/officeDocument/2006/relationships/slideLayout" Target="../slideLayouts/slideLayout14.xml"/><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oleObject" Target="../embeddings/oleObject1.bin"/><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15.emf"/><Relationship Id="rId5" Type="http://schemas.openxmlformats.org/officeDocument/2006/relationships/oleObject" Target="../embeddings/oleObject2.bin"/><Relationship Id="rId4"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74B1F261-689E-4D22-D86C-B6146BDE47B0}"/>
              </a:ext>
            </a:extLst>
          </p:cNvPr>
          <p:cNvSpPr txBox="1">
            <a:spLocks/>
          </p:cNvSpPr>
          <p:nvPr/>
        </p:nvSpPr>
        <p:spPr>
          <a:xfrm>
            <a:off x="500450" y="1451878"/>
            <a:ext cx="8164727" cy="2693814"/>
          </a:xfrm>
          <a:prstGeom prst="rect">
            <a:avLst/>
          </a:prstGeom>
        </p:spPr>
        <p:txBody>
          <a:bodyPr vert="horz" lIns="0" tIns="34290" rIns="68580" bIns="0" rtlCol="0" anchor="b" anchorCtr="0">
            <a:spAutoFit/>
          </a:bodyPr>
          <a:lstStyle>
            <a:lvl1pPr algn="l" defTabSz="914400" rtl="0" eaLnBrk="1" latinLnBrk="0" hangingPunct="1">
              <a:lnSpc>
                <a:spcPct val="90000"/>
              </a:lnSpc>
              <a:spcBef>
                <a:spcPct val="0"/>
              </a:spcBef>
              <a:buNone/>
              <a:defRPr sz="5400" b="1" kern="1200">
                <a:solidFill>
                  <a:schemeClr val="bg1"/>
                </a:solidFill>
                <a:latin typeface="+mj-lt"/>
                <a:ea typeface="+mj-ea"/>
                <a:cs typeface="+mj-cs"/>
              </a:defRPr>
            </a:lvl1pPr>
          </a:lstStyle>
          <a:p>
            <a:pPr algn="ctr"/>
            <a:r>
              <a:rPr lang="en-CA" altLang="en-US" sz="3300" dirty="0">
                <a:solidFill>
                  <a:srgbClr val="C00000"/>
                </a:solidFill>
                <a:latin typeface="Arial" panose="020B0604020202020204" pitchFamily="34" charset="0"/>
                <a:cs typeface="Arial" panose="020B0604020202020204" pitchFamily="34" charset="0"/>
              </a:rPr>
              <a:t>Fire Season Severity Anomaly Forecast </a:t>
            </a:r>
          </a:p>
          <a:p>
            <a:pPr algn="ctr"/>
            <a:endParaRPr lang="en-CA" altLang="en-US" sz="3000" dirty="0">
              <a:solidFill>
                <a:srgbClr val="C00000"/>
              </a:solidFill>
              <a:latin typeface="Arial" panose="020B0604020202020204" pitchFamily="34" charset="0"/>
              <a:cs typeface="Arial" panose="020B0604020202020204" pitchFamily="34" charset="0"/>
            </a:endParaRPr>
          </a:p>
          <a:p>
            <a:pPr algn="ctr"/>
            <a:r>
              <a:rPr lang="en-CA" altLang="en-US" sz="2700" dirty="0">
                <a:solidFill>
                  <a:srgbClr val="FFFF00"/>
                </a:solidFill>
                <a:latin typeface="Arial" panose="020B0604020202020204" pitchFamily="34" charset="0"/>
                <a:cs typeface="Arial" panose="020B0604020202020204" pitchFamily="34" charset="0"/>
              </a:rPr>
              <a:t>May 16, 2024</a:t>
            </a:r>
          </a:p>
          <a:p>
            <a:pPr algn="ctr"/>
            <a:endParaRPr lang="en-CA" altLang="en-US" sz="2700" dirty="0">
              <a:latin typeface="Arial" panose="020B0604020202020204" pitchFamily="34" charset="0"/>
              <a:cs typeface="Arial" panose="020B0604020202020204" pitchFamily="34" charset="0"/>
            </a:endParaRPr>
          </a:p>
          <a:p>
            <a:pPr algn="ctr"/>
            <a:br>
              <a:rPr lang="en-CA" altLang="en-US" sz="2700" dirty="0">
                <a:latin typeface="Arial" panose="020B0604020202020204" pitchFamily="34" charset="0"/>
                <a:cs typeface="Arial" panose="020B0604020202020204" pitchFamily="34" charset="0"/>
              </a:rPr>
            </a:br>
            <a:r>
              <a:rPr lang="en-CA" altLang="en-US" sz="2400" dirty="0">
                <a:latin typeface="Arial" panose="020B0604020202020204" pitchFamily="34" charset="0"/>
                <a:cs typeface="Arial" panose="020B0604020202020204" pitchFamily="34" charset="0"/>
              </a:rPr>
              <a:t>Richard Carr</a:t>
            </a:r>
            <a:br>
              <a:rPr lang="en-CA" altLang="en-US" sz="2400" dirty="0">
                <a:latin typeface="Arial" panose="020B0604020202020204" pitchFamily="34" charset="0"/>
                <a:cs typeface="Arial" panose="020B0604020202020204" pitchFamily="34" charset="0"/>
              </a:rPr>
            </a:br>
            <a:r>
              <a:rPr lang="en-CA" altLang="en-US" sz="2400" dirty="0">
                <a:latin typeface="Arial" panose="020B0604020202020204" pitchFamily="34" charset="0"/>
                <a:cs typeface="Arial" panose="020B0604020202020204" pitchFamily="34" charset="0"/>
              </a:rPr>
              <a:t>Natural Resources Canada – Canadian Forest Service</a:t>
            </a:r>
            <a:endParaRPr lang="en-CA" sz="2400" strike="sngStrike"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4727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A7128B-B297-9AEA-7051-21CC6599D155}"/>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10</a:t>
            </a:fld>
            <a:endParaRPr lang="en-US" altLang="en-US" dirty="0"/>
          </a:p>
        </p:txBody>
      </p:sp>
      <p:sp>
        <p:nvSpPr>
          <p:cNvPr id="7" name="Title 1"/>
          <p:cNvSpPr txBox="1">
            <a:spLocks/>
          </p:cNvSpPr>
          <p:nvPr/>
        </p:nvSpPr>
        <p:spPr>
          <a:xfrm>
            <a:off x="722313" y="2514600"/>
            <a:ext cx="7772400" cy="1905000"/>
          </a:xfrm>
          <a:prstGeom prst="rect">
            <a:avLst/>
          </a:prstGeom>
        </p:spPr>
        <p:txBody>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r>
              <a:rPr lang="en-CA" sz="3600" dirty="0">
                <a:latin typeface="Corbel" panose="020B0503020204020204" pitchFamily="34" charset="0"/>
              </a:rPr>
              <a:t>2024 Season to Date</a:t>
            </a:r>
          </a:p>
        </p:txBody>
      </p:sp>
      <p:sp>
        <p:nvSpPr>
          <p:cNvPr id="2" name="Rectangle 1">
            <a:extLst>
              <a:ext uri="{FF2B5EF4-FFF2-40B4-BE49-F238E27FC236}">
                <a16:creationId xmlns:a16="http://schemas.microsoft.com/office/drawing/2014/main" id="{F6F2D347-467E-74EA-0442-D6D94A0F1A0E}"/>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Tree>
    <p:extLst>
      <p:ext uri="{BB962C8B-B14F-4D97-AF65-F5344CB8AC3E}">
        <p14:creationId xmlns:p14="http://schemas.microsoft.com/office/powerpoint/2010/main" val="3822310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0087911-FF0A-6185-2F6F-7034FD3A1CEE}"/>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12" name="Rectangle 11">
            <a:extLst>
              <a:ext uri="{FF2B5EF4-FFF2-40B4-BE49-F238E27FC236}">
                <a16:creationId xmlns:a16="http://schemas.microsoft.com/office/drawing/2014/main" id="{AD8D5751-DC75-EEAF-D9D8-5EB7BB445B22}"/>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3" name="TextBox 2"/>
          <p:cNvSpPr txBox="1"/>
          <p:nvPr/>
        </p:nvSpPr>
        <p:spPr>
          <a:xfrm>
            <a:off x="228600" y="1066799"/>
            <a:ext cx="8686800" cy="680673"/>
          </a:xfrm>
          <a:prstGeom prst="rect">
            <a:avLst/>
          </a:prstGeom>
          <a:noFill/>
        </p:spPr>
        <p:txBody>
          <a:bodyPr wrap="square" rtlCol="0">
            <a:noAutofit/>
          </a:bodyPr>
          <a:lstStyle/>
          <a:p>
            <a:pPr marL="182558" indent="-182558">
              <a:buFont typeface="Arial" panose="020B0604020202020204" pitchFamily="34" charset="0"/>
              <a:buChar char="•"/>
            </a:pPr>
            <a:r>
              <a:rPr lang="en-CA" sz="2400" b="1" dirty="0">
                <a:latin typeface="Calibri" panose="020F0502020204030204" pitchFamily="34" charset="0"/>
                <a:cs typeface="Calibri" panose="020F0502020204030204" pitchFamily="34" charset="0"/>
              </a:rPr>
              <a:t>Some improvement since March 31 in east, southern Prairies</a:t>
            </a: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11</a:t>
            </a:fld>
            <a:endParaRPr lang="en-US" altLang="en-US" dirty="0"/>
          </a:p>
        </p:txBody>
      </p:sp>
      <p:sp>
        <p:nvSpPr>
          <p:cNvPr id="10" name="TextBox 9">
            <a:extLst>
              <a:ext uri="{FF2B5EF4-FFF2-40B4-BE49-F238E27FC236}">
                <a16:creationId xmlns:a16="http://schemas.microsoft.com/office/drawing/2014/main" id="{9CCB145E-B37A-F642-A43D-0BB3ECF0A424}"/>
              </a:ext>
            </a:extLst>
          </p:cNvPr>
          <p:cNvSpPr txBox="1"/>
          <p:nvPr/>
        </p:nvSpPr>
        <p:spPr>
          <a:xfrm>
            <a:off x="360000" y="360005"/>
            <a:ext cx="8280000" cy="646331"/>
          </a:xfrm>
          <a:prstGeom prst="rect">
            <a:avLst/>
          </a:prstGeom>
          <a:noFill/>
        </p:spPr>
        <p:txBody>
          <a:bodyPr wrap="square" rtlCol="0">
            <a:noAutofit/>
          </a:bodyPr>
          <a:lstStyle/>
          <a:p>
            <a:r>
              <a:rPr lang="en-CA" sz="3600" b="1" dirty="0">
                <a:solidFill>
                  <a:srgbClr val="C00000"/>
                </a:solidFill>
                <a:latin typeface="+mj-lt"/>
              </a:rPr>
              <a:t>Drought</a:t>
            </a:r>
          </a:p>
        </p:txBody>
      </p:sp>
      <p:sp>
        <p:nvSpPr>
          <p:cNvPr id="16" name="TextBox 15">
            <a:extLst>
              <a:ext uri="{FF2B5EF4-FFF2-40B4-BE49-F238E27FC236}">
                <a16:creationId xmlns:a16="http://schemas.microsoft.com/office/drawing/2014/main" id="{D7774C45-533F-B65B-4B42-1BDAE1B1ED55}"/>
              </a:ext>
            </a:extLst>
          </p:cNvPr>
          <p:cNvSpPr txBox="1"/>
          <p:nvPr/>
        </p:nvSpPr>
        <p:spPr>
          <a:xfrm>
            <a:off x="6063466" y="4417970"/>
            <a:ext cx="2013733" cy="369332"/>
          </a:xfrm>
          <a:prstGeom prst="rect">
            <a:avLst/>
          </a:prstGeom>
          <a:noFill/>
        </p:spPr>
        <p:txBody>
          <a:bodyPr wrap="square" rtlCol="0">
            <a:spAutoFit/>
          </a:bodyPr>
          <a:lstStyle/>
          <a:p>
            <a:r>
              <a:rPr lang="en-CA" sz="1800" b="1" i="1" dirty="0">
                <a:solidFill>
                  <a:srgbClr val="FF3399"/>
                </a:solidFill>
                <a:latin typeface="Corbel" panose="020B0503020204020204" pitchFamily="34" charset="0"/>
              </a:rPr>
              <a:t>DC: May 14, 2024</a:t>
            </a:r>
          </a:p>
        </p:txBody>
      </p:sp>
      <p:pic>
        <p:nvPicPr>
          <p:cNvPr id="6" name="Picture 5">
            <a:extLst>
              <a:ext uri="{FF2B5EF4-FFF2-40B4-BE49-F238E27FC236}">
                <a16:creationId xmlns:a16="http://schemas.microsoft.com/office/drawing/2014/main" id="{3E68071B-AF2B-E9D6-EA38-4E9726AAF315}"/>
              </a:ext>
            </a:extLst>
          </p:cNvPr>
          <p:cNvPicPr>
            <a:picLocks noChangeAspect="1"/>
          </p:cNvPicPr>
          <p:nvPr/>
        </p:nvPicPr>
        <p:blipFill>
          <a:blip r:embed="rId3"/>
          <a:stretch>
            <a:fillRect/>
          </a:stretch>
        </p:blipFill>
        <p:spPr>
          <a:xfrm>
            <a:off x="297389" y="2543338"/>
            <a:ext cx="3929611" cy="2678423"/>
          </a:xfrm>
          <a:prstGeom prst="rect">
            <a:avLst/>
          </a:prstGeom>
          <a:ln w="12700">
            <a:solidFill>
              <a:srgbClr val="C00000"/>
            </a:solidFill>
          </a:ln>
        </p:spPr>
      </p:pic>
      <p:pic>
        <p:nvPicPr>
          <p:cNvPr id="8" name="Picture 7">
            <a:extLst>
              <a:ext uri="{FF2B5EF4-FFF2-40B4-BE49-F238E27FC236}">
                <a16:creationId xmlns:a16="http://schemas.microsoft.com/office/drawing/2014/main" id="{58843DD0-BC98-87A2-95DF-2A181186BF0D}"/>
              </a:ext>
            </a:extLst>
          </p:cNvPr>
          <p:cNvPicPr>
            <a:picLocks noChangeAspect="1"/>
          </p:cNvPicPr>
          <p:nvPr/>
        </p:nvPicPr>
        <p:blipFill>
          <a:blip r:embed="rId4"/>
          <a:stretch>
            <a:fillRect/>
          </a:stretch>
        </p:blipFill>
        <p:spPr>
          <a:xfrm>
            <a:off x="5043400" y="1676400"/>
            <a:ext cx="3939042" cy="2665848"/>
          </a:xfrm>
          <a:prstGeom prst="rect">
            <a:avLst/>
          </a:prstGeom>
          <a:ln w="12700">
            <a:solidFill>
              <a:srgbClr val="C00000"/>
            </a:solidFill>
          </a:ln>
        </p:spPr>
      </p:pic>
      <p:pic>
        <p:nvPicPr>
          <p:cNvPr id="14" name="Picture 13">
            <a:extLst>
              <a:ext uri="{FF2B5EF4-FFF2-40B4-BE49-F238E27FC236}">
                <a16:creationId xmlns:a16="http://schemas.microsoft.com/office/drawing/2014/main" id="{3A58ECC6-9625-1605-5017-7F01129BBC04}"/>
              </a:ext>
            </a:extLst>
          </p:cNvPr>
          <p:cNvPicPr>
            <a:picLocks noChangeAspect="1"/>
          </p:cNvPicPr>
          <p:nvPr/>
        </p:nvPicPr>
        <p:blipFill rotWithShape="1">
          <a:blip r:embed="rId5"/>
          <a:srcRect l="4414" t="17614" r="35300" b="-628"/>
          <a:stretch/>
        </p:blipFill>
        <p:spPr>
          <a:xfrm>
            <a:off x="3858000" y="3884570"/>
            <a:ext cx="1476000" cy="2412000"/>
          </a:xfrm>
          <a:prstGeom prst="rect">
            <a:avLst/>
          </a:prstGeom>
          <a:ln w="12700">
            <a:solidFill>
              <a:schemeClr val="tx1"/>
            </a:solidFill>
          </a:ln>
        </p:spPr>
      </p:pic>
      <p:sp>
        <p:nvSpPr>
          <p:cNvPr id="15" name="TextBox 14">
            <a:extLst>
              <a:ext uri="{FF2B5EF4-FFF2-40B4-BE49-F238E27FC236}">
                <a16:creationId xmlns:a16="http://schemas.microsoft.com/office/drawing/2014/main" id="{ADF56F74-43A3-BCED-C399-3B478D220E88}"/>
              </a:ext>
            </a:extLst>
          </p:cNvPr>
          <p:cNvSpPr txBox="1"/>
          <p:nvPr/>
        </p:nvSpPr>
        <p:spPr>
          <a:xfrm>
            <a:off x="958067" y="5256170"/>
            <a:ext cx="2013733" cy="646331"/>
          </a:xfrm>
          <a:prstGeom prst="rect">
            <a:avLst/>
          </a:prstGeom>
          <a:noFill/>
        </p:spPr>
        <p:txBody>
          <a:bodyPr wrap="square" rtlCol="0">
            <a:spAutoFit/>
          </a:bodyPr>
          <a:lstStyle/>
          <a:p>
            <a:r>
              <a:rPr lang="en-CA" sz="1800" b="1" i="1" dirty="0">
                <a:solidFill>
                  <a:srgbClr val="FF3399"/>
                </a:solidFill>
                <a:latin typeface="Corbel" panose="020B0503020204020204" pitchFamily="34" charset="0"/>
              </a:rPr>
              <a:t>Canadian Drought Monitor, April 30</a:t>
            </a:r>
          </a:p>
        </p:txBody>
      </p:sp>
    </p:spTree>
    <p:extLst>
      <p:ext uri="{BB962C8B-B14F-4D97-AF65-F5344CB8AC3E}">
        <p14:creationId xmlns:p14="http://schemas.microsoft.com/office/powerpoint/2010/main" val="12252876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0087911-FF0A-6185-2F6F-7034FD3A1CEE}"/>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6" name="Picture 5">
            <a:extLst>
              <a:ext uri="{FF2B5EF4-FFF2-40B4-BE49-F238E27FC236}">
                <a16:creationId xmlns:a16="http://schemas.microsoft.com/office/drawing/2014/main" id="{9E98B96B-C63B-177D-17DB-A9C1F3364D8F}"/>
              </a:ext>
            </a:extLst>
          </p:cNvPr>
          <p:cNvPicPr>
            <a:picLocks noChangeAspect="1"/>
          </p:cNvPicPr>
          <p:nvPr/>
        </p:nvPicPr>
        <p:blipFill rotWithShape="1">
          <a:blip r:embed="rId3"/>
          <a:srcRect l="25391" t="50651" r="39600" b="21001"/>
          <a:stretch/>
        </p:blipFill>
        <p:spPr>
          <a:xfrm>
            <a:off x="4422000" y="2133600"/>
            <a:ext cx="3960000" cy="3420000"/>
          </a:xfrm>
          <a:prstGeom prst="rect">
            <a:avLst/>
          </a:prstGeom>
          <a:ln w="12700">
            <a:solidFill>
              <a:srgbClr val="0000FF"/>
            </a:solidFill>
          </a:ln>
        </p:spPr>
      </p:pic>
      <p:sp>
        <p:nvSpPr>
          <p:cNvPr id="12" name="Rectangle 11">
            <a:extLst>
              <a:ext uri="{FF2B5EF4-FFF2-40B4-BE49-F238E27FC236}">
                <a16:creationId xmlns:a16="http://schemas.microsoft.com/office/drawing/2014/main" id="{AD8D5751-DC75-EEAF-D9D8-5EB7BB445B22}"/>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3" name="TextBox 2"/>
          <p:cNvSpPr txBox="1"/>
          <p:nvPr/>
        </p:nvSpPr>
        <p:spPr>
          <a:xfrm>
            <a:off x="228600" y="1066799"/>
            <a:ext cx="8686800" cy="1262147"/>
          </a:xfrm>
          <a:prstGeom prst="rect">
            <a:avLst/>
          </a:prstGeom>
          <a:noFill/>
        </p:spPr>
        <p:txBody>
          <a:bodyPr wrap="square" rtlCol="0">
            <a:noAutofit/>
          </a:bodyPr>
          <a:lstStyle/>
          <a:p>
            <a:pPr marL="182558" indent="-182558">
              <a:buFont typeface="Arial" panose="020B0604020202020204" pitchFamily="34" charset="0"/>
              <a:buChar char="•"/>
            </a:pPr>
            <a:r>
              <a:rPr lang="en-CA" sz="2800" b="1" dirty="0">
                <a:latin typeface="Calibri" panose="020F0502020204030204" pitchFamily="34" charset="0"/>
                <a:cs typeface="Calibri" panose="020F0502020204030204" pitchFamily="34" charset="0"/>
              </a:rPr>
              <a:t>Snow melt in far north appears slower than in 2023</a:t>
            </a: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12</a:t>
            </a:fld>
            <a:endParaRPr lang="en-US" altLang="en-US" dirty="0"/>
          </a:p>
        </p:txBody>
      </p:sp>
      <p:sp>
        <p:nvSpPr>
          <p:cNvPr id="10" name="TextBox 9">
            <a:extLst>
              <a:ext uri="{FF2B5EF4-FFF2-40B4-BE49-F238E27FC236}">
                <a16:creationId xmlns:a16="http://schemas.microsoft.com/office/drawing/2014/main" id="{9CCB145E-B37A-F642-A43D-0BB3ECF0A424}"/>
              </a:ext>
            </a:extLst>
          </p:cNvPr>
          <p:cNvSpPr txBox="1"/>
          <p:nvPr/>
        </p:nvSpPr>
        <p:spPr>
          <a:xfrm>
            <a:off x="360000" y="360005"/>
            <a:ext cx="8280000" cy="646331"/>
          </a:xfrm>
          <a:prstGeom prst="rect">
            <a:avLst/>
          </a:prstGeom>
          <a:noFill/>
        </p:spPr>
        <p:txBody>
          <a:bodyPr wrap="square" rtlCol="0">
            <a:noAutofit/>
          </a:bodyPr>
          <a:lstStyle/>
          <a:p>
            <a:r>
              <a:rPr lang="en-CA" sz="3600" b="1" dirty="0">
                <a:solidFill>
                  <a:srgbClr val="C00000"/>
                </a:solidFill>
                <a:latin typeface="+mj-lt"/>
              </a:rPr>
              <a:t>Snow Cover</a:t>
            </a:r>
          </a:p>
        </p:txBody>
      </p:sp>
      <p:pic>
        <p:nvPicPr>
          <p:cNvPr id="14" name="Picture 13">
            <a:extLst>
              <a:ext uri="{FF2B5EF4-FFF2-40B4-BE49-F238E27FC236}">
                <a16:creationId xmlns:a16="http://schemas.microsoft.com/office/drawing/2014/main" id="{B39ABC77-4F00-D6DD-057F-A4DA8FB052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471775" y="2462330"/>
            <a:ext cx="360000" cy="3175088"/>
          </a:xfrm>
          <a:prstGeom prst="rect">
            <a:avLst/>
          </a:prstGeom>
        </p:spPr>
      </p:pic>
      <p:sp>
        <p:nvSpPr>
          <p:cNvPr id="15" name="TextBox 14">
            <a:extLst>
              <a:ext uri="{FF2B5EF4-FFF2-40B4-BE49-F238E27FC236}">
                <a16:creationId xmlns:a16="http://schemas.microsoft.com/office/drawing/2014/main" id="{8C180058-274D-AA27-A707-387EBF5F361F}"/>
              </a:ext>
            </a:extLst>
          </p:cNvPr>
          <p:cNvSpPr txBox="1"/>
          <p:nvPr/>
        </p:nvSpPr>
        <p:spPr>
          <a:xfrm>
            <a:off x="5867400" y="5638800"/>
            <a:ext cx="1676400" cy="369332"/>
          </a:xfrm>
          <a:prstGeom prst="rect">
            <a:avLst/>
          </a:prstGeom>
          <a:noFill/>
        </p:spPr>
        <p:txBody>
          <a:bodyPr wrap="square" rtlCol="0">
            <a:spAutoFit/>
          </a:bodyPr>
          <a:lstStyle/>
          <a:p>
            <a:r>
              <a:rPr lang="en-CA" sz="1800" b="1" i="1" dirty="0">
                <a:solidFill>
                  <a:srgbClr val="FF3399"/>
                </a:solidFill>
                <a:latin typeface="Corbel" panose="020B0503020204020204" pitchFamily="34" charset="0"/>
              </a:rPr>
              <a:t>May 16, 2024</a:t>
            </a:r>
          </a:p>
        </p:txBody>
      </p:sp>
      <p:pic>
        <p:nvPicPr>
          <p:cNvPr id="2" name="Picture 1">
            <a:extLst>
              <a:ext uri="{FF2B5EF4-FFF2-40B4-BE49-F238E27FC236}">
                <a16:creationId xmlns:a16="http://schemas.microsoft.com/office/drawing/2014/main" id="{F1D0FA0A-3069-0532-8F10-91B73F2542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324" y="2142600"/>
            <a:ext cx="3925229" cy="3420000"/>
          </a:xfrm>
          <a:prstGeom prst="rect">
            <a:avLst/>
          </a:prstGeom>
        </p:spPr>
      </p:pic>
      <p:sp>
        <p:nvSpPr>
          <p:cNvPr id="5" name="TextBox 4">
            <a:extLst>
              <a:ext uri="{FF2B5EF4-FFF2-40B4-BE49-F238E27FC236}">
                <a16:creationId xmlns:a16="http://schemas.microsoft.com/office/drawing/2014/main" id="{3FCD3C46-DA9B-1911-C280-02E925F9E287}"/>
              </a:ext>
            </a:extLst>
          </p:cNvPr>
          <p:cNvSpPr txBox="1"/>
          <p:nvPr/>
        </p:nvSpPr>
        <p:spPr>
          <a:xfrm>
            <a:off x="1524000" y="5638800"/>
            <a:ext cx="1676400" cy="369332"/>
          </a:xfrm>
          <a:prstGeom prst="rect">
            <a:avLst/>
          </a:prstGeom>
          <a:noFill/>
        </p:spPr>
        <p:txBody>
          <a:bodyPr wrap="square" rtlCol="0">
            <a:spAutoFit/>
          </a:bodyPr>
          <a:lstStyle/>
          <a:p>
            <a:r>
              <a:rPr lang="en-CA" sz="1800" b="1" i="1" dirty="0">
                <a:solidFill>
                  <a:srgbClr val="FF3399"/>
                </a:solidFill>
                <a:latin typeface="Corbel" panose="020B0503020204020204" pitchFamily="34" charset="0"/>
              </a:rPr>
              <a:t>May 17, 2023</a:t>
            </a:r>
          </a:p>
        </p:txBody>
      </p:sp>
    </p:spTree>
    <p:extLst>
      <p:ext uri="{BB962C8B-B14F-4D97-AF65-F5344CB8AC3E}">
        <p14:creationId xmlns:p14="http://schemas.microsoft.com/office/powerpoint/2010/main" val="39226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E28D81-16A9-E7F7-3A74-D45D18EA4BD6}"/>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5" name="Picture 4">
            <a:extLst>
              <a:ext uri="{FF2B5EF4-FFF2-40B4-BE49-F238E27FC236}">
                <a16:creationId xmlns:a16="http://schemas.microsoft.com/office/drawing/2014/main" id="{8A6BB73E-92B0-24AA-3217-F8930B84F311}"/>
              </a:ext>
            </a:extLst>
          </p:cNvPr>
          <p:cNvPicPr>
            <a:picLocks noChangeAspect="1"/>
          </p:cNvPicPr>
          <p:nvPr/>
        </p:nvPicPr>
        <p:blipFill>
          <a:blip r:embed="rId3"/>
          <a:stretch>
            <a:fillRect/>
          </a:stretch>
        </p:blipFill>
        <p:spPr>
          <a:xfrm>
            <a:off x="228600" y="1165527"/>
            <a:ext cx="6849428" cy="4894898"/>
          </a:xfrm>
          <a:prstGeom prst="rect">
            <a:avLst/>
          </a:prstGeom>
        </p:spPr>
      </p:pic>
      <p:sp>
        <p:nvSpPr>
          <p:cNvPr id="10" name="Rectangle 9">
            <a:extLst>
              <a:ext uri="{FF2B5EF4-FFF2-40B4-BE49-F238E27FC236}">
                <a16:creationId xmlns:a16="http://schemas.microsoft.com/office/drawing/2014/main" id="{8B81C526-1846-13A1-4A6B-7422E2305A42}"/>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13</a:t>
            </a:fld>
            <a:endParaRPr lang="en-US" altLang="en-US" dirty="0"/>
          </a:p>
        </p:txBody>
      </p:sp>
      <p:sp>
        <p:nvSpPr>
          <p:cNvPr id="8" name="Title 1"/>
          <p:cNvSpPr txBox="1">
            <a:spLocks/>
          </p:cNvSpPr>
          <p:nvPr/>
        </p:nvSpPr>
        <p:spPr>
          <a:xfrm>
            <a:off x="360000" y="360001"/>
            <a:ext cx="7833600" cy="630600"/>
          </a:xfrm>
          <a:prstGeom prst="rect">
            <a:avLst/>
          </a:prstGeom>
        </p:spPr>
        <p:txBody>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r>
              <a:rPr lang="en-CA" sz="3600" dirty="0">
                <a:solidFill>
                  <a:srgbClr val="C00000"/>
                </a:solidFill>
                <a:latin typeface="+mj-lt"/>
              </a:rPr>
              <a:t>ENSO – Current SST</a:t>
            </a:r>
          </a:p>
        </p:txBody>
      </p:sp>
      <p:sp>
        <p:nvSpPr>
          <p:cNvPr id="14" name="TextBox 13"/>
          <p:cNvSpPr txBox="1"/>
          <p:nvPr/>
        </p:nvSpPr>
        <p:spPr>
          <a:xfrm>
            <a:off x="7136400" y="1307842"/>
            <a:ext cx="2007600" cy="4708981"/>
          </a:xfrm>
          <a:prstGeom prst="rect">
            <a:avLst/>
          </a:prstGeom>
          <a:noFill/>
        </p:spPr>
        <p:txBody>
          <a:bodyPr wrap="square" rtlCol="0">
            <a:spAutoFit/>
          </a:bodyPr>
          <a:lstStyle/>
          <a:p>
            <a:r>
              <a:rPr lang="en-CA" sz="2000" b="1" dirty="0"/>
              <a:t>El Niño fading</a:t>
            </a:r>
          </a:p>
          <a:p>
            <a:endParaRPr lang="en-CA" sz="2000" b="1" dirty="0"/>
          </a:p>
          <a:p>
            <a:r>
              <a:rPr lang="en-CA" sz="2000" b="1" dirty="0"/>
              <a:t>Cold water in eastern Pacific typical of a developing La Niña</a:t>
            </a:r>
          </a:p>
          <a:p>
            <a:endParaRPr lang="en-CA" sz="2000" b="1" dirty="0"/>
          </a:p>
          <a:p>
            <a:r>
              <a:rPr lang="en-CA" sz="2000" b="1" dirty="0"/>
              <a:t>North Pacific and Atlantic started cold in 2023 but 2024 La Niña may help cool north Pacific</a:t>
            </a: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0650" y="2718006"/>
            <a:ext cx="3072955" cy="1507977"/>
          </a:xfrm>
          <a:prstGeom prst="rect">
            <a:avLst/>
          </a:prstGeom>
        </p:spPr>
      </p:pic>
      <p:sp>
        <p:nvSpPr>
          <p:cNvPr id="18" name="Oval 17"/>
          <p:cNvSpPr/>
          <p:nvPr/>
        </p:nvSpPr>
        <p:spPr>
          <a:xfrm>
            <a:off x="3962400" y="2057400"/>
            <a:ext cx="914400" cy="1066800"/>
          </a:xfrm>
          <a:prstGeom prst="ellipse">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3" name="Oval 2">
            <a:extLst>
              <a:ext uri="{FF2B5EF4-FFF2-40B4-BE49-F238E27FC236}">
                <a16:creationId xmlns:a16="http://schemas.microsoft.com/office/drawing/2014/main" id="{817084FA-8498-2EF0-FCC0-7F7DAD1612BE}"/>
              </a:ext>
            </a:extLst>
          </p:cNvPr>
          <p:cNvSpPr/>
          <p:nvPr/>
        </p:nvSpPr>
        <p:spPr>
          <a:xfrm>
            <a:off x="5638800" y="1828800"/>
            <a:ext cx="914400" cy="1066800"/>
          </a:xfrm>
          <a:prstGeom prst="ellipse">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2637314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BD0CDA8-56A1-E065-D262-DB9FF1D63296}"/>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8" name="Rectangle 27">
            <a:extLst>
              <a:ext uri="{FF2B5EF4-FFF2-40B4-BE49-F238E27FC236}">
                <a16:creationId xmlns:a16="http://schemas.microsoft.com/office/drawing/2014/main" id="{274A0C5B-DEA0-8E5D-0FD4-3F2A7CEEA655}"/>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Slide Number Placeholder 1">
            <a:extLst>
              <a:ext uri="{FF2B5EF4-FFF2-40B4-BE49-F238E27FC236}">
                <a16:creationId xmlns:a16="http://schemas.microsoft.com/office/drawing/2014/main" id="{A8592691-F140-E367-55DD-45AA53204206}"/>
              </a:ext>
            </a:extLst>
          </p:cNvPr>
          <p:cNvSpPr>
            <a:spLocks noGrp="1"/>
          </p:cNvSpPr>
          <p:nvPr>
            <p:ph type="sldNum" sz="quarter" idx="12"/>
          </p:nvPr>
        </p:nvSpPr>
        <p:spPr/>
        <p:txBody>
          <a:bodyPr/>
          <a:lstStyle/>
          <a:p>
            <a:r>
              <a:rPr lang="en-US" altLang="en-US"/>
              <a:t> </a:t>
            </a:r>
            <a:fld id="{FB93D6B1-E71C-4F75-A3DE-D6304E2F182B}" type="slidenum">
              <a:rPr lang="en-US" altLang="en-US" b="1" smtClean="0"/>
              <a:pPr/>
              <a:t>14</a:t>
            </a:fld>
            <a:endParaRPr lang="en-US" altLang="en-US" b="1" dirty="0"/>
          </a:p>
        </p:txBody>
      </p:sp>
      <p:sp>
        <p:nvSpPr>
          <p:cNvPr id="3" name="TextBox 2">
            <a:extLst>
              <a:ext uri="{FF2B5EF4-FFF2-40B4-BE49-F238E27FC236}">
                <a16:creationId xmlns:a16="http://schemas.microsoft.com/office/drawing/2014/main" id="{8B39B0A7-91CD-14B7-806C-C75397B06083}"/>
              </a:ext>
            </a:extLst>
          </p:cNvPr>
          <p:cNvSpPr txBox="1"/>
          <p:nvPr/>
        </p:nvSpPr>
        <p:spPr>
          <a:xfrm>
            <a:off x="360000" y="360001"/>
            <a:ext cx="8280000" cy="646331"/>
          </a:xfrm>
          <a:prstGeom prst="rect">
            <a:avLst/>
          </a:prstGeom>
          <a:noFill/>
        </p:spPr>
        <p:txBody>
          <a:bodyPr wrap="square" rtlCol="0">
            <a:noAutofit/>
          </a:bodyPr>
          <a:lstStyle/>
          <a:p>
            <a:r>
              <a:rPr lang="en-CA" sz="3600" b="1" dirty="0">
                <a:solidFill>
                  <a:srgbClr val="C00000"/>
                </a:solidFill>
                <a:latin typeface="+mj-lt"/>
              </a:rPr>
              <a:t>Fire problems in ENSO Springs</a:t>
            </a:r>
          </a:p>
        </p:txBody>
      </p:sp>
      <p:sp>
        <p:nvSpPr>
          <p:cNvPr id="4" name="TextBox 3">
            <a:extLst>
              <a:ext uri="{FF2B5EF4-FFF2-40B4-BE49-F238E27FC236}">
                <a16:creationId xmlns:a16="http://schemas.microsoft.com/office/drawing/2014/main" id="{A12A42E5-4356-63BC-8754-02EBE04D1CB6}"/>
              </a:ext>
            </a:extLst>
          </p:cNvPr>
          <p:cNvSpPr txBox="1"/>
          <p:nvPr/>
        </p:nvSpPr>
        <p:spPr>
          <a:xfrm>
            <a:off x="6858000" y="533400"/>
            <a:ext cx="2084813" cy="5638800"/>
          </a:xfrm>
          <a:prstGeom prst="rect">
            <a:avLst/>
          </a:prstGeom>
          <a:noFill/>
        </p:spPr>
        <p:txBody>
          <a:bodyPr wrap="square" rtlCol="0">
            <a:noAutofit/>
          </a:bodyPr>
          <a:lstStyle/>
          <a:p>
            <a:r>
              <a:rPr lang="en-CA" sz="2400" b="1" dirty="0">
                <a:solidFill>
                  <a:srgbClr val="FF0000"/>
                </a:solidFill>
                <a:latin typeface="Calibri" panose="020F0502020204030204" pitchFamily="34" charset="0"/>
                <a:cs typeface="Calibri" panose="020F0502020204030204" pitchFamily="34" charset="0"/>
              </a:rPr>
              <a:t>El Niño: </a:t>
            </a:r>
          </a:p>
          <a:p>
            <a:pPr marL="342900" indent="-161925">
              <a:buFont typeface="Arial" panose="020B0604020202020204" pitchFamily="34" charset="0"/>
              <a:buChar char="•"/>
            </a:pPr>
            <a:r>
              <a:rPr lang="en-CA" sz="2000" b="1" dirty="0">
                <a:solidFill>
                  <a:srgbClr val="FF0000"/>
                </a:solidFill>
                <a:latin typeface="Calibri" panose="020F0502020204030204" pitchFamily="34" charset="0"/>
                <a:cs typeface="Calibri" panose="020F0502020204030204" pitchFamily="34" charset="0"/>
              </a:rPr>
              <a:t>Warm, windy, dry in western Canada</a:t>
            </a:r>
          </a:p>
          <a:p>
            <a:endParaRPr lang="en-CA" sz="2000" b="1" dirty="0">
              <a:latin typeface="Calibri" panose="020F0502020204030204" pitchFamily="34" charset="0"/>
              <a:cs typeface="Calibri" panose="020F0502020204030204" pitchFamily="34" charset="0"/>
            </a:endParaRPr>
          </a:p>
          <a:p>
            <a:r>
              <a:rPr lang="en-CA" sz="2400" b="1" dirty="0">
                <a:solidFill>
                  <a:srgbClr val="0000FF"/>
                </a:solidFill>
                <a:latin typeface="Calibri" panose="020F0502020204030204" pitchFamily="34" charset="0"/>
                <a:cs typeface="Calibri" panose="020F0502020204030204" pitchFamily="34" charset="0"/>
              </a:rPr>
              <a:t>La Niña:</a:t>
            </a:r>
          </a:p>
          <a:p>
            <a:pPr marL="285750" indent="-104775">
              <a:buFont typeface="Arial" panose="020B0604020202020204" pitchFamily="34" charset="0"/>
              <a:buChar char="•"/>
            </a:pPr>
            <a:r>
              <a:rPr lang="en-CA" sz="2000" b="1" dirty="0">
                <a:solidFill>
                  <a:srgbClr val="0000FF"/>
                </a:solidFill>
                <a:latin typeface="Calibri" panose="020F0502020204030204" pitchFamily="34" charset="0"/>
                <a:cs typeface="Calibri" panose="020F0502020204030204" pitchFamily="34" charset="0"/>
              </a:rPr>
              <a:t>Arctic surface highs bring dry air, strong wind around edges </a:t>
            </a:r>
          </a:p>
          <a:p>
            <a:pPr marL="285750" indent="-104775">
              <a:buFont typeface="Arial" panose="020B0604020202020204" pitchFamily="34" charset="0"/>
              <a:buChar char="•"/>
            </a:pPr>
            <a:r>
              <a:rPr lang="en-CA" sz="2000" b="1" dirty="0">
                <a:solidFill>
                  <a:srgbClr val="0000FF"/>
                </a:solidFill>
                <a:latin typeface="Calibri" panose="020F0502020204030204" pitchFamily="34" charset="0"/>
                <a:cs typeface="Calibri" panose="020F0502020204030204" pitchFamily="34" charset="0"/>
              </a:rPr>
              <a:t>Temperature </a:t>
            </a:r>
            <a:r>
              <a:rPr lang="en-CA" sz="2000" b="1" i="1" dirty="0">
                <a:solidFill>
                  <a:srgbClr val="0000FF"/>
                </a:solidFill>
                <a:latin typeface="Calibri" panose="020F0502020204030204" pitchFamily="34" charset="0"/>
                <a:cs typeface="Calibri" panose="020F0502020204030204" pitchFamily="34" charset="0"/>
              </a:rPr>
              <a:t>may</a:t>
            </a:r>
            <a:r>
              <a:rPr lang="en-CA" sz="2000" b="1" dirty="0">
                <a:solidFill>
                  <a:srgbClr val="0000FF"/>
                </a:solidFill>
                <a:latin typeface="Calibri" panose="020F0502020204030204" pitchFamily="34" charset="0"/>
                <a:cs typeface="Calibri" panose="020F0502020204030204" pitchFamily="34" charset="0"/>
              </a:rPr>
              <a:t> be cool</a:t>
            </a:r>
          </a:p>
          <a:p>
            <a:endParaRPr lang="en-CA" sz="2000" b="1" dirty="0">
              <a:latin typeface="Calibri" panose="020F0502020204030204" pitchFamily="34" charset="0"/>
              <a:cs typeface="Calibri" panose="020F0502020204030204" pitchFamily="34" charset="0"/>
            </a:endParaRPr>
          </a:p>
          <a:p>
            <a:r>
              <a:rPr lang="en-CA" sz="2000" b="1" dirty="0">
                <a:solidFill>
                  <a:srgbClr val="FF9900"/>
                </a:solidFill>
                <a:latin typeface="Calibri" panose="020F0502020204030204" pitchFamily="34" charset="0"/>
                <a:cs typeface="Calibri" panose="020F0502020204030204" pitchFamily="34" charset="0"/>
              </a:rPr>
              <a:t>Summer fire problems may depend on other influences </a:t>
            </a:r>
          </a:p>
        </p:txBody>
      </p:sp>
      <p:graphicFrame>
        <p:nvGraphicFramePr>
          <p:cNvPr id="5" name="Table 4">
            <a:extLst>
              <a:ext uri="{FF2B5EF4-FFF2-40B4-BE49-F238E27FC236}">
                <a16:creationId xmlns:a16="http://schemas.microsoft.com/office/drawing/2014/main" id="{C9B10CB2-419B-3B28-045C-D1B52DC8E96F}"/>
              </a:ext>
            </a:extLst>
          </p:cNvPr>
          <p:cNvGraphicFramePr>
            <a:graphicFrameLocks noGrp="1"/>
          </p:cNvGraphicFramePr>
          <p:nvPr>
            <p:extLst>
              <p:ext uri="{D42A27DB-BD31-4B8C-83A1-F6EECF244321}">
                <p14:modId xmlns:p14="http://schemas.microsoft.com/office/powerpoint/2010/main" val="4107490846"/>
              </p:ext>
            </p:extLst>
          </p:nvPr>
        </p:nvGraphicFramePr>
        <p:xfrm>
          <a:off x="1889815" y="1066801"/>
          <a:ext cx="4968184" cy="5008024"/>
        </p:xfrm>
        <a:graphic>
          <a:graphicData uri="http://schemas.openxmlformats.org/drawingml/2006/table">
            <a:tbl>
              <a:tblPr/>
              <a:tblGrid>
                <a:gridCol w="382168">
                  <a:extLst>
                    <a:ext uri="{9D8B030D-6E8A-4147-A177-3AD203B41FA5}">
                      <a16:colId xmlns:a16="http://schemas.microsoft.com/office/drawing/2014/main" val="3657281339"/>
                    </a:ext>
                  </a:extLst>
                </a:gridCol>
                <a:gridCol w="382168">
                  <a:extLst>
                    <a:ext uri="{9D8B030D-6E8A-4147-A177-3AD203B41FA5}">
                      <a16:colId xmlns:a16="http://schemas.microsoft.com/office/drawing/2014/main" val="2055698139"/>
                    </a:ext>
                  </a:extLst>
                </a:gridCol>
                <a:gridCol w="382168">
                  <a:extLst>
                    <a:ext uri="{9D8B030D-6E8A-4147-A177-3AD203B41FA5}">
                      <a16:colId xmlns:a16="http://schemas.microsoft.com/office/drawing/2014/main" val="2366211583"/>
                    </a:ext>
                  </a:extLst>
                </a:gridCol>
                <a:gridCol w="382168">
                  <a:extLst>
                    <a:ext uri="{9D8B030D-6E8A-4147-A177-3AD203B41FA5}">
                      <a16:colId xmlns:a16="http://schemas.microsoft.com/office/drawing/2014/main" val="4030202650"/>
                    </a:ext>
                  </a:extLst>
                </a:gridCol>
                <a:gridCol w="382168">
                  <a:extLst>
                    <a:ext uri="{9D8B030D-6E8A-4147-A177-3AD203B41FA5}">
                      <a16:colId xmlns:a16="http://schemas.microsoft.com/office/drawing/2014/main" val="2730172774"/>
                    </a:ext>
                  </a:extLst>
                </a:gridCol>
                <a:gridCol w="382168">
                  <a:extLst>
                    <a:ext uri="{9D8B030D-6E8A-4147-A177-3AD203B41FA5}">
                      <a16:colId xmlns:a16="http://schemas.microsoft.com/office/drawing/2014/main" val="3913858153"/>
                    </a:ext>
                  </a:extLst>
                </a:gridCol>
                <a:gridCol w="382168">
                  <a:extLst>
                    <a:ext uri="{9D8B030D-6E8A-4147-A177-3AD203B41FA5}">
                      <a16:colId xmlns:a16="http://schemas.microsoft.com/office/drawing/2014/main" val="420464998"/>
                    </a:ext>
                  </a:extLst>
                </a:gridCol>
                <a:gridCol w="382168">
                  <a:extLst>
                    <a:ext uri="{9D8B030D-6E8A-4147-A177-3AD203B41FA5}">
                      <a16:colId xmlns:a16="http://schemas.microsoft.com/office/drawing/2014/main" val="1953404344"/>
                    </a:ext>
                  </a:extLst>
                </a:gridCol>
                <a:gridCol w="382168">
                  <a:extLst>
                    <a:ext uri="{9D8B030D-6E8A-4147-A177-3AD203B41FA5}">
                      <a16:colId xmlns:a16="http://schemas.microsoft.com/office/drawing/2014/main" val="3927552155"/>
                    </a:ext>
                  </a:extLst>
                </a:gridCol>
                <a:gridCol w="382168">
                  <a:extLst>
                    <a:ext uri="{9D8B030D-6E8A-4147-A177-3AD203B41FA5}">
                      <a16:colId xmlns:a16="http://schemas.microsoft.com/office/drawing/2014/main" val="1135979593"/>
                    </a:ext>
                  </a:extLst>
                </a:gridCol>
                <a:gridCol w="382168">
                  <a:extLst>
                    <a:ext uri="{9D8B030D-6E8A-4147-A177-3AD203B41FA5}">
                      <a16:colId xmlns:a16="http://schemas.microsoft.com/office/drawing/2014/main" val="2451676584"/>
                    </a:ext>
                  </a:extLst>
                </a:gridCol>
                <a:gridCol w="382168">
                  <a:extLst>
                    <a:ext uri="{9D8B030D-6E8A-4147-A177-3AD203B41FA5}">
                      <a16:colId xmlns:a16="http://schemas.microsoft.com/office/drawing/2014/main" val="2838976810"/>
                    </a:ext>
                  </a:extLst>
                </a:gridCol>
                <a:gridCol w="382168">
                  <a:extLst>
                    <a:ext uri="{9D8B030D-6E8A-4147-A177-3AD203B41FA5}">
                      <a16:colId xmlns:a16="http://schemas.microsoft.com/office/drawing/2014/main" val="3079935578"/>
                    </a:ext>
                  </a:extLst>
                </a:gridCol>
              </a:tblGrid>
              <a:tr h="254801">
                <a:tc>
                  <a:txBody>
                    <a:bodyPr/>
                    <a:lstStyle/>
                    <a:p>
                      <a:pPr algn="ctr"/>
                      <a:r>
                        <a:rPr lang="en-CA" sz="800" b="1" dirty="0">
                          <a:latin typeface="+mn-lt"/>
                        </a:rPr>
                        <a:t>Year</a:t>
                      </a:r>
                    </a:p>
                  </a:txBody>
                  <a:tcPr marL="38601" marR="38601" marT="19300" marB="19300" anchor="ctr">
                    <a:lnL>
                      <a:noFill/>
                    </a:lnL>
                    <a:lnR>
                      <a:noFill/>
                    </a:lnR>
                    <a:lnT>
                      <a:noFill/>
                    </a:lnT>
                    <a:lnB>
                      <a:noFill/>
                    </a:lnB>
                  </a:tcPr>
                </a:tc>
                <a:tc>
                  <a:txBody>
                    <a:bodyPr/>
                    <a:lstStyle/>
                    <a:p>
                      <a:pPr algn="ctr"/>
                      <a:r>
                        <a:rPr lang="en-CA" sz="800" b="1" dirty="0">
                          <a:latin typeface="+mn-lt"/>
                        </a:rPr>
                        <a:t>DJF</a:t>
                      </a:r>
                    </a:p>
                  </a:txBody>
                  <a:tcPr marL="38601" marR="38601" marT="19300" marB="19300" anchor="ctr">
                    <a:lnL>
                      <a:noFill/>
                    </a:lnL>
                    <a:lnR>
                      <a:noFill/>
                    </a:lnR>
                    <a:lnT>
                      <a:noFill/>
                    </a:lnT>
                    <a:lnB>
                      <a:noFill/>
                    </a:lnB>
                  </a:tcPr>
                </a:tc>
                <a:tc>
                  <a:txBody>
                    <a:bodyPr/>
                    <a:lstStyle/>
                    <a:p>
                      <a:pPr algn="ctr"/>
                      <a:r>
                        <a:rPr lang="en-CA" sz="800" b="1" dirty="0">
                          <a:latin typeface="+mn-lt"/>
                        </a:rPr>
                        <a:t>JFM</a:t>
                      </a:r>
                    </a:p>
                  </a:txBody>
                  <a:tcPr marL="38601" marR="38601" marT="19300" marB="19300" anchor="ctr">
                    <a:lnL>
                      <a:noFill/>
                    </a:lnL>
                    <a:lnR>
                      <a:noFill/>
                    </a:lnR>
                    <a:lnT>
                      <a:noFill/>
                    </a:lnT>
                    <a:lnB>
                      <a:noFill/>
                    </a:lnB>
                  </a:tcPr>
                </a:tc>
                <a:tc>
                  <a:txBody>
                    <a:bodyPr/>
                    <a:lstStyle/>
                    <a:p>
                      <a:pPr algn="ctr"/>
                      <a:r>
                        <a:rPr lang="en-CA" sz="800" b="1" dirty="0">
                          <a:latin typeface="+mn-lt"/>
                        </a:rPr>
                        <a:t>FMA</a:t>
                      </a:r>
                    </a:p>
                  </a:txBody>
                  <a:tcPr marL="38601" marR="38601" marT="19300" marB="19300" anchor="ctr">
                    <a:lnL>
                      <a:noFill/>
                    </a:lnL>
                    <a:lnR>
                      <a:noFill/>
                    </a:lnR>
                    <a:lnT>
                      <a:noFill/>
                    </a:lnT>
                    <a:lnB>
                      <a:noFill/>
                    </a:lnB>
                  </a:tcPr>
                </a:tc>
                <a:tc>
                  <a:txBody>
                    <a:bodyPr/>
                    <a:lstStyle/>
                    <a:p>
                      <a:pPr algn="ctr"/>
                      <a:r>
                        <a:rPr lang="en-CA" sz="800" b="1" dirty="0">
                          <a:latin typeface="+mn-lt"/>
                        </a:rPr>
                        <a:t>MAM</a:t>
                      </a:r>
                    </a:p>
                  </a:txBody>
                  <a:tcPr marL="38601" marR="38601" marT="19300" marB="19300" anchor="ctr">
                    <a:lnL>
                      <a:noFill/>
                    </a:lnL>
                    <a:lnR>
                      <a:noFill/>
                    </a:lnR>
                    <a:lnT>
                      <a:noFill/>
                    </a:lnT>
                    <a:lnB>
                      <a:noFill/>
                    </a:lnB>
                  </a:tcPr>
                </a:tc>
                <a:tc>
                  <a:txBody>
                    <a:bodyPr/>
                    <a:lstStyle/>
                    <a:p>
                      <a:pPr algn="ctr"/>
                      <a:r>
                        <a:rPr lang="en-CA" sz="800" b="1" dirty="0">
                          <a:latin typeface="+mn-lt"/>
                        </a:rPr>
                        <a:t>AMJ</a:t>
                      </a:r>
                    </a:p>
                  </a:txBody>
                  <a:tcPr marL="38601" marR="38601" marT="19300" marB="19300" anchor="ctr">
                    <a:lnL>
                      <a:noFill/>
                    </a:lnL>
                    <a:lnR>
                      <a:noFill/>
                    </a:lnR>
                    <a:lnT>
                      <a:noFill/>
                    </a:lnT>
                    <a:lnB>
                      <a:noFill/>
                    </a:lnB>
                  </a:tcPr>
                </a:tc>
                <a:tc>
                  <a:txBody>
                    <a:bodyPr/>
                    <a:lstStyle/>
                    <a:p>
                      <a:pPr algn="ctr"/>
                      <a:r>
                        <a:rPr lang="en-CA" sz="800" b="1" dirty="0">
                          <a:latin typeface="+mn-lt"/>
                        </a:rPr>
                        <a:t>MJJ</a:t>
                      </a:r>
                    </a:p>
                  </a:txBody>
                  <a:tcPr marL="38601" marR="38601" marT="19300" marB="19300" anchor="ctr">
                    <a:lnL>
                      <a:noFill/>
                    </a:lnL>
                    <a:lnR>
                      <a:noFill/>
                    </a:lnR>
                    <a:lnT>
                      <a:noFill/>
                    </a:lnT>
                    <a:lnB>
                      <a:noFill/>
                    </a:lnB>
                  </a:tcPr>
                </a:tc>
                <a:tc>
                  <a:txBody>
                    <a:bodyPr/>
                    <a:lstStyle/>
                    <a:p>
                      <a:pPr algn="ctr"/>
                      <a:r>
                        <a:rPr lang="en-CA" sz="800" b="1" dirty="0">
                          <a:latin typeface="+mn-lt"/>
                        </a:rPr>
                        <a:t>JJA</a:t>
                      </a:r>
                    </a:p>
                  </a:txBody>
                  <a:tcPr marL="38601" marR="38601" marT="19300" marB="19300" anchor="ctr">
                    <a:lnL>
                      <a:noFill/>
                    </a:lnL>
                    <a:lnR>
                      <a:noFill/>
                    </a:lnR>
                    <a:lnT>
                      <a:noFill/>
                    </a:lnT>
                    <a:lnB>
                      <a:noFill/>
                    </a:lnB>
                  </a:tcPr>
                </a:tc>
                <a:tc>
                  <a:txBody>
                    <a:bodyPr/>
                    <a:lstStyle/>
                    <a:p>
                      <a:pPr algn="ctr"/>
                      <a:r>
                        <a:rPr lang="en-CA" sz="800" b="1" dirty="0">
                          <a:latin typeface="+mn-lt"/>
                        </a:rPr>
                        <a:t>JAS</a:t>
                      </a:r>
                    </a:p>
                  </a:txBody>
                  <a:tcPr marL="38601" marR="38601" marT="19300" marB="19300" anchor="ctr">
                    <a:lnL>
                      <a:noFill/>
                    </a:lnL>
                    <a:lnR>
                      <a:noFill/>
                    </a:lnR>
                    <a:lnT>
                      <a:noFill/>
                    </a:lnT>
                    <a:lnB>
                      <a:noFill/>
                    </a:lnB>
                  </a:tcPr>
                </a:tc>
                <a:tc>
                  <a:txBody>
                    <a:bodyPr/>
                    <a:lstStyle/>
                    <a:p>
                      <a:pPr algn="ctr"/>
                      <a:r>
                        <a:rPr lang="en-CA" sz="800" b="1" dirty="0">
                          <a:latin typeface="+mn-lt"/>
                        </a:rPr>
                        <a:t>ASO</a:t>
                      </a:r>
                    </a:p>
                  </a:txBody>
                  <a:tcPr marL="38601" marR="38601" marT="19300" marB="19300" anchor="ctr">
                    <a:lnL>
                      <a:noFill/>
                    </a:lnL>
                    <a:lnR>
                      <a:noFill/>
                    </a:lnR>
                    <a:lnT>
                      <a:noFill/>
                    </a:lnT>
                    <a:lnB>
                      <a:noFill/>
                    </a:lnB>
                  </a:tcPr>
                </a:tc>
                <a:tc>
                  <a:txBody>
                    <a:bodyPr/>
                    <a:lstStyle/>
                    <a:p>
                      <a:pPr algn="ctr"/>
                      <a:r>
                        <a:rPr lang="en-CA" sz="800" b="1">
                          <a:latin typeface="+mn-lt"/>
                        </a:rPr>
                        <a:t>SON</a:t>
                      </a:r>
                    </a:p>
                  </a:txBody>
                  <a:tcPr marL="38601" marR="38601" marT="19300" marB="19300" anchor="ctr">
                    <a:lnL>
                      <a:noFill/>
                    </a:lnL>
                    <a:lnR>
                      <a:noFill/>
                    </a:lnR>
                    <a:lnT>
                      <a:noFill/>
                    </a:lnT>
                    <a:lnB>
                      <a:noFill/>
                    </a:lnB>
                  </a:tcPr>
                </a:tc>
                <a:tc>
                  <a:txBody>
                    <a:bodyPr/>
                    <a:lstStyle/>
                    <a:p>
                      <a:pPr algn="ctr"/>
                      <a:r>
                        <a:rPr lang="en-CA" sz="800" b="1" dirty="0">
                          <a:latin typeface="+mn-lt"/>
                        </a:rPr>
                        <a:t>OND</a:t>
                      </a:r>
                    </a:p>
                  </a:txBody>
                  <a:tcPr marL="38601" marR="38601" marT="19300" marB="19300" anchor="ctr">
                    <a:lnL>
                      <a:noFill/>
                    </a:lnL>
                    <a:lnR>
                      <a:noFill/>
                    </a:lnR>
                    <a:lnT>
                      <a:noFill/>
                    </a:lnT>
                    <a:lnB>
                      <a:noFill/>
                    </a:lnB>
                  </a:tcPr>
                </a:tc>
                <a:tc>
                  <a:txBody>
                    <a:bodyPr/>
                    <a:lstStyle/>
                    <a:p>
                      <a:pPr algn="ctr"/>
                      <a:r>
                        <a:rPr lang="en-CA" sz="800" b="1" dirty="0">
                          <a:latin typeface="+mn-lt"/>
                        </a:rPr>
                        <a:t>NDJ</a:t>
                      </a:r>
                    </a:p>
                  </a:txBody>
                  <a:tcPr marL="38601" marR="38601" marT="19300" marB="19300" anchor="ctr">
                    <a:lnL>
                      <a:noFill/>
                    </a:lnL>
                    <a:lnR>
                      <a:noFill/>
                    </a:lnR>
                    <a:lnT>
                      <a:noFill/>
                    </a:lnT>
                    <a:lnB>
                      <a:noFill/>
                    </a:lnB>
                  </a:tcPr>
                </a:tc>
                <a:extLst>
                  <a:ext uri="{0D108BD9-81ED-4DB2-BD59-A6C34878D82A}">
                    <a16:rowId xmlns:a16="http://schemas.microsoft.com/office/drawing/2014/main" val="1509779429"/>
                  </a:ext>
                </a:extLst>
              </a:tr>
              <a:tr h="163935">
                <a:tc>
                  <a:txBody>
                    <a:bodyPr/>
                    <a:lstStyle/>
                    <a:p>
                      <a:pPr algn="ctr"/>
                      <a:r>
                        <a:rPr lang="en-CA" sz="800" b="1" dirty="0">
                          <a:effectLst/>
                          <a:latin typeface="+mn-lt"/>
                        </a:rPr>
                        <a:t>1995</a:t>
                      </a: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1.0</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0.7</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0.0</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-0.8</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-1.0</a:t>
                      </a:r>
                      <a:endParaRPr lang="en-CA" sz="800" b="1" dirty="0">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430169737"/>
                  </a:ext>
                </a:extLst>
              </a:tr>
              <a:tr h="163935">
                <a:tc>
                  <a:txBody>
                    <a:bodyPr/>
                    <a:lstStyle/>
                    <a:p>
                      <a:pPr algn="ctr"/>
                      <a:endParaRPr lang="en-CA" sz="800" b="1" dirty="0">
                        <a:effectLst/>
                        <a:latin typeface="+mn-lt"/>
                      </a:endParaRPr>
                    </a:p>
                  </a:txBody>
                  <a:tcPr marL="38601" marR="38601" marT="19300" marB="19300" anchor="ctr">
                    <a:lnL>
                      <a:noFill/>
                    </a:lnL>
                    <a:lnR>
                      <a:noFill/>
                    </a:lnR>
                    <a:lnT>
                      <a:noFill/>
                    </a:lnT>
                    <a:lnB>
                      <a:noFill/>
                    </a:lnB>
                  </a:tcPr>
                </a:tc>
                <a:tc>
                  <a:txBody>
                    <a:bodyPr/>
                    <a:lstStyle/>
                    <a:p>
                      <a:pPr algn="ctr"/>
                      <a:endParaRPr lang="en-CA" sz="800" b="1" dirty="0">
                        <a:effectLst/>
                        <a:latin typeface="+mn-lt"/>
                      </a:endParaRPr>
                    </a:p>
                  </a:txBody>
                  <a:tcPr marL="38601" marR="38601" marT="19300" marB="19300" anchor="ctr">
                    <a:lnL>
                      <a:noFill/>
                    </a:lnL>
                    <a:lnR>
                      <a:noFill/>
                    </a:lnR>
                    <a:lnT>
                      <a:noFill/>
                    </a:lnT>
                    <a:lnB>
                      <a:noFill/>
                    </a:lnB>
                  </a:tcPr>
                </a:tc>
                <a:tc>
                  <a:txBody>
                    <a:bodyPr/>
                    <a:lstStyle/>
                    <a:p>
                      <a:pPr algn="ctr"/>
                      <a:endParaRPr lang="en-CA" sz="800" b="1" dirty="0">
                        <a:effectLst/>
                        <a:latin typeface="+mn-lt"/>
                      </a:endParaRPr>
                    </a:p>
                  </a:txBody>
                  <a:tcPr marL="38601" marR="38601" marT="19300" marB="19300" anchor="ctr">
                    <a:lnL>
                      <a:noFill/>
                    </a:lnL>
                    <a:lnR>
                      <a:noFill/>
                    </a:lnR>
                    <a:lnT>
                      <a:noFill/>
                    </a:lnT>
                    <a:lnB>
                      <a:noFill/>
                    </a:lnB>
                  </a:tcPr>
                </a:tc>
                <a:tc>
                  <a:txBody>
                    <a:bodyPr/>
                    <a:lstStyle/>
                    <a:p>
                      <a:pPr algn="ctr"/>
                      <a:endParaRPr lang="en-CA" sz="800" b="1" dirty="0">
                        <a:effectLst/>
                        <a:latin typeface="+mn-lt"/>
                      </a:endParaRPr>
                    </a:p>
                  </a:txBody>
                  <a:tcPr marL="38601" marR="38601" marT="19300" marB="19300" anchor="ctr">
                    <a:lnL>
                      <a:noFill/>
                    </a:lnL>
                    <a:lnR>
                      <a:noFill/>
                    </a:lnR>
                    <a:lnT>
                      <a:noFill/>
                    </a:lnT>
                    <a:lnB>
                      <a:noFill/>
                    </a:lnB>
                  </a:tcPr>
                </a:tc>
                <a:tc>
                  <a:txBody>
                    <a:bodyPr/>
                    <a:lstStyle/>
                    <a:p>
                      <a:pPr algn="ctr"/>
                      <a:endParaRPr lang="en-CA" sz="800" b="1" dirty="0">
                        <a:effectLst/>
                        <a:latin typeface="+mn-lt"/>
                      </a:endParaRPr>
                    </a:p>
                  </a:txBody>
                  <a:tcPr marL="38601" marR="38601" marT="19300" marB="19300" anchor="ctr">
                    <a:lnL>
                      <a:noFill/>
                    </a:lnL>
                    <a:lnR>
                      <a:noFill/>
                    </a:lnR>
                    <a:lnT>
                      <a:noFill/>
                    </a:lnT>
                    <a:lnB>
                      <a:noFill/>
                    </a:lnB>
                  </a:tcPr>
                </a:tc>
                <a:tc>
                  <a:txBody>
                    <a:bodyPr/>
                    <a:lstStyle/>
                    <a:p>
                      <a:pPr algn="ctr"/>
                      <a:endParaRPr lang="en-CA" sz="800" b="1" dirty="0">
                        <a:effectLst/>
                        <a:latin typeface="+mn-lt"/>
                      </a:endParaRPr>
                    </a:p>
                  </a:txBody>
                  <a:tcPr marL="38601" marR="38601" marT="19300" marB="19300" anchor="ctr">
                    <a:lnL>
                      <a:noFill/>
                    </a:lnL>
                    <a:lnR>
                      <a:noFill/>
                    </a:lnR>
                    <a:lnT>
                      <a:noFill/>
                    </a:lnT>
                    <a:lnB>
                      <a:noFill/>
                    </a:lnB>
                  </a:tcPr>
                </a:tc>
                <a:tc>
                  <a:txBody>
                    <a:bodyPr/>
                    <a:lstStyle/>
                    <a:p>
                      <a:pPr algn="ctr"/>
                      <a:endParaRPr lang="en-CA" sz="800" b="1" dirty="0">
                        <a:effectLst/>
                        <a:latin typeface="+mn-lt"/>
                      </a:endParaRPr>
                    </a:p>
                  </a:txBody>
                  <a:tcPr marL="38601" marR="38601" marT="19300" marB="19300" anchor="ctr">
                    <a:lnL>
                      <a:noFill/>
                    </a:lnL>
                    <a:lnR>
                      <a:noFill/>
                    </a:lnR>
                    <a:lnT>
                      <a:noFill/>
                    </a:lnT>
                    <a:lnB>
                      <a:noFill/>
                    </a:lnB>
                  </a:tcPr>
                </a:tc>
                <a:tc>
                  <a:txBody>
                    <a:bodyPr/>
                    <a:lstStyle/>
                    <a:p>
                      <a:pPr algn="ctr"/>
                      <a:endParaRPr lang="en-CA" sz="800" b="1" dirty="0">
                        <a:effectLst/>
                        <a:latin typeface="+mn-lt"/>
                      </a:endParaRPr>
                    </a:p>
                  </a:txBody>
                  <a:tcPr marL="38601" marR="38601" marT="19300" marB="19300" anchor="ctr">
                    <a:lnL>
                      <a:noFill/>
                    </a:lnL>
                    <a:lnR>
                      <a:noFill/>
                    </a:lnR>
                    <a:lnT>
                      <a:noFill/>
                    </a:lnT>
                    <a:lnB>
                      <a:noFill/>
                    </a:lnB>
                  </a:tcPr>
                </a:tc>
                <a:tc>
                  <a:txBody>
                    <a:bodyPr/>
                    <a:lstStyle/>
                    <a:p>
                      <a:pPr algn="ctr"/>
                      <a:endParaRPr lang="en-CA" sz="800" b="1" dirty="0">
                        <a:effectLst/>
                        <a:latin typeface="+mn-lt"/>
                      </a:endParaRPr>
                    </a:p>
                  </a:txBody>
                  <a:tcPr marL="38601" marR="38601" marT="19300" marB="19300" anchor="ctr">
                    <a:lnL>
                      <a:noFill/>
                    </a:lnL>
                    <a:lnR>
                      <a:noFill/>
                    </a:lnR>
                    <a:lnT>
                      <a:noFill/>
                    </a:lnT>
                    <a:lnB>
                      <a:noFill/>
                    </a:lnB>
                  </a:tcPr>
                </a:tc>
                <a:tc>
                  <a:txBody>
                    <a:bodyPr/>
                    <a:lstStyle/>
                    <a:p>
                      <a:pPr algn="ctr"/>
                      <a:endParaRPr lang="en-CA" sz="800" b="1" dirty="0">
                        <a:effectLst/>
                        <a:latin typeface="+mn-lt"/>
                      </a:endParaRPr>
                    </a:p>
                  </a:txBody>
                  <a:tcPr marL="38601" marR="38601" marT="19300" marB="19300" anchor="ctr">
                    <a:lnL>
                      <a:noFill/>
                    </a:lnL>
                    <a:lnR>
                      <a:noFill/>
                    </a:lnR>
                    <a:lnT>
                      <a:noFill/>
                    </a:lnT>
                    <a:lnB>
                      <a:noFill/>
                    </a:lnB>
                  </a:tcPr>
                </a:tc>
                <a:tc>
                  <a:txBody>
                    <a:bodyPr/>
                    <a:lstStyle/>
                    <a:p>
                      <a:pPr algn="ctr"/>
                      <a:endParaRPr lang="en-CA" sz="800" b="1" dirty="0">
                        <a:effectLst/>
                        <a:latin typeface="+mn-lt"/>
                      </a:endParaRPr>
                    </a:p>
                  </a:txBody>
                  <a:tcPr marL="38601" marR="38601" marT="19300" marB="19300" anchor="ctr">
                    <a:lnL>
                      <a:noFill/>
                    </a:lnL>
                    <a:lnR>
                      <a:noFill/>
                    </a:lnR>
                    <a:lnT>
                      <a:noFill/>
                    </a:lnT>
                    <a:lnB>
                      <a:noFill/>
                    </a:lnB>
                  </a:tcPr>
                </a:tc>
                <a:tc>
                  <a:txBody>
                    <a:bodyPr/>
                    <a:lstStyle/>
                    <a:p>
                      <a:pPr algn="ctr"/>
                      <a:endParaRPr lang="en-CA" sz="800" b="1" dirty="0">
                        <a:effectLst/>
                        <a:latin typeface="+mn-lt"/>
                      </a:endParaRPr>
                    </a:p>
                  </a:txBody>
                  <a:tcPr marL="38601" marR="38601" marT="19300" marB="19300" anchor="ctr">
                    <a:lnL>
                      <a:noFill/>
                    </a:lnL>
                    <a:lnR>
                      <a:noFill/>
                    </a:lnR>
                    <a:lnT>
                      <a:noFill/>
                    </a:lnT>
                    <a:lnB>
                      <a:noFill/>
                    </a:lnB>
                  </a:tcPr>
                </a:tc>
                <a:tc>
                  <a:txBody>
                    <a:bodyPr/>
                    <a:lstStyle/>
                    <a:p>
                      <a:pPr algn="ctr"/>
                      <a:endParaRPr lang="en-CA" sz="800" b="1" dirty="0">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2712650068"/>
                  </a:ext>
                </a:extLst>
              </a:tr>
              <a:tr h="163935">
                <a:tc>
                  <a:txBody>
                    <a:bodyPr/>
                    <a:lstStyle/>
                    <a:p>
                      <a:pPr algn="ctr"/>
                      <a:r>
                        <a:rPr lang="en-CA" sz="800" b="1">
                          <a:effectLst/>
                          <a:latin typeface="+mn-lt"/>
                        </a:rPr>
                        <a:t>1998</a:t>
                      </a: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2.2</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1.9</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1.0</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0.5</a:t>
                      </a:r>
                      <a:endParaRPr lang="en-CA" sz="800" b="1" dirty="0">
                        <a:effectLst/>
                        <a:latin typeface="+mn-lt"/>
                      </a:endParaRPr>
                    </a:p>
                  </a:txBody>
                  <a:tcPr marL="38601" marR="38601" marT="19300" marB="19300" anchor="ctr">
                    <a:lnL>
                      <a:noFill/>
                    </a:lnL>
                    <a:lnR>
                      <a:noFill/>
                    </a:lnR>
                    <a:lnT>
                      <a:noFill/>
                    </a:lnT>
                    <a:lnB>
                      <a:noFill/>
                    </a:lnB>
                    <a:solidFill>
                      <a:srgbClr val="FFFF00"/>
                    </a:solidFill>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-0.8</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-1.1</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-1.6</a:t>
                      </a:r>
                      <a:endParaRPr lang="en-CA" sz="800" b="1" dirty="0">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695270940"/>
                  </a:ext>
                </a:extLst>
              </a:tr>
              <a:tr h="163935">
                <a:tc>
                  <a:txBody>
                    <a:bodyPr/>
                    <a:lstStyle/>
                    <a:p>
                      <a:pPr algn="ctr"/>
                      <a:r>
                        <a:rPr lang="en-CA" sz="800" b="1">
                          <a:effectLst/>
                          <a:latin typeface="+mn-lt"/>
                        </a:rPr>
                        <a:t>1999</a:t>
                      </a: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-1.5</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-1.3</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-1.0</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-1.0</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-1.7</a:t>
                      </a:r>
                      <a:endParaRPr lang="en-CA" sz="800" b="1" dirty="0">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4229664637"/>
                  </a:ext>
                </a:extLst>
              </a:tr>
              <a:tr h="163935">
                <a:tc>
                  <a:txBody>
                    <a:bodyPr/>
                    <a:lstStyle/>
                    <a:p>
                      <a:pPr algn="ctr"/>
                      <a:r>
                        <a:rPr lang="en-CA" sz="800" b="1" dirty="0">
                          <a:effectLst/>
                          <a:latin typeface="+mn-lt"/>
                        </a:rPr>
                        <a:t>2000</a:t>
                      </a: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-1.7</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-1.4</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-0.8</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-0.7</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-0.7</a:t>
                      </a:r>
                      <a:endParaRPr lang="en-CA" sz="800" b="1" dirty="0">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2768990845"/>
                  </a:ext>
                </a:extLst>
              </a:tr>
              <a:tr h="163935">
                <a:tc>
                  <a:txBody>
                    <a:bodyPr/>
                    <a:lstStyle/>
                    <a:p>
                      <a:pPr algn="ctr"/>
                      <a:r>
                        <a:rPr lang="en-CA" sz="800" b="1">
                          <a:effectLst/>
                          <a:latin typeface="+mn-lt"/>
                        </a:rPr>
                        <a:t>2001</a:t>
                      </a: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-0.7</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-0.5</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-0.4</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solidFill>
                      <a:srgbClr val="FFFF00"/>
                    </a:solidFill>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2834749786"/>
                  </a:ext>
                </a:extLst>
              </a:tr>
              <a:tr h="163935">
                <a:tc>
                  <a:txBody>
                    <a:bodyPr/>
                    <a:lstStyle/>
                    <a:p>
                      <a:pPr algn="ctr"/>
                      <a:r>
                        <a:rPr lang="en-CA" sz="800" b="1">
                          <a:effectLst/>
                          <a:latin typeface="+mn-lt"/>
                        </a:rPr>
                        <a:t>2002</a:t>
                      </a: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-0.1</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0.2</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0.8</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0.9</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1.1</a:t>
                      </a:r>
                      <a:endParaRPr lang="en-CA" sz="800" b="1" dirty="0">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4220467688"/>
                  </a:ext>
                </a:extLst>
              </a:tr>
              <a:tr h="163935">
                <a:tc>
                  <a:txBody>
                    <a:bodyPr/>
                    <a:lstStyle/>
                    <a:p>
                      <a:pPr algn="ctr"/>
                      <a:r>
                        <a:rPr lang="en-CA" sz="800" b="1">
                          <a:effectLst/>
                          <a:latin typeface="+mn-lt"/>
                        </a:rPr>
                        <a:t>2003</a:t>
                      </a: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0.9</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0.0</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-0.2</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0.1</a:t>
                      </a:r>
                      <a:endParaRPr lang="en-CA" sz="800" b="1" dirty="0">
                        <a:effectLst/>
                        <a:latin typeface="+mn-lt"/>
                      </a:endParaRPr>
                    </a:p>
                  </a:txBody>
                  <a:tcPr marL="38601" marR="38601" marT="19300" marB="19300" anchor="ctr">
                    <a:lnL>
                      <a:noFill/>
                    </a:lnL>
                    <a:lnR>
                      <a:noFill/>
                    </a:lnR>
                    <a:lnT>
                      <a:noFill/>
                    </a:lnT>
                    <a:lnB>
                      <a:noFill/>
                    </a:lnB>
                    <a:solidFill>
                      <a:srgbClr val="FFCC66"/>
                    </a:solidFill>
                  </a:tcPr>
                </a:tc>
                <a:tc>
                  <a:txBody>
                    <a:bodyPr/>
                    <a:lstStyle/>
                    <a:p>
                      <a:pPr algn="ctr"/>
                      <a:r>
                        <a:rPr lang="en-CA" sz="800" b="1" dirty="0">
                          <a:solidFill>
                            <a:srgbClr val="000000"/>
                          </a:solidFill>
                          <a:effectLst/>
                          <a:latin typeface="+mn-lt"/>
                        </a:rPr>
                        <a:t>0.2</a:t>
                      </a:r>
                      <a:endParaRPr lang="en-CA" sz="800" b="1" dirty="0">
                        <a:effectLst/>
                        <a:latin typeface="+mn-lt"/>
                      </a:endParaRPr>
                    </a:p>
                  </a:txBody>
                  <a:tcPr marL="38601" marR="38601" marT="19300" marB="19300" anchor="ctr">
                    <a:lnL>
                      <a:noFill/>
                    </a:lnL>
                    <a:lnR>
                      <a:noFill/>
                    </a:lnR>
                    <a:lnT>
                      <a:noFill/>
                    </a:lnT>
                    <a:lnB>
                      <a:noFill/>
                    </a:lnB>
                    <a:solidFill>
                      <a:srgbClr val="FFCC66"/>
                    </a:solidFill>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solidFill>
                      <a:srgbClr val="FFCC66"/>
                    </a:solidFill>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1246001882"/>
                  </a:ext>
                </a:extLst>
              </a:tr>
              <a:tr h="163935">
                <a:tc>
                  <a:txBody>
                    <a:bodyPr/>
                    <a:lstStyle/>
                    <a:p>
                      <a:pPr algn="ctr"/>
                      <a:r>
                        <a:rPr lang="en-CA" sz="800" b="1">
                          <a:effectLst/>
                          <a:latin typeface="+mn-lt"/>
                        </a:rPr>
                        <a:t>2004</a:t>
                      </a: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0.4</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0.2</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0.2</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0.6</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446745256"/>
                  </a:ext>
                </a:extLst>
              </a:tr>
              <a:tr h="163935">
                <a:tc>
                  <a:txBody>
                    <a:bodyPr/>
                    <a:lstStyle/>
                    <a:p>
                      <a:pPr algn="ctr"/>
                      <a:r>
                        <a:rPr lang="en-CA" sz="800" b="1">
                          <a:effectLst/>
                          <a:latin typeface="+mn-lt"/>
                        </a:rPr>
                        <a:t>2005</a:t>
                      </a: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0.6</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0.6</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0.4</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-0.1</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-0.1</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-0.8</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2194153638"/>
                  </a:ext>
                </a:extLst>
              </a:tr>
              <a:tr h="163935">
                <a:tc>
                  <a:txBody>
                    <a:bodyPr/>
                    <a:lstStyle/>
                    <a:p>
                      <a:pPr algn="ctr"/>
                      <a:r>
                        <a:rPr lang="en-CA" sz="800" b="1">
                          <a:effectLst/>
                          <a:latin typeface="+mn-lt"/>
                        </a:rPr>
                        <a:t>2006</a:t>
                      </a: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-0.8</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0.7</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0.9</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0.9</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2417462509"/>
                  </a:ext>
                </a:extLst>
              </a:tr>
              <a:tr h="163935">
                <a:tc>
                  <a:txBody>
                    <a:bodyPr/>
                    <a:lstStyle/>
                    <a:p>
                      <a:pPr algn="ctr"/>
                      <a:r>
                        <a:rPr lang="en-CA" sz="800" b="1">
                          <a:effectLst/>
                          <a:latin typeface="+mn-lt"/>
                        </a:rPr>
                        <a:t>2007</a:t>
                      </a: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0.7</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-0.8</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-1.4</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-1.6</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1222055415"/>
                  </a:ext>
                </a:extLst>
              </a:tr>
              <a:tr h="163935">
                <a:tc>
                  <a:txBody>
                    <a:bodyPr/>
                    <a:lstStyle/>
                    <a:p>
                      <a:pPr algn="ctr"/>
                      <a:r>
                        <a:rPr lang="en-CA" sz="800" b="1">
                          <a:effectLst/>
                          <a:latin typeface="+mn-lt"/>
                        </a:rPr>
                        <a:t>2008</a:t>
                      </a: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-1.6</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-0.9</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-0.8</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2291411962"/>
                  </a:ext>
                </a:extLst>
              </a:tr>
              <a:tr h="163935">
                <a:tc>
                  <a:txBody>
                    <a:bodyPr/>
                    <a:lstStyle/>
                    <a:p>
                      <a:pPr algn="ctr"/>
                      <a:r>
                        <a:rPr lang="en-CA" sz="800" b="1">
                          <a:effectLst/>
                          <a:latin typeface="+mn-lt"/>
                        </a:rPr>
                        <a:t>2009</a:t>
                      </a: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-0.8</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1.6</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2199196355"/>
                  </a:ext>
                </a:extLst>
              </a:tr>
              <a:tr h="163935">
                <a:tc>
                  <a:txBody>
                    <a:bodyPr/>
                    <a:lstStyle/>
                    <a:p>
                      <a:pPr algn="ctr"/>
                      <a:r>
                        <a:rPr lang="en-CA" sz="800" b="1" dirty="0">
                          <a:effectLst/>
                          <a:latin typeface="+mn-lt"/>
                        </a:rPr>
                        <a:t>2010</a:t>
                      </a: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1.5</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0.9</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-0.1</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-1.0</a:t>
                      </a:r>
                      <a:endParaRPr lang="en-CA" sz="800" b="1" dirty="0">
                        <a:effectLst/>
                        <a:latin typeface="+mn-lt"/>
                      </a:endParaRPr>
                    </a:p>
                  </a:txBody>
                  <a:tcPr marL="38601" marR="38601" marT="19300" marB="19300" anchor="ctr">
                    <a:lnL>
                      <a:noFill/>
                    </a:lnL>
                    <a:lnR>
                      <a:noFill/>
                    </a:lnR>
                    <a:lnT>
                      <a:noFill/>
                    </a:lnT>
                    <a:lnB>
                      <a:noFill/>
                    </a:lnB>
                    <a:solidFill>
                      <a:srgbClr val="FFCC66"/>
                    </a:solidFill>
                  </a:tcPr>
                </a:tc>
                <a:tc>
                  <a:txBody>
                    <a:bodyPr/>
                    <a:lstStyle/>
                    <a:p>
                      <a:pPr algn="ctr"/>
                      <a:r>
                        <a:rPr lang="en-CA" sz="800" b="1" dirty="0">
                          <a:solidFill>
                            <a:srgbClr val="0000FF"/>
                          </a:solidFill>
                          <a:effectLst/>
                          <a:latin typeface="+mn-lt"/>
                        </a:rPr>
                        <a:t>-1.4</a:t>
                      </a:r>
                      <a:endParaRPr lang="en-CA" sz="800" b="1" dirty="0">
                        <a:effectLst/>
                        <a:latin typeface="+mn-lt"/>
                      </a:endParaRPr>
                    </a:p>
                  </a:txBody>
                  <a:tcPr marL="38601" marR="38601" marT="19300" marB="19300" anchor="ctr">
                    <a:lnL>
                      <a:noFill/>
                    </a:lnL>
                    <a:lnR>
                      <a:noFill/>
                    </a:lnR>
                    <a:lnT>
                      <a:noFill/>
                    </a:lnT>
                    <a:lnB>
                      <a:noFill/>
                    </a:lnB>
                    <a:solidFill>
                      <a:srgbClr val="FFCC66"/>
                    </a:solidFill>
                  </a:tcPr>
                </a:tc>
                <a:tc>
                  <a:txBody>
                    <a:bodyPr/>
                    <a:lstStyle/>
                    <a:p>
                      <a:pPr algn="ctr"/>
                      <a:r>
                        <a:rPr lang="en-CA" sz="800" b="1" dirty="0">
                          <a:solidFill>
                            <a:srgbClr val="0000FF"/>
                          </a:solidFill>
                          <a:effectLst/>
                          <a:latin typeface="+mn-lt"/>
                        </a:rPr>
                        <a:t>-1.6</a:t>
                      </a:r>
                      <a:endParaRPr lang="en-CA" sz="800" b="1" dirty="0">
                        <a:effectLst/>
                        <a:latin typeface="+mn-lt"/>
                      </a:endParaRPr>
                    </a:p>
                  </a:txBody>
                  <a:tcPr marL="38601" marR="38601" marT="19300" marB="19300" anchor="ctr">
                    <a:lnL>
                      <a:noFill/>
                    </a:lnL>
                    <a:lnR>
                      <a:noFill/>
                    </a:lnR>
                    <a:lnT>
                      <a:noFill/>
                    </a:lnT>
                    <a:lnB>
                      <a:noFill/>
                    </a:lnB>
                    <a:solidFill>
                      <a:srgbClr val="FFCC66"/>
                    </a:solidFill>
                  </a:tcPr>
                </a:tc>
                <a:tc>
                  <a:txBody>
                    <a:bodyPr/>
                    <a:lstStyle/>
                    <a:p>
                      <a:pPr algn="ctr"/>
                      <a:r>
                        <a:rPr lang="en-CA" sz="800" b="1">
                          <a:solidFill>
                            <a:srgbClr val="0000FF"/>
                          </a:solidFill>
                          <a:effectLst/>
                          <a:latin typeface="+mn-lt"/>
                        </a:rPr>
                        <a:t>-1.7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-1.6</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2840842238"/>
                  </a:ext>
                </a:extLst>
              </a:tr>
              <a:tr h="163935">
                <a:tc>
                  <a:txBody>
                    <a:bodyPr/>
                    <a:lstStyle/>
                    <a:p>
                      <a:pPr algn="ctr"/>
                      <a:r>
                        <a:rPr lang="en-CA" sz="800" b="1">
                          <a:effectLst/>
                          <a:latin typeface="+mn-lt"/>
                        </a:rPr>
                        <a:t>2011</a:t>
                      </a: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-1.4</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-0.8</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-0.5</a:t>
                      </a:r>
                      <a:endParaRPr lang="en-CA" sz="800" b="1" dirty="0">
                        <a:effectLst/>
                        <a:latin typeface="+mn-lt"/>
                      </a:endParaRPr>
                    </a:p>
                  </a:txBody>
                  <a:tcPr marL="38601" marR="38601" marT="19300" marB="19300" anchor="ctr">
                    <a:lnL>
                      <a:noFill/>
                    </a:lnL>
                    <a:lnR>
                      <a:noFill/>
                    </a:lnR>
                    <a:lnT>
                      <a:noFill/>
                    </a:lnT>
                    <a:lnB>
                      <a:noFill/>
                    </a:lnB>
                    <a:solidFill>
                      <a:srgbClr val="FFFF00"/>
                    </a:solidFill>
                  </a:tcPr>
                </a:tc>
                <a:tc>
                  <a:txBody>
                    <a:bodyPr/>
                    <a:lstStyle/>
                    <a:p>
                      <a:pPr algn="ctr"/>
                      <a:r>
                        <a:rPr lang="en-CA" sz="800" b="1" dirty="0">
                          <a:solidFill>
                            <a:srgbClr val="000000"/>
                          </a:solidFill>
                          <a:effectLst/>
                          <a:latin typeface="+mn-lt"/>
                        </a:rPr>
                        <a:t>-0.4</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-0.9</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-1.0</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765367178"/>
                  </a:ext>
                </a:extLst>
              </a:tr>
              <a:tr h="163935">
                <a:tc>
                  <a:txBody>
                    <a:bodyPr/>
                    <a:lstStyle/>
                    <a:p>
                      <a:pPr algn="ctr"/>
                      <a:r>
                        <a:rPr lang="en-CA" sz="800" b="1">
                          <a:effectLst/>
                          <a:latin typeface="+mn-lt"/>
                        </a:rPr>
                        <a:t>2012</a:t>
                      </a: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-0.8</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0.2</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888446364"/>
                  </a:ext>
                </a:extLst>
              </a:tr>
              <a:tr h="163935">
                <a:tc>
                  <a:txBody>
                    <a:bodyPr/>
                    <a:lstStyle/>
                    <a:p>
                      <a:pPr algn="ctr"/>
                      <a:r>
                        <a:rPr lang="en-CA" sz="800" b="1">
                          <a:effectLst/>
                          <a:latin typeface="+mn-lt"/>
                        </a:rPr>
                        <a:t>2013</a:t>
                      </a: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-0.4</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-0.4</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2488677273"/>
                  </a:ext>
                </a:extLst>
              </a:tr>
              <a:tr h="163935">
                <a:tc>
                  <a:txBody>
                    <a:bodyPr/>
                    <a:lstStyle/>
                    <a:p>
                      <a:pPr algn="ctr"/>
                      <a:r>
                        <a:rPr lang="en-CA" sz="800" b="1">
                          <a:effectLst/>
                          <a:latin typeface="+mn-lt"/>
                        </a:rPr>
                        <a:t>2014</a:t>
                      </a: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-0.4</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0.1</a:t>
                      </a:r>
                      <a:endParaRPr lang="en-CA" sz="800" b="1" dirty="0">
                        <a:effectLst/>
                        <a:latin typeface="+mn-lt"/>
                      </a:endParaRPr>
                    </a:p>
                  </a:txBody>
                  <a:tcPr marL="38601" marR="38601" marT="19300" marB="19300" anchor="ctr">
                    <a:lnL>
                      <a:noFill/>
                    </a:lnL>
                    <a:lnR>
                      <a:noFill/>
                    </a:lnR>
                    <a:lnT>
                      <a:noFill/>
                    </a:lnT>
                    <a:lnB>
                      <a:noFill/>
                    </a:lnB>
                    <a:solidFill>
                      <a:srgbClr val="FFCC66"/>
                    </a:solidFill>
                  </a:tcPr>
                </a:tc>
                <a:tc>
                  <a:txBody>
                    <a:bodyPr/>
                    <a:lstStyle/>
                    <a:p>
                      <a:pPr algn="ctr"/>
                      <a:r>
                        <a:rPr lang="en-CA" sz="800" b="1" dirty="0">
                          <a:solidFill>
                            <a:srgbClr val="000000"/>
                          </a:solidFill>
                          <a:effectLst/>
                          <a:latin typeface="+mn-lt"/>
                        </a:rPr>
                        <a:t>0.0</a:t>
                      </a:r>
                      <a:endParaRPr lang="en-CA" sz="800" b="1" dirty="0">
                        <a:effectLst/>
                        <a:latin typeface="+mn-lt"/>
                      </a:endParaRPr>
                    </a:p>
                  </a:txBody>
                  <a:tcPr marL="38601" marR="38601" marT="19300" marB="19300" anchor="ctr">
                    <a:lnL>
                      <a:noFill/>
                    </a:lnL>
                    <a:lnR>
                      <a:noFill/>
                    </a:lnR>
                    <a:lnT>
                      <a:noFill/>
                    </a:lnT>
                    <a:lnB>
                      <a:noFill/>
                    </a:lnB>
                    <a:solidFill>
                      <a:srgbClr val="FFCC66"/>
                    </a:solidFill>
                  </a:tcPr>
                </a:tc>
                <a:tc>
                  <a:txBody>
                    <a:bodyPr/>
                    <a:lstStyle/>
                    <a:p>
                      <a:pPr algn="ctr"/>
                      <a:r>
                        <a:rPr lang="en-CA" sz="800" b="1" dirty="0">
                          <a:solidFill>
                            <a:srgbClr val="000000"/>
                          </a:solidFill>
                          <a:effectLst/>
                          <a:latin typeface="+mn-lt"/>
                        </a:rPr>
                        <a:t>0.2</a:t>
                      </a:r>
                      <a:endParaRPr lang="en-CA" sz="800" b="1" dirty="0">
                        <a:effectLst/>
                        <a:latin typeface="+mn-lt"/>
                      </a:endParaRPr>
                    </a:p>
                  </a:txBody>
                  <a:tcPr marL="38601" marR="38601" marT="19300" marB="19300" anchor="ctr">
                    <a:lnL>
                      <a:noFill/>
                    </a:lnL>
                    <a:lnR>
                      <a:noFill/>
                    </a:lnR>
                    <a:lnT>
                      <a:noFill/>
                    </a:lnT>
                    <a:lnB>
                      <a:noFill/>
                    </a:lnB>
                    <a:solidFill>
                      <a:srgbClr val="FFCC66"/>
                    </a:solidFill>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3988323777"/>
                  </a:ext>
                </a:extLst>
              </a:tr>
              <a:tr h="176703">
                <a:tc>
                  <a:txBody>
                    <a:bodyPr/>
                    <a:lstStyle/>
                    <a:p>
                      <a:pPr algn="ctr"/>
                      <a:r>
                        <a:rPr lang="en-CA" sz="800" b="1">
                          <a:effectLst/>
                          <a:latin typeface="+mn-lt"/>
                        </a:rPr>
                        <a:t>2015</a:t>
                      </a: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0.6</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0.8</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1.0</a:t>
                      </a:r>
                      <a:endParaRPr lang="en-CA" sz="800" b="1" dirty="0">
                        <a:effectLst/>
                        <a:latin typeface="+mn-lt"/>
                      </a:endParaRPr>
                    </a:p>
                  </a:txBody>
                  <a:tcPr marL="38601" marR="38601" marT="19300" marB="19300" anchor="ctr">
                    <a:lnL>
                      <a:noFill/>
                    </a:lnL>
                    <a:lnR>
                      <a:noFill/>
                    </a:lnR>
                    <a:lnT>
                      <a:noFill/>
                    </a:lnT>
                    <a:lnB>
                      <a:noFill/>
                    </a:lnB>
                    <a:noFill/>
                  </a:tcPr>
                </a:tc>
                <a:tc>
                  <a:txBody>
                    <a:bodyPr/>
                    <a:lstStyle/>
                    <a:p>
                      <a:pPr algn="ctr"/>
                      <a:r>
                        <a:rPr lang="en-CA" sz="800" b="1">
                          <a:solidFill>
                            <a:srgbClr val="FF0000"/>
                          </a:solidFill>
                          <a:effectLst/>
                          <a:latin typeface="+mn-lt"/>
                        </a:rPr>
                        <a:t>1.2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1.8</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2.1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2.4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2.5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2.6</a:t>
                      </a:r>
                      <a:endParaRPr lang="en-CA" sz="800" b="1" dirty="0">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585090982"/>
                  </a:ext>
                </a:extLst>
              </a:tr>
              <a:tr h="163935">
                <a:tc>
                  <a:txBody>
                    <a:bodyPr/>
                    <a:lstStyle/>
                    <a:p>
                      <a:pPr algn="ctr"/>
                      <a:r>
                        <a:rPr lang="en-CA" sz="800" b="1" dirty="0">
                          <a:effectLst/>
                          <a:latin typeface="+mn-lt"/>
                        </a:rPr>
                        <a:t>2016</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FF0000"/>
                          </a:solidFill>
                          <a:effectLst/>
                          <a:latin typeface="+mn-lt"/>
                        </a:rPr>
                        <a:t>2.5</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FF0000"/>
                          </a:solidFill>
                          <a:effectLst/>
                          <a:latin typeface="+mn-lt"/>
                        </a:rPr>
                        <a:t>2.2</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FF0000"/>
                          </a:solidFill>
                          <a:effectLst/>
                          <a:latin typeface="+mn-lt"/>
                        </a:rPr>
                        <a:t>1.7</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a:solidFill>
                            <a:srgbClr val="FF0000"/>
                          </a:solidFill>
                          <a:effectLst/>
                          <a:latin typeface="+mn-lt"/>
                        </a:rPr>
                        <a:t>1.0</a:t>
                      </a:r>
                      <a:endParaRPr lang="en-CA" sz="800" b="1">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FF0000"/>
                          </a:solidFill>
                          <a:effectLst/>
                          <a:latin typeface="+mn-lt"/>
                        </a:rPr>
                        <a:t>0.5</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solidFill>
                      <a:srgbClr val="FFFF00"/>
                    </a:solidFill>
                  </a:tcPr>
                </a:tc>
                <a:tc>
                  <a:txBody>
                    <a:bodyPr/>
                    <a:lstStyle/>
                    <a:p>
                      <a:pPr algn="ctr"/>
                      <a:r>
                        <a:rPr lang="en-CA" sz="800" b="1" dirty="0">
                          <a:solidFill>
                            <a:srgbClr val="000000"/>
                          </a:solidFill>
                          <a:effectLst/>
                          <a:latin typeface="+mn-lt"/>
                        </a:rPr>
                        <a:t>0.0</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a:solidFill>
                            <a:srgbClr val="0000FF"/>
                          </a:solidFill>
                          <a:effectLst/>
                          <a:latin typeface="+mn-lt"/>
                        </a:rPr>
                        <a:t>-0.6</a:t>
                      </a:r>
                      <a:endParaRPr lang="en-CA" sz="800" b="1">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a:solidFill>
                            <a:srgbClr val="0000FF"/>
                          </a:solidFill>
                          <a:effectLst/>
                          <a:latin typeface="+mn-lt"/>
                        </a:rPr>
                        <a:t>-0.7</a:t>
                      </a:r>
                      <a:endParaRPr lang="en-CA" sz="800" b="1">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a:solidFill>
                            <a:srgbClr val="0000FF"/>
                          </a:solidFill>
                          <a:effectLst/>
                          <a:latin typeface="+mn-lt"/>
                        </a:rPr>
                        <a:t>-0.7</a:t>
                      </a:r>
                      <a:endParaRPr lang="en-CA" sz="800" b="1">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a:solidFill>
                            <a:srgbClr val="0000FF"/>
                          </a:solidFill>
                          <a:effectLst/>
                          <a:latin typeface="+mn-lt"/>
                        </a:rPr>
                        <a:t>-0.7</a:t>
                      </a:r>
                      <a:endParaRPr lang="en-CA" sz="800" b="1">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-0.6</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306827464"/>
                  </a:ext>
                </a:extLst>
              </a:tr>
              <a:tr h="163935">
                <a:tc>
                  <a:txBody>
                    <a:bodyPr/>
                    <a:lstStyle/>
                    <a:p>
                      <a:pPr algn="ctr"/>
                      <a:r>
                        <a:rPr lang="en-CA" sz="800" b="1">
                          <a:effectLst/>
                          <a:latin typeface="+mn-lt"/>
                        </a:rPr>
                        <a:t>2017</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00"/>
                          </a:solidFill>
                          <a:effectLst/>
                          <a:latin typeface="+mn-lt"/>
                        </a:rPr>
                        <a:t>0.4</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00"/>
                          </a:solidFill>
                          <a:effectLst/>
                          <a:latin typeface="+mn-lt"/>
                        </a:rPr>
                        <a:t>0.4</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00"/>
                          </a:solidFill>
                          <a:effectLst/>
                          <a:latin typeface="+mn-lt"/>
                        </a:rPr>
                        <a:t>0.2</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solidFill>
                      <a:srgbClr val="FF9900"/>
                    </a:solidFill>
                  </a:tcPr>
                </a:tc>
                <a:tc>
                  <a:txBody>
                    <a:bodyPr/>
                    <a:lstStyle/>
                    <a:p>
                      <a:pPr algn="ctr"/>
                      <a:r>
                        <a:rPr lang="en-CA" sz="800" b="1" dirty="0">
                          <a:solidFill>
                            <a:srgbClr val="000000"/>
                          </a:solidFill>
                          <a:effectLst/>
                          <a:latin typeface="+mn-lt"/>
                        </a:rPr>
                        <a:t>-0.1</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solidFill>
                      <a:srgbClr val="FF9900"/>
                    </a:solidFill>
                  </a:tcPr>
                </a:tc>
                <a:tc>
                  <a:txBody>
                    <a:bodyPr/>
                    <a:lstStyle/>
                    <a:p>
                      <a:pPr algn="ctr"/>
                      <a:r>
                        <a:rPr lang="en-CA" sz="800" b="1" dirty="0">
                          <a:solidFill>
                            <a:srgbClr val="000000"/>
                          </a:solidFill>
                          <a:effectLst/>
                          <a:latin typeface="+mn-lt"/>
                        </a:rPr>
                        <a:t>-0.4</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solidFill>
                      <a:srgbClr val="FF9900"/>
                    </a:solidFill>
                  </a:tcPr>
                </a:tc>
                <a:tc>
                  <a:txBody>
                    <a:bodyPr/>
                    <a:lstStyle/>
                    <a:p>
                      <a:pPr algn="ctr"/>
                      <a:r>
                        <a:rPr lang="en-CA" sz="800" b="1" dirty="0">
                          <a:solidFill>
                            <a:srgbClr val="0000FF"/>
                          </a:solidFill>
                          <a:effectLst/>
                          <a:latin typeface="+mn-lt"/>
                        </a:rPr>
                        <a:t>-0.7</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-0.9</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a:solidFill>
                            <a:srgbClr val="0000FF"/>
                          </a:solidFill>
                          <a:effectLst/>
                          <a:latin typeface="+mn-lt"/>
                        </a:rPr>
                        <a:t>-1.0</a:t>
                      </a:r>
                      <a:endParaRPr lang="en-CA" sz="800" b="1">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89676852"/>
                  </a:ext>
                </a:extLst>
              </a:tr>
              <a:tr h="163935">
                <a:tc>
                  <a:txBody>
                    <a:bodyPr/>
                    <a:lstStyle/>
                    <a:p>
                      <a:pPr algn="ctr"/>
                      <a:r>
                        <a:rPr lang="en-CA" sz="800" b="1" dirty="0">
                          <a:effectLst/>
                          <a:latin typeface="+mn-lt"/>
                        </a:rPr>
                        <a:t>2018</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-0.9</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-0.8</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-0.6</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r>
                        <a:rPr lang="en-CA" sz="800" b="1" dirty="0">
                          <a:latin typeface="+mn-lt"/>
                        </a:rPr>
                        <a:t>   -0.4</a:t>
                      </a:r>
                    </a:p>
                  </a:txBody>
                  <a:tcPr marL="38601" marR="38601" marT="19300" marB="19300">
                    <a:lnL>
                      <a:noFill/>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-0.1</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0.1</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0.1</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solidFill>
                      <a:srgbClr val="FF9900"/>
                    </a:solidFill>
                  </a:tcPr>
                </a:tc>
                <a:tc>
                  <a:txBody>
                    <a:bodyPr/>
                    <a:lstStyle/>
                    <a:p>
                      <a:r>
                        <a:rPr lang="en-CA" sz="800" b="1" dirty="0">
                          <a:latin typeface="+mn-lt"/>
                        </a:rPr>
                        <a:t>    0.2</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solidFill>
                      <a:srgbClr val="FF9900"/>
                    </a:solidFill>
                  </a:tcPr>
                </a:tc>
                <a:tc>
                  <a:txBody>
                    <a:bodyPr/>
                    <a:lstStyle/>
                    <a:p>
                      <a:r>
                        <a:rPr lang="en-CA" sz="800" b="1" dirty="0">
                          <a:latin typeface="+mn-lt"/>
                        </a:rPr>
                        <a:t>    0.4</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solidFill>
                      <a:srgbClr val="FF9900"/>
                    </a:solidFill>
                  </a:tcPr>
                </a:tc>
                <a:tc>
                  <a:txBody>
                    <a:bodyPr/>
                    <a:lstStyle/>
                    <a:p>
                      <a:r>
                        <a:rPr lang="en-CA" sz="800" b="1" dirty="0">
                          <a:solidFill>
                            <a:srgbClr val="FF0000"/>
                          </a:solidFill>
                          <a:latin typeface="+mn-lt"/>
                        </a:rPr>
                        <a:t>    0.7</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solidFill>
                            <a:srgbClr val="FF0000"/>
                          </a:solidFill>
                          <a:latin typeface="+mn-lt"/>
                        </a:rPr>
                        <a:t>    0.9</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solidFill>
                            <a:srgbClr val="FF0000"/>
                          </a:solidFill>
                          <a:latin typeface="+mn-lt"/>
                        </a:rPr>
                        <a:t>    0.8</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075513656"/>
                  </a:ext>
                </a:extLst>
              </a:tr>
              <a:tr h="163935">
                <a:tc>
                  <a:txBody>
                    <a:bodyPr/>
                    <a:lstStyle/>
                    <a:p>
                      <a:pPr algn="ctr"/>
                      <a:r>
                        <a:rPr lang="en-CA" sz="800" b="1" dirty="0">
                          <a:effectLst/>
                          <a:latin typeface="+mn-lt"/>
                        </a:rPr>
                        <a:t>2019</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FF0000"/>
                          </a:solidFill>
                          <a:effectLst/>
                          <a:latin typeface="+mn-lt"/>
                        </a:rPr>
                        <a:t>0.7</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FF0000"/>
                          </a:solidFill>
                          <a:effectLst/>
                          <a:latin typeface="+mn-lt"/>
                        </a:rPr>
                        <a:t>0.7</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FF0000"/>
                          </a:solidFill>
                          <a:effectLst/>
                          <a:latin typeface="+mn-lt"/>
                        </a:rPr>
                        <a:t>0.7</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r>
                        <a:rPr lang="en-CA" sz="800" b="1" dirty="0">
                          <a:solidFill>
                            <a:srgbClr val="FF0000"/>
                          </a:solidFill>
                          <a:latin typeface="+mn-lt"/>
                        </a:rPr>
                        <a:t>     0.7</a:t>
                      </a:r>
                    </a:p>
                  </a:txBody>
                  <a:tcPr marL="38601" marR="38601" marT="19300" marB="19300">
                    <a:lnL>
                      <a:noFill/>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solidFill>
                            <a:srgbClr val="FF0000"/>
                          </a:solidFill>
                          <a:latin typeface="+mn-lt"/>
                        </a:rPr>
                        <a:t>    0.5</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solidFill>
                            <a:srgbClr val="FF0000"/>
                          </a:solidFill>
                          <a:latin typeface="+mn-lt"/>
                        </a:rPr>
                        <a:t>   0.5</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0.3</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0.1</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0.2</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0.3</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0.5</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0.5</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4210482154"/>
                  </a:ext>
                </a:extLst>
              </a:tr>
              <a:tr h="163935">
                <a:tc>
                  <a:txBody>
                    <a:bodyPr/>
                    <a:lstStyle/>
                    <a:p>
                      <a:pPr algn="ctr"/>
                      <a:r>
                        <a:rPr lang="en-CA" sz="800" b="1" dirty="0">
                          <a:effectLst/>
                          <a:latin typeface="+mn-lt"/>
                        </a:rPr>
                        <a:t>2020</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chemeClr val="tx1"/>
                          </a:solidFill>
                          <a:effectLst/>
                          <a:latin typeface="+mn-lt"/>
                        </a:rPr>
                        <a:t>0.5</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chemeClr val="tx1"/>
                          </a:solidFill>
                          <a:effectLst/>
                          <a:latin typeface="+mn-lt"/>
                        </a:rPr>
                        <a:t>0.5</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chemeClr val="tx1"/>
                          </a:solidFill>
                          <a:effectLst/>
                          <a:latin typeface="+mn-lt"/>
                        </a:rPr>
                        <a:t>0.4</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r>
                        <a:rPr lang="en-CA" sz="800" b="1" dirty="0">
                          <a:solidFill>
                            <a:schemeClr val="tx1"/>
                          </a:solidFill>
                          <a:latin typeface="+mn-lt"/>
                        </a:rPr>
                        <a:t>     0.2</a:t>
                      </a:r>
                    </a:p>
                  </a:txBody>
                  <a:tcPr marL="38601" marR="38601" marT="19300" marB="19300">
                    <a:lnL>
                      <a:noFill/>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solidFill>
                            <a:srgbClr val="FF0000"/>
                          </a:solidFill>
                          <a:latin typeface="+mn-lt"/>
                        </a:rPr>
                        <a:t>   </a:t>
                      </a:r>
                      <a:r>
                        <a:rPr lang="en-CA" sz="800" b="1" dirty="0">
                          <a:solidFill>
                            <a:schemeClr val="tx1"/>
                          </a:solidFill>
                          <a:latin typeface="+mn-lt"/>
                        </a:rPr>
                        <a:t>-0.1</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solidFill>
                            <a:srgbClr val="FF0000"/>
                          </a:solidFill>
                          <a:latin typeface="+mn-lt"/>
                        </a:rPr>
                        <a:t>  </a:t>
                      </a:r>
                      <a:r>
                        <a:rPr lang="en-CA" sz="800" b="1" dirty="0">
                          <a:solidFill>
                            <a:schemeClr val="tx1"/>
                          </a:solidFill>
                          <a:latin typeface="+mn-lt"/>
                        </a:rPr>
                        <a:t>-0.3</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-0.4</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a:t>
                      </a:r>
                      <a:r>
                        <a:rPr lang="en-CA" sz="800" b="1" dirty="0">
                          <a:solidFill>
                            <a:srgbClr val="0000FF"/>
                          </a:solidFill>
                          <a:latin typeface="+mn-lt"/>
                        </a:rPr>
                        <a:t>-0.6</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a:t>
                      </a:r>
                      <a:r>
                        <a:rPr lang="en-CA" sz="800" b="1" dirty="0">
                          <a:solidFill>
                            <a:srgbClr val="0000FF"/>
                          </a:solidFill>
                          <a:latin typeface="+mn-lt"/>
                        </a:rPr>
                        <a:t>-0.9</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solidFill>
                            <a:srgbClr val="0000FF"/>
                          </a:solidFill>
                          <a:latin typeface="+mn-lt"/>
                        </a:rPr>
                        <a:t>    -1.2</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solidFill>
                            <a:srgbClr val="0000FF"/>
                          </a:solidFill>
                          <a:latin typeface="+mn-lt"/>
                        </a:rPr>
                        <a:t>    -1.3</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solidFill>
                            <a:srgbClr val="0000FF"/>
                          </a:solidFill>
                          <a:latin typeface="+mn-lt"/>
                        </a:rPr>
                        <a:t>    -1.2</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941278306"/>
                  </a:ext>
                </a:extLst>
              </a:tr>
              <a:tr h="143996">
                <a:tc>
                  <a:txBody>
                    <a:bodyPr/>
                    <a:lstStyle/>
                    <a:p>
                      <a:pPr algn="ctr"/>
                      <a:r>
                        <a:rPr lang="en-CA" sz="800" b="1" dirty="0">
                          <a:effectLst/>
                          <a:latin typeface="+mn-lt"/>
                        </a:rPr>
                        <a:t>2021</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-1.0</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-0.9</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-0.8</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latin typeface="+mn-lt"/>
                        </a:rPr>
                        <a:t>-0.7</a:t>
                      </a:r>
                    </a:p>
                  </a:txBody>
                  <a:tcPr marL="38601" marR="38601" marT="19300" marB="19300">
                    <a:lnL>
                      <a:noFill/>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dirty="0">
                          <a:solidFill>
                            <a:srgbClr val="0000FF"/>
                          </a:solidFill>
                          <a:latin typeface="+mn-lt"/>
                        </a:rPr>
                        <a:t>-0.5</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dirty="0">
                          <a:solidFill>
                            <a:schemeClr val="tx1"/>
                          </a:solidFill>
                          <a:latin typeface="+mn-lt"/>
                        </a:rPr>
                        <a:t>-0.4</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solidFill>
                      <a:srgbClr val="FF9900"/>
                    </a:solidFill>
                  </a:tcPr>
                </a:tc>
                <a:tc>
                  <a:txBody>
                    <a:bodyPr/>
                    <a:lstStyle/>
                    <a:p>
                      <a:pPr algn="ctr"/>
                      <a:r>
                        <a:rPr lang="en-CA" sz="800" b="1" dirty="0">
                          <a:latin typeface="+mn-lt"/>
                        </a:rPr>
                        <a:t>-0.4</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solidFill>
                      <a:srgbClr val="FF9900"/>
                    </a:solidFill>
                  </a:tcPr>
                </a:tc>
                <a:tc>
                  <a:txBody>
                    <a:bodyPr/>
                    <a:lstStyle/>
                    <a:p>
                      <a:pPr algn="ctr"/>
                      <a:r>
                        <a:rPr lang="en-CA" sz="800" b="1" dirty="0">
                          <a:solidFill>
                            <a:srgbClr val="0000FF"/>
                          </a:solidFill>
                          <a:latin typeface="+mn-lt"/>
                        </a:rPr>
                        <a:t>-0.5</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solidFill>
                      <a:srgbClr val="FF9900"/>
                    </a:solidFill>
                  </a:tcPr>
                </a:tc>
                <a:tc>
                  <a:txBody>
                    <a:bodyPr/>
                    <a:lstStyle/>
                    <a:p>
                      <a:pPr algn="ctr"/>
                      <a:r>
                        <a:rPr lang="en-CA" sz="800" b="1" dirty="0">
                          <a:solidFill>
                            <a:srgbClr val="0000FF"/>
                          </a:solidFill>
                          <a:latin typeface="+mn-lt"/>
                        </a:rPr>
                        <a:t>-0.7</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dirty="0">
                          <a:solidFill>
                            <a:srgbClr val="0000FF"/>
                          </a:solidFill>
                          <a:latin typeface="+mn-lt"/>
                        </a:rPr>
                        <a:t>-0.8</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dirty="0">
                          <a:solidFill>
                            <a:srgbClr val="0000FF"/>
                          </a:solidFill>
                          <a:latin typeface="+mn-lt"/>
                        </a:rPr>
                        <a:t>-1.0</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dirty="0">
                          <a:solidFill>
                            <a:srgbClr val="0000FF"/>
                          </a:solidFill>
                          <a:latin typeface="+mn-lt"/>
                        </a:rPr>
                        <a:t>-1.0</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689183190"/>
                  </a:ext>
                </a:extLst>
              </a:tr>
              <a:tr h="143996">
                <a:tc>
                  <a:txBody>
                    <a:bodyPr/>
                    <a:lstStyle/>
                    <a:p>
                      <a:pPr algn="ctr"/>
                      <a:r>
                        <a:rPr lang="en-CA" sz="800" b="1" dirty="0">
                          <a:effectLst/>
                          <a:latin typeface="+mn-lt"/>
                        </a:rPr>
                        <a:t>2022</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-1.0</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-0.9</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-1.0</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latin typeface="+mn-lt"/>
                        </a:rPr>
                        <a:t>-1.1</a:t>
                      </a:r>
                    </a:p>
                  </a:txBody>
                  <a:tcPr marL="38601" marR="38601" marT="19300" marB="19300">
                    <a:lnL>
                      <a:noFill/>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dirty="0">
                          <a:solidFill>
                            <a:srgbClr val="0000FF"/>
                          </a:solidFill>
                          <a:latin typeface="+mn-lt"/>
                        </a:rPr>
                        <a:t>-1.0</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dirty="0">
                          <a:solidFill>
                            <a:srgbClr val="0000FF"/>
                          </a:solidFill>
                          <a:latin typeface="+mn-lt"/>
                        </a:rPr>
                        <a:t>-0.9</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noFill/>
                  </a:tcPr>
                </a:tc>
                <a:tc>
                  <a:txBody>
                    <a:bodyPr/>
                    <a:lstStyle/>
                    <a:p>
                      <a:pPr algn="ctr"/>
                      <a:r>
                        <a:rPr lang="en-CA" sz="800" b="1" dirty="0">
                          <a:solidFill>
                            <a:srgbClr val="0000FF"/>
                          </a:solidFill>
                          <a:latin typeface="+mn-lt"/>
                        </a:rPr>
                        <a:t>-0.8</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noFill/>
                  </a:tcPr>
                </a:tc>
                <a:tc>
                  <a:txBody>
                    <a:bodyPr/>
                    <a:lstStyle/>
                    <a:p>
                      <a:pPr algn="ctr"/>
                      <a:r>
                        <a:rPr lang="en-CA" sz="800" b="1" dirty="0">
                          <a:solidFill>
                            <a:srgbClr val="0000FF"/>
                          </a:solidFill>
                          <a:latin typeface="+mn-lt"/>
                        </a:rPr>
                        <a:t>-0.9</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noFill/>
                  </a:tcPr>
                </a:tc>
                <a:tc>
                  <a:txBody>
                    <a:bodyPr/>
                    <a:lstStyle/>
                    <a:p>
                      <a:pPr algn="ctr"/>
                      <a:r>
                        <a:rPr lang="en-CA" sz="800" b="1" dirty="0">
                          <a:solidFill>
                            <a:srgbClr val="0000FF"/>
                          </a:solidFill>
                          <a:latin typeface="+mn-lt"/>
                        </a:rPr>
                        <a:t>-1.0</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dirty="0">
                          <a:solidFill>
                            <a:srgbClr val="0000FF"/>
                          </a:solidFill>
                          <a:latin typeface="+mn-lt"/>
                        </a:rPr>
                        <a:t>-1.0</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dirty="0">
                          <a:solidFill>
                            <a:srgbClr val="0000FF"/>
                          </a:solidFill>
                          <a:latin typeface="+mn-lt"/>
                        </a:rPr>
                        <a:t>-0.9</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dirty="0">
                          <a:solidFill>
                            <a:srgbClr val="0000FF"/>
                          </a:solidFill>
                          <a:latin typeface="+mn-lt"/>
                        </a:rPr>
                        <a:t>-0.8</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889394490"/>
                  </a:ext>
                </a:extLst>
              </a:tr>
              <a:tr h="143996">
                <a:tc>
                  <a:txBody>
                    <a:bodyPr/>
                    <a:lstStyle/>
                    <a:p>
                      <a:pPr algn="ctr"/>
                      <a:r>
                        <a:rPr lang="en-CA" sz="800" b="1" dirty="0">
                          <a:effectLst/>
                          <a:latin typeface="+mn-lt"/>
                        </a:rPr>
                        <a:t>2023</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-0.7</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chemeClr val="tx1"/>
                          </a:solidFill>
                          <a:effectLst/>
                          <a:latin typeface="+mn-lt"/>
                        </a:rPr>
                        <a:t>-0.4</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chemeClr val="tx1"/>
                          </a:solidFill>
                          <a:effectLst/>
                          <a:latin typeface="+mn-lt"/>
                        </a:rPr>
                        <a:t>-0.1</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chemeClr val="tx1"/>
                          </a:solidFill>
                          <a:latin typeface="+mn-lt"/>
                        </a:rPr>
                        <a:t>0.2</a:t>
                      </a:r>
                    </a:p>
                  </a:txBody>
                  <a:tcPr marL="38601" marR="38601" marT="19300" marB="19300">
                    <a:lnL>
                      <a:noFill/>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baseline="0" dirty="0">
                          <a:solidFill>
                            <a:srgbClr val="FF0000"/>
                          </a:solidFill>
                          <a:latin typeface="+mn-lt"/>
                        </a:rPr>
                        <a:t>0.5</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baseline="0" dirty="0">
                          <a:solidFill>
                            <a:srgbClr val="FF0000"/>
                          </a:solidFill>
                          <a:latin typeface="+mn-lt"/>
                        </a:rPr>
                        <a:t>0.8</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noFill/>
                  </a:tcPr>
                </a:tc>
                <a:tc>
                  <a:txBody>
                    <a:bodyPr/>
                    <a:lstStyle/>
                    <a:p>
                      <a:pPr algn="ctr"/>
                      <a:r>
                        <a:rPr lang="en-CA" sz="800" b="1" baseline="0" dirty="0">
                          <a:solidFill>
                            <a:srgbClr val="FF0000"/>
                          </a:solidFill>
                          <a:latin typeface="+mn-lt"/>
                        </a:rPr>
                        <a:t>1.1</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noFill/>
                  </a:tcPr>
                </a:tc>
                <a:tc>
                  <a:txBody>
                    <a:bodyPr/>
                    <a:lstStyle/>
                    <a:p>
                      <a:pPr algn="ctr"/>
                      <a:r>
                        <a:rPr lang="en-CA" sz="800" b="1" baseline="0" dirty="0">
                          <a:solidFill>
                            <a:srgbClr val="FF0000"/>
                          </a:solidFill>
                          <a:latin typeface="+mn-lt"/>
                        </a:rPr>
                        <a:t>1.3</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noFill/>
                  </a:tcPr>
                </a:tc>
                <a:tc>
                  <a:txBody>
                    <a:bodyPr/>
                    <a:lstStyle/>
                    <a:p>
                      <a:pPr algn="ctr"/>
                      <a:r>
                        <a:rPr lang="en-CA" sz="800" b="1" baseline="0" dirty="0">
                          <a:solidFill>
                            <a:srgbClr val="FF0000"/>
                          </a:solidFill>
                          <a:latin typeface="+mn-lt"/>
                        </a:rPr>
                        <a:t>1.6</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baseline="0" dirty="0">
                          <a:solidFill>
                            <a:srgbClr val="FF0000"/>
                          </a:solidFill>
                          <a:latin typeface="+mn-lt"/>
                        </a:rPr>
                        <a:t>1.8</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baseline="0" dirty="0">
                          <a:solidFill>
                            <a:srgbClr val="FF0000"/>
                          </a:solidFill>
                          <a:latin typeface="+mn-lt"/>
                        </a:rPr>
                        <a:t>1.9</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baseline="0" dirty="0">
                          <a:solidFill>
                            <a:srgbClr val="FF0000"/>
                          </a:solidFill>
                          <a:latin typeface="+mn-lt"/>
                        </a:rPr>
                        <a:t>2.0</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992814967"/>
                  </a:ext>
                </a:extLst>
              </a:tr>
              <a:tr h="143996">
                <a:tc>
                  <a:txBody>
                    <a:bodyPr/>
                    <a:lstStyle/>
                    <a:p>
                      <a:pPr algn="ctr"/>
                      <a:r>
                        <a:rPr lang="en-CA" sz="800" b="1" dirty="0">
                          <a:effectLst/>
                          <a:latin typeface="+mn-lt"/>
                        </a:rPr>
                        <a:t>2024</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baseline="0" dirty="0">
                          <a:solidFill>
                            <a:srgbClr val="FF0000"/>
                          </a:solidFill>
                          <a:effectLst/>
                          <a:latin typeface="+mn-lt"/>
                        </a:rPr>
                        <a:t>1.8</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baseline="0" dirty="0">
                          <a:solidFill>
                            <a:srgbClr val="FF0000"/>
                          </a:solidFill>
                          <a:effectLst/>
                          <a:latin typeface="+mn-lt"/>
                        </a:rPr>
                        <a:t>1.5</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baseline="0" dirty="0">
                          <a:solidFill>
                            <a:srgbClr val="FF0000"/>
                          </a:solidFill>
                          <a:effectLst/>
                          <a:latin typeface="+mn-lt"/>
                        </a:rPr>
                        <a:t>1.1</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CA" sz="800" b="1" dirty="0">
                        <a:solidFill>
                          <a:schemeClr val="tx1"/>
                        </a:solidFill>
                        <a:latin typeface="+mn-lt"/>
                      </a:endParaRPr>
                    </a:p>
                  </a:txBody>
                  <a:tcPr marL="38601" marR="38601" marT="19300" marB="19300">
                    <a:lnL>
                      <a:noFill/>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endParaRPr lang="en-CA" sz="800" b="1" baseline="0" dirty="0">
                        <a:solidFill>
                          <a:srgbClr val="FF0000"/>
                        </a:solidFill>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endParaRPr lang="en-CA" sz="800" b="1" baseline="0" dirty="0">
                        <a:solidFill>
                          <a:srgbClr val="FF0000"/>
                        </a:solidFill>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noFill/>
                  </a:tcPr>
                </a:tc>
                <a:tc>
                  <a:txBody>
                    <a:bodyPr/>
                    <a:lstStyle/>
                    <a:p>
                      <a:pPr algn="ctr"/>
                      <a:endParaRPr lang="en-CA" sz="800" b="1" baseline="0" dirty="0">
                        <a:solidFill>
                          <a:srgbClr val="FF0000"/>
                        </a:solidFill>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noFill/>
                  </a:tcPr>
                </a:tc>
                <a:tc>
                  <a:txBody>
                    <a:bodyPr/>
                    <a:lstStyle/>
                    <a:p>
                      <a:pPr algn="ctr"/>
                      <a:endParaRPr lang="en-CA" sz="800" b="1" baseline="0" dirty="0">
                        <a:solidFill>
                          <a:srgbClr val="FF0000"/>
                        </a:solidFill>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noFill/>
                  </a:tcPr>
                </a:tc>
                <a:tc>
                  <a:txBody>
                    <a:bodyPr/>
                    <a:lstStyle/>
                    <a:p>
                      <a:pPr algn="ctr"/>
                      <a:endParaRPr lang="en-CA" sz="800" b="1" baseline="0" dirty="0">
                        <a:solidFill>
                          <a:srgbClr val="FF0000"/>
                        </a:solidFill>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endParaRPr lang="en-CA" sz="800" b="1" baseline="0" dirty="0">
                        <a:solidFill>
                          <a:srgbClr val="FF0000"/>
                        </a:solidFill>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endParaRPr lang="en-CA" sz="800" b="1" baseline="0" dirty="0">
                        <a:solidFill>
                          <a:srgbClr val="FF0000"/>
                        </a:solidFill>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endParaRPr lang="en-CA" sz="800" b="1" baseline="0" dirty="0">
                        <a:solidFill>
                          <a:srgbClr val="FF0000"/>
                        </a:solidFill>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486872618"/>
                  </a:ext>
                </a:extLst>
              </a:tr>
            </a:tbl>
          </a:graphicData>
        </a:graphic>
      </p:graphicFrame>
      <p:sp>
        <p:nvSpPr>
          <p:cNvPr id="6" name="TextBox 5">
            <a:extLst>
              <a:ext uri="{FF2B5EF4-FFF2-40B4-BE49-F238E27FC236}">
                <a16:creationId xmlns:a16="http://schemas.microsoft.com/office/drawing/2014/main" id="{7B21A098-75E0-1DD8-B9C2-95E192BAC4FA}"/>
              </a:ext>
            </a:extLst>
          </p:cNvPr>
          <p:cNvSpPr txBox="1"/>
          <p:nvPr/>
        </p:nvSpPr>
        <p:spPr>
          <a:xfrm>
            <a:off x="76200" y="1227325"/>
            <a:ext cx="1627369" cy="307777"/>
          </a:xfrm>
          <a:prstGeom prst="rect">
            <a:avLst/>
          </a:prstGeom>
          <a:noFill/>
        </p:spPr>
        <p:txBody>
          <a:bodyPr wrap="none" rtlCol="0">
            <a:spAutoFit/>
          </a:bodyPr>
          <a:lstStyle/>
          <a:p>
            <a:r>
              <a:rPr lang="en-CA" sz="1400" b="1" dirty="0">
                <a:solidFill>
                  <a:srgbClr val="FF0000"/>
                </a:solidFill>
                <a:latin typeface="Corbel" panose="020B0503020204020204" pitchFamily="34" charset="0"/>
              </a:rPr>
              <a:t>Large area burned </a:t>
            </a:r>
          </a:p>
        </p:txBody>
      </p:sp>
      <p:cxnSp>
        <p:nvCxnSpPr>
          <p:cNvPr id="7" name="Straight Arrow Connector 6">
            <a:extLst>
              <a:ext uri="{FF2B5EF4-FFF2-40B4-BE49-F238E27FC236}">
                <a16:creationId xmlns:a16="http://schemas.microsoft.com/office/drawing/2014/main" id="{ED3754E3-C509-E68D-867E-560205DA30BC}"/>
              </a:ext>
            </a:extLst>
          </p:cNvPr>
          <p:cNvCxnSpPr/>
          <p:nvPr/>
        </p:nvCxnSpPr>
        <p:spPr>
          <a:xfrm rot="10800000" flipH="1">
            <a:off x="1600200" y="1407324"/>
            <a:ext cx="228600"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BC99A2AE-CF1D-4923-4164-CD78B2DF0D25}"/>
              </a:ext>
            </a:extLst>
          </p:cNvPr>
          <p:cNvSpPr txBox="1"/>
          <p:nvPr/>
        </p:nvSpPr>
        <p:spPr>
          <a:xfrm>
            <a:off x="452859" y="2057400"/>
            <a:ext cx="1223540" cy="307777"/>
          </a:xfrm>
          <a:prstGeom prst="rect">
            <a:avLst/>
          </a:prstGeom>
          <a:noFill/>
        </p:spPr>
        <p:txBody>
          <a:bodyPr wrap="none" rtlCol="0">
            <a:spAutoFit/>
          </a:bodyPr>
          <a:lstStyle/>
          <a:p>
            <a:r>
              <a:rPr lang="en-CA" sz="1400" b="1" dirty="0">
                <a:solidFill>
                  <a:srgbClr val="0000FF"/>
                </a:solidFill>
                <a:latin typeface="Corbel" panose="020B0503020204020204" pitchFamily="34" charset="0"/>
              </a:rPr>
              <a:t>Chisholm, AB</a:t>
            </a:r>
          </a:p>
        </p:txBody>
      </p:sp>
      <p:cxnSp>
        <p:nvCxnSpPr>
          <p:cNvPr id="9" name="Straight Arrow Connector 8">
            <a:extLst>
              <a:ext uri="{FF2B5EF4-FFF2-40B4-BE49-F238E27FC236}">
                <a16:creationId xmlns:a16="http://schemas.microsoft.com/office/drawing/2014/main" id="{399F7618-0D8F-FD84-B2E6-88A3C06BE89E}"/>
              </a:ext>
            </a:extLst>
          </p:cNvPr>
          <p:cNvCxnSpPr/>
          <p:nvPr/>
        </p:nvCxnSpPr>
        <p:spPr>
          <a:xfrm rot="10800000" flipH="1" flipV="1">
            <a:off x="1600199" y="2212777"/>
            <a:ext cx="228600" cy="1"/>
          </a:xfrm>
          <a:prstGeom prst="straightConnector1">
            <a:avLst/>
          </a:prstGeom>
          <a:ln>
            <a:solidFill>
              <a:srgbClr val="0000FF"/>
            </a:solidFill>
            <a:tailEnd type="triangle"/>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60FD5D59-E809-2A4A-4A00-DD5074D25ACE}"/>
              </a:ext>
            </a:extLst>
          </p:cNvPr>
          <p:cNvSpPr txBox="1"/>
          <p:nvPr/>
        </p:nvSpPr>
        <p:spPr>
          <a:xfrm>
            <a:off x="509413" y="2362200"/>
            <a:ext cx="1166986" cy="307777"/>
          </a:xfrm>
          <a:prstGeom prst="rect">
            <a:avLst/>
          </a:prstGeom>
          <a:noFill/>
        </p:spPr>
        <p:txBody>
          <a:bodyPr wrap="none" rtlCol="0">
            <a:spAutoFit/>
          </a:bodyPr>
          <a:lstStyle/>
          <a:p>
            <a:r>
              <a:rPr lang="en-CA" sz="1400" b="1" dirty="0">
                <a:solidFill>
                  <a:srgbClr val="FF9933"/>
                </a:solidFill>
                <a:latin typeface="Corbel" panose="020B0503020204020204" pitchFamily="34" charset="0"/>
              </a:rPr>
              <a:t>Kelowna, BC</a:t>
            </a:r>
          </a:p>
        </p:txBody>
      </p:sp>
      <p:cxnSp>
        <p:nvCxnSpPr>
          <p:cNvPr id="11" name="Straight Arrow Connector 10">
            <a:extLst>
              <a:ext uri="{FF2B5EF4-FFF2-40B4-BE49-F238E27FC236}">
                <a16:creationId xmlns:a16="http://schemas.microsoft.com/office/drawing/2014/main" id="{D0D15D82-5829-1B90-E8C5-3BBE12960174}"/>
              </a:ext>
            </a:extLst>
          </p:cNvPr>
          <p:cNvCxnSpPr/>
          <p:nvPr/>
        </p:nvCxnSpPr>
        <p:spPr>
          <a:xfrm rot="10800000" flipH="1" flipV="1">
            <a:off x="1600199" y="2535792"/>
            <a:ext cx="228600" cy="1"/>
          </a:xfrm>
          <a:prstGeom prst="straightConnector1">
            <a:avLst/>
          </a:prstGeom>
          <a:ln>
            <a:solidFill>
              <a:srgbClr val="FF9933"/>
            </a:solidFill>
            <a:tailEnd type="triangle"/>
          </a:ln>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5D3E4B52-686F-7097-DFDD-2F2AF276F858}"/>
              </a:ext>
            </a:extLst>
          </p:cNvPr>
          <p:cNvSpPr txBox="1"/>
          <p:nvPr/>
        </p:nvSpPr>
        <p:spPr>
          <a:xfrm>
            <a:off x="201187" y="1600200"/>
            <a:ext cx="1475212" cy="307777"/>
          </a:xfrm>
          <a:prstGeom prst="rect">
            <a:avLst/>
          </a:prstGeom>
          <a:noFill/>
        </p:spPr>
        <p:txBody>
          <a:bodyPr wrap="none" rtlCol="0">
            <a:spAutoFit/>
          </a:bodyPr>
          <a:lstStyle/>
          <a:p>
            <a:r>
              <a:rPr lang="en-CA" sz="1400" b="1" dirty="0">
                <a:solidFill>
                  <a:srgbClr val="FF0000"/>
                </a:solidFill>
                <a:latin typeface="Corbel" panose="020B0503020204020204" pitchFamily="34" charset="0"/>
              </a:rPr>
              <a:t>Virginia Hills, AB</a:t>
            </a:r>
          </a:p>
        </p:txBody>
      </p:sp>
      <p:cxnSp>
        <p:nvCxnSpPr>
          <p:cNvPr id="13" name="Straight Arrow Connector 12">
            <a:extLst>
              <a:ext uri="{FF2B5EF4-FFF2-40B4-BE49-F238E27FC236}">
                <a16:creationId xmlns:a16="http://schemas.microsoft.com/office/drawing/2014/main" id="{A16A708B-C186-1BC8-67CD-3175B2FF3AFD}"/>
              </a:ext>
            </a:extLst>
          </p:cNvPr>
          <p:cNvCxnSpPr/>
          <p:nvPr/>
        </p:nvCxnSpPr>
        <p:spPr>
          <a:xfrm rot="10800000" flipH="1" flipV="1">
            <a:off x="1604539" y="1755577"/>
            <a:ext cx="228600" cy="1"/>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A92BFF54-9E35-254E-D526-803341E02466}"/>
              </a:ext>
            </a:extLst>
          </p:cNvPr>
          <p:cNvSpPr txBox="1"/>
          <p:nvPr/>
        </p:nvSpPr>
        <p:spPr>
          <a:xfrm>
            <a:off x="347381" y="3733800"/>
            <a:ext cx="1329018" cy="307777"/>
          </a:xfrm>
          <a:prstGeom prst="rect">
            <a:avLst/>
          </a:prstGeom>
          <a:noFill/>
        </p:spPr>
        <p:txBody>
          <a:bodyPr wrap="none" rtlCol="0">
            <a:spAutoFit/>
          </a:bodyPr>
          <a:lstStyle/>
          <a:p>
            <a:r>
              <a:rPr lang="en-CA" sz="1400" b="1" dirty="0">
                <a:solidFill>
                  <a:srgbClr val="0000FF"/>
                </a:solidFill>
                <a:latin typeface="Corbel" panose="020B0503020204020204" pitchFamily="34" charset="0"/>
              </a:rPr>
              <a:t>Slave Lake, AB</a:t>
            </a:r>
          </a:p>
        </p:txBody>
      </p:sp>
      <p:cxnSp>
        <p:nvCxnSpPr>
          <p:cNvPr id="15" name="Straight Arrow Connector 14">
            <a:extLst>
              <a:ext uri="{FF2B5EF4-FFF2-40B4-BE49-F238E27FC236}">
                <a16:creationId xmlns:a16="http://schemas.microsoft.com/office/drawing/2014/main" id="{6708D1C5-90AE-6FE9-21F5-FF4FB498E037}"/>
              </a:ext>
            </a:extLst>
          </p:cNvPr>
          <p:cNvCxnSpPr/>
          <p:nvPr/>
        </p:nvCxnSpPr>
        <p:spPr>
          <a:xfrm rot="10800000" flipH="1" flipV="1">
            <a:off x="1600199" y="3889177"/>
            <a:ext cx="228600" cy="1"/>
          </a:xfrm>
          <a:prstGeom prst="straightConnector1">
            <a:avLst/>
          </a:prstGeom>
          <a:ln>
            <a:solidFill>
              <a:srgbClr val="0000FF"/>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9B0A08EF-7B5C-8B77-F334-4CB02390B788}"/>
              </a:ext>
            </a:extLst>
          </p:cNvPr>
          <p:cNvSpPr txBox="1"/>
          <p:nvPr/>
        </p:nvSpPr>
        <p:spPr>
          <a:xfrm>
            <a:off x="37425" y="4569023"/>
            <a:ext cx="1638975" cy="307777"/>
          </a:xfrm>
          <a:prstGeom prst="rect">
            <a:avLst/>
          </a:prstGeom>
          <a:noFill/>
        </p:spPr>
        <p:txBody>
          <a:bodyPr wrap="none" rtlCol="0">
            <a:spAutoFit/>
          </a:bodyPr>
          <a:lstStyle/>
          <a:p>
            <a:r>
              <a:rPr lang="en-CA" sz="1400" b="1" dirty="0">
                <a:solidFill>
                  <a:srgbClr val="FF0000"/>
                </a:solidFill>
                <a:latin typeface="Corbel" panose="020B0503020204020204" pitchFamily="34" charset="0"/>
              </a:rPr>
              <a:t>Fort McMurray, AB</a:t>
            </a:r>
          </a:p>
        </p:txBody>
      </p:sp>
      <p:cxnSp>
        <p:nvCxnSpPr>
          <p:cNvPr id="17" name="Straight Arrow Connector 16">
            <a:extLst>
              <a:ext uri="{FF2B5EF4-FFF2-40B4-BE49-F238E27FC236}">
                <a16:creationId xmlns:a16="http://schemas.microsoft.com/office/drawing/2014/main" id="{63A4BDFC-C0D4-3034-F590-FD46D1C637EF}"/>
              </a:ext>
            </a:extLst>
          </p:cNvPr>
          <p:cNvCxnSpPr/>
          <p:nvPr/>
        </p:nvCxnSpPr>
        <p:spPr>
          <a:xfrm rot="10800000" flipH="1" flipV="1">
            <a:off x="1604539" y="4721423"/>
            <a:ext cx="228600" cy="1"/>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37370F6D-812E-2039-2435-0850DD076450}"/>
              </a:ext>
            </a:extLst>
          </p:cNvPr>
          <p:cNvCxnSpPr/>
          <p:nvPr/>
        </p:nvCxnSpPr>
        <p:spPr>
          <a:xfrm rot="10800000" flipH="1" flipV="1">
            <a:off x="1600199" y="4879776"/>
            <a:ext cx="228600" cy="1"/>
          </a:xfrm>
          <a:prstGeom prst="straightConnector1">
            <a:avLst/>
          </a:prstGeom>
          <a:ln>
            <a:solidFill>
              <a:srgbClr val="FF993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CAB66084-178C-BB7C-FA02-E0B5F9E06527}"/>
              </a:ext>
            </a:extLst>
          </p:cNvPr>
          <p:cNvCxnSpPr/>
          <p:nvPr/>
        </p:nvCxnSpPr>
        <p:spPr>
          <a:xfrm rot="10800000" flipH="1" flipV="1">
            <a:off x="1600199" y="4346377"/>
            <a:ext cx="228600" cy="1"/>
          </a:xfrm>
          <a:prstGeom prst="straightConnector1">
            <a:avLst/>
          </a:prstGeom>
          <a:ln>
            <a:solidFill>
              <a:srgbClr val="FF3399"/>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C39EB740-8C8B-1E45-3DE9-CBE64EA4DF51}"/>
              </a:ext>
            </a:extLst>
          </p:cNvPr>
          <p:cNvCxnSpPr/>
          <p:nvPr/>
        </p:nvCxnSpPr>
        <p:spPr>
          <a:xfrm rot="10800000" flipH="1" flipV="1">
            <a:off x="1600199" y="4498777"/>
            <a:ext cx="228600" cy="1"/>
          </a:xfrm>
          <a:prstGeom prst="straightConnector1">
            <a:avLst/>
          </a:prstGeom>
          <a:ln>
            <a:solidFill>
              <a:srgbClr val="FF3399"/>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D7F1913F-DB6D-AABA-BC98-B688CA278B6C}"/>
              </a:ext>
            </a:extLst>
          </p:cNvPr>
          <p:cNvCxnSpPr/>
          <p:nvPr/>
        </p:nvCxnSpPr>
        <p:spPr>
          <a:xfrm rot="10800000" flipH="1" flipV="1">
            <a:off x="1600198" y="4193976"/>
            <a:ext cx="228600" cy="1"/>
          </a:xfrm>
          <a:prstGeom prst="straightConnector1">
            <a:avLst/>
          </a:prstGeom>
          <a:ln>
            <a:solidFill>
              <a:srgbClr val="FF3399"/>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576377ED-AB39-272A-4578-9FE1CD00ED1F}"/>
              </a:ext>
            </a:extLst>
          </p:cNvPr>
          <p:cNvCxnSpPr/>
          <p:nvPr/>
        </p:nvCxnSpPr>
        <p:spPr>
          <a:xfrm rot="10800000" flipH="1" flipV="1">
            <a:off x="1600199" y="5032176"/>
            <a:ext cx="228600" cy="1"/>
          </a:xfrm>
          <a:prstGeom prst="straightConnector1">
            <a:avLst/>
          </a:prstGeom>
          <a:ln>
            <a:solidFill>
              <a:srgbClr val="FF9933"/>
            </a:solidFill>
            <a:tailEnd type="triangle"/>
          </a:ln>
          <a:effectLst/>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E6173714-3C7C-9ABB-A8B6-378191589382}"/>
              </a:ext>
            </a:extLst>
          </p:cNvPr>
          <p:cNvSpPr txBox="1"/>
          <p:nvPr/>
        </p:nvSpPr>
        <p:spPr>
          <a:xfrm>
            <a:off x="348791" y="4800600"/>
            <a:ext cx="1327608" cy="307777"/>
          </a:xfrm>
          <a:prstGeom prst="rect">
            <a:avLst/>
          </a:prstGeom>
          <a:noFill/>
        </p:spPr>
        <p:txBody>
          <a:bodyPr wrap="none" rtlCol="0">
            <a:spAutoFit/>
          </a:bodyPr>
          <a:lstStyle/>
          <a:p>
            <a:r>
              <a:rPr lang="en-CA" sz="1400" b="1" dirty="0">
                <a:solidFill>
                  <a:srgbClr val="FF9933"/>
                </a:solidFill>
                <a:latin typeface="Corbel" panose="020B0503020204020204" pitchFamily="34" charset="0"/>
              </a:rPr>
              <a:t>Big years in BC</a:t>
            </a:r>
          </a:p>
        </p:txBody>
      </p:sp>
      <p:sp>
        <p:nvSpPr>
          <p:cNvPr id="24" name="TextBox 23">
            <a:extLst>
              <a:ext uri="{FF2B5EF4-FFF2-40B4-BE49-F238E27FC236}">
                <a16:creationId xmlns:a16="http://schemas.microsoft.com/office/drawing/2014/main" id="{832711DA-20B6-B91D-358D-596DC397A740}"/>
              </a:ext>
            </a:extLst>
          </p:cNvPr>
          <p:cNvSpPr txBox="1"/>
          <p:nvPr/>
        </p:nvSpPr>
        <p:spPr>
          <a:xfrm>
            <a:off x="475622" y="5334000"/>
            <a:ext cx="1200778" cy="307777"/>
          </a:xfrm>
          <a:prstGeom prst="rect">
            <a:avLst/>
          </a:prstGeom>
          <a:noFill/>
        </p:spPr>
        <p:txBody>
          <a:bodyPr wrap="none" rtlCol="0">
            <a:spAutoFit/>
          </a:bodyPr>
          <a:lstStyle/>
          <a:p>
            <a:r>
              <a:rPr lang="en-CA" sz="1400" b="1" dirty="0">
                <a:solidFill>
                  <a:srgbClr val="FF9933"/>
                </a:solidFill>
                <a:latin typeface="Corbel" panose="020B0503020204020204" pitchFamily="34" charset="0"/>
              </a:rPr>
              <a:t>Western  half</a:t>
            </a:r>
          </a:p>
        </p:txBody>
      </p:sp>
      <p:cxnSp>
        <p:nvCxnSpPr>
          <p:cNvPr id="25" name="Straight Arrow Connector 24">
            <a:extLst>
              <a:ext uri="{FF2B5EF4-FFF2-40B4-BE49-F238E27FC236}">
                <a16:creationId xmlns:a16="http://schemas.microsoft.com/office/drawing/2014/main" id="{D128944A-BC8C-B5F9-4DAF-91C5C6B18E1E}"/>
              </a:ext>
            </a:extLst>
          </p:cNvPr>
          <p:cNvCxnSpPr/>
          <p:nvPr/>
        </p:nvCxnSpPr>
        <p:spPr>
          <a:xfrm rot="10800000" flipH="1" flipV="1">
            <a:off x="1600199" y="5489376"/>
            <a:ext cx="228600" cy="1"/>
          </a:xfrm>
          <a:prstGeom prst="straightConnector1">
            <a:avLst/>
          </a:prstGeom>
          <a:ln>
            <a:solidFill>
              <a:srgbClr val="FF9933"/>
            </a:solidFill>
            <a:tailEnd type="triangle"/>
          </a:ln>
          <a:effectLst/>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34D8E0FD-EC6F-1EC2-E376-27F56CBD20F2}"/>
              </a:ext>
            </a:extLst>
          </p:cNvPr>
          <p:cNvSpPr txBox="1"/>
          <p:nvPr/>
        </p:nvSpPr>
        <p:spPr>
          <a:xfrm>
            <a:off x="0" y="4191000"/>
            <a:ext cx="1691489" cy="307777"/>
          </a:xfrm>
          <a:prstGeom prst="rect">
            <a:avLst/>
          </a:prstGeom>
          <a:noFill/>
        </p:spPr>
        <p:txBody>
          <a:bodyPr wrap="none" rtlCol="0">
            <a:spAutoFit/>
          </a:bodyPr>
          <a:lstStyle/>
          <a:p>
            <a:r>
              <a:rPr lang="en-CA" sz="1400" b="1" dirty="0">
                <a:solidFill>
                  <a:srgbClr val="FF3399"/>
                </a:solidFill>
                <a:latin typeface="Corbel" panose="020B0503020204020204" pitchFamily="34" charset="0"/>
              </a:rPr>
              <a:t>PDO positive phase</a:t>
            </a:r>
          </a:p>
        </p:txBody>
      </p:sp>
      <p:sp>
        <p:nvSpPr>
          <p:cNvPr id="30" name="TextBox 29">
            <a:extLst>
              <a:ext uri="{FF2B5EF4-FFF2-40B4-BE49-F238E27FC236}">
                <a16:creationId xmlns:a16="http://schemas.microsoft.com/office/drawing/2014/main" id="{0D87EC48-34ED-D2E8-F744-E3E724349995}"/>
              </a:ext>
            </a:extLst>
          </p:cNvPr>
          <p:cNvSpPr txBox="1"/>
          <p:nvPr/>
        </p:nvSpPr>
        <p:spPr>
          <a:xfrm>
            <a:off x="240366" y="5712023"/>
            <a:ext cx="1436034" cy="307777"/>
          </a:xfrm>
          <a:prstGeom prst="rect">
            <a:avLst/>
          </a:prstGeom>
          <a:noFill/>
        </p:spPr>
        <p:txBody>
          <a:bodyPr wrap="none" rtlCol="0">
            <a:spAutoFit/>
          </a:bodyPr>
          <a:lstStyle/>
          <a:p>
            <a:r>
              <a:rPr lang="en-CA" sz="1400" b="1" dirty="0">
                <a:solidFill>
                  <a:srgbClr val="FF0000"/>
                </a:solidFill>
                <a:latin typeface="Corbel" panose="020B0503020204020204" pitchFamily="34" charset="0"/>
              </a:rPr>
              <a:t>Most of Canada!</a:t>
            </a:r>
          </a:p>
        </p:txBody>
      </p:sp>
      <p:cxnSp>
        <p:nvCxnSpPr>
          <p:cNvPr id="31" name="Straight Arrow Connector 30">
            <a:extLst>
              <a:ext uri="{FF2B5EF4-FFF2-40B4-BE49-F238E27FC236}">
                <a16:creationId xmlns:a16="http://schemas.microsoft.com/office/drawing/2014/main" id="{C2CC3C3A-93EC-81CA-9104-91A044BBBD03}"/>
              </a:ext>
            </a:extLst>
          </p:cNvPr>
          <p:cNvCxnSpPr/>
          <p:nvPr/>
        </p:nvCxnSpPr>
        <p:spPr>
          <a:xfrm rot="10800000" flipH="1" flipV="1">
            <a:off x="1600199" y="5864423"/>
            <a:ext cx="228600" cy="1"/>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383514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A67CEB-4A08-AD79-2563-8C6B4DA5D732}"/>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3" name="Rectangle 2">
            <a:extLst>
              <a:ext uri="{FF2B5EF4-FFF2-40B4-BE49-F238E27FC236}">
                <a16:creationId xmlns:a16="http://schemas.microsoft.com/office/drawing/2014/main" id="{051FFA0C-5F3D-BB94-3B38-7B06D4D80FD5}"/>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6" name="Picture 5">
            <a:extLst>
              <a:ext uri="{FF2B5EF4-FFF2-40B4-BE49-F238E27FC236}">
                <a16:creationId xmlns:a16="http://schemas.microsoft.com/office/drawing/2014/main" id="{D35CC088-28B5-0FCF-CEB7-2FA3B0D7BEA6}"/>
              </a:ext>
            </a:extLst>
          </p:cNvPr>
          <p:cNvPicPr>
            <a:picLocks noChangeAspect="1"/>
          </p:cNvPicPr>
          <p:nvPr/>
        </p:nvPicPr>
        <p:blipFill>
          <a:blip r:embed="rId3"/>
          <a:stretch>
            <a:fillRect/>
          </a:stretch>
        </p:blipFill>
        <p:spPr>
          <a:xfrm>
            <a:off x="1162050" y="1209675"/>
            <a:ext cx="7067550" cy="2981325"/>
          </a:xfrm>
          <a:prstGeom prst="rect">
            <a:avLst/>
          </a:prstGeom>
        </p:spPr>
      </p:pic>
      <p:sp>
        <p:nvSpPr>
          <p:cNvPr id="4" name="Slide Number Placeholder 3"/>
          <p:cNvSpPr>
            <a:spLocks noGrp="1"/>
          </p:cNvSpPr>
          <p:nvPr>
            <p:ph type="sldNum" sz="quarter" idx="12"/>
          </p:nvPr>
        </p:nvSpPr>
        <p:spPr/>
        <p:txBody>
          <a:bodyPr/>
          <a:lstStyle/>
          <a:p>
            <a:fld id="{FB93D6B1-E71C-4F75-A3DE-D6304E2F182B}" type="slidenum">
              <a:rPr lang="en-US" altLang="en-US" smtClean="0"/>
              <a:pPr/>
              <a:t>15</a:t>
            </a:fld>
            <a:endParaRPr lang="en-US" altLang="en-US" dirty="0"/>
          </a:p>
        </p:txBody>
      </p:sp>
      <p:sp>
        <p:nvSpPr>
          <p:cNvPr id="8" name="Rectangle 2"/>
          <p:cNvSpPr txBox="1">
            <a:spLocks noChangeArrowheads="1"/>
          </p:cNvSpPr>
          <p:nvPr/>
        </p:nvSpPr>
        <p:spPr>
          <a:xfrm>
            <a:off x="360000" y="360000"/>
            <a:ext cx="8433480" cy="643200"/>
          </a:xfrm>
          <a:prstGeom prst="rect">
            <a:avLst/>
          </a:prstGeom>
        </p:spPr>
        <p:txBody>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pPr eaLnBrk="1" hangingPunct="1"/>
            <a:r>
              <a:rPr lang="en-CA" sz="3600" dirty="0">
                <a:solidFill>
                  <a:srgbClr val="C00000"/>
                </a:solidFill>
                <a:latin typeface="+mj-lt"/>
              </a:rPr>
              <a:t>Pacific Decadal Oscillation (as of Mar 2024)</a:t>
            </a:r>
            <a:endParaRPr lang="en-US" sz="3600" dirty="0">
              <a:solidFill>
                <a:srgbClr val="C00000"/>
              </a:solidFill>
              <a:latin typeface="+mj-lt"/>
            </a:endParaRPr>
          </a:p>
        </p:txBody>
      </p:sp>
      <p:sp>
        <p:nvSpPr>
          <p:cNvPr id="9" name="Rectangle 3"/>
          <p:cNvSpPr txBox="1">
            <a:spLocks noChangeArrowheads="1"/>
          </p:cNvSpPr>
          <p:nvPr/>
        </p:nvSpPr>
        <p:spPr>
          <a:xfrm>
            <a:off x="2286000" y="999941"/>
            <a:ext cx="5105400" cy="219265"/>
          </a:xfrm>
          <a:prstGeom prst="rect">
            <a:avLst/>
          </a:prstGeom>
        </p:spPr>
        <p:txBody>
          <a:bodyPr/>
          <a:lstStyle>
            <a:lvl1pPr marL="257175" indent="-257175" algn="l" defTabSz="342900" rtl="0" eaLnBrk="0" fontAlgn="base" hangingPunct="0">
              <a:spcBef>
                <a:spcPct val="20000"/>
              </a:spcBef>
              <a:spcAft>
                <a:spcPct val="0"/>
              </a:spcAft>
              <a:buClr>
                <a:srgbClr val="306120"/>
              </a:buClr>
              <a:buFont typeface="Wingdings" panose="05000000000000000000" pitchFamily="2" charset="2"/>
              <a:buChar char="§"/>
              <a:defRPr sz="2400" kern="1200">
                <a:solidFill>
                  <a:schemeClr val="tx1"/>
                </a:solidFill>
                <a:latin typeface="Myriad Pro"/>
                <a:ea typeface="Myriad Pro"/>
                <a:cs typeface="Myriad Pro"/>
              </a:defRPr>
            </a:lvl1pPr>
            <a:lvl2pPr marL="557213" indent="-214313" algn="l" defTabSz="342900" rtl="0" eaLnBrk="0" fontAlgn="base" hangingPunct="0">
              <a:spcBef>
                <a:spcPct val="20000"/>
              </a:spcBef>
              <a:spcAft>
                <a:spcPct val="0"/>
              </a:spcAft>
              <a:buClr>
                <a:srgbClr val="306120"/>
              </a:buClr>
              <a:buFont typeface="Wingdings" panose="05000000000000000000" pitchFamily="2" charset="2"/>
              <a:buChar char="§"/>
              <a:defRPr sz="2100" kern="1200">
                <a:solidFill>
                  <a:schemeClr val="tx1"/>
                </a:solidFill>
                <a:latin typeface="Myriad Pro"/>
                <a:ea typeface="Myriad Pro"/>
                <a:cs typeface="Myriad Pro"/>
              </a:defRPr>
            </a:lvl2pPr>
            <a:lvl3pPr marL="857250" indent="-171450" algn="l" defTabSz="342900" rtl="0" eaLnBrk="0" fontAlgn="base" hangingPunct="0">
              <a:spcBef>
                <a:spcPct val="20000"/>
              </a:spcBef>
              <a:spcAft>
                <a:spcPct val="0"/>
              </a:spcAft>
              <a:buClr>
                <a:srgbClr val="306120"/>
              </a:buClr>
              <a:buFont typeface="Wingdings" panose="05000000000000000000" pitchFamily="2" charset="2"/>
              <a:buChar char="§"/>
              <a:defRPr sz="1800" kern="1200">
                <a:solidFill>
                  <a:schemeClr val="tx1"/>
                </a:solidFill>
                <a:latin typeface="Myriad Pro"/>
                <a:ea typeface="Myriad Pro"/>
                <a:cs typeface="Myriad Pro"/>
              </a:defRPr>
            </a:lvl3pPr>
            <a:lvl4pPr marL="1200150" indent="-171450" algn="l" defTabSz="342900"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4pPr>
            <a:lvl5pPr marL="1543050" indent="-171450" algn="l" defTabSz="342900"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defTabSz="361942" eaLnBrk="1" hangingPunct="1">
              <a:lnSpc>
                <a:spcPct val="80000"/>
              </a:lnSpc>
              <a:buNone/>
            </a:pPr>
            <a:r>
              <a:rPr lang="en-US" sz="1200" i="1" dirty="0">
                <a:hlinkClick r:id="rId4"/>
              </a:rPr>
              <a:t>https://ds.data.jma.go.jp/tcc/tcc/products/elnino/decadal/pdo_month.html</a:t>
            </a:r>
            <a:endParaRPr lang="en-US" sz="1200" i="1" dirty="0"/>
          </a:p>
        </p:txBody>
      </p:sp>
      <p:pic>
        <p:nvPicPr>
          <p:cNvPr id="10" name="Picture 4"/>
          <p:cNvPicPr>
            <a:picLocks noChangeAspect="1" noChangeArrowheads="1"/>
          </p:cNvPicPr>
          <p:nvPr/>
        </p:nvPicPr>
        <p:blipFill>
          <a:blip r:embed="rId5"/>
          <a:srcRect/>
          <a:stretch>
            <a:fillRect/>
          </a:stretch>
        </p:blipFill>
        <p:spPr bwMode="auto">
          <a:xfrm>
            <a:off x="-457200" y="-457200"/>
            <a:ext cx="1587" cy="1587"/>
          </a:xfrm>
          <a:prstGeom prst="rect">
            <a:avLst/>
          </a:prstGeom>
          <a:noFill/>
          <a:ln w="9525">
            <a:noFill/>
            <a:miter lim="800000"/>
            <a:headEnd/>
            <a:tailEnd/>
          </a:ln>
        </p:spPr>
      </p:pic>
      <p:grpSp>
        <p:nvGrpSpPr>
          <p:cNvPr id="11" name="Group 10"/>
          <p:cNvGrpSpPr/>
          <p:nvPr/>
        </p:nvGrpSpPr>
        <p:grpSpPr>
          <a:xfrm>
            <a:off x="371480" y="4343402"/>
            <a:ext cx="3209925" cy="1900239"/>
            <a:chOff x="5638800" y="1371600"/>
            <a:chExt cx="3209925" cy="1900238"/>
          </a:xfrm>
        </p:grpSpPr>
        <p:pic>
          <p:nvPicPr>
            <p:cNvPr id="1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1371600"/>
              <a:ext cx="3209925" cy="1900238"/>
            </a:xfrm>
            <a:prstGeom prst="rect">
              <a:avLst/>
            </a:prstGeom>
            <a:noFill/>
            <a:ln w="9525">
              <a:solidFill>
                <a:srgbClr val="7030A0"/>
              </a:solidFill>
              <a:miter lim="800000"/>
              <a:headEnd/>
              <a:tailEnd/>
            </a:ln>
            <a:extLst>
              <a:ext uri="{909E8E84-426E-40DD-AFC4-6F175D3DCCD1}">
                <a14:hiddenFill xmlns:a14="http://schemas.microsoft.com/office/drawing/2010/main">
                  <a:solidFill>
                    <a:schemeClr val="accent1"/>
                  </a:solidFill>
                </a14:hiddenFill>
              </a:ext>
            </a:extLst>
          </p:spPr>
        </p:pic>
        <p:sp>
          <p:nvSpPr>
            <p:cNvPr id="13" name="Rectangle 12"/>
            <p:cNvSpPr/>
            <p:nvPr/>
          </p:nvSpPr>
          <p:spPr bwMode="auto">
            <a:xfrm>
              <a:off x="5638800" y="1371600"/>
              <a:ext cx="979311" cy="246221"/>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r>
                <a:rPr lang="en-CA" sz="1000" b="1" dirty="0">
                  <a:solidFill>
                    <a:srgbClr val="C00000"/>
                  </a:solidFill>
                  <a:latin typeface="Arial" charset="0"/>
                </a:rPr>
                <a:t>Warm phase</a:t>
              </a:r>
            </a:p>
          </p:txBody>
        </p:sp>
      </p:grpSp>
      <p:grpSp>
        <p:nvGrpSpPr>
          <p:cNvPr id="14" name="Group 13"/>
          <p:cNvGrpSpPr/>
          <p:nvPr/>
        </p:nvGrpSpPr>
        <p:grpSpPr>
          <a:xfrm>
            <a:off x="5410200" y="4343400"/>
            <a:ext cx="3383280" cy="1828800"/>
            <a:chOff x="5562600" y="3571140"/>
            <a:chExt cx="3383280" cy="1828800"/>
          </a:xfrm>
        </p:grpSpPr>
        <p:pic>
          <p:nvPicPr>
            <p:cNvPr id="1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62600" y="3571140"/>
              <a:ext cx="3383280" cy="1828800"/>
            </a:xfrm>
            <a:prstGeom prst="rect">
              <a:avLst/>
            </a:prstGeom>
            <a:noFill/>
            <a:ln w="9525">
              <a:solidFill>
                <a:srgbClr val="7030A0"/>
              </a:solidFill>
              <a:miter lim="800000"/>
              <a:headEnd/>
              <a:tailEnd/>
            </a:ln>
            <a:extLst>
              <a:ext uri="{909E8E84-426E-40DD-AFC4-6F175D3DCCD1}">
                <a14:hiddenFill xmlns:a14="http://schemas.microsoft.com/office/drawing/2010/main">
                  <a:solidFill>
                    <a:schemeClr val="accent1"/>
                  </a:solidFill>
                </a14:hiddenFill>
              </a:ext>
            </a:extLst>
          </p:spPr>
        </p:pic>
        <p:sp>
          <p:nvSpPr>
            <p:cNvPr id="16" name="Rectangle 15"/>
            <p:cNvSpPr/>
            <p:nvPr/>
          </p:nvSpPr>
          <p:spPr bwMode="auto">
            <a:xfrm>
              <a:off x="5562600" y="3581400"/>
              <a:ext cx="979311" cy="246221"/>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r>
                <a:rPr lang="en-CA" sz="1000" dirty="0">
                  <a:solidFill>
                    <a:srgbClr val="0000FF"/>
                  </a:solidFill>
                </a:rPr>
                <a:t>Cold</a:t>
              </a:r>
              <a:r>
                <a:rPr lang="en-CA" sz="1000" b="1" dirty="0">
                  <a:solidFill>
                    <a:srgbClr val="0000FF"/>
                  </a:solidFill>
                  <a:latin typeface="Arial" charset="0"/>
                </a:rPr>
                <a:t> phase</a:t>
              </a:r>
            </a:p>
          </p:txBody>
        </p:sp>
      </p:grpSp>
      <p:sp>
        <p:nvSpPr>
          <p:cNvPr id="17" name="Rectangle 3"/>
          <p:cNvSpPr txBox="1">
            <a:spLocks noChangeArrowheads="1"/>
          </p:cNvSpPr>
          <p:nvPr/>
        </p:nvSpPr>
        <p:spPr>
          <a:xfrm>
            <a:off x="2971801" y="5486400"/>
            <a:ext cx="3543300" cy="228600"/>
          </a:xfrm>
          <a:prstGeom prst="rect">
            <a:avLst/>
          </a:prstGeom>
          <a:solidFill>
            <a:srgbClr val="CCFFFF"/>
          </a:solidFill>
          <a:ln>
            <a:noFill/>
          </a:ln>
        </p:spPr>
        <p:txBody>
          <a:bodyPr/>
          <a:lstStyle>
            <a:lvl1pPr marL="257175" indent="-257175" algn="l" defTabSz="342900" rtl="0" eaLnBrk="0" fontAlgn="base" hangingPunct="0">
              <a:spcBef>
                <a:spcPct val="20000"/>
              </a:spcBef>
              <a:spcAft>
                <a:spcPct val="0"/>
              </a:spcAft>
              <a:buClr>
                <a:srgbClr val="306120"/>
              </a:buClr>
              <a:buFont typeface="Wingdings" panose="05000000000000000000" pitchFamily="2" charset="2"/>
              <a:buChar char="§"/>
              <a:defRPr sz="2400" kern="1200">
                <a:solidFill>
                  <a:schemeClr val="tx1"/>
                </a:solidFill>
                <a:latin typeface="Myriad Pro"/>
                <a:ea typeface="Myriad Pro"/>
                <a:cs typeface="Myriad Pro"/>
              </a:defRPr>
            </a:lvl1pPr>
            <a:lvl2pPr marL="557213" indent="-214313" algn="l" defTabSz="342900" rtl="0" eaLnBrk="0" fontAlgn="base" hangingPunct="0">
              <a:spcBef>
                <a:spcPct val="20000"/>
              </a:spcBef>
              <a:spcAft>
                <a:spcPct val="0"/>
              </a:spcAft>
              <a:buClr>
                <a:srgbClr val="306120"/>
              </a:buClr>
              <a:buFont typeface="Wingdings" panose="05000000000000000000" pitchFamily="2" charset="2"/>
              <a:buChar char="§"/>
              <a:defRPr sz="2100" kern="1200">
                <a:solidFill>
                  <a:schemeClr val="tx1"/>
                </a:solidFill>
                <a:latin typeface="Myriad Pro"/>
                <a:ea typeface="Myriad Pro"/>
                <a:cs typeface="Myriad Pro"/>
              </a:defRPr>
            </a:lvl2pPr>
            <a:lvl3pPr marL="857250" indent="-171450" algn="l" defTabSz="342900" rtl="0" eaLnBrk="0" fontAlgn="base" hangingPunct="0">
              <a:spcBef>
                <a:spcPct val="20000"/>
              </a:spcBef>
              <a:spcAft>
                <a:spcPct val="0"/>
              </a:spcAft>
              <a:buClr>
                <a:srgbClr val="306120"/>
              </a:buClr>
              <a:buFont typeface="Wingdings" panose="05000000000000000000" pitchFamily="2" charset="2"/>
              <a:buChar char="§"/>
              <a:defRPr sz="1800" kern="1200">
                <a:solidFill>
                  <a:schemeClr val="tx1"/>
                </a:solidFill>
                <a:latin typeface="Myriad Pro"/>
                <a:ea typeface="Myriad Pro"/>
                <a:cs typeface="Myriad Pro"/>
              </a:defRPr>
            </a:lvl3pPr>
            <a:lvl4pPr marL="1200150" indent="-171450" algn="l" defTabSz="342900"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4pPr>
            <a:lvl5pPr marL="1543050" indent="-171450" algn="l" defTabSz="342900"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defTabSz="361942" eaLnBrk="1" hangingPunct="1">
              <a:lnSpc>
                <a:spcPct val="80000"/>
              </a:lnSpc>
              <a:buNone/>
            </a:pPr>
            <a:r>
              <a:rPr lang="en-US" sz="1200" i="1" dirty="0">
                <a:hlinkClick r:id="rId8"/>
              </a:rPr>
              <a:t>http://climate.ncsu.edu/climate/patterns/PDO.html</a:t>
            </a:r>
            <a:endParaRPr lang="en-US" sz="1200" i="1" dirty="0"/>
          </a:p>
        </p:txBody>
      </p:sp>
    </p:spTree>
    <p:extLst>
      <p:ext uri="{BB962C8B-B14F-4D97-AF65-F5344CB8AC3E}">
        <p14:creationId xmlns:p14="http://schemas.microsoft.com/office/powerpoint/2010/main" val="33871212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ECABDDB-4DA0-F997-3039-F6CED29739E9}"/>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6" name="Picture 5">
            <a:extLst>
              <a:ext uri="{FF2B5EF4-FFF2-40B4-BE49-F238E27FC236}">
                <a16:creationId xmlns:a16="http://schemas.microsoft.com/office/drawing/2014/main" id="{AC8760B8-FD87-010D-FBB2-0CA17D1C0F1D}"/>
              </a:ext>
            </a:extLst>
          </p:cNvPr>
          <p:cNvPicPr>
            <a:picLocks noChangeAspect="1"/>
          </p:cNvPicPr>
          <p:nvPr/>
        </p:nvPicPr>
        <p:blipFill rotWithShape="1">
          <a:blip r:embed="rId3"/>
          <a:srcRect l="6743" t="3857" r="2053" b="3628"/>
          <a:stretch/>
        </p:blipFill>
        <p:spPr>
          <a:xfrm>
            <a:off x="3429000" y="1199242"/>
            <a:ext cx="4500000" cy="2763158"/>
          </a:xfrm>
          <a:prstGeom prst="rect">
            <a:avLst/>
          </a:prstGeom>
          <a:ln w="12700">
            <a:solidFill>
              <a:srgbClr val="0000FF"/>
            </a:solidFill>
          </a:ln>
        </p:spPr>
      </p:pic>
      <p:sp>
        <p:nvSpPr>
          <p:cNvPr id="3" name="Rectangle 2">
            <a:extLst>
              <a:ext uri="{FF2B5EF4-FFF2-40B4-BE49-F238E27FC236}">
                <a16:creationId xmlns:a16="http://schemas.microsoft.com/office/drawing/2014/main" id="{9103E533-A81C-2CEF-45CE-AE36FB3086F4}"/>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16</a:t>
            </a:fld>
            <a:endParaRPr lang="en-US" altLang="en-US" dirty="0"/>
          </a:p>
        </p:txBody>
      </p:sp>
      <p:sp>
        <p:nvSpPr>
          <p:cNvPr id="8" name="Rectangle 2"/>
          <p:cNvSpPr txBox="1">
            <a:spLocks noChangeArrowheads="1"/>
          </p:cNvSpPr>
          <p:nvPr/>
        </p:nvSpPr>
        <p:spPr>
          <a:xfrm>
            <a:off x="360000" y="360000"/>
            <a:ext cx="6019800" cy="597039"/>
          </a:xfrm>
          <a:prstGeom prst="rect">
            <a:avLst/>
          </a:prstGeom>
        </p:spPr>
        <p:txBody>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pPr eaLnBrk="1" hangingPunct="1"/>
            <a:r>
              <a:rPr lang="en-CA" sz="3600" dirty="0">
                <a:solidFill>
                  <a:srgbClr val="C00000"/>
                </a:solidFill>
                <a:latin typeface="+mj-lt"/>
              </a:rPr>
              <a:t>North Atlantic Oscillation</a:t>
            </a:r>
            <a:endParaRPr lang="en-US" sz="3600" dirty="0">
              <a:solidFill>
                <a:srgbClr val="C00000"/>
              </a:solidFill>
              <a:latin typeface="+mj-lt"/>
            </a:endParaRPr>
          </a:p>
        </p:txBody>
      </p:sp>
      <p:sp>
        <p:nvSpPr>
          <p:cNvPr id="9" name="Rectangle 3"/>
          <p:cNvSpPr txBox="1">
            <a:spLocks noChangeArrowheads="1"/>
          </p:cNvSpPr>
          <p:nvPr/>
        </p:nvSpPr>
        <p:spPr>
          <a:xfrm>
            <a:off x="3812400" y="935400"/>
            <a:ext cx="3960000" cy="360000"/>
          </a:xfrm>
          <a:prstGeom prst="rect">
            <a:avLst/>
          </a:prstGeom>
        </p:spPr>
        <p:txBody>
          <a:bodyPr/>
          <a:lstStyle>
            <a:lvl1pPr marL="257175" indent="-257175" algn="l" defTabSz="342900" rtl="0" eaLnBrk="0" fontAlgn="base" hangingPunct="0">
              <a:spcBef>
                <a:spcPct val="20000"/>
              </a:spcBef>
              <a:spcAft>
                <a:spcPct val="0"/>
              </a:spcAft>
              <a:buClr>
                <a:srgbClr val="306120"/>
              </a:buClr>
              <a:buFont typeface="Wingdings" panose="05000000000000000000" pitchFamily="2" charset="2"/>
              <a:buChar char="§"/>
              <a:defRPr sz="2400" kern="1200">
                <a:solidFill>
                  <a:schemeClr val="tx1"/>
                </a:solidFill>
                <a:latin typeface="Myriad Pro"/>
                <a:ea typeface="Myriad Pro"/>
                <a:cs typeface="Myriad Pro"/>
              </a:defRPr>
            </a:lvl1pPr>
            <a:lvl2pPr marL="557213" indent="-214313" algn="l" defTabSz="342900" rtl="0" eaLnBrk="0" fontAlgn="base" hangingPunct="0">
              <a:spcBef>
                <a:spcPct val="20000"/>
              </a:spcBef>
              <a:spcAft>
                <a:spcPct val="0"/>
              </a:spcAft>
              <a:buClr>
                <a:srgbClr val="306120"/>
              </a:buClr>
              <a:buFont typeface="Wingdings" panose="05000000000000000000" pitchFamily="2" charset="2"/>
              <a:buChar char="§"/>
              <a:defRPr sz="2100" kern="1200">
                <a:solidFill>
                  <a:schemeClr val="tx1"/>
                </a:solidFill>
                <a:latin typeface="Myriad Pro"/>
                <a:ea typeface="Myriad Pro"/>
                <a:cs typeface="Myriad Pro"/>
              </a:defRPr>
            </a:lvl2pPr>
            <a:lvl3pPr marL="857250" indent="-171450" algn="l" defTabSz="342900" rtl="0" eaLnBrk="0" fontAlgn="base" hangingPunct="0">
              <a:spcBef>
                <a:spcPct val="20000"/>
              </a:spcBef>
              <a:spcAft>
                <a:spcPct val="0"/>
              </a:spcAft>
              <a:buClr>
                <a:srgbClr val="306120"/>
              </a:buClr>
              <a:buFont typeface="Wingdings" panose="05000000000000000000" pitchFamily="2" charset="2"/>
              <a:buChar char="§"/>
              <a:defRPr sz="1800" kern="1200">
                <a:solidFill>
                  <a:schemeClr val="tx1"/>
                </a:solidFill>
                <a:latin typeface="Myriad Pro"/>
                <a:ea typeface="Myriad Pro"/>
                <a:cs typeface="Myriad Pro"/>
              </a:defRPr>
            </a:lvl3pPr>
            <a:lvl4pPr marL="1200150" indent="-171450" algn="l" defTabSz="342900"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4pPr>
            <a:lvl5pPr marL="1543050" indent="-171450" algn="l" defTabSz="342900"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defTabSz="361942" eaLnBrk="1" hangingPunct="1">
              <a:lnSpc>
                <a:spcPct val="80000"/>
              </a:lnSpc>
              <a:buNone/>
            </a:pPr>
            <a:r>
              <a:rPr lang="en-US" sz="1200" i="1" dirty="0">
                <a:hlinkClick r:id="rId4"/>
              </a:rPr>
              <a:t>https://www.ncei.noaa.gov/access/monitoring/nao</a:t>
            </a:r>
            <a:r>
              <a:rPr lang="en-US" sz="1200" i="1" dirty="0"/>
              <a:t>  </a:t>
            </a:r>
          </a:p>
        </p:txBody>
      </p:sp>
      <p:pic>
        <p:nvPicPr>
          <p:cNvPr id="10" name="Picture 4"/>
          <p:cNvPicPr>
            <a:picLocks noChangeAspect="1" noChangeArrowheads="1"/>
          </p:cNvPicPr>
          <p:nvPr/>
        </p:nvPicPr>
        <p:blipFill>
          <a:blip r:embed="rId5"/>
          <a:srcRect/>
          <a:stretch>
            <a:fillRect/>
          </a:stretch>
        </p:blipFill>
        <p:spPr bwMode="auto">
          <a:xfrm>
            <a:off x="-457200" y="-457200"/>
            <a:ext cx="1587" cy="1587"/>
          </a:xfrm>
          <a:prstGeom prst="rect">
            <a:avLst/>
          </a:prstGeom>
          <a:noFill/>
          <a:ln w="9525">
            <a:noFill/>
            <a:miter lim="800000"/>
            <a:headEnd/>
            <a:tailEnd/>
          </a:ln>
        </p:spPr>
      </p:pic>
      <p:pic>
        <p:nvPicPr>
          <p:cNvPr id="11" name="Picture 2" descr="Positive NA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226" y="1104525"/>
            <a:ext cx="2259140" cy="262928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Negative NA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5061" y="3833823"/>
            <a:ext cx="2259140" cy="262928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4267200" y="3951744"/>
            <a:ext cx="1977464" cy="2677656"/>
          </a:xfrm>
          <a:prstGeom prst="rect">
            <a:avLst/>
          </a:prstGeom>
          <a:noFill/>
        </p:spPr>
        <p:txBody>
          <a:bodyPr wrap="none" rtlCol="0">
            <a:spAutoFit/>
          </a:bodyPr>
          <a:lstStyle/>
          <a:p>
            <a:pPr algn="ctr"/>
            <a:r>
              <a:rPr lang="en-CA" sz="1400" b="1" dirty="0"/>
              <a:t>Quebec Area Burned</a:t>
            </a:r>
          </a:p>
          <a:p>
            <a:pPr algn="ctr"/>
            <a:r>
              <a:rPr lang="en-CA" sz="1400" b="1" dirty="0"/>
              <a:t>(NFDB, ha*1000)</a:t>
            </a:r>
          </a:p>
          <a:p>
            <a:r>
              <a:rPr lang="en-CA" sz="1400" b="1" dirty="0">
                <a:solidFill>
                  <a:srgbClr val="C00000"/>
                </a:solidFill>
              </a:rPr>
              <a:t>2023	5000*</a:t>
            </a:r>
            <a:endParaRPr lang="en-CA" sz="1400" b="1" dirty="0"/>
          </a:p>
          <a:p>
            <a:r>
              <a:rPr lang="en-CA" sz="1400" b="1" dirty="0">
                <a:solidFill>
                  <a:srgbClr val="0000FF"/>
                </a:solidFill>
              </a:rPr>
              <a:t>2015	5</a:t>
            </a:r>
            <a:endParaRPr lang="en-CA" sz="1400" b="1" dirty="0"/>
          </a:p>
          <a:p>
            <a:r>
              <a:rPr lang="en-CA" sz="1400" b="1" dirty="0">
                <a:solidFill>
                  <a:srgbClr val="C00000"/>
                </a:solidFill>
              </a:rPr>
              <a:t>2013	1900</a:t>
            </a:r>
            <a:endParaRPr lang="en-CA" sz="1400" b="1" dirty="0"/>
          </a:p>
          <a:p>
            <a:r>
              <a:rPr lang="en-CA" sz="1400" b="1" dirty="0">
                <a:solidFill>
                  <a:srgbClr val="FF6600"/>
                </a:solidFill>
              </a:rPr>
              <a:t>2010	315</a:t>
            </a:r>
          </a:p>
          <a:p>
            <a:r>
              <a:rPr lang="en-CA" sz="1400" b="1" dirty="0">
                <a:solidFill>
                  <a:srgbClr val="0000FF"/>
                </a:solidFill>
              </a:rPr>
              <a:t>2008	1</a:t>
            </a:r>
          </a:p>
          <a:p>
            <a:r>
              <a:rPr lang="en-CA" sz="1400" b="1" dirty="0">
                <a:solidFill>
                  <a:srgbClr val="FF6600"/>
                </a:solidFill>
              </a:rPr>
              <a:t>2007	343</a:t>
            </a:r>
          </a:p>
          <a:p>
            <a:r>
              <a:rPr lang="en-CA" sz="1400" b="1" dirty="0"/>
              <a:t>2006	136</a:t>
            </a:r>
          </a:p>
          <a:p>
            <a:r>
              <a:rPr lang="en-CA" sz="1400" b="1" dirty="0">
                <a:solidFill>
                  <a:srgbClr val="C00000"/>
                </a:solidFill>
              </a:rPr>
              <a:t>2005	800</a:t>
            </a:r>
          </a:p>
          <a:p>
            <a:r>
              <a:rPr lang="en-CA" sz="1400" b="1" dirty="0">
                <a:solidFill>
                  <a:srgbClr val="0000FF"/>
                </a:solidFill>
              </a:rPr>
              <a:t>2004	3</a:t>
            </a:r>
            <a:endParaRPr lang="en-CA" sz="1400" b="1" dirty="0"/>
          </a:p>
          <a:p>
            <a:r>
              <a:rPr lang="en-CA" sz="1400" b="1" dirty="0">
                <a:solidFill>
                  <a:srgbClr val="C00000"/>
                </a:solidFill>
              </a:rPr>
              <a:t>2002	1000</a:t>
            </a:r>
          </a:p>
        </p:txBody>
      </p:sp>
      <p:grpSp>
        <p:nvGrpSpPr>
          <p:cNvPr id="23" name="Group 22">
            <a:extLst>
              <a:ext uri="{FF2B5EF4-FFF2-40B4-BE49-F238E27FC236}">
                <a16:creationId xmlns:a16="http://schemas.microsoft.com/office/drawing/2014/main" id="{6E697BD9-E92D-75BC-3DFE-D1507BD18681}"/>
              </a:ext>
            </a:extLst>
          </p:cNvPr>
          <p:cNvGrpSpPr/>
          <p:nvPr/>
        </p:nvGrpSpPr>
        <p:grpSpPr>
          <a:xfrm>
            <a:off x="685800" y="1644134"/>
            <a:ext cx="1164754" cy="4070866"/>
            <a:chOff x="5554378" y="1256263"/>
            <a:chExt cx="1164754" cy="4070866"/>
          </a:xfrm>
        </p:grpSpPr>
        <p:sp>
          <p:nvSpPr>
            <p:cNvPr id="24" name="TextBox 23">
              <a:extLst>
                <a:ext uri="{FF2B5EF4-FFF2-40B4-BE49-F238E27FC236}">
                  <a16:creationId xmlns:a16="http://schemas.microsoft.com/office/drawing/2014/main" id="{5D5C357B-A399-C6B9-C9FD-38D1C53774C0}"/>
                </a:ext>
              </a:extLst>
            </p:cNvPr>
            <p:cNvSpPr txBox="1"/>
            <p:nvPr/>
          </p:nvSpPr>
          <p:spPr>
            <a:xfrm>
              <a:off x="5554378" y="1942063"/>
              <a:ext cx="338554" cy="646331"/>
            </a:xfrm>
            <a:prstGeom prst="rect">
              <a:avLst/>
            </a:prstGeom>
            <a:noFill/>
          </p:spPr>
          <p:txBody>
            <a:bodyPr wrap="none" rtlCol="0">
              <a:spAutoFit/>
            </a:bodyPr>
            <a:lstStyle/>
            <a:p>
              <a:r>
                <a:rPr lang="en-CA" sz="3600" b="1" dirty="0">
                  <a:solidFill>
                    <a:srgbClr val="FF3399"/>
                  </a:solidFill>
                  <a:latin typeface="+mj-lt"/>
                </a:rPr>
                <a:t>-</a:t>
              </a:r>
            </a:p>
          </p:txBody>
        </p:sp>
        <p:sp>
          <p:nvSpPr>
            <p:cNvPr id="27" name="TextBox 26">
              <a:extLst>
                <a:ext uri="{FF2B5EF4-FFF2-40B4-BE49-F238E27FC236}">
                  <a16:creationId xmlns:a16="http://schemas.microsoft.com/office/drawing/2014/main" id="{17E68DAF-219C-31C4-45CB-EF4211463331}"/>
                </a:ext>
              </a:extLst>
            </p:cNvPr>
            <p:cNvSpPr txBox="1"/>
            <p:nvPr/>
          </p:nvSpPr>
          <p:spPr>
            <a:xfrm>
              <a:off x="5782978" y="1256263"/>
              <a:ext cx="453970" cy="646331"/>
            </a:xfrm>
            <a:prstGeom prst="rect">
              <a:avLst/>
            </a:prstGeom>
            <a:noFill/>
          </p:spPr>
          <p:txBody>
            <a:bodyPr wrap="none" rtlCol="0">
              <a:spAutoFit/>
            </a:bodyPr>
            <a:lstStyle/>
            <a:p>
              <a:r>
                <a:rPr lang="en-CA" sz="3600" b="1" dirty="0">
                  <a:solidFill>
                    <a:srgbClr val="FF3399"/>
                  </a:solidFill>
                  <a:latin typeface="+mj-lt"/>
                </a:rPr>
                <a:t>+</a:t>
              </a:r>
            </a:p>
          </p:txBody>
        </p:sp>
        <p:sp>
          <p:nvSpPr>
            <p:cNvPr id="28" name="TextBox 27">
              <a:extLst>
                <a:ext uri="{FF2B5EF4-FFF2-40B4-BE49-F238E27FC236}">
                  <a16:creationId xmlns:a16="http://schemas.microsoft.com/office/drawing/2014/main" id="{A028AAF4-4BD8-8135-EE30-9F411D3CD1BF}"/>
                </a:ext>
              </a:extLst>
            </p:cNvPr>
            <p:cNvSpPr txBox="1"/>
            <p:nvPr/>
          </p:nvSpPr>
          <p:spPr>
            <a:xfrm>
              <a:off x="6200578" y="4680798"/>
              <a:ext cx="453970" cy="646331"/>
            </a:xfrm>
            <a:prstGeom prst="rect">
              <a:avLst/>
            </a:prstGeom>
            <a:noFill/>
          </p:spPr>
          <p:txBody>
            <a:bodyPr wrap="none" rtlCol="0">
              <a:spAutoFit/>
            </a:bodyPr>
            <a:lstStyle/>
            <a:p>
              <a:r>
                <a:rPr lang="en-CA" sz="3600" b="1" dirty="0">
                  <a:solidFill>
                    <a:srgbClr val="FF3399"/>
                  </a:solidFill>
                  <a:latin typeface="+mj-lt"/>
                </a:rPr>
                <a:t>+</a:t>
              </a:r>
            </a:p>
          </p:txBody>
        </p:sp>
        <p:sp>
          <p:nvSpPr>
            <p:cNvPr id="29" name="TextBox 28">
              <a:extLst>
                <a:ext uri="{FF2B5EF4-FFF2-40B4-BE49-F238E27FC236}">
                  <a16:creationId xmlns:a16="http://schemas.microsoft.com/office/drawing/2014/main" id="{02CA25C1-555A-9785-16F6-E9AD69D7A381}"/>
                </a:ext>
              </a:extLst>
            </p:cNvPr>
            <p:cNvSpPr txBox="1"/>
            <p:nvPr/>
          </p:nvSpPr>
          <p:spPr>
            <a:xfrm>
              <a:off x="6380578" y="3994998"/>
              <a:ext cx="338554" cy="646331"/>
            </a:xfrm>
            <a:prstGeom prst="rect">
              <a:avLst/>
            </a:prstGeom>
            <a:noFill/>
          </p:spPr>
          <p:txBody>
            <a:bodyPr wrap="none" rtlCol="0">
              <a:spAutoFit/>
            </a:bodyPr>
            <a:lstStyle/>
            <a:p>
              <a:r>
                <a:rPr lang="en-CA" sz="3600" b="1" dirty="0">
                  <a:solidFill>
                    <a:srgbClr val="FF3399"/>
                  </a:solidFill>
                  <a:latin typeface="+mj-lt"/>
                </a:rPr>
                <a:t>-</a:t>
              </a:r>
            </a:p>
          </p:txBody>
        </p:sp>
      </p:grpSp>
      <p:sp>
        <p:nvSpPr>
          <p:cNvPr id="2" name="Content Placeholder 2">
            <a:extLst>
              <a:ext uri="{FF2B5EF4-FFF2-40B4-BE49-F238E27FC236}">
                <a16:creationId xmlns:a16="http://schemas.microsoft.com/office/drawing/2014/main" id="{6DB05C05-9A19-391F-70A8-6D8AF28A9BDC}"/>
              </a:ext>
            </a:extLst>
          </p:cNvPr>
          <p:cNvSpPr txBox="1">
            <a:spLocks/>
          </p:cNvSpPr>
          <p:nvPr/>
        </p:nvSpPr>
        <p:spPr>
          <a:xfrm>
            <a:off x="6204737" y="4512403"/>
            <a:ext cx="2854525" cy="1050197"/>
          </a:xfrm>
          <a:prstGeom prst="rect">
            <a:avLst/>
          </a:prstGeom>
        </p:spPr>
        <p:txBody>
          <a:bodyPr/>
          <a:lstStyle>
            <a:lvl1pPr marL="257168" indent="-257168" algn="l" defTabSz="342891" rtl="0" eaLnBrk="0" fontAlgn="base" hangingPunct="0">
              <a:spcBef>
                <a:spcPct val="20000"/>
              </a:spcBef>
              <a:spcAft>
                <a:spcPct val="0"/>
              </a:spcAft>
              <a:buClr>
                <a:srgbClr val="306120"/>
              </a:buClr>
              <a:buFont typeface="Wingdings" panose="05000000000000000000" pitchFamily="2" charset="2"/>
              <a:buChar char="§"/>
              <a:defRPr sz="2400" kern="1200">
                <a:solidFill>
                  <a:schemeClr val="tx1"/>
                </a:solidFill>
                <a:latin typeface="Myriad Pro"/>
                <a:ea typeface="Myriad Pro"/>
                <a:cs typeface="Myriad Pro"/>
              </a:defRPr>
            </a:lvl1pPr>
            <a:lvl2pPr marL="557199" indent="-214308" algn="l" defTabSz="342891" rtl="0" eaLnBrk="0" fontAlgn="base" hangingPunct="0">
              <a:spcBef>
                <a:spcPct val="20000"/>
              </a:spcBef>
              <a:spcAft>
                <a:spcPct val="0"/>
              </a:spcAft>
              <a:buClr>
                <a:srgbClr val="306120"/>
              </a:buClr>
              <a:buFont typeface="Wingdings" panose="05000000000000000000" pitchFamily="2" charset="2"/>
              <a:buChar char="§"/>
              <a:defRPr sz="2100" kern="1200">
                <a:solidFill>
                  <a:schemeClr val="tx1"/>
                </a:solidFill>
                <a:latin typeface="Myriad Pro"/>
                <a:ea typeface="Myriad Pro"/>
                <a:cs typeface="Myriad Pro"/>
              </a:defRPr>
            </a:lvl2pPr>
            <a:lvl3pPr marL="857229" indent="-171446" algn="l" defTabSz="342891" rtl="0" eaLnBrk="0" fontAlgn="base" hangingPunct="0">
              <a:spcBef>
                <a:spcPct val="20000"/>
              </a:spcBef>
              <a:spcAft>
                <a:spcPct val="0"/>
              </a:spcAft>
              <a:buClr>
                <a:srgbClr val="306120"/>
              </a:buClr>
              <a:buFont typeface="Wingdings" panose="05000000000000000000" pitchFamily="2" charset="2"/>
              <a:buChar char="§"/>
              <a:defRPr sz="1800" kern="1200">
                <a:solidFill>
                  <a:schemeClr val="tx1"/>
                </a:solidFill>
                <a:latin typeface="Myriad Pro"/>
                <a:ea typeface="Myriad Pro"/>
                <a:cs typeface="Myriad Pro"/>
              </a:defRPr>
            </a:lvl3pPr>
            <a:lvl4pPr marL="1200121" indent="-171446" algn="l" defTabSz="342891"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4pPr>
            <a:lvl5pPr marL="1543012" indent="-171446" algn="l" defTabSz="342891"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5pPr>
            <a:lvl6pPr marL="1885904" indent="-171446" algn="l" defTabSz="342891"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1"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1" rtl="0" eaLnBrk="1" latinLnBrk="0" hangingPunct="1">
              <a:spcBef>
                <a:spcPct val="20000"/>
              </a:spcBef>
              <a:buFont typeface="Arial"/>
              <a:buChar char="•"/>
              <a:defRPr sz="1500" kern="1200">
                <a:solidFill>
                  <a:schemeClr val="tx1"/>
                </a:solidFill>
                <a:latin typeface="+mn-lt"/>
                <a:ea typeface="+mn-ea"/>
                <a:cs typeface="+mn-cs"/>
              </a:defRPr>
            </a:lvl8pPr>
            <a:lvl9pPr marL="2914578" indent="-171446" algn="l" defTabSz="342891"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r>
              <a:rPr lang="en-CA" altLang="en-US" sz="1800" b="1" i="1" dirty="0">
                <a:latin typeface="+mn-lt"/>
                <a:cs typeface="Calibri" panose="020F0502020204030204" pitchFamily="34" charset="0"/>
              </a:rPr>
              <a:t>Early years may not include area burned in northern (unmanaged) region</a:t>
            </a:r>
          </a:p>
        </p:txBody>
      </p:sp>
    </p:spTree>
    <p:extLst>
      <p:ext uri="{BB962C8B-B14F-4D97-AF65-F5344CB8AC3E}">
        <p14:creationId xmlns:p14="http://schemas.microsoft.com/office/powerpoint/2010/main" val="2272331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D5B854-043B-F830-7DD1-472F644EA610}"/>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5" name="Picture 4" descr="A map of the united states&#10;&#10;Description automatically generated">
            <a:extLst>
              <a:ext uri="{FF2B5EF4-FFF2-40B4-BE49-F238E27FC236}">
                <a16:creationId xmlns:a16="http://schemas.microsoft.com/office/drawing/2014/main" id="{AC172AAF-68A9-73DA-F15C-3B3D00B08EC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18662" y="1758334"/>
            <a:ext cx="3944472" cy="3618957"/>
          </a:xfrm>
          <a:prstGeom prst="rect">
            <a:avLst/>
          </a:prstGeom>
          <a:ln w="12700">
            <a:solidFill>
              <a:srgbClr val="C00000"/>
            </a:solidFill>
          </a:ln>
        </p:spPr>
      </p:pic>
      <p:sp>
        <p:nvSpPr>
          <p:cNvPr id="13315" name="Content Placeholder 2">
            <a:extLst>
              <a:ext uri="{FF2B5EF4-FFF2-40B4-BE49-F238E27FC236}">
                <a16:creationId xmlns:a16="http://schemas.microsoft.com/office/drawing/2014/main" id="{24CC97C7-8C40-65CF-D805-4E4257994E5C}"/>
              </a:ext>
            </a:extLst>
          </p:cNvPr>
          <p:cNvSpPr>
            <a:spLocks noGrp="1"/>
          </p:cNvSpPr>
          <p:nvPr>
            <p:ph idx="1"/>
          </p:nvPr>
        </p:nvSpPr>
        <p:spPr>
          <a:xfrm>
            <a:off x="212072" y="987702"/>
            <a:ext cx="7026928" cy="4879698"/>
          </a:xfrm>
        </p:spPr>
        <p:txBody>
          <a:bodyPr/>
          <a:lstStyle/>
          <a:p>
            <a:pPr marL="173038" indent="-173038">
              <a:buFont typeface="Arial" panose="020B0604020202020204" pitchFamily="34" charset="0"/>
              <a:buChar char="•"/>
            </a:pPr>
            <a:r>
              <a:rPr lang="en-CA" altLang="en-US" sz="2800" b="1" dirty="0">
                <a:latin typeface="+mn-lt"/>
                <a:cs typeface="Calibri" panose="020F0502020204030204" pitchFamily="34" charset="0"/>
              </a:rPr>
              <a:t>BC: 90+		AB: 55-60		NT: 2+		Others?</a:t>
            </a:r>
          </a:p>
          <a:p>
            <a:pPr marL="173038" indent="-173038">
              <a:buFont typeface="Arial" panose="020B0604020202020204" pitchFamily="34" charset="0"/>
              <a:buChar char="•"/>
            </a:pPr>
            <a:endParaRPr lang="en-CA" altLang="en-US" sz="2800" b="1" dirty="0">
              <a:latin typeface="+mn-lt"/>
              <a:cs typeface="Calibri" panose="020F0502020204030204" pitchFamily="34" charset="0"/>
            </a:endParaRPr>
          </a:p>
          <a:p>
            <a:pPr marL="173038" indent="-173038">
              <a:buFont typeface="Arial" panose="020B0604020202020204" pitchFamily="34" charset="0"/>
              <a:buChar char="•"/>
            </a:pPr>
            <a:r>
              <a:rPr lang="en-CA" altLang="en-US" sz="2800" b="1" dirty="0">
                <a:latin typeface="+mn-lt"/>
                <a:cs typeface="Calibri" panose="020F0502020204030204" pitchFamily="34" charset="0"/>
              </a:rPr>
              <a:t>BC/AB average 5-10 per year</a:t>
            </a:r>
          </a:p>
          <a:p>
            <a:pPr marL="0" indent="0">
              <a:buNone/>
            </a:pPr>
            <a:endParaRPr lang="en-CA" altLang="en-US" sz="2800" b="1" dirty="0">
              <a:latin typeface="+mn-lt"/>
              <a:cs typeface="Calibri" panose="020F0502020204030204" pitchFamily="34" charset="0"/>
            </a:endParaRPr>
          </a:p>
        </p:txBody>
      </p:sp>
      <p:sp>
        <p:nvSpPr>
          <p:cNvPr id="2" name="Title 1">
            <a:extLst>
              <a:ext uri="{FF2B5EF4-FFF2-40B4-BE49-F238E27FC236}">
                <a16:creationId xmlns:a16="http://schemas.microsoft.com/office/drawing/2014/main" id="{806D65CC-8D71-F911-FB51-D4FE6AAF95CE}"/>
              </a:ext>
            </a:extLst>
          </p:cNvPr>
          <p:cNvSpPr>
            <a:spLocks noGrp="1"/>
          </p:cNvSpPr>
          <p:nvPr>
            <p:ph type="title"/>
          </p:nvPr>
        </p:nvSpPr>
        <p:spPr>
          <a:xfrm>
            <a:off x="360000" y="360000"/>
            <a:ext cx="8095534" cy="627731"/>
          </a:xfrm>
        </p:spPr>
        <p:txBody>
          <a:bodyPr>
            <a:normAutofit fontScale="90000"/>
          </a:bodyPr>
          <a:lstStyle/>
          <a:p>
            <a:pPr algn="ctr">
              <a:defRPr/>
            </a:pPr>
            <a:r>
              <a:rPr lang="en-CA" sz="4000" dirty="0">
                <a:solidFill>
                  <a:srgbClr val="C00000"/>
                </a:solidFill>
                <a:latin typeface="+mn-lt"/>
              </a:rPr>
              <a:t>2023 Activity Continues: Holdover Fires </a:t>
            </a:r>
          </a:p>
        </p:txBody>
      </p:sp>
      <p:pic>
        <p:nvPicPr>
          <p:cNvPr id="6" name="Picture 5">
            <a:extLst>
              <a:ext uri="{FF2B5EF4-FFF2-40B4-BE49-F238E27FC236}">
                <a16:creationId xmlns:a16="http://schemas.microsoft.com/office/drawing/2014/main" id="{1FD50DFE-7A67-51F9-33DE-26E3C80F703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158263" y="3334039"/>
            <a:ext cx="2766060" cy="2075688"/>
          </a:xfrm>
          <a:prstGeom prst="rect">
            <a:avLst/>
          </a:prstGeom>
        </p:spPr>
      </p:pic>
      <p:sp>
        <p:nvSpPr>
          <p:cNvPr id="8" name="TextBox 7">
            <a:extLst>
              <a:ext uri="{FF2B5EF4-FFF2-40B4-BE49-F238E27FC236}">
                <a16:creationId xmlns:a16="http://schemas.microsoft.com/office/drawing/2014/main" id="{A0405472-FFA6-E3F0-3E16-35EB0D661FE7}"/>
              </a:ext>
            </a:extLst>
          </p:cNvPr>
          <p:cNvSpPr txBox="1"/>
          <p:nvPr/>
        </p:nvSpPr>
        <p:spPr>
          <a:xfrm>
            <a:off x="212070" y="5449669"/>
            <a:ext cx="6798329" cy="646331"/>
          </a:xfrm>
          <a:prstGeom prst="rect">
            <a:avLst/>
          </a:prstGeom>
          <a:noFill/>
        </p:spPr>
        <p:txBody>
          <a:bodyPr wrap="square">
            <a:spAutoFit/>
          </a:bodyPr>
          <a:lstStyle/>
          <a:p>
            <a:r>
              <a:rPr lang="en-US" sz="1200" b="1" i="0" dirty="0">
                <a:solidFill>
                  <a:srgbClr val="000000"/>
                </a:solidFill>
                <a:effectLst/>
                <a:latin typeface="Verdana" panose="020B0604030504040204" pitchFamily="34" charset="0"/>
              </a:rPr>
              <a:t>Heavy equipment working on hotspots on the southwest perimeter of the Basset fire (HWF058). February 12, 2024. </a:t>
            </a:r>
            <a:r>
              <a:rPr lang="en-US" sz="1200" b="1" i="1" dirty="0">
                <a:solidFill>
                  <a:srgbClr val="000000"/>
                </a:solidFill>
                <a:effectLst/>
                <a:latin typeface="Verdana" panose="020B0604030504040204" pitchFamily="34" charset="0"/>
                <a:hlinkClick r:id="rId5"/>
              </a:rPr>
              <a:t>https://srd.web.alberta.ca/high-level-area-update/february-12</a:t>
            </a:r>
            <a:r>
              <a:rPr lang="en-US" sz="1200" b="1" i="1" dirty="0">
                <a:solidFill>
                  <a:srgbClr val="000000"/>
                </a:solidFill>
                <a:effectLst/>
                <a:latin typeface="Verdana" panose="020B0604030504040204" pitchFamily="34" charset="0"/>
              </a:rPr>
              <a:t>; accessed April 22, 2024</a:t>
            </a:r>
            <a:endParaRPr lang="en-CA" sz="1200" b="1" i="1" dirty="0"/>
          </a:p>
        </p:txBody>
      </p:sp>
      <p:cxnSp>
        <p:nvCxnSpPr>
          <p:cNvPr id="10" name="Straight Arrow Connector 9">
            <a:extLst>
              <a:ext uri="{FF2B5EF4-FFF2-40B4-BE49-F238E27FC236}">
                <a16:creationId xmlns:a16="http://schemas.microsoft.com/office/drawing/2014/main" id="{61FD5EF7-44E9-41C5-E442-03D760D5CFE4}"/>
              </a:ext>
            </a:extLst>
          </p:cNvPr>
          <p:cNvCxnSpPr>
            <a:cxnSpLocks/>
            <a:stCxn id="6" idx="3"/>
          </p:cNvCxnSpPr>
          <p:nvPr/>
        </p:nvCxnSpPr>
        <p:spPr>
          <a:xfrm flipV="1">
            <a:off x="3924323" y="3334039"/>
            <a:ext cx="3016804" cy="1037844"/>
          </a:xfrm>
          <a:prstGeom prst="straightConnector1">
            <a:avLst/>
          </a:prstGeom>
          <a:ln w="508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D93568B5-58DD-3F75-3AA7-9F176C9B4C80}"/>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Tree>
    <p:extLst>
      <p:ext uri="{BB962C8B-B14F-4D97-AF65-F5344CB8AC3E}">
        <p14:creationId xmlns:p14="http://schemas.microsoft.com/office/powerpoint/2010/main" val="38239147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DAD2C5-C8F4-40B9-206B-5D2A563D7050}"/>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8" name="Rectangle 7">
            <a:extLst>
              <a:ext uri="{FF2B5EF4-FFF2-40B4-BE49-F238E27FC236}">
                <a16:creationId xmlns:a16="http://schemas.microsoft.com/office/drawing/2014/main" id="{B38BEE91-185B-847A-649A-7A2B752580D0}"/>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TextBox 1"/>
          <p:cNvSpPr txBox="1"/>
          <p:nvPr/>
        </p:nvSpPr>
        <p:spPr>
          <a:xfrm>
            <a:off x="360000" y="360005"/>
            <a:ext cx="8280000" cy="646331"/>
          </a:xfrm>
          <a:prstGeom prst="rect">
            <a:avLst/>
          </a:prstGeom>
          <a:noFill/>
        </p:spPr>
        <p:txBody>
          <a:bodyPr wrap="square" rtlCol="0">
            <a:noAutofit/>
          </a:bodyPr>
          <a:lstStyle/>
          <a:p>
            <a:r>
              <a:rPr lang="en-CA" sz="3600" b="1" dirty="0">
                <a:solidFill>
                  <a:srgbClr val="C00000"/>
                </a:solidFill>
                <a:latin typeface="+mj-lt"/>
              </a:rPr>
              <a:t>Fire numbers and area burned by region</a:t>
            </a:r>
          </a:p>
        </p:txBody>
      </p:sp>
      <p:sp>
        <p:nvSpPr>
          <p:cNvPr id="3" name="TextBox 2"/>
          <p:cNvSpPr txBox="1"/>
          <p:nvPr/>
        </p:nvSpPr>
        <p:spPr>
          <a:xfrm>
            <a:off x="228600" y="1066800"/>
            <a:ext cx="8686800" cy="1371600"/>
          </a:xfrm>
          <a:prstGeom prst="rect">
            <a:avLst/>
          </a:prstGeom>
          <a:noFill/>
        </p:spPr>
        <p:txBody>
          <a:bodyPr wrap="square" rtlCol="0">
            <a:noAutofit/>
          </a:bodyPr>
          <a:lstStyle/>
          <a:p>
            <a:pPr marL="182558" indent="-182558">
              <a:buFont typeface="Arial" panose="020B0604020202020204" pitchFamily="34" charset="0"/>
              <a:buChar char="•"/>
            </a:pPr>
            <a:r>
              <a:rPr lang="en-CA" sz="2800" b="1" dirty="0">
                <a:latin typeface="Calibri" panose="020F0502020204030204" pitchFamily="34" charset="0"/>
                <a:cs typeface="Calibri" panose="020F0502020204030204" pitchFamily="34" charset="0"/>
              </a:rPr>
              <a:t>Some regions with more fires but less area burned than average</a:t>
            </a:r>
          </a:p>
          <a:p>
            <a:pPr marL="182558" indent="-182558">
              <a:buFont typeface="Arial" panose="020B0604020202020204" pitchFamily="34" charset="0"/>
              <a:buChar char="•"/>
            </a:pPr>
            <a:r>
              <a:rPr lang="en-CA" sz="2800" b="1" dirty="0">
                <a:latin typeface="Calibri" panose="020F0502020204030204" pitchFamily="34" charset="0"/>
                <a:cs typeface="Calibri" panose="020F0502020204030204" pitchFamily="34" charset="0"/>
              </a:rPr>
              <a:t>Still early in the fire season! (May 1 data)</a:t>
            </a:r>
          </a:p>
          <a:p>
            <a:pPr marL="182558" indent="-182558">
              <a:buFont typeface="Arial" panose="020B0604020202020204" pitchFamily="34" charset="0"/>
              <a:buChar char="•"/>
            </a:pPr>
            <a:endParaRPr lang="en-CA" sz="1200" b="1"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18</a:t>
            </a:fld>
            <a:endParaRPr lang="en-US" altLang="en-US" dirty="0"/>
          </a:p>
        </p:txBody>
      </p:sp>
      <p:pic>
        <p:nvPicPr>
          <p:cNvPr id="13" name="Picture 12">
            <a:extLst>
              <a:ext uri="{FF2B5EF4-FFF2-40B4-BE49-F238E27FC236}">
                <a16:creationId xmlns:a16="http://schemas.microsoft.com/office/drawing/2014/main" id="{3FA71B25-99B3-2CDA-D25E-42A860A83D03}"/>
              </a:ext>
            </a:extLst>
          </p:cNvPr>
          <p:cNvPicPr>
            <a:picLocks noChangeAspect="1"/>
          </p:cNvPicPr>
          <p:nvPr/>
        </p:nvPicPr>
        <p:blipFill rotWithShape="1">
          <a:blip r:embed="rId3"/>
          <a:srcRect l="3974" t="4528" r="2089" b="715"/>
          <a:stretch/>
        </p:blipFill>
        <p:spPr>
          <a:xfrm>
            <a:off x="422686" y="2590951"/>
            <a:ext cx="4320075" cy="2483974"/>
          </a:xfrm>
          <a:prstGeom prst="rect">
            <a:avLst/>
          </a:prstGeom>
          <a:ln>
            <a:solidFill>
              <a:srgbClr val="C00000"/>
            </a:solidFill>
          </a:ln>
        </p:spPr>
      </p:pic>
      <p:pic>
        <p:nvPicPr>
          <p:cNvPr id="15" name="Picture 14">
            <a:extLst>
              <a:ext uri="{FF2B5EF4-FFF2-40B4-BE49-F238E27FC236}">
                <a16:creationId xmlns:a16="http://schemas.microsoft.com/office/drawing/2014/main" id="{04DFF97C-0980-594C-BA57-92BAD34AED32}"/>
              </a:ext>
            </a:extLst>
          </p:cNvPr>
          <p:cNvPicPr>
            <a:picLocks noChangeAspect="1"/>
          </p:cNvPicPr>
          <p:nvPr/>
        </p:nvPicPr>
        <p:blipFill rotWithShape="1">
          <a:blip r:embed="rId4"/>
          <a:srcRect l="5013" t="4941" r="5710" b="2326"/>
          <a:stretch/>
        </p:blipFill>
        <p:spPr>
          <a:xfrm>
            <a:off x="4443000" y="3688200"/>
            <a:ext cx="4320000" cy="2484000"/>
          </a:xfrm>
          <a:prstGeom prst="rect">
            <a:avLst/>
          </a:prstGeom>
          <a:ln w="12700">
            <a:solidFill>
              <a:srgbClr val="C00000"/>
            </a:solidFill>
          </a:ln>
        </p:spPr>
      </p:pic>
      <p:sp>
        <p:nvSpPr>
          <p:cNvPr id="5" name="TextBox 4">
            <a:extLst>
              <a:ext uri="{FF2B5EF4-FFF2-40B4-BE49-F238E27FC236}">
                <a16:creationId xmlns:a16="http://schemas.microsoft.com/office/drawing/2014/main" id="{04464580-1841-7C03-B9F0-972E79A659DF}"/>
              </a:ext>
            </a:extLst>
          </p:cNvPr>
          <p:cNvSpPr txBox="1"/>
          <p:nvPr/>
        </p:nvSpPr>
        <p:spPr>
          <a:xfrm>
            <a:off x="776405" y="3294329"/>
            <a:ext cx="7834196" cy="1077218"/>
          </a:xfrm>
          <a:prstGeom prst="rect">
            <a:avLst/>
          </a:prstGeom>
          <a:solidFill>
            <a:schemeClr val="bg1">
              <a:lumMod val="85000"/>
            </a:schemeClr>
          </a:solidFill>
        </p:spPr>
        <p:txBody>
          <a:bodyPr wrap="none" rtlCol="0">
            <a:spAutoFit/>
          </a:bodyPr>
          <a:lstStyle/>
          <a:p>
            <a:r>
              <a:rPr lang="en-CA" sz="3200" dirty="0">
                <a:solidFill>
                  <a:srgbClr val="FF3399"/>
                </a:solidFill>
              </a:rPr>
              <a:t>May want to produce custom graphs from </a:t>
            </a:r>
          </a:p>
          <a:p>
            <a:r>
              <a:rPr lang="en-CA" sz="3200" dirty="0">
                <a:solidFill>
                  <a:srgbClr val="FF3399"/>
                </a:solidFill>
              </a:rPr>
              <a:t>May 15 sitrep data </a:t>
            </a:r>
          </a:p>
        </p:txBody>
      </p:sp>
    </p:spTree>
    <p:extLst>
      <p:ext uri="{BB962C8B-B14F-4D97-AF65-F5344CB8AC3E}">
        <p14:creationId xmlns:p14="http://schemas.microsoft.com/office/powerpoint/2010/main" val="652319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A7128B-B297-9AEA-7051-21CC6599D155}"/>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19</a:t>
            </a:fld>
            <a:endParaRPr lang="en-US" altLang="en-US" dirty="0"/>
          </a:p>
        </p:txBody>
      </p:sp>
      <p:sp>
        <p:nvSpPr>
          <p:cNvPr id="7" name="Title 1"/>
          <p:cNvSpPr txBox="1">
            <a:spLocks/>
          </p:cNvSpPr>
          <p:nvPr/>
        </p:nvSpPr>
        <p:spPr>
          <a:xfrm>
            <a:off x="722313" y="2514600"/>
            <a:ext cx="7772400" cy="1905000"/>
          </a:xfrm>
          <a:prstGeom prst="rect">
            <a:avLst/>
          </a:prstGeom>
        </p:spPr>
        <p:txBody>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r>
              <a:rPr lang="en-CA" sz="3600" dirty="0">
                <a:latin typeface="Corbel" panose="020B0503020204020204" pitchFamily="34" charset="0"/>
              </a:rPr>
              <a:t>Climate Model Predictions</a:t>
            </a:r>
          </a:p>
        </p:txBody>
      </p:sp>
      <p:sp>
        <p:nvSpPr>
          <p:cNvPr id="2" name="Rectangle 1">
            <a:extLst>
              <a:ext uri="{FF2B5EF4-FFF2-40B4-BE49-F238E27FC236}">
                <a16:creationId xmlns:a16="http://schemas.microsoft.com/office/drawing/2014/main" id="{F6F2D347-467E-74EA-0442-D6D94A0F1A0E}"/>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Tree>
    <p:extLst>
      <p:ext uri="{BB962C8B-B14F-4D97-AF65-F5344CB8AC3E}">
        <p14:creationId xmlns:p14="http://schemas.microsoft.com/office/powerpoint/2010/main" val="4076936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A7128B-B297-9AEA-7051-21CC6599D155}"/>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2</a:t>
            </a:fld>
            <a:endParaRPr lang="en-US" altLang="en-US" dirty="0"/>
          </a:p>
        </p:txBody>
      </p:sp>
      <p:sp>
        <p:nvSpPr>
          <p:cNvPr id="7" name="Title 1"/>
          <p:cNvSpPr txBox="1">
            <a:spLocks/>
          </p:cNvSpPr>
          <p:nvPr/>
        </p:nvSpPr>
        <p:spPr>
          <a:xfrm>
            <a:off x="722313" y="2514600"/>
            <a:ext cx="7772400" cy="1905000"/>
          </a:xfrm>
          <a:prstGeom prst="rect">
            <a:avLst/>
          </a:prstGeom>
        </p:spPr>
        <p:txBody>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r>
              <a:rPr lang="en-CA" sz="3600" dirty="0">
                <a:latin typeface="Corbel" panose="020B0503020204020204" pitchFamily="34" charset="0"/>
              </a:rPr>
              <a:t>2023 in Review</a:t>
            </a:r>
          </a:p>
        </p:txBody>
      </p:sp>
      <p:sp>
        <p:nvSpPr>
          <p:cNvPr id="2" name="Rectangle 1">
            <a:extLst>
              <a:ext uri="{FF2B5EF4-FFF2-40B4-BE49-F238E27FC236}">
                <a16:creationId xmlns:a16="http://schemas.microsoft.com/office/drawing/2014/main" id="{F6F2D347-467E-74EA-0442-D6D94A0F1A0E}"/>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Tree>
    <p:extLst>
      <p:ext uri="{BB962C8B-B14F-4D97-AF65-F5344CB8AC3E}">
        <p14:creationId xmlns:p14="http://schemas.microsoft.com/office/powerpoint/2010/main" val="19960615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646D1B7-2B35-0777-C719-B57A3B584D0F}"/>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Rectangle 1">
            <a:extLst>
              <a:ext uri="{FF2B5EF4-FFF2-40B4-BE49-F238E27FC236}">
                <a16:creationId xmlns:a16="http://schemas.microsoft.com/office/drawing/2014/main" id="{ECEB09F4-7A6F-34D1-8250-E70E0929E214}"/>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20</a:t>
            </a:fld>
            <a:endParaRPr lang="en-US" altLang="en-US" dirty="0"/>
          </a:p>
        </p:txBody>
      </p:sp>
      <p:sp>
        <p:nvSpPr>
          <p:cNvPr id="8" name="TextBox 7"/>
          <p:cNvSpPr txBox="1"/>
          <p:nvPr/>
        </p:nvSpPr>
        <p:spPr>
          <a:xfrm>
            <a:off x="360000" y="360005"/>
            <a:ext cx="8280000" cy="646331"/>
          </a:xfrm>
          <a:prstGeom prst="rect">
            <a:avLst/>
          </a:prstGeom>
          <a:noFill/>
        </p:spPr>
        <p:txBody>
          <a:bodyPr wrap="square" rtlCol="0">
            <a:noAutofit/>
          </a:bodyPr>
          <a:lstStyle/>
          <a:p>
            <a:r>
              <a:rPr lang="en-CA" sz="3600" b="1" dirty="0">
                <a:solidFill>
                  <a:srgbClr val="C00000"/>
                </a:solidFill>
                <a:latin typeface="+mj-lt"/>
              </a:rPr>
              <a:t>IRI ENSO Forecast</a:t>
            </a:r>
          </a:p>
        </p:txBody>
      </p:sp>
      <p:grpSp>
        <p:nvGrpSpPr>
          <p:cNvPr id="14" name="Group 13">
            <a:extLst>
              <a:ext uri="{FF2B5EF4-FFF2-40B4-BE49-F238E27FC236}">
                <a16:creationId xmlns:a16="http://schemas.microsoft.com/office/drawing/2014/main" id="{0F98D7B3-2BFB-66F7-EF68-268E5FB8E9B2}"/>
              </a:ext>
            </a:extLst>
          </p:cNvPr>
          <p:cNvGrpSpPr/>
          <p:nvPr/>
        </p:nvGrpSpPr>
        <p:grpSpPr>
          <a:xfrm>
            <a:off x="211961" y="1219200"/>
            <a:ext cx="5040000" cy="3825289"/>
            <a:chOff x="211961" y="1248564"/>
            <a:chExt cx="5040000" cy="3825289"/>
          </a:xfrm>
        </p:grpSpPr>
        <p:pic>
          <p:nvPicPr>
            <p:cNvPr id="7" name="Picture 6">
              <a:extLst>
                <a:ext uri="{FF2B5EF4-FFF2-40B4-BE49-F238E27FC236}">
                  <a16:creationId xmlns:a16="http://schemas.microsoft.com/office/drawing/2014/main" id="{1582AB39-A1D3-5A19-4DA8-8763E8EE0ABF}"/>
                </a:ext>
              </a:extLst>
            </p:cNvPr>
            <p:cNvPicPr>
              <a:picLocks noChangeAspect="1"/>
            </p:cNvPicPr>
            <p:nvPr/>
          </p:nvPicPr>
          <p:blipFill rotWithShape="1">
            <a:blip r:embed="rId3"/>
            <a:srcRect l="4180" t="-1" r="12704" b="1177"/>
            <a:stretch/>
          </p:blipFill>
          <p:spPr>
            <a:xfrm>
              <a:off x="211961" y="1248564"/>
              <a:ext cx="5040000" cy="3825289"/>
            </a:xfrm>
            <a:prstGeom prst="rect">
              <a:avLst/>
            </a:prstGeom>
            <a:ln w="12700">
              <a:solidFill>
                <a:srgbClr val="7030A0"/>
              </a:solidFill>
            </a:ln>
          </p:spPr>
        </p:pic>
        <p:cxnSp>
          <p:nvCxnSpPr>
            <p:cNvPr id="11" name="Straight Connector 10"/>
            <p:cNvCxnSpPr/>
            <p:nvPr/>
          </p:nvCxnSpPr>
          <p:spPr>
            <a:xfrm>
              <a:off x="685800" y="2743200"/>
              <a:ext cx="3780001" cy="0"/>
            </a:xfrm>
            <a:prstGeom prst="line">
              <a:avLst/>
            </a:prstGeom>
            <a:ln w="444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85800" y="3200400"/>
              <a:ext cx="3780001" cy="0"/>
            </a:xfrm>
            <a:prstGeom prst="line">
              <a:avLst/>
            </a:prstGeom>
            <a:ln w="44450">
              <a:solidFill>
                <a:srgbClr val="C00000"/>
              </a:solidFill>
            </a:ln>
          </p:spPr>
          <p:style>
            <a:lnRef idx="2">
              <a:schemeClr val="accent1"/>
            </a:lnRef>
            <a:fillRef idx="0">
              <a:schemeClr val="accent1"/>
            </a:fillRef>
            <a:effectRef idx="1">
              <a:schemeClr val="accent1"/>
            </a:effectRef>
            <a:fontRef idx="minor">
              <a:schemeClr val="tx1"/>
            </a:fontRef>
          </p:style>
        </p:cxnSp>
      </p:grpSp>
      <p:sp>
        <p:nvSpPr>
          <p:cNvPr id="15" name="TextBox 14">
            <a:extLst>
              <a:ext uri="{FF2B5EF4-FFF2-40B4-BE49-F238E27FC236}">
                <a16:creationId xmlns:a16="http://schemas.microsoft.com/office/drawing/2014/main" id="{77ADBD4B-F770-78A5-5DCC-772AE2EC6213}"/>
              </a:ext>
            </a:extLst>
          </p:cNvPr>
          <p:cNvSpPr txBox="1"/>
          <p:nvPr/>
        </p:nvSpPr>
        <p:spPr>
          <a:xfrm>
            <a:off x="2133600" y="5092903"/>
            <a:ext cx="1676400" cy="369332"/>
          </a:xfrm>
          <a:prstGeom prst="rect">
            <a:avLst/>
          </a:prstGeom>
          <a:noFill/>
        </p:spPr>
        <p:txBody>
          <a:bodyPr wrap="square" rtlCol="0">
            <a:spAutoFit/>
          </a:bodyPr>
          <a:lstStyle/>
          <a:p>
            <a:r>
              <a:rPr lang="en-CA" sz="1800" b="1" i="1" dirty="0">
                <a:solidFill>
                  <a:srgbClr val="FF3399"/>
                </a:solidFill>
                <a:latin typeface="Corbel" panose="020B0503020204020204" pitchFamily="34" charset="0"/>
              </a:rPr>
              <a:t>April, 2024</a:t>
            </a:r>
          </a:p>
        </p:txBody>
      </p:sp>
      <p:sp>
        <p:nvSpPr>
          <p:cNvPr id="17" name="TextBox 16">
            <a:extLst>
              <a:ext uri="{FF2B5EF4-FFF2-40B4-BE49-F238E27FC236}">
                <a16:creationId xmlns:a16="http://schemas.microsoft.com/office/drawing/2014/main" id="{01F05863-E451-0004-2713-2E8E6130F0D2}"/>
              </a:ext>
            </a:extLst>
          </p:cNvPr>
          <p:cNvSpPr txBox="1"/>
          <p:nvPr/>
        </p:nvSpPr>
        <p:spPr>
          <a:xfrm>
            <a:off x="5521714" y="1295400"/>
            <a:ext cx="3355587" cy="1384995"/>
          </a:xfrm>
          <a:prstGeom prst="rect">
            <a:avLst/>
          </a:prstGeom>
          <a:noFill/>
        </p:spPr>
        <p:txBody>
          <a:bodyPr wrap="square" rtlCol="0">
            <a:spAutoFit/>
          </a:bodyPr>
          <a:lstStyle/>
          <a:p>
            <a:r>
              <a:rPr lang="en-CA" sz="2800" b="1" dirty="0">
                <a:latin typeface="Corbel" panose="020B0503020204020204" pitchFamily="34" charset="0"/>
              </a:rPr>
              <a:t>La Niña likely </a:t>
            </a:r>
            <a:r>
              <a:rPr lang="en-CA" sz="2800" b="1" dirty="0">
                <a:latin typeface="Calibri" panose="020F0502020204030204" pitchFamily="34" charset="0"/>
                <a:cs typeface="Calibri" panose="020F0502020204030204" pitchFamily="34" charset="0"/>
              </a:rPr>
              <a:t>developing</a:t>
            </a:r>
            <a:r>
              <a:rPr lang="en-CA" sz="2800" b="1" dirty="0">
                <a:latin typeface="Corbel" panose="020B0503020204020204" pitchFamily="34" charset="0"/>
              </a:rPr>
              <a:t> 0ver summer</a:t>
            </a:r>
          </a:p>
        </p:txBody>
      </p:sp>
      <p:sp>
        <p:nvSpPr>
          <p:cNvPr id="13" name="Rectangle 3">
            <a:extLst>
              <a:ext uri="{FF2B5EF4-FFF2-40B4-BE49-F238E27FC236}">
                <a16:creationId xmlns:a16="http://schemas.microsoft.com/office/drawing/2014/main" id="{EEDA8CDB-6816-0385-6A68-05347D64AE53}"/>
              </a:ext>
            </a:extLst>
          </p:cNvPr>
          <p:cNvSpPr txBox="1">
            <a:spLocks noChangeArrowheads="1"/>
          </p:cNvSpPr>
          <p:nvPr/>
        </p:nvSpPr>
        <p:spPr>
          <a:xfrm>
            <a:off x="149400" y="935400"/>
            <a:ext cx="6480000" cy="360000"/>
          </a:xfrm>
          <a:prstGeom prst="rect">
            <a:avLst/>
          </a:prstGeom>
        </p:spPr>
        <p:txBody>
          <a:bodyPr/>
          <a:lstStyle>
            <a:lvl1pPr marL="257175" indent="-257175" algn="l" defTabSz="342900" rtl="0" eaLnBrk="0" fontAlgn="base" hangingPunct="0">
              <a:spcBef>
                <a:spcPct val="20000"/>
              </a:spcBef>
              <a:spcAft>
                <a:spcPct val="0"/>
              </a:spcAft>
              <a:buClr>
                <a:srgbClr val="306120"/>
              </a:buClr>
              <a:buFont typeface="Wingdings" panose="05000000000000000000" pitchFamily="2" charset="2"/>
              <a:buChar char="§"/>
              <a:defRPr sz="2400" kern="1200">
                <a:solidFill>
                  <a:schemeClr val="tx1"/>
                </a:solidFill>
                <a:latin typeface="Myriad Pro"/>
                <a:ea typeface="Myriad Pro"/>
                <a:cs typeface="Myriad Pro"/>
              </a:defRPr>
            </a:lvl1pPr>
            <a:lvl2pPr marL="557213" indent="-214313" algn="l" defTabSz="342900" rtl="0" eaLnBrk="0" fontAlgn="base" hangingPunct="0">
              <a:spcBef>
                <a:spcPct val="20000"/>
              </a:spcBef>
              <a:spcAft>
                <a:spcPct val="0"/>
              </a:spcAft>
              <a:buClr>
                <a:srgbClr val="306120"/>
              </a:buClr>
              <a:buFont typeface="Wingdings" panose="05000000000000000000" pitchFamily="2" charset="2"/>
              <a:buChar char="§"/>
              <a:defRPr sz="2100" kern="1200">
                <a:solidFill>
                  <a:schemeClr val="tx1"/>
                </a:solidFill>
                <a:latin typeface="Myriad Pro"/>
                <a:ea typeface="Myriad Pro"/>
                <a:cs typeface="Myriad Pro"/>
              </a:defRPr>
            </a:lvl2pPr>
            <a:lvl3pPr marL="857250" indent="-171450" algn="l" defTabSz="342900" rtl="0" eaLnBrk="0" fontAlgn="base" hangingPunct="0">
              <a:spcBef>
                <a:spcPct val="20000"/>
              </a:spcBef>
              <a:spcAft>
                <a:spcPct val="0"/>
              </a:spcAft>
              <a:buClr>
                <a:srgbClr val="306120"/>
              </a:buClr>
              <a:buFont typeface="Wingdings" panose="05000000000000000000" pitchFamily="2" charset="2"/>
              <a:buChar char="§"/>
              <a:defRPr sz="1800" kern="1200">
                <a:solidFill>
                  <a:schemeClr val="tx1"/>
                </a:solidFill>
                <a:latin typeface="Myriad Pro"/>
                <a:ea typeface="Myriad Pro"/>
                <a:cs typeface="Myriad Pro"/>
              </a:defRPr>
            </a:lvl3pPr>
            <a:lvl4pPr marL="1200150" indent="-171450" algn="l" defTabSz="342900"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4pPr>
            <a:lvl5pPr marL="1543050" indent="-171450" algn="l" defTabSz="342900"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defTabSz="361942" eaLnBrk="1" hangingPunct="1">
              <a:lnSpc>
                <a:spcPct val="80000"/>
              </a:lnSpc>
              <a:buNone/>
            </a:pPr>
            <a:r>
              <a:rPr lang="en-US" sz="1200" i="1" dirty="0">
                <a:hlinkClick r:id="rId4"/>
              </a:rPr>
              <a:t>https://iri.columbia.edu/our-expertise/climate/forecasts/enso/current/?enso_tab=enso-sst_table</a:t>
            </a:r>
            <a:r>
              <a:rPr lang="en-US" sz="1200" i="1" dirty="0"/>
              <a:t> </a:t>
            </a:r>
          </a:p>
        </p:txBody>
      </p:sp>
      <p:sp>
        <p:nvSpPr>
          <p:cNvPr id="19" name="TextBox 18">
            <a:extLst>
              <a:ext uri="{FF2B5EF4-FFF2-40B4-BE49-F238E27FC236}">
                <a16:creationId xmlns:a16="http://schemas.microsoft.com/office/drawing/2014/main" id="{297E41D6-5AE7-40DC-A764-48956B33BC16}"/>
              </a:ext>
            </a:extLst>
          </p:cNvPr>
          <p:cNvSpPr txBox="1"/>
          <p:nvPr/>
        </p:nvSpPr>
        <p:spPr>
          <a:xfrm>
            <a:off x="5829299" y="5410200"/>
            <a:ext cx="2857501" cy="369332"/>
          </a:xfrm>
          <a:prstGeom prst="rect">
            <a:avLst/>
          </a:prstGeom>
          <a:noFill/>
        </p:spPr>
        <p:txBody>
          <a:bodyPr wrap="square" rtlCol="0">
            <a:spAutoFit/>
          </a:bodyPr>
          <a:lstStyle/>
          <a:p>
            <a:r>
              <a:rPr lang="en-CA" sz="1800" b="1" i="1" dirty="0">
                <a:solidFill>
                  <a:srgbClr val="FF3399"/>
                </a:solidFill>
                <a:latin typeface="Corbel" panose="020B0503020204020204" pitchFamily="34" charset="0"/>
                <a:cs typeface="Calibri" panose="020F0502020204030204" pitchFamily="34" charset="0"/>
              </a:rPr>
              <a:t>Time series to January 2024</a:t>
            </a:r>
          </a:p>
        </p:txBody>
      </p:sp>
      <p:grpSp>
        <p:nvGrpSpPr>
          <p:cNvPr id="6" name="Group 5">
            <a:extLst>
              <a:ext uri="{FF2B5EF4-FFF2-40B4-BE49-F238E27FC236}">
                <a16:creationId xmlns:a16="http://schemas.microsoft.com/office/drawing/2014/main" id="{42760901-5A79-2B5B-D967-3B53494D73EA}"/>
              </a:ext>
            </a:extLst>
          </p:cNvPr>
          <p:cNvGrpSpPr/>
          <p:nvPr/>
        </p:nvGrpSpPr>
        <p:grpSpPr>
          <a:xfrm>
            <a:off x="5250266" y="2852219"/>
            <a:ext cx="3785734" cy="2514600"/>
            <a:chOff x="5250266" y="2852219"/>
            <a:chExt cx="3785734" cy="2514600"/>
          </a:xfrm>
        </p:grpSpPr>
        <p:pic>
          <p:nvPicPr>
            <p:cNvPr id="18" name="Picture 17">
              <a:extLst>
                <a:ext uri="{FF2B5EF4-FFF2-40B4-BE49-F238E27FC236}">
                  <a16:creationId xmlns:a16="http://schemas.microsoft.com/office/drawing/2014/main" id="{FA2ADB67-F936-9761-1083-7FA4C1807A3C}"/>
                </a:ext>
              </a:extLst>
            </p:cNvPr>
            <p:cNvPicPr>
              <a:picLocks noChangeAspect="1"/>
            </p:cNvPicPr>
            <p:nvPr/>
          </p:nvPicPr>
          <p:blipFill>
            <a:blip r:embed="rId5"/>
            <a:stretch>
              <a:fillRect/>
            </a:stretch>
          </p:blipFill>
          <p:spPr>
            <a:xfrm>
              <a:off x="5250266" y="2852219"/>
              <a:ext cx="3771900" cy="2514600"/>
            </a:xfrm>
            <a:prstGeom prst="rect">
              <a:avLst/>
            </a:prstGeom>
            <a:ln w="12700">
              <a:solidFill>
                <a:srgbClr val="0000FF"/>
              </a:solidFill>
            </a:ln>
          </p:spPr>
        </p:pic>
        <p:cxnSp>
          <p:nvCxnSpPr>
            <p:cNvPr id="3" name="Straight Connector 2">
              <a:extLst>
                <a:ext uri="{FF2B5EF4-FFF2-40B4-BE49-F238E27FC236}">
                  <a16:creationId xmlns:a16="http://schemas.microsoft.com/office/drawing/2014/main" id="{6ADA4ECC-DBC2-DFD5-4585-593EB2FF8A1D}"/>
                </a:ext>
              </a:extLst>
            </p:cNvPr>
            <p:cNvCxnSpPr/>
            <p:nvPr/>
          </p:nvCxnSpPr>
          <p:spPr>
            <a:xfrm>
              <a:off x="5544000" y="3870000"/>
              <a:ext cx="3492000"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91D3F054-5786-A736-E916-5C1EA8481A5F}"/>
                </a:ext>
              </a:extLst>
            </p:cNvPr>
            <p:cNvCxnSpPr/>
            <p:nvPr/>
          </p:nvCxnSpPr>
          <p:spPr>
            <a:xfrm>
              <a:off x="5544000" y="4191000"/>
              <a:ext cx="3492000"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grpSp>
      <p:cxnSp>
        <p:nvCxnSpPr>
          <p:cNvPr id="16" name="Straight Arrow Connector 15">
            <a:extLst>
              <a:ext uri="{FF2B5EF4-FFF2-40B4-BE49-F238E27FC236}">
                <a16:creationId xmlns:a16="http://schemas.microsoft.com/office/drawing/2014/main" id="{4BAFDE42-728F-6BA9-6078-BEA2A66DD340}"/>
              </a:ext>
            </a:extLst>
          </p:cNvPr>
          <p:cNvCxnSpPr/>
          <p:nvPr/>
        </p:nvCxnSpPr>
        <p:spPr>
          <a:xfrm flipV="1">
            <a:off x="1828800" y="3429000"/>
            <a:ext cx="0" cy="441000"/>
          </a:xfrm>
          <a:prstGeom prst="straightConnector1">
            <a:avLst/>
          </a:prstGeom>
          <a:ln w="57150">
            <a:solidFill>
              <a:srgbClr val="00800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CCD3DE18-08C1-55F3-A5BE-38B1CFBA6576}"/>
              </a:ext>
            </a:extLst>
          </p:cNvPr>
          <p:cNvCxnSpPr/>
          <p:nvPr/>
        </p:nvCxnSpPr>
        <p:spPr>
          <a:xfrm flipV="1">
            <a:off x="2743200" y="3429000"/>
            <a:ext cx="0" cy="441000"/>
          </a:xfrm>
          <a:prstGeom prst="straightConnector1">
            <a:avLst/>
          </a:prstGeom>
          <a:ln w="57150">
            <a:solidFill>
              <a:srgbClr val="0000FF"/>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83557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38BEE91-185B-847A-649A-7A2B752580D0}"/>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7" name="Rectangle 6">
            <a:extLst>
              <a:ext uri="{FF2B5EF4-FFF2-40B4-BE49-F238E27FC236}">
                <a16:creationId xmlns:a16="http://schemas.microsoft.com/office/drawing/2014/main" id="{A0DAD2C5-C8F4-40B9-206B-5D2A563D7050}"/>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TextBox 1"/>
          <p:cNvSpPr txBox="1"/>
          <p:nvPr/>
        </p:nvSpPr>
        <p:spPr>
          <a:xfrm>
            <a:off x="360000" y="360005"/>
            <a:ext cx="8280000" cy="646331"/>
          </a:xfrm>
          <a:prstGeom prst="rect">
            <a:avLst/>
          </a:prstGeom>
          <a:noFill/>
        </p:spPr>
        <p:txBody>
          <a:bodyPr wrap="square" rtlCol="0">
            <a:noAutofit/>
          </a:bodyPr>
          <a:lstStyle/>
          <a:p>
            <a:r>
              <a:rPr lang="en-CA" sz="3600" b="1" dirty="0">
                <a:solidFill>
                  <a:srgbClr val="C00000"/>
                </a:solidFill>
                <a:latin typeface="+mj-lt"/>
              </a:rPr>
              <a:t>Fading El Niño: Recent analog years</a:t>
            </a: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21</a:t>
            </a:fld>
            <a:endParaRPr lang="en-US" altLang="en-US" dirty="0"/>
          </a:p>
        </p:txBody>
      </p:sp>
      <p:sp>
        <p:nvSpPr>
          <p:cNvPr id="3" name="TextBox 2"/>
          <p:cNvSpPr txBox="1"/>
          <p:nvPr/>
        </p:nvSpPr>
        <p:spPr>
          <a:xfrm>
            <a:off x="228600" y="1007124"/>
            <a:ext cx="8686800" cy="1126476"/>
          </a:xfrm>
          <a:prstGeom prst="rect">
            <a:avLst/>
          </a:prstGeom>
          <a:noFill/>
        </p:spPr>
        <p:txBody>
          <a:bodyPr wrap="square" rtlCol="0">
            <a:noAutofit/>
          </a:bodyPr>
          <a:lstStyle/>
          <a:p>
            <a:pPr marL="182558" indent="-182558">
              <a:buFont typeface="Arial" panose="020B0604020202020204" pitchFamily="34" charset="0"/>
              <a:buChar char="•"/>
            </a:pPr>
            <a:r>
              <a:rPr lang="en-CA" sz="2800" b="1" dirty="0">
                <a:latin typeface="Calibri" panose="020F0502020204030204" pitchFamily="34" charset="0"/>
                <a:cs typeface="Calibri" panose="020F0502020204030204" pitchFamily="34" charset="0"/>
              </a:rPr>
              <a:t>Area burned in 2010, 2016, 2017, 2019, 2020 (red, orange arrows)</a:t>
            </a:r>
          </a:p>
          <a:p>
            <a:pPr marL="182558" indent="-182558">
              <a:buFont typeface="Arial" panose="020B0604020202020204" pitchFamily="34" charset="0"/>
              <a:buChar char="•"/>
            </a:pPr>
            <a:endParaRPr lang="en-CA" sz="1200" b="1" dirty="0">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B227A673-3A75-1783-4206-001B8AF7D560}"/>
              </a:ext>
            </a:extLst>
          </p:cNvPr>
          <p:cNvGrpSpPr/>
          <p:nvPr/>
        </p:nvGrpSpPr>
        <p:grpSpPr>
          <a:xfrm>
            <a:off x="1029193" y="1864724"/>
            <a:ext cx="7048007" cy="4383676"/>
            <a:chOff x="1029193" y="1864724"/>
            <a:chExt cx="7048007" cy="4383676"/>
          </a:xfrm>
        </p:grpSpPr>
        <p:pic>
          <p:nvPicPr>
            <p:cNvPr id="6" name="Picture 5" descr="A graph of fire burning&#10;&#10;Description automatically generated with medium confidence">
              <a:extLst>
                <a:ext uri="{FF2B5EF4-FFF2-40B4-BE49-F238E27FC236}">
                  <a16:creationId xmlns:a16="http://schemas.microsoft.com/office/drawing/2014/main" id="{136B3792-3969-4AD6-F3F1-8191249E3C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193" y="1864724"/>
              <a:ext cx="7048007" cy="4383676"/>
            </a:xfrm>
            <a:prstGeom prst="rect">
              <a:avLst/>
            </a:prstGeom>
            <a:ln w="12700">
              <a:noFill/>
            </a:ln>
          </p:spPr>
        </p:pic>
        <p:cxnSp>
          <p:nvCxnSpPr>
            <p:cNvPr id="10" name="Straight Arrow Connector 9">
              <a:extLst>
                <a:ext uri="{FF2B5EF4-FFF2-40B4-BE49-F238E27FC236}">
                  <a16:creationId xmlns:a16="http://schemas.microsoft.com/office/drawing/2014/main" id="{377F3731-1926-CC65-675A-F6B541806BF4}"/>
                </a:ext>
              </a:extLst>
            </p:cNvPr>
            <p:cNvCxnSpPr/>
            <p:nvPr/>
          </p:nvCxnSpPr>
          <p:spPr>
            <a:xfrm>
              <a:off x="6553200" y="4576338"/>
              <a:ext cx="0" cy="432000"/>
            </a:xfrm>
            <a:prstGeom prst="straightConnector1">
              <a:avLst/>
            </a:prstGeom>
            <a:ln w="50800">
              <a:solidFill>
                <a:srgbClr val="C0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321C30A8-7F8D-A42E-E732-A1D93977C2B9}"/>
                </a:ext>
              </a:extLst>
            </p:cNvPr>
            <p:cNvCxnSpPr/>
            <p:nvPr/>
          </p:nvCxnSpPr>
          <p:spPr>
            <a:xfrm>
              <a:off x="6705600" y="3661938"/>
              <a:ext cx="0" cy="432000"/>
            </a:xfrm>
            <a:prstGeom prst="straightConnector1">
              <a:avLst/>
            </a:prstGeom>
            <a:ln w="50800">
              <a:solidFill>
                <a:srgbClr val="FF66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91F46A76-ABF4-AC4A-EF3B-0694EA79EB13}"/>
                </a:ext>
              </a:extLst>
            </p:cNvPr>
            <p:cNvCxnSpPr/>
            <p:nvPr/>
          </p:nvCxnSpPr>
          <p:spPr>
            <a:xfrm>
              <a:off x="6970200" y="4423938"/>
              <a:ext cx="0" cy="432000"/>
            </a:xfrm>
            <a:prstGeom prst="straightConnector1">
              <a:avLst/>
            </a:prstGeom>
            <a:ln w="50800">
              <a:solidFill>
                <a:srgbClr val="FF66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648F0E7D-5D4E-AE43-243F-92B576F99CE3}"/>
                </a:ext>
              </a:extLst>
            </p:cNvPr>
            <p:cNvCxnSpPr/>
            <p:nvPr/>
          </p:nvCxnSpPr>
          <p:spPr>
            <a:xfrm>
              <a:off x="7114200" y="5033538"/>
              <a:ext cx="0" cy="432000"/>
            </a:xfrm>
            <a:prstGeom prst="straightConnector1">
              <a:avLst/>
            </a:prstGeom>
            <a:ln w="50800">
              <a:solidFill>
                <a:srgbClr val="C0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088C0CB9-6C67-2914-72CF-224EED67087E}"/>
                </a:ext>
              </a:extLst>
            </p:cNvPr>
            <p:cNvCxnSpPr/>
            <p:nvPr/>
          </p:nvCxnSpPr>
          <p:spPr>
            <a:xfrm>
              <a:off x="5715000" y="3886200"/>
              <a:ext cx="0" cy="432000"/>
            </a:xfrm>
            <a:prstGeom prst="straightConnector1">
              <a:avLst/>
            </a:prstGeom>
            <a:ln w="50800">
              <a:solidFill>
                <a:srgbClr val="C00000"/>
              </a:solidFill>
              <a:headEnd type="none"/>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2739829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2E3E5B-2CFB-A8E9-875E-550860A06B49}"/>
              </a:ext>
            </a:extLst>
          </p:cNvPr>
          <p:cNvSpPr>
            <a:spLocks noChangeAspect="1"/>
          </p:cNvSpPr>
          <p:nvPr/>
        </p:nvSpPr>
        <p:spPr bwMode="auto">
          <a:xfrm>
            <a:off x="6569830" y="6317995"/>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9" name="Picture 8">
            <a:extLst>
              <a:ext uri="{FF2B5EF4-FFF2-40B4-BE49-F238E27FC236}">
                <a16:creationId xmlns:a16="http://schemas.microsoft.com/office/drawing/2014/main" id="{A06092B6-218E-64C5-FC65-9D5F5ABC4240}"/>
              </a:ext>
            </a:extLst>
          </p:cNvPr>
          <p:cNvPicPr>
            <a:picLocks noChangeAspect="1"/>
          </p:cNvPicPr>
          <p:nvPr/>
        </p:nvPicPr>
        <p:blipFill>
          <a:blip r:embed="rId3"/>
          <a:stretch>
            <a:fillRect/>
          </a:stretch>
        </p:blipFill>
        <p:spPr>
          <a:xfrm>
            <a:off x="2057400" y="1447800"/>
            <a:ext cx="6840000" cy="4545936"/>
          </a:xfrm>
          <a:prstGeom prst="rect">
            <a:avLst/>
          </a:prstGeom>
        </p:spPr>
      </p:pic>
      <p:pic>
        <p:nvPicPr>
          <p:cNvPr id="14" name="Picture 13">
            <a:extLst>
              <a:ext uri="{FF2B5EF4-FFF2-40B4-BE49-F238E27FC236}">
                <a16:creationId xmlns:a16="http://schemas.microsoft.com/office/drawing/2014/main" id="{CEE5B936-6C0D-D791-6A47-AA12FB03AF96}"/>
              </a:ext>
            </a:extLst>
          </p:cNvPr>
          <p:cNvPicPr>
            <a:picLocks noChangeAspect="1"/>
          </p:cNvPicPr>
          <p:nvPr/>
        </p:nvPicPr>
        <p:blipFill>
          <a:blip r:embed="rId4"/>
          <a:stretch>
            <a:fillRect/>
          </a:stretch>
        </p:blipFill>
        <p:spPr>
          <a:xfrm>
            <a:off x="2070213" y="1447800"/>
            <a:ext cx="6840000" cy="4554735"/>
          </a:xfrm>
          <a:prstGeom prst="rect">
            <a:avLst/>
          </a:prstGeom>
        </p:spPr>
      </p:pic>
      <p:sp>
        <p:nvSpPr>
          <p:cNvPr id="5" name="Rectangle 4">
            <a:extLst>
              <a:ext uri="{FF2B5EF4-FFF2-40B4-BE49-F238E27FC236}">
                <a16:creationId xmlns:a16="http://schemas.microsoft.com/office/drawing/2014/main" id="{E6C8C412-01E9-1CCA-0F08-3F19EDFC52FB}"/>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TextBox 3"/>
          <p:cNvSpPr txBox="1"/>
          <p:nvPr/>
        </p:nvSpPr>
        <p:spPr>
          <a:xfrm>
            <a:off x="170499" y="1053280"/>
            <a:ext cx="2115503" cy="4928379"/>
          </a:xfrm>
          <a:prstGeom prst="rect">
            <a:avLst/>
          </a:prstGeom>
          <a:solidFill>
            <a:schemeClr val="bg1"/>
          </a:solidFill>
        </p:spPr>
        <p:txBody>
          <a:bodyPr wrap="square" rtlCol="0">
            <a:noAutofit/>
          </a:bodyPr>
          <a:lstStyle/>
          <a:p>
            <a:endParaRPr lang="en-CA" sz="2800" b="1" dirty="0">
              <a:solidFill>
                <a:srgbClr val="C00000"/>
              </a:solidFill>
              <a:latin typeface="Corbel" panose="020B0503020204020204" pitchFamily="34" charset="0"/>
            </a:endParaRPr>
          </a:p>
          <a:p>
            <a:endParaRPr lang="en-CA" sz="2800" b="1" dirty="0">
              <a:solidFill>
                <a:srgbClr val="C00000"/>
              </a:solidFill>
              <a:latin typeface="Corbel" panose="020B0503020204020204" pitchFamily="34" charset="0"/>
            </a:endParaRPr>
          </a:p>
          <a:p>
            <a:r>
              <a:rPr lang="en-CA" sz="2800" b="1" dirty="0">
                <a:latin typeface="Corbel" panose="020B0503020204020204" pitchFamily="34" charset="0"/>
              </a:rPr>
              <a:t>June Temp</a:t>
            </a:r>
          </a:p>
          <a:p>
            <a:endParaRPr lang="en-CA" sz="2400" b="1" dirty="0">
              <a:latin typeface="Corbel" panose="020B0503020204020204" pitchFamily="34" charset="0"/>
            </a:endParaRPr>
          </a:p>
          <a:p>
            <a:endParaRPr lang="en-CA" sz="2400" b="1" dirty="0">
              <a:latin typeface="Corbel" panose="020B0503020204020204" pitchFamily="34" charset="0"/>
            </a:endParaRPr>
          </a:p>
          <a:p>
            <a:r>
              <a:rPr lang="en-CA" sz="2400" b="1" dirty="0">
                <a:solidFill>
                  <a:srgbClr val="C00000"/>
                </a:solidFill>
                <a:latin typeface="Corbel" panose="020B0503020204020204" pitchFamily="34" charset="0"/>
              </a:rPr>
              <a:t>GEM-NEMO often predicts cool</a:t>
            </a:r>
          </a:p>
          <a:p>
            <a:endParaRPr lang="en-CA" sz="2400" b="1" i="1" dirty="0">
              <a:solidFill>
                <a:srgbClr val="0000FF"/>
              </a:solidFill>
              <a:latin typeface="Corbel" panose="020B0503020204020204" pitchFamily="34" charset="0"/>
            </a:endParaRPr>
          </a:p>
          <a:p>
            <a:endParaRPr lang="en-CA" sz="2400" b="1" dirty="0">
              <a:latin typeface="Corbel" panose="020B0503020204020204" pitchFamily="34" charset="0"/>
            </a:endParaRPr>
          </a:p>
          <a:p>
            <a:endParaRPr lang="en-CA" sz="2400" b="1" dirty="0">
              <a:latin typeface="Corbel" panose="020B0503020204020204" pitchFamily="34" charset="0"/>
            </a:endParaRPr>
          </a:p>
        </p:txBody>
      </p:sp>
      <p:sp>
        <p:nvSpPr>
          <p:cNvPr id="13" name="TextBox 12"/>
          <p:cNvSpPr txBox="1"/>
          <p:nvPr/>
        </p:nvSpPr>
        <p:spPr>
          <a:xfrm>
            <a:off x="152407" y="1066805"/>
            <a:ext cx="2133599" cy="4928379"/>
          </a:xfrm>
          <a:prstGeom prst="rect">
            <a:avLst/>
          </a:prstGeom>
          <a:solidFill>
            <a:schemeClr val="bg1"/>
          </a:solidFill>
        </p:spPr>
        <p:txBody>
          <a:bodyPr wrap="square" rtlCol="0">
            <a:noAutofit/>
          </a:bodyPr>
          <a:lstStyle/>
          <a:p>
            <a:endParaRPr lang="en-CA" sz="2800" b="1" dirty="0">
              <a:solidFill>
                <a:srgbClr val="C00000"/>
              </a:solidFill>
              <a:latin typeface="Corbel" panose="020B0503020204020204" pitchFamily="34" charset="0"/>
            </a:endParaRPr>
          </a:p>
          <a:p>
            <a:endParaRPr lang="en-CA" sz="2800" b="1" dirty="0">
              <a:solidFill>
                <a:srgbClr val="C00000"/>
              </a:solidFill>
              <a:latin typeface="Corbel" panose="020B0503020204020204" pitchFamily="34" charset="0"/>
            </a:endParaRPr>
          </a:p>
          <a:p>
            <a:r>
              <a:rPr lang="en-CA" sz="2800" b="1" dirty="0">
                <a:latin typeface="Corbel" panose="020B0503020204020204" pitchFamily="34" charset="0"/>
              </a:rPr>
              <a:t>June </a:t>
            </a:r>
            <a:r>
              <a:rPr lang="en-CA" sz="2800" b="1" dirty="0" err="1">
                <a:latin typeface="Corbel" panose="020B0503020204020204" pitchFamily="34" charset="0"/>
              </a:rPr>
              <a:t>Precip</a:t>
            </a:r>
            <a:endParaRPr lang="en-CA" sz="2800" b="1" dirty="0">
              <a:latin typeface="Corbel" panose="020B0503020204020204" pitchFamily="34" charset="0"/>
            </a:endParaRPr>
          </a:p>
          <a:p>
            <a:endParaRPr lang="en-CA" sz="2400" b="1" dirty="0">
              <a:latin typeface="Corbel" panose="020B0503020204020204" pitchFamily="34" charset="0"/>
            </a:endParaRPr>
          </a:p>
          <a:p>
            <a:endParaRPr lang="en-CA" sz="2400" b="1" dirty="0">
              <a:latin typeface="Corbel" panose="020B0503020204020204" pitchFamily="34" charset="0"/>
            </a:endParaRPr>
          </a:p>
          <a:p>
            <a:endParaRPr lang="en-CA" sz="2400" b="1" dirty="0">
              <a:latin typeface="Corbel" panose="020B0503020204020204" pitchFamily="34" charset="0"/>
            </a:endParaRPr>
          </a:p>
          <a:p>
            <a:endParaRPr lang="en-CA" sz="2400" b="1" dirty="0">
              <a:latin typeface="Corbel" panose="020B0503020204020204" pitchFamily="34" charset="0"/>
            </a:endParaRPr>
          </a:p>
          <a:p>
            <a:r>
              <a:rPr lang="en-CA" sz="2800" b="1" i="1" dirty="0">
                <a:solidFill>
                  <a:srgbClr val="FF0000"/>
                </a:solidFill>
                <a:latin typeface="Corbel" panose="020B0503020204020204" pitchFamily="34" charset="0"/>
              </a:rPr>
              <a:t>Dry central regions?</a:t>
            </a:r>
          </a:p>
          <a:p>
            <a:endParaRPr lang="en-CA" sz="2400" b="1" dirty="0">
              <a:latin typeface="Corbel" panose="020B0503020204020204" pitchFamily="34" charset="0"/>
            </a:endParaRPr>
          </a:p>
          <a:p>
            <a:endParaRPr lang="en-CA" sz="2400" b="1" dirty="0">
              <a:latin typeface="Corbel" panose="020B0503020204020204" pitchFamily="34" charset="0"/>
            </a:endParaRPr>
          </a:p>
        </p:txBody>
      </p:sp>
      <p:sp>
        <p:nvSpPr>
          <p:cNvPr id="12" name="TextBox 11"/>
          <p:cNvSpPr txBox="1"/>
          <p:nvPr/>
        </p:nvSpPr>
        <p:spPr>
          <a:xfrm>
            <a:off x="3429000" y="900880"/>
            <a:ext cx="2306184" cy="546925"/>
          </a:xfrm>
          <a:prstGeom prst="rect">
            <a:avLst/>
          </a:prstGeom>
          <a:noFill/>
        </p:spPr>
        <p:txBody>
          <a:bodyPr wrap="square" rtlCol="0">
            <a:noAutofit/>
          </a:bodyPr>
          <a:lstStyle/>
          <a:p>
            <a:pPr algn="ctr"/>
            <a:r>
              <a:rPr lang="en-CA" sz="2800" b="1" dirty="0">
                <a:solidFill>
                  <a:srgbClr val="C00000"/>
                </a:solidFill>
                <a:latin typeface="Corbel" panose="020B0503020204020204" pitchFamily="34" charset="0"/>
              </a:rPr>
              <a:t>NMME</a:t>
            </a:r>
          </a:p>
        </p:txBody>
      </p:sp>
      <p:sp>
        <p:nvSpPr>
          <p:cNvPr id="2" name="Slide Number Placeholder 1"/>
          <p:cNvSpPr>
            <a:spLocks noGrp="1"/>
          </p:cNvSpPr>
          <p:nvPr>
            <p:ph type="sldNum" sz="quarter" idx="12"/>
          </p:nvPr>
        </p:nvSpPr>
        <p:spPr/>
        <p:txBody>
          <a:bodyPr/>
          <a:lstStyle/>
          <a:p>
            <a:fld id="{392AE7EE-0C6F-44B8-A618-F1EC8F52F0A4}" type="slidenum">
              <a:rPr lang="en-US" altLang="en-US" smtClean="0"/>
              <a:pPr/>
              <a:t>22</a:t>
            </a:fld>
            <a:endParaRPr lang="en-US" altLang="en-US" dirty="0"/>
          </a:p>
        </p:txBody>
      </p:sp>
      <p:sp>
        <p:nvSpPr>
          <p:cNvPr id="3" name="TextBox 2"/>
          <p:cNvSpPr txBox="1"/>
          <p:nvPr/>
        </p:nvSpPr>
        <p:spPr>
          <a:xfrm>
            <a:off x="1" y="360005"/>
            <a:ext cx="9144000" cy="646331"/>
          </a:xfrm>
          <a:prstGeom prst="rect">
            <a:avLst/>
          </a:prstGeom>
          <a:noFill/>
        </p:spPr>
        <p:txBody>
          <a:bodyPr wrap="square" rtlCol="0">
            <a:noAutofit/>
          </a:bodyPr>
          <a:lstStyle/>
          <a:p>
            <a:pPr algn="ctr"/>
            <a:r>
              <a:rPr lang="en-CA" sz="3600" b="1" dirty="0">
                <a:solidFill>
                  <a:srgbClr val="C00000"/>
                </a:solidFill>
                <a:latin typeface="+mj-lt"/>
              </a:rPr>
              <a:t>North American Multi-model Ensemble</a:t>
            </a:r>
          </a:p>
        </p:txBody>
      </p:sp>
      <p:sp>
        <p:nvSpPr>
          <p:cNvPr id="8" name="Rectangle 7"/>
          <p:cNvSpPr/>
          <p:nvPr/>
        </p:nvSpPr>
        <p:spPr>
          <a:xfrm>
            <a:off x="4038600" y="3294000"/>
            <a:ext cx="2971800" cy="1359336"/>
          </a:xfrm>
          <a:prstGeom prst="rect">
            <a:avLst/>
          </a:prstGeom>
          <a:noFill/>
          <a:ln w="635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pic>
        <p:nvPicPr>
          <p:cNvPr id="17" name="Picture 16">
            <a:extLst>
              <a:ext uri="{FF2B5EF4-FFF2-40B4-BE49-F238E27FC236}">
                <a16:creationId xmlns:a16="http://schemas.microsoft.com/office/drawing/2014/main" id="{F5681FF7-659C-CDB3-596D-2D8FE9625DF9}"/>
              </a:ext>
            </a:extLst>
          </p:cNvPr>
          <p:cNvPicPr>
            <a:picLocks noChangeAspect="1"/>
          </p:cNvPicPr>
          <p:nvPr/>
        </p:nvPicPr>
        <p:blipFill>
          <a:blip r:embed="rId5"/>
          <a:stretch>
            <a:fillRect/>
          </a:stretch>
        </p:blipFill>
        <p:spPr>
          <a:xfrm>
            <a:off x="2133600" y="1392839"/>
            <a:ext cx="6840000" cy="4570459"/>
          </a:xfrm>
          <a:prstGeom prst="rect">
            <a:avLst/>
          </a:prstGeom>
        </p:spPr>
      </p:pic>
      <p:sp>
        <p:nvSpPr>
          <p:cNvPr id="18" name="TextBox 17">
            <a:extLst>
              <a:ext uri="{FF2B5EF4-FFF2-40B4-BE49-F238E27FC236}">
                <a16:creationId xmlns:a16="http://schemas.microsoft.com/office/drawing/2014/main" id="{C7DDF637-A82A-94D3-0055-C38F462053B5}"/>
              </a:ext>
            </a:extLst>
          </p:cNvPr>
          <p:cNvSpPr txBox="1"/>
          <p:nvPr/>
        </p:nvSpPr>
        <p:spPr>
          <a:xfrm>
            <a:off x="152400" y="1066800"/>
            <a:ext cx="2133599" cy="4928379"/>
          </a:xfrm>
          <a:prstGeom prst="rect">
            <a:avLst/>
          </a:prstGeom>
          <a:solidFill>
            <a:schemeClr val="bg1"/>
          </a:solidFill>
        </p:spPr>
        <p:txBody>
          <a:bodyPr wrap="square" rtlCol="0">
            <a:noAutofit/>
          </a:bodyPr>
          <a:lstStyle/>
          <a:p>
            <a:endParaRPr lang="en-CA" sz="2800" b="1" dirty="0">
              <a:solidFill>
                <a:srgbClr val="C00000"/>
              </a:solidFill>
              <a:latin typeface="Corbel" panose="020B0503020204020204" pitchFamily="34" charset="0"/>
            </a:endParaRPr>
          </a:p>
          <a:p>
            <a:endParaRPr lang="en-CA" sz="2800" b="1" dirty="0">
              <a:solidFill>
                <a:srgbClr val="C00000"/>
              </a:solidFill>
              <a:latin typeface="Corbel" panose="020B0503020204020204" pitchFamily="34" charset="0"/>
            </a:endParaRPr>
          </a:p>
          <a:p>
            <a:r>
              <a:rPr lang="en-CA" sz="2800" b="1" dirty="0" err="1">
                <a:latin typeface="Corbel" panose="020B0503020204020204" pitchFamily="34" charset="0"/>
              </a:rPr>
              <a:t>Precip</a:t>
            </a:r>
            <a:r>
              <a:rPr lang="en-CA" sz="2800" b="1" dirty="0">
                <a:latin typeface="Corbel" panose="020B0503020204020204" pitchFamily="34" charset="0"/>
              </a:rPr>
              <a:t> skills</a:t>
            </a:r>
          </a:p>
          <a:p>
            <a:endParaRPr lang="en-CA" sz="2400" b="1" dirty="0">
              <a:latin typeface="Corbel" panose="020B0503020204020204" pitchFamily="34" charset="0"/>
            </a:endParaRPr>
          </a:p>
          <a:p>
            <a:endParaRPr lang="en-CA" sz="2400" b="1" dirty="0">
              <a:latin typeface="Corbel" panose="020B0503020204020204" pitchFamily="34" charset="0"/>
            </a:endParaRPr>
          </a:p>
          <a:p>
            <a:endParaRPr lang="en-CA" sz="2400" b="1" dirty="0">
              <a:latin typeface="Corbel" panose="020B0503020204020204" pitchFamily="34" charset="0"/>
            </a:endParaRPr>
          </a:p>
          <a:p>
            <a:endParaRPr lang="en-CA" sz="2400" b="1" dirty="0">
              <a:latin typeface="Corbel" panose="020B0503020204020204" pitchFamily="34" charset="0"/>
            </a:endParaRPr>
          </a:p>
          <a:p>
            <a:r>
              <a:rPr lang="en-CA" sz="2800" b="1" i="1" dirty="0">
                <a:solidFill>
                  <a:srgbClr val="FF0000"/>
                </a:solidFill>
                <a:latin typeface="Corbel" panose="020B0503020204020204" pitchFamily="34" charset="0"/>
              </a:rPr>
              <a:t>Little skill and variation</a:t>
            </a:r>
          </a:p>
          <a:p>
            <a:endParaRPr lang="en-CA" sz="2400" b="1" dirty="0">
              <a:latin typeface="Corbel" panose="020B0503020204020204" pitchFamily="34" charset="0"/>
            </a:endParaRPr>
          </a:p>
          <a:p>
            <a:endParaRPr lang="en-CA" sz="2400" b="1" dirty="0">
              <a:latin typeface="Corbel" panose="020B0503020204020204" pitchFamily="34" charset="0"/>
            </a:endParaRPr>
          </a:p>
        </p:txBody>
      </p:sp>
    </p:spTree>
    <p:extLst>
      <p:ext uri="{BB962C8B-B14F-4D97-AF65-F5344CB8AC3E}">
        <p14:creationId xmlns:p14="http://schemas.microsoft.com/office/powerpoint/2010/main" val="3890998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D6F5406-D1CC-FB87-576E-AF400DB9A15A}"/>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7" name="Rectangle 6">
            <a:extLst>
              <a:ext uri="{FF2B5EF4-FFF2-40B4-BE49-F238E27FC236}">
                <a16:creationId xmlns:a16="http://schemas.microsoft.com/office/drawing/2014/main" id="{E2372C26-6AD5-E801-A71C-9723BCBCDC44}"/>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11" name="Picture 10">
            <a:extLst>
              <a:ext uri="{FF2B5EF4-FFF2-40B4-BE49-F238E27FC236}">
                <a16:creationId xmlns:a16="http://schemas.microsoft.com/office/drawing/2014/main" id="{64566212-71A2-97F8-AA2B-4362DE427E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9775" y="1371600"/>
            <a:ext cx="6984000" cy="4858117"/>
          </a:xfrm>
          <a:prstGeom prst="rect">
            <a:avLst/>
          </a:prstGeom>
        </p:spPr>
      </p:pic>
      <p:sp>
        <p:nvSpPr>
          <p:cNvPr id="4" name="TextBox 3"/>
          <p:cNvSpPr txBox="1"/>
          <p:nvPr/>
        </p:nvSpPr>
        <p:spPr>
          <a:xfrm>
            <a:off x="170499" y="1053280"/>
            <a:ext cx="2306184" cy="4928379"/>
          </a:xfrm>
          <a:prstGeom prst="rect">
            <a:avLst/>
          </a:prstGeom>
          <a:solidFill>
            <a:schemeClr val="bg1"/>
          </a:solidFill>
        </p:spPr>
        <p:txBody>
          <a:bodyPr wrap="square" rtlCol="0">
            <a:noAutofit/>
          </a:bodyPr>
          <a:lstStyle/>
          <a:p>
            <a:endParaRPr lang="en-CA" sz="2800" b="1" dirty="0">
              <a:solidFill>
                <a:srgbClr val="C00000"/>
              </a:solidFill>
              <a:latin typeface="Corbel" panose="020B0503020204020204" pitchFamily="34" charset="0"/>
            </a:endParaRPr>
          </a:p>
          <a:p>
            <a:endParaRPr lang="en-CA" sz="2800" b="1" dirty="0">
              <a:solidFill>
                <a:srgbClr val="C00000"/>
              </a:solidFill>
              <a:latin typeface="Corbel" panose="020B0503020204020204" pitchFamily="34" charset="0"/>
            </a:endParaRPr>
          </a:p>
          <a:p>
            <a:r>
              <a:rPr lang="en-CA" sz="2800" b="1" dirty="0">
                <a:latin typeface="Corbel" panose="020B0503020204020204" pitchFamily="34" charset="0"/>
              </a:rPr>
              <a:t>July Temp</a:t>
            </a:r>
          </a:p>
          <a:p>
            <a:endParaRPr lang="en-CA" sz="2400" b="1" dirty="0">
              <a:latin typeface="Corbel" panose="020B0503020204020204" pitchFamily="34" charset="0"/>
            </a:endParaRPr>
          </a:p>
          <a:p>
            <a:endParaRPr lang="en-CA" sz="2400" b="1" dirty="0">
              <a:latin typeface="Corbel" panose="020B0503020204020204" pitchFamily="34" charset="0"/>
            </a:endParaRPr>
          </a:p>
          <a:p>
            <a:endParaRPr lang="en-CA" sz="2400" b="1" dirty="0">
              <a:latin typeface="Corbel" panose="020B0503020204020204" pitchFamily="34" charset="0"/>
            </a:endParaRPr>
          </a:p>
          <a:p>
            <a:r>
              <a:rPr lang="en-CA" sz="2400" b="1" i="1" dirty="0">
                <a:solidFill>
                  <a:srgbClr val="FF6600"/>
                </a:solidFill>
                <a:latin typeface="Corbel" panose="020B0503020204020204" pitchFamily="34" charset="0"/>
              </a:rPr>
              <a:t>Ambiguous trends</a:t>
            </a:r>
          </a:p>
          <a:p>
            <a:endParaRPr lang="en-CA" sz="2400" b="1" dirty="0">
              <a:latin typeface="Corbel" panose="020B0503020204020204" pitchFamily="34" charset="0"/>
            </a:endParaRPr>
          </a:p>
          <a:p>
            <a:endParaRPr lang="en-CA" sz="2400" b="1" dirty="0">
              <a:latin typeface="Corbel" panose="020B0503020204020204" pitchFamily="34" charset="0"/>
            </a:endParaRPr>
          </a:p>
        </p:txBody>
      </p:sp>
      <p:pic>
        <p:nvPicPr>
          <p:cNvPr id="15" name="Picture 14">
            <a:extLst>
              <a:ext uri="{FF2B5EF4-FFF2-40B4-BE49-F238E27FC236}">
                <a16:creationId xmlns:a16="http://schemas.microsoft.com/office/drawing/2014/main" id="{658E7C00-FDE6-C201-BE92-9773328B18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7600" y="1457330"/>
            <a:ext cx="6984000" cy="4801047"/>
          </a:xfrm>
          <a:prstGeom prst="rect">
            <a:avLst/>
          </a:prstGeom>
        </p:spPr>
      </p:pic>
      <p:sp>
        <p:nvSpPr>
          <p:cNvPr id="13" name="TextBox 12"/>
          <p:cNvSpPr txBox="1"/>
          <p:nvPr/>
        </p:nvSpPr>
        <p:spPr>
          <a:xfrm>
            <a:off x="152400" y="1066805"/>
            <a:ext cx="2306184" cy="4928379"/>
          </a:xfrm>
          <a:prstGeom prst="rect">
            <a:avLst/>
          </a:prstGeom>
          <a:solidFill>
            <a:schemeClr val="bg1"/>
          </a:solidFill>
        </p:spPr>
        <p:txBody>
          <a:bodyPr wrap="square" rtlCol="0">
            <a:noAutofit/>
          </a:bodyPr>
          <a:lstStyle/>
          <a:p>
            <a:endParaRPr lang="en-CA" sz="2800" b="1" dirty="0">
              <a:solidFill>
                <a:srgbClr val="C00000"/>
              </a:solidFill>
              <a:latin typeface="Corbel" panose="020B0503020204020204" pitchFamily="34" charset="0"/>
            </a:endParaRPr>
          </a:p>
          <a:p>
            <a:endParaRPr lang="en-CA" sz="2800" b="1" dirty="0">
              <a:solidFill>
                <a:srgbClr val="C00000"/>
              </a:solidFill>
              <a:latin typeface="Corbel" panose="020B0503020204020204" pitchFamily="34" charset="0"/>
            </a:endParaRPr>
          </a:p>
          <a:p>
            <a:r>
              <a:rPr lang="en-CA" sz="2800" b="1" dirty="0">
                <a:latin typeface="Corbel" panose="020B0503020204020204" pitchFamily="34" charset="0"/>
              </a:rPr>
              <a:t>July </a:t>
            </a:r>
            <a:r>
              <a:rPr lang="en-CA" sz="2800" b="1" dirty="0" err="1">
                <a:latin typeface="Corbel" panose="020B0503020204020204" pitchFamily="34" charset="0"/>
              </a:rPr>
              <a:t>Precip</a:t>
            </a:r>
            <a:endParaRPr lang="en-CA" sz="2800" b="1" dirty="0">
              <a:latin typeface="Corbel" panose="020B0503020204020204" pitchFamily="34" charset="0"/>
            </a:endParaRPr>
          </a:p>
          <a:p>
            <a:endParaRPr lang="en-CA" sz="2400" b="1" dirty="0">
              <a:latin typeface="Corbel" panose="020B0503020204020204" pitchFamily="34" charset="0"/>
            </a:endParaRPr>
          </a:p>
          <a:p>
            <a:endParaRPr lang="en-CA" sz="2400" b="1" dirty="0">
              <a:latin typeface="Corbel" panose="020B0503020204020204" pitchFamily="34" charset="0"/>
            </a:endParaRPr>
          </a:p>
          <a:p>
            <a:endParaRPr lang="en-CA" sz="2400" b="1" dirty="0">
              <a:latin typeface="Corbel" panose="020B0503020204020204" pitchFamily="34" charset="0"/>
            </a:endParaRPr>
          </a:p>
          <a:p>
            <a:r>
              <a:rPr lang="en-CA" sz="2800" b="1" i="1" dirty="0">
                <a:solidFill>
                  <a:srgbClr val="0000FF"/>
                </a:solidFill>
                <a:latin typeface="Corbel" panose="020B0503020204020204" pitchFamily="34" charset="0"/>
              </a:rPr>
              <a:t>Rainfall increases in July?</a:t>
            </a:r>
          </a:p>
          <a:p>
            <a:endParaRPr lang="en-CA" sz="2400" b="1" dirty="0">
              <a:latin typeface="Corbel" panose="020B0503020204020204" pitchFamily="34" charset="0"/>
            </a:endParaRPr>
          </a:p>
          <a:p>
            <a:endParaRPr lang="en-CA" sz="2400" b="1" dirty="0">
              <a:latin typeface="Corbel" panose="020B0503020204020204" pitchFamily="34" charset="0"/>
            </a:endParaRPr>
          </a:p>
        </p:txBody>
      </p:sp>
      <p:sp>
        <p:nvSpPr>
          <p:cNvPr id="2" name="Slide Number Placeholder 1"/>
          <p:cNvSpPr>
            <a:spLocks noGrp="1"/>
          </p:cNvSpPr>
          <p:nvPr>
            <p:ph type="sldNum" sz="quarter" idx="12"/>
          </p:nvPr>
        </p:nvSpPr>
        <p:spPr/>
        <p:txBody>
          <a:bodyPr/>
          <a:lstStyle/>
          <a:p>
            <a:fld id="{392AE7EE-0C6F-44B8-A618-F1EC8F52F0A4}" type="slidenum">
              <a:rPr lang="en-US" altLang="en-US" smtClean="0"/>
              <a:pPr/>
              <a:t>23</a:t>
            </a:fld>
            <a:endParaRPr lang="en-US" altLang="en-US" dirty="0"/>
          </a:p>
        </p:txBody>
      </p:sp>
      <p:sp>
        <p:nvSpPr>
          <p:cNvPr id="3" name="TextBox 2"/>
          <p:cNvSpPr txBox="1"/>
          <p:nvPr/>
        </p:nvSpPr>
        <p:spPr>
          <a:xfrm>
            <a:off x="1" y="360005"/>
            <a:ext cx="9144000" cy="646331"/>
          </a:xfrm>
          <a:prstGeom prst="rect">
            <a:avLst/>
          </a:prstGeom>
          <a:noFill/>
        </p:spPr>
        <p:txBody>
          <a:bodyPr wrap="square" rtlCol="0">
            <a:noAutofit/>
          </a:bodyPr>
          <a:lstStyle/>
          <a:p>
            <a:pPr algn="ctr"/>
            <a:r>
              <a:rPr lang="en-CA" sz="3600" b="1" dirty="0">
                <a:solidFill>
                  <a:srgbClr val="C00000"/>
                </a:solidFill>
                <a:latin typeface="+mj-lt"/>
              </a:rPr>
              <a:t>North American Multi-model Ensemble</a:t>
            </a:r>
          </a:p>
        </p:txBody>
      </p:sp>
      <p:sp>
        <p:nvSpPr>
          <p:cNvPr id="8" name="Rectangle 7"/>
          <p:cNvSpPr/>
          <p:nvPr/>
        </p:nvSpPr>
        <p:spPr>
          <a:xfrm>
            <a:off x="4038600" y="3429000"/>
            <a:ext cx="2971800" cy="1359336"/>
          </a:xfrm>
          <a:prstGeom prst="rect">
            <a:avLst/>
          </a:prstGeom>
          <a:noFill/>
          <a:ln w="635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5" name="TextBox 4">
            <a:extLst>
              <a:ext uri="{FF2B5EF4-FFF2-40B4-BE49-F238E27FC236}">
                <a16:creationId xmlns:a16="http://schemas.microsoft.com/office/drawing/2014/main" id="{555269F9-2828-19AC-C758-4A37520AB6AA}"/>
              </a:ext>
            </a:extLst>
          </p:cNvPr>
          <p:cNvSpPr txBox="1"/>
          <p:nvPr/>
        </p:nvSpPr>
        <p:spPr>
          <a:xfrm>
            <a:off x="2928546" y="900880"/>
            <a:ext cx="3319854" cy="546925"/>
          </a:xfrm>
          <a:prstGeom prst="rect">
            <a:avLst/>
          </a:prstGeom>
          <a:noFill/>
        </p:spPr>
        <p:txBody>
          <a:bodyPr wrap="square" rtlCol="0">
            <a:noAutofit/>
          </a:bodyPr>
          <a:lstStyle/>
          <a:p>
            <a:pPr algn="ctr"/>
            <a:r>
              <a:rPr lang="en-CA" sz="2800" b="1" dirty="0">
                <a:solidFill>
                  <a:srgbClr val="C00000"/>
                </a:solidFill>
                <a:latin typeface="Corbel" panose="020B0503020204020204" pitchFamily="34" charset="0"/>
              </a:rPr>
              <a:t>NMME – April run</a:t>
            </a:r>
          </a:p>
        </p:txBody>
      </p:sp>
    </p:spTree>
    <p:extLst>
      <p:ext uri="{BB962C8B-B14F-4D97-AF65-F5344CB8AC3E}">
        <p14:creationId xmlns:p14="http://schemas.microsoft.com/office/powerpoint/2010/main" val="2520696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8EECDDA-5598-6973-FAFE-79A38376734A}"/>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11" name="Picture 10">
            <a:extLst>
              <a:ext uri="{FF2B5EF4-FFF2-40B4-BE49-F238E27FC236}">
                <a16:creationId xmlns:a16="http://schemas.microsoft.com/office/drawing/2014/main" id="{DF38B863-6936-BB51-1258-BE7C66B7C6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1497230"/>
            <a:ext cx="6984000" cy="4751170"/>
          </a:xfrm>
          <a:prstGeom prst="rect">
            <a:avLst/>
          </a:prstGeom>
        </p:spPr>
      </p:pic>
      <p:sp>
        <p:nvSpPr>
          <p:cNvPr id="5" name="Rectangle 4">
            <a:extLst>
              <a:ext uri="{FF2B5EF4-FFF2-40B4-BE49-F238E27FC236}">
                <a16:creationId xmlns:a16="http://schemas.microsoft.com/office/drawing/2014/main" id="{45D9DE13-6613-DDDE-C3E6-CD2CBBB2C7FD}"/>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TextBox 3"/>
          <p:cNvSpPr txBox="1"/>
          <p:nvPr/>
        </p:nvSpPr>
        <p:spPr>
          <a:xfrm>
            <a:off x="170499" y="1053280"/>
            <a:ext cx="1886903" cy="4928379"/>
          </a:xfrm>
          <a:prstGeom prst="rect">
            <a:avLst/>
          </a:prstGeom>
          <a:solidFill>
            <a:schemeClr val="bg1"/>
          </a:solidFill>
        </p:spPr>
        <p:txBody>
          <a:bodyPr wrap="square" rtlCol="0">
            <a:noAutofit/>
          </a:bodyPr>
          <a:lstStyle/>
          <a:p>
            <a:endParaRPr lang="en-CA" sz="2800" b="1" dirty="0">
              <a:solidFill>
                <a:srgbClr val="C00000"/>
              </a:solidFill>
              <a:latin typeface="Corbel" panose="020B0503020204020204" pitchFamily="34" charset="0"/>
            </a:endParaRPr>
          </a:p>
          <a:p>
            <a:endParaRPr lang="en-CA" sz="2800" b="1" dirty="0">
              <a:solidFill>
                <a:srgbClr val="C00000"/>
              </a:solidFill>
              <a:latin typeface="Corbel" panose="020B0503020204020204" pitchFamily="34" charset="0"/>
            </a:endParaRPr>
          </a:p>
          <a:p>
            <a:r>
              <a:rPr lang="en-CA" sz="2800" b="1" dirty="0">
                <a:latin typeface="Corbel" panose="020B0503020204020204" pitchFamily="34" charset="0"/>
              </a:rPr>
              <a:t>August Temp</a:t>
            </a:r>
          </a:p>
          <a:p>
            <a:endParaRPr lang="en-CA" sz="2800" b="1" dirty="0">
              <a:latin typeface="Corbel" panose="020B0503020204020204" pitchFamily="34" charset="0"/>
            </a:endParaRPr>
          </a:p>
          <a:p>
            <a:endParaRPr lang="en-CA" sz="2800" b="1" dirty="0">
              <a:latin typeface="Corbel" panose="020B0503020204020204" pitchFamily="34" charset="0"/>
            </a:endParaRPr>
          </a:p>
          <a:p>
            <a:endParaRPr lang="en-CA" sz="2800" b="1" dirty="0">
              <a:latin typeface="Corbel" panose="020B0503020204020204" pitchFamily="34" charset="0"/>
            </a:endParaRPr>
          </a:p>
          <a:p>
            <a:r>
              <a:rPr lang="en-CA" sz="2800" b="1" i="1" dirty="0">
                <a:solidFill>
                  <a:srgbClr val="C00000"/>
                </a:solidFill>
                <a:latin typeface="Corbel" panose="020B0503020204020204" pitchFamily="34" charset="0"/>
              </a:rPr>
              <a:t>Warm signal</a:t>
            </a:r>
          </a:p>
          <a:p>
            <a:endParaRPr lang="en-CA" sz="2800" b="1" dirty="0">
              <a:latin typeface="Corbel" panose="020B0503020204020204" pitchFamily="34" charset="0"/>
            </a:endParaRPr>
          </a:p>
          <a:p>
            <a:endParaRPr lang="en-CA" sz="2800" b="1" dirty="0">
              <a:latin typeface="Corbel" panose="020B0503020204020204" pitchFamily="34" charset="0"/>
            </a:endParaRPr>
          </a:p>
        </p:txBody>
      </p:sp>
      <p:sp>
        <p:nvSpPr>
          <p:cNvPr id="2" name="Slide Number Placeholder 1"/>
          <p:cNvSpPr>
            <a:spLocks noGrp="1"/>
          </p:cNvSpPr>
          <p:nvPr>
            <p:ph type="sldNum" sz="quarter" idx="12"/>
          </p:nvPr>
        </p:nvSpPr>
        <p:spPr/>
        <p:txBody>
          <a:bodyPr/>
          <a:lstStyle/>
          <a:p>
            <a:fld id="{392AE7EE-0C6F-44B8-A618-F1EC8F52F0A4}" type="slidenum">
              <a:rPr lang="en-US" altLang="en-US" smtClean="0"/>
              <a:pPr/>
              <a:t>24</a:t>
            </a:fld>
            <a:endParaRPr lang="en-US" altLang="en-US" dirty="0"/>
          </a:p>
        </p:txBody>
      </p:sp>
      <p:sp>
        <p:nvSpPr>
          <p:cNvPr id="3" name="TextBox 2"/>
          <p:cNvSpPr txBox="1"/>
          <p:nvPr/>
        </p:nvSpPr>
        <p:spPr>
          <a:xfrm>
            <a:off x="1" y="360005"/>
            <a:ext cx="9144000" cy="646331"/>
          </a:xfrm>
          <a:prstGeom prst="rect">
            <a:avLst/>
          </a:prstGeom>
          <a:noFill/>
        </p:spPr>
        <p:txBody>
          <a:bodyPr wrap="square" rtlCol="0">
            <a:noAutofit/>
          </a:bodyPr>
          <a:lstStyle/>
          <a:p>
            <a:pPr algn="ctr"/>
            <a:r>
              <a:rPr lang="en-CA" sz="3600" b="1" dirty="0">
                <a:solidFill>
                  <a:srgbClr val="C00000"/>
                </a:solidFill>
                <a:latin typeface="+mj-lt"/>
              </a:rPr>
              <a:t>North American Multi-model Ensemble</a:t>
            </a:r>
          </a:p>
        </p:txBody>
      </p:sp>
      <p:sp>
        <p:nvSpPr>
          <p:cNvPr id="8" name="Rectangle 7"/>
          <p:cNvSpPr/>
          <p:nvPr/>
        </p:nvSpPr>
        <p:spPr>
          <a:xfrm>
            <a:off x="4038600" y="3429000"/>
            <a:ext cx="2971800" cy="1359336"/>
          </a:xfrm>
          <a:prstGeom prst="rect">
            <a:avLst/>
          </a:prstGeom>
          <a:noFill/>
          <a:ln w="635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30F2895B-753C-F467-AEF0-978FC75AB1A3}"/>
              </a:ext>
            </a:extLst>
          </p:cNvPr>
          <p:cNvSpPr txBox="1"/>
          <p:nvPr/>
        </p:nvSpPr>
        <p:spPr>
          <a:xfrm>
            <a:off x="2928546" y="914400"/>
            <a:ext cx="3319854" cy="546925"/>
          </a:xfrm>
          <a:prstGeom prst="rect">
            <a:avLst/>
          </a:prstGeom>
          <a:noFill/>
        </p:spPr>
        <p:txBody>
          <a:bodyPr wrap="square" rtlCol="0">
            <a:noAutofit/>
          </a:bodyPr>
          <a:lstStyle/>
          <a:p>
            <a:pPr algn="ctr"/>
            <a:r>
              <a:rPr lang="en-CA" sz="2800" b="1" dirty="0">
                <a:solidFill>
                  <a:srgbClr val="C00000"/>
                </a:solidFill>
                <a:latin typeface="Corbel" panose="020B0503020204020204" pitchFamily="34" charset="0"/>
              </a:rPr>
              <a:t>NMME – April run</a:t>
            </a:r>
          </a:p>
        </p:txBody>
      </p:sp>
      <p:grpSp>
        <p:nvGrpSpPr>
          <p:cNvPr id="10" name="Group 9">
            <a:extLst>
              <a:ext uri="{FF2B5EF4-FFF2-40B4-BE49-F238E27FC236}">
                <a16:creationId xmlns:a16="http://schemas.microsoft.com/office/drawing/2014/main" id="{4AB3E089-FECE-7285-4D53-934774DAC870}"/>
              </a:ext>
            </a:extLst>
          </p:cNvPr>
          <p:cNvGrpSpPr/>
          <p:nvPr/>
        </p:nvGrpSpPr>
        <p:grpSpPr>
          <a:xfrm>
            <a:off x="152400" y="1066805"/>
            <a:ext cx="8814111" cy="5194295"/>
            <a:chOff x="152400" y="1066805"/>
            <a:chExt cx="8814111" cy="5194295"/>
          </a:xfrm>
        </p:grpSpPr>
        <p:sp>
          <p:nvSpPr>
            <p:cNvPr id="13" name="TextBox 12"/>
            <p:cNvSpPr txBox="1"/>
            <p:nvPr/>
          </p:nvSpPr>
          <p:spPr>
            <a:xfrm>
              <a:off x="152400" y="1066805"/>
              <a:ext cx="1905000" cy="4928379"/>
            </a:xfrm>
            <a:prstGeom prst="rect">
              <a:avLst/>
            </a:prstGeom>
            <a:solidFill>
              <a:schemeClr val="bg1"/>
            </a:solidFill>
          </p:spPr>
          <p:txBody>
            <a:bodyPr wrap="square" rtlCol="0">
              <a:noAutofit/>
            </a:bodyPr>
            <a:lstStyle/>
            <a:p>
              <a:endParaRPr lang="en-CA" sz="2800" b="1" dirty="0">
                <a:solidFill>
                  <a:srgbClr val="C00000"/>
                </a:solidFill>
                <a:latin typeface="Corbel" panose="020B0503020204020204" pitchFamily="34" charset="0"/>
              </a:endParaRPr>
            </a:p>
            <a:p>
              <a:endParaRPr lang="en-CA" sz="2800" b="1" dirty="0">
                <a:solidFill>
                  <a:srgbClr val="C00000"/>
                </a:solidFill>
                <a:latin typeface="Corbel" panose="020B0503020204020204" pitchFamily="34" charset="0"/>
              </a:endParaRPr>
            </a:p>
            <a:p>
              <a:r>
                <a:rPr lang="en-CA" sz="2800" b="1" dirty="0">
                  <a:latin typeface="Corbel" panose="020B0503020204020204" pitchFamily="34" charset="0"/>
                </a:rPr>
                <a:t>August </a:t>
              </a:r>
              <a:r>
                <a:rPr lang="en-CA" sz="2800" b="1" dirty="0" err="1">
                  <a:latin typeface="Corbel" panose="020B0503020204020204" pitchFamily="34" charset="0"/>
                </a:rPr>
                <a:t>Precip</a:t>
              </a:r>
              <a:endParaRPr lang="en-CA" sz="2800" b="1" dirty="0">
                <a:latin typeface="Corbel" panose="020B0503020204020204" pitchFamily="34" charset="0"/>
              </a:endParaRPr>
            </a:p>
            <a:p>
              <a:endParaRPr lang="en-CA" sz="2400" b="1" dirty="0">
                <a:latin typeface="Corbel" panose="020B0503020204020204" pitchFamily="34" charset="0"/>
              </a:endParaRPr>
            </a:p>
            <a:p>
              <a:endParaRPr lang="en-CA" sz="2400" b="1" dirty="0">
                <a:latin typeface="Corbel" panose="020B0503020204020204" pitchFamily="34" charset="0"/>
              </a:endParaRPr>
            </a:p>
            <a:p>
              <a:endParaRPr lang="en-CA" sz="2400" b="1" dirty="0">
                <a:latin typeface="Corbel" panose="020B0503020204020204" pitchFamily="34" charset="0"/>
              </a:endParaRPr>
            </a:p>
            <a:p>
              <a:r>
                <a:rPr lang="en-CA" sz="2800" b="1" i="1" dirty="0">
                  <a:solidFill>
                    <a:srgbClr val="C00000"/>
                  </a:solidFill>
                  <a:latin typeface="Corbel" panose="020B0503020204020204" pitchFamily="34" charset="0"/>
                </a:rPr>
                <a:t>Dry signal strongest in central-eastern </a:t>
              </a:r>
            </a:p>
            <a:p>
              <a:r>
                <a:rPr lang="en-CA" sz="2800" b="1" i="1" dirty="0">
                  <a:solidFill>
                    <a:srgbClr val="C00000"/>
                  </a:solidFill>
                  <a:latin typeface="Corbel" panose="020B0503020204020204" pitchFamily="34" charset="0"/>
                </a:rPr>
                <a:t>Canada</a:t>
              </a:r>
            </a:p>
            <a:p>
              <a:endParaRPr lang="en-CA" sz="2400" b="1" dirty="0">
                <a:latin typeface="Corbel" panose="020B0503020204020204" pitchFamily="34" charset="0"/>
              </a:endParaRPr>
            </a:p>
            <a:p>
              <a:endParaRPr lang="en-CA" sz="2400" b="1" dirty="0">
                <a:latin typeface="Corbel" panose="020B0503020204020204" pitchFamily="34" charset="0"/>
              </a:endParaRPr>
            </a:p>
          </p:txBody>
        </p:sp>
        <p:pic>
          <p:nvPicPr>
            <p:cNvPr id="7" name="Picture 6">
              <a:extLst>
                <a:ext uri="{FF2B5EF4-FFF2-40B4-BE49-F238E27FC236}">
                  <a16:creationId xmlns:a16="http://schemas.microsoft.com/office/drawing/2014/main" id="{6927462D-AB7D-89D8-DAE7-29C4BB2FBA03}"/>
                </a:ext>
              </a:extLst>
            </p:cNvPr>
            <p:cNvPicPr>
              <a:picLocks noChangeAspect="1"/>
            </p:cNvPicPr>
            <p:nvPr/>
          </p:nvPicPr>
          <p:blipFill>
            <a:blip r:embed="rId4"/>
            <a:stretch>
              <a:fillRect/>
            </a:stretch>
          </p:blipFill>
          <p:spPr>
            <a:xfrm>
              <a:off x="1979889" y="1511904"/>
              <a:ext cx="6986622" cy="4749196"/>
            </a:xfrm>
            <a:prstGeom prst="rect">
              <a:avLst/>
            </a:prstGeom>
          </p:spPr>
        </p:pic>
      </p:grpSp>
    </p:spTree>
    <p:extLst>
      <p:ext uri="{BB962C8B-B14F-4D97-AF65-F5344CB8AC3E}">
        <p14:creationId xmlns:p14="http://schemas.microsoft.com/office/powerpoint/2010/main" val="3556827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BFF7FB7-A868-B202-01CD-0182AD83EA6E}"/>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25</a:t>
            </a:fld>
            <a:endParaRPr lang="en-US" altLang="en-US" dirty="0"/>
          </a:p>
        </p:txBody>
      </p:sp>
      <p:sp>
        <p:nvSpPr>
          <p:cNvPr id="7" name="Title 1"/>
          <p:cNvSpPr txBox="1">
            <a:spLocks/>
          </p:cNvSpPr>
          <p:nvPr/>
        </p:nvSpPr>
        <p:spPr>
          <a:xfrm>
            <a:off x="722313" y="2514605"/>
            <a:ext cx="7772400" cy="1362075"/>
          </a:xfrm>
          <a:prstGeom prst="rect">
            <a:avLst/>
          </a:prstGeom>
        </p:spPr>
        <p:txBody>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r>
              <a:rPr lang="en-CA" sz="3600" dirty="0">
                <a:latin typeface="Corbel" panose="020B0503020204020204" pitchFamily="34" charset="0"/>
              </a:rPr>
              <a:t>2024 NRCan-CFS Seasonal Prediction</a:t>
            </a:r>
          </a:p>
          <a:p>
            <a:r>
              <a:rPr lang="en-CA" sz="3200" i="1" dirty="0">
                <a:latin typeface="Corbel" panose="020B0503020204020204" pitchFamily="34" charset="0"/>
              </a:rPr>
              <a:t>Will 2024 be as bad as 2023??</a:t>
            </a:r>
          </a:p>
        </p:txBody>
      </p:sp>
      <p:sp>
        <p:nvSpPr>
          <p:cNvPr id="2" name="Rectangle 1">
            <a:extLst>
              <a:ext uri="{FF2B5EF4-FFF2-40B4-BE49-F238E27FC236}">
                <a16:creationId xmlns:a16="http://schemas.microsoft.com/office/drawing/2014/main" id="{E267BBE2-C4E3-3AEF-4A25-DE8A7F543F84}"/>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Tree>
    <p:extLst>
      <p:ext uri="{BB962C8B-B14F-4D97-AF65-F5344CB8AC3E}">
        <p14:creationId xmlns:p14="http://schemas.microsoft.com/office/powerpoint/2010/main" val="14998421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DAD2C5-C8F4-40B9-206B-5D2A563D7050}"/>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8" name="Rectangle 7">
            <a:extLst>
              <a:ext uri="{FF2B5EF4-FFF2-40B4-BE49-F238E27FC236}">
                <a16:creationId xmlns:a16="http://schemas.microsoft.com/office/drawing/2014/main" id="{B38BEE91-185B-847A-649A-7A2B752580D0}"/>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TextBox 1"/>
          <p:cNvSpPr txBox="1"/>
          <p:nvPr/>
        </p:nvSpPr>
        <p:spPr>
          <a:xfrm>
            <a:off x="360000" y="360005"/>
            <a:ext cx="8280000" cy="646331"/>
          </a:xfrm>
          <a:prstGeom prst="rect">
            <a:avLst/>
          </a:prstGeom>
          <a:noFill/>
        </p:spPr>
        <p:txBody>
          <a:bodyPr wrap="square" rtlCol="0">
            <a:noAutofit/>
          </a:bodyPr>
          <a:lstStyle/>
          <a:p>
            <a:r>
              <a:rPr lang="en-CA" sz="3600" b="1" dirty="0">
                <a:solidFill>
                  <a:srgbClr val="C00000"/>
                </a:solidFill>
                <a:latin typeface="+mj-lt"/>
              </a:rPr>
              <a:t>Some notes …</a:t>
            </a:r>
          </a:p>
        </p:txBody>
      </p:sp>
      <p:sp>
        <p:nvSpPr>
          <p:cNvPr id="3" name="TextBox 2"/>
          <p:cNvSpPr txBox="1"/>
          <p:nvPr/>
        </p:nvSpPr>
        <p:spPr>
          <a:xfrm>
            <a:off x="228600" y="1066800"/>
            <a:ext cx="8686800" cy="5221618"/>
          </a:xfrm>
          <a:prstGeom prst="rect">
            <a:avLst/>
          </a:prstGeom>
          <a:noFill/>
        </p:spPr>
        <p:txBody>
          <a:bodyPr wrap="square" rtlCol="0">
            <a:noAutofit/>
          </a:bodyPr>
          <a:lstStyle/>
          <a:p>
            <a:pPr marL="182558" indent="-182558">
              <a:buFont typeface="Arial" panose="020B0604020202020204" pitchFamily="34" charset="0"/>
              <a:buChar char="•"/>
            </a:pPr>
            <a:r>
              <a:rPr lang="en-CA" sz="2800" b="1" dirty="0">
                <a:latin typeface="Calibri" panose="020F0502020204030204" pitchFamily="34" charset="0"/>
                <a:cs typeface="Calibri" panose="020F0502020204030204" pitchFamily="34" charset="0"/>
              </a:rPr>
              <a:t>Fire seasons often change dramatically year to year</a:t>
            </a:r>
          </a:p>
          <a:p>
            <a:pPr marL="182558" indent="-182558">
              <a:buFont typeface="Arial" panose="020B0604020202020204" pitchFamily="34" charset="0"/>
              <a:buChar char="•"/>
            </a:pPr>
            <a:endParaRPr lang="en-CA" sz="2800" b="1" dirty="0">
              <a:latin typeface="Calibri" panose="020F0502020204030204" pitchFamily="34" charset="0"/>
              <a:cs typeface="Calibri" panose="020F0502020204030204" pitchFamily="34" charset="0"/>
            </a:endParaRPr>
          </a:p>
          <a:p>
            <a:pPr marL="182558" indent="-182558">
              <a:buFont typeface="Arial" panose="020B0604020202020204" pitchFamily="34" charset="0"/>
              <a:buChar char="•"/>
            </a:pPr>
            <a:r>
              <a:rPr lang="en-CA" sz="2800" b="1" dirty="0">
                <a:latin typeface="Calibri" panose="020F0502020204030204" pitchFamily="34" charset="0"/>
                <a:cs typeface="Calibri" panose="020F0502020204030204" pitchFamily="34" charset="0"/>
              </a:rPr>
              <a:t>Different set of climate features in 2024 should produce a different outcome</a:t>
            </a:r>
          </a:p>
          <a:p>
            <a:pPr marL="182558" indent="-182558">
              <a:buFont typeface="Arial" panose="020B0604020202020204" pitchFamily="34" charset="0"/>
              <a:buChar char="•"/>
            </a:pPr>
            <a:endParaRPr lang="en-CA" sz="2800" b="1" dirty="0">
              <a:latin typeface="Calibri" panose="020F0502020204030204" pitchFamily="34" charset="0"/>
              <a:cs typeface="Calibri" panose="020F0502020204030204" pitchFamily="34" charset="0"/>
            </a:endParaRPr>
          </a:p>
          <a:p>
            <a:pPr marL="182558" indent="-182558">
              <a:buFont typeface="Arial" panose="020B0604020202020204" pitchFamily="34" charset="0"/>
              <a:buChar char="•"/>
            </a:pPr>
            <a:r>
              <a:rPr lang="en-CA" sz="2800" b="1" dirty="0">
                <a:latin typeface="Calibri" panose="020F0502020204030204" pitchFamily="34" charset="0"/>
                <a:cs typeface="Calibri" panose="020F0502020204030204" pitchFamily="34" charset="0"/>
              </a:rPr>
              <a:t>This does not mean all regions will be quieter</a:t>
            </a:r>
          </a:p>
          <a:p>
            <a:pPr marL="533400" indent="-180975">
              <a:buFont typeface="Arial" panose="020B0604020202020204" pitchFamily="34" charset="0"/>
              <a:buChar char="•"/>
            </a:pPr>
            <a:r>
              <a:rPr lang="en-CA" sz="2400" b="1" dirty="0">
                <a:latin typeface="Calibri" panose="020F0502020204030204" pitchFamily="34" charset="0"/>
                <a:cs typeface="Calibri" panose="020F0502020204030204" pitchFamily="34" charset="0"/>
              </a:rPr>
              <a:t>One region can be active more than one year at a time</a:t>
            </a: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26</a:t>
            </a:fld>
            <a:endParaRPr lang="en-US" altLang="en-US" dirty="0"/>
          </a:p>
        </p:txBody>
      </p:sp>
    </p:spTree>
    <p:extLst>
      <p:ext uri="{BB962C8B-B14F-4D97-AF65-F5344CB8AC3E}">
        <p14:creationId xmlns:p14="http://schemas.microsoft.com/office/powerpoint/2010/main" val="10710453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806D78-0E6B-0078-1599-5C974FB3B2D1}"/>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5" name="Picture 4">
            <a:extLst>
              <a:ext uri="{FF2B5EF4-FFF2-40B4-BE49-F238E27FC236}">
                <a16:creationId xmlns:a16="http://schemas.microsoft.com/office/drawing/2014/main" id="{893E01AF-2D52-05DC-1F68-9B875B21D7B0}"/>
              </a:ext>
            </a:extLst>
          </p:cNvPr>
          <p:cNvPicPr>
            <a:picLocks noChangeAspect="1"/>
          </p:cNvPicPr>
          <p:nvPr/>
        </p:nvPicPr>
        <p:blipFill>
          <a:blip r:embed="rId3"/>
          <a:stretch>
            <a:fillRect/>
          </a:stretch>
        </p:blipFill>
        <p:spPr>
          <a:xfrm>
            <a:off x="241644" y="1422825"/>
            <a:ext cx="4500000" cy="3886364"/>
          </a:xfrm>
          <a:prstGeom prst="rect">
            <a:avLst/>
          </a:prstGeom>
        </p:spPr>
      </p:pic>
      <p:sp>
        <p:nvSpPr>
          <p:cNvPr id="2" name="Rectangle 1">
            <a:extLst>
              <a:ext uri="{FF2B5EF4-FFF2-40B4-BE49-F238E27FC236}">
                <a16:creationId xmlns:a16="http://schemas.microsoft.com/office/drawing/2014/main" id="{1990985D-E833-DAFE-6F13-13482EB95F4B}"/>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27</a:t>
            </a:fld>
            <a:endParaRPr lang="en-US" altLang="en-US" dirty="0"/>
          </a:p>
        </p:txBody>
      </p:sp>
      <p:sp>
        <p:nvSpPr>
          <p:cNvPr id="7" name="TextBox 6"/>
          <p:cNvSpPr txBox="1"/>
          <p:nvPr/>
        </p:nvSpPr>
        <p:spPr>
          <a:xfrm>
            <a:off x="1071730" y="5490000"/>
            <a:ext cx="7157729" cy="892552"/>
          </a:xfrm>
          <a:prstGeom prst="rect">
            <a:avLst/>
          </a:prstGeom>
          <a:noFill/>
        </p:spPr>
        <p:txBody>
          <a:bodyPr wrap="none" rtlCol="0">
            <a:spAutoFit/>
          </a:bodyPr>
          <a:lstStyle/>
          <a:p>
            <a:pPr algn="ctr"/>
            <a:r>
              <a:rPr lang="en-CA" sz="2800" b="1" dirty="0">
                <a:latin typeface="Calibri" panose="020F0502020204030204" pitchFamily="34" charset="0"/>
                <a:cs typeface="Calibri" panose="020F0502020204030204" pitchFamily="34" charset="0"/>
              </a:rPr>
              <a:t>Anomaly</a:t>
            </a:r>
          </a:p>
          <a:p>
            <a:r>
              <a:rPr lang="en-CA" sz="2400" b="1" i="1" dirty="0">
                <a:latin typeface="Calibri" panose="020F0502020204030204" pitchFamily="34" charset="0"/>
                <a:cs typeface="Calibri" panose="020F0502020204030204" pitchFamily="34" charset="0"/>
              </a:rPr>
              <a:t>Predicted values normalized against average weather</a:t>
            </a:r>
          </a:p>
        </p:txBody>
      </p:sp>
      <p:sp>
        <p:nvSpPr>
          <p:cNvPr id="10" name="TextBox 9"/>
          <p:cNvSpPr txBox="1"/>
          <p:nvPr/>
        </p:nvSpPr>
        <p:spPr>
          <a:xfrm>
            <a:off x="360000" y="359999"/>
            <a:ext cx="8403000" cy="627651"/>
          </a:xfrm>
          <a:prstGeom prst="rect">
            <a:avLst/>
          </a:prstGeom>
          <a:noFill/>
        </p:spPr>
        <p:txBody>
          <a:bodyPr wrap="square" rtlCol="0">
            <a:noAutofit/>
          </a:bodyPr>
          <a:lstStyle/>
          <a:p>
            <a:pPr>
              <a:defRPr/>
            </a:pPr>
            <a:r>
              <a:rPr lang="en-CA" sz="3600" b="1" dirty="0">
                <a:solidFill>
                  <a:srgbClr val="C00000"/>
                </a:solidFill>
                <a:latin typeface="+mj-lt"/>
              </a:rPr>
              <a:t>NRCan-CFS Prediction: </a:t>
            </a:r>
            <a:r>
              <a:rPr lang="en-CA" sz="2800" b="1" i="1" dirty="0">
                <a:solidFill>
                  <a:srgbClr val="7030A0"/>
                </a:solidFill>
                <a:latin typeface="+mj-lt"/>
              </a:rPr>
              <a:t>May run</a:t>
            </a:r>
            <a:r>
              <a:rPr lang="en-CA" sz="2800" b="1" i="1" dirty="0">
                <a:solidFill>
                  <a:srgbClr val="C00000"/>
                </a:solidFill>
                <a:latin typeface="+mj-lt"/>
              </a:rPr>
              <a:t>, for May/June</a:t>
            </a:r>
            <a:endParaRPr lang="en-CA" sz="2800" b="1" i="1" dirty="0">
              <a:solidFill>
                <a:srgbClr val="008000"/>
              </a:solidFill>
              <a:latin typeface="+mj-lt"/>
            </a:endParaRPr>
          </a:p>
          <a:p>
            <a:pPr>
              <a:defRPr/>
            </a:pPr>
            <a:endParaRPr lang="en-CA" sz="3600" b="1" dirty="0">
              <a:solidFill>
                <a:srgbClr val="C00000"/>
              </a:solidFill>
              <a:latin typeface="+mj-lt"/>
            </a:endParaRPr>
          </a:p>
        </p:txBody>
      </p:sp>
      <p:pic>
        <p:nvPicPr>
          <p:cNvPr id="6" name="Picture 5">
            <a:extLst>
              <a:ext uri="{FF2B5EF4-FFF2-40B4-BE49-F238E27FC236}">
                <a16:creationId xmlns:a16="http://schemas.microsoft.com/office/drawing/2014/main" id="{3600C042-74E7-DDC3-3C10-916184FDA270}"/>
              </a:ext>
            </a:extLst>
          </p:cNvPr>
          <p:cNvPicPr>
            <a:picLocks noChangeAspect="1"/>
          </p:cNvPicPr>
          <p:nvPr/>
        </p:nvPicPr>
        <p:blipFill>
          <a:blip r:embed="rId4"/>
          <a:stretch>
            <a:fillRect/>
          </a:stretch>
        </p:blipFill>
        <p:spPr>
          <a:xfrm>
            <a:off x="4491600" y="990600"/>
            <a:ext cx="4500000" cy="3886364"/>
          </a:xfrm>
          <a:prstGeom prst="rect">
            <a:avLst/>
          </a:prstGeom>
        </p:spPr>
      </p:pic>
      <p:pic>
        <p:nvPicPr>
          <p:cNvPr id="8" name="Picture 7">
            <a:extLst>
              <a:ext uri="{FF2B5EF4-FFF2-40B4-BE49-F238E27FC236}">
                <a16:creationId xmlns:a16="http://schemas.microsoft.com/office/drawing/2014/main" id="{4F4023E2-1BCB-F55C-EC61-F48426C9B7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 y="4446862"/>
            <a:ext cx="1800000" cy="1554545"/>
          </a:xfrm>
          <a:prstGeom prst="rect">
            <a:avLst/>
          </a:prstGeom>
        </p:spPr>
      </p:pic>
      <p:pic>
        <p:nvPicPr>
          <p:cNvPr id="9" name="Picture 8">
            <a:extLst>
              <a:ext uri="{FF2B5EF4-FFF2-40B4-BE49-F238E27FC236}">
                <a16:creationId xmlns:a16="http://schemas.microsoft.com/office/drawing/2014/main" id="{86AFA7B1-D56E-B44B-B696-E6465260E5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2600" y="4315804"/>
            <a:ext cx="1800000" cy="1554545"/>
          </a:xfrm>
          <a:prstGeom prst="rect">
            <a:avLst/>
          </a:prstGeom>
        </p:spPr>
      </p:pic>
    </p:spTree>
    <p:extLst>
      <p:ext uri="{BB962C8B-B14F-4D97-AF65-F5344CB8AC3E}">
        <p14:creationId xmlns:p14="http://schemas.microsoft.com/office/powerpoint/2010/main" val="203685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352DBBF-A17C-ABF2-EA78-2EFEF66B64E3}"/>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Rectangle 1">
            <a:extLst>
              <a:ext uri="{FF2B5EF4-FFF2-40B4-BE49-F238E27FC236}">
                <a16:creationId xmlns:a16="http://schemas.microsoft.com/office/drawing/2014/main" id="{DB46A2D3-BB46-B9CA-E88E-08084C748FE7}"/>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28</a:t>
            </a:fld>
            <a:endParaRPr lang="en-US" altLang="en-US" dirty="0"/>
          </a:p>
        </p:txBody>
      </p:sp>
      <p:sp>
        <p:nvSpPr>
          <p:cNvPr id="7" name="TextBox 6"/>
          <p:cNvSpPr txBox="1"/>
          <p:nvPr/>
        </p:nvSpPr>
        <p:spPr>
          <a:xfrm>
            <a:off x="1071730" y="5490000"/>
            <a:ext cx="7157729" cy="892552"/>
          </a:xfrm>
          <a:prstGeom prst="rect">
            <a:avLst/>
          </a:prstGeom>
          <a:noFill/>
        </p:spPr>
        <p:txBody>
          <a:bodyPr wrap="none" rtlCol="0">
            <a:spAutoFit/>
          </a:bodyPr>
          <a:lstStyle/>
          <a:p>
            <a:pPr algn="ctr"/>
            <a:r>
              <a:rPr lang="en-CA" sz="2800" b="1" dirty="0">
                <a:latin typeface="Calibri" panose="020F0502020204030204" pitchFamily="34" charset="0"/>
                <a:cs typeface="Calibri" panose="020F0502020204030204" pitchFamily="34" charset="0"/>
              </a:rPr>
              <a:t>Anomaly</a:t>
            </a:r>
          </a:p>
          <a:p>
            <a:r>
              <a:rPr lang="en-CA" sz="2400" b="1" i="1" dirty="0">
                <a:latin typeface="Calibri" panose="020F0502020204030204" pitchFamily="34" charset="0"/>
                <a:cs typeface="Calibri" panose="020F0502020204030204" pitchFamily="34" charset="0"/>
              </a:rPr>
              <a:t>Predicted values normalized against average weather</a:t>
            </a:r>
          </a:p>
        </p:txBody>
      </p:sp>
      <p:sp>
        <p:nvSpPr>
          <p:cNvPr id="10" name="TextBox 9"/>
          <p:cNvSpPr txBox="1"/>
          <p:nvPr/>
        </p:nvSpPr>
        <p:spPr>
          <a:xfrm>
            <a:off x="360000" y="360000"/>
            <a:ext cx="8536515" cy="630600"/>
          </a:xfrm>
          <a:prstGeom prst="rect">
            <a:avLst/>
          </a:prstGeom>
          <a:noFill/>
        </p:spPr>
        <p:txBody>
          <a:bodyPr wrap="square" rtlCol="0">
            <a:noAutofit/>
          </a:bodyPr>
          <a:lstStyle/>
          <a:p>
            <a:pPr>
              <a:defRPr/>
            </a:pPr>
            <a:r>
              <a:rPr lang="en-CA" sz="3600" b="1" dirty="0">
                <a:solidFill>
                  <a:srgbClr val="C00000"/>
                </a:solidFill>
                <a:latin typeface="Calibri"/>
              </a:rPr>
              <a:t>NRCan-CFS Prediction: </a:t>
            </a:r>
            <a:r>
              <a:rPr lang="en-CA" sz="2800" b="1" i="1" dirty="0">
                <a:solidFill>
                  <a:srgbClr val="7030A0"/>
                </a:solidFill>
                <a:latin typeface="Calibri"/>
              </a:rPr>
              <a:t>May run</a:t>
            </a:r>
            <a:r>
              <a:rPr lang="en-CA" sz="2800" b="1" i="1" dirty="0">
                <a:solidFill>
                  <a:srgbClr val="C00000"/>
                </a:solidFill>
                <a:latin typeface="Calibri"/>
              </a:rPr>
              <a:t>, for July-Sept</a:t>
            </a:r>
            <a:endParaRPr lang="en-CA" sz="2800" b="1" i="1" dirty="0">
              <a:solidFill>
                <a:srgbClr val="008000"/>
              </a:solidFill>
              <a:latin typeface="Calibri"/>
            </a:endParaRPr>
          </a:p>
          <a:p>
            <a:pPr>
              <a:defRPr/>
            </a:pPr>
            <a:endParaRPr lang="en-CA" sz="3600" b="1" dirty="0">
              <a:solidFill>
                <a:srgbClr val="C00000"/>
              </a:solidFill>
              <a:latin typeface="Calibri"/>
            </a:endParaRPr>
          </a:p>
        </p:txBody>
      </p:sp>
      <p:pic>
        <p:nvPicPr>
          <p:cNvPr id="5" name="Picture 4">
            <a:extLst>
              <a:ext uri="{FF2B5EF4-FFF2-40B4-BE49-F238E27FC236}">
                <a16:creationId xmlns:a16="http://schemas.microsoft.com/office/drawing/2014/main" id="{F8DCD447-660C-9B61-9385-ADFBA0CCD90D}"/>
              </a:ext>
            </a:extLst>
          </p:cNvPr>
          <p:cNvPicPr>
            <a:picLocks noChangeAspect="1"/>
          </p:cNvPicPr>
          <p:nvPr/>
        </p:nvPicPr>
        <p:blipFill>
          <a:blip r:embed="rId3"/>
          <a:stretch>
            <a:fillRect/>
          </a:stretch>
        </p:blipFill>
        <p:spPr>
          <a:xfrm>
            <a:off x="228600" y="1066800"/>
            <a:ext cx="3600000" cy="3109091"/>
          </a:xfrm>
          <a:prstGeom prst="rect">
            <a:avLst/>
          </a:prstGeom>
        </p:spPr>
      </p:pic>
      <p:pic>
        <p:nvPicPr>
          <p:cNvPr id="1026" name="Picture 2" descr="Forecast Severity Anomaly">
            <a:extLst>
              <a:ext uri="{FF2B5EF4-FFF2-40B4-BE49-F238E27FC236}">
                <a16:creationId xmlns:a16="http://schemas.microsoft.com/office/drawing/2014/main" id="{32D59AE1-D0A9-25D5-C787-AA80D4CD663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0" y="2377244"/>
            <a:ext cx="3600000" cy="31091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F02FBE4-4A57-0169-AB32-5D80CC4A3B00}"/>
              </a:ext>
            </a:extLst>
          </p:cNvPr>
          <p:cNvPicPr>
            <a:picLocks noChangeAspect="1"/>
          </p:cNvPicPr>
          <p:nvPr/>
        </p:nvPicPr>
        <p:blipFill>
          <a:blip r:embed="rId5"/>
          <a:stretch>
            <a:fillRect/>
          </a:stretch>
        </p:blipFill>
        <p:spPr>
          <a:xfrm>
            <a:off x="5306040" y="1225572"/>
            <a:ext cx="3600000" cy="3109091"/>
          </a:xfrm>
          <a:prstGeom prst="rect">
            <a:avLst/>
          </a:prstGeom>
        </p:spPr>
      </p:pic>
    </p:spTree>
    <p:extLst>
      <p:ext uri="{BB962C8B-B14F-4D97-AF65-F5344CB8AC3E}">
        <p14:creationId xmlns:p14="http://schemas.microsoft.com/office/powerpoint/2010/main" val="37373370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6ACFD42-2793-131B-7127-2C41BE4309CD}"/>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grpSp>
        <p:nvGrpSpPr>
          <p:cNvPr id="23" name="Group 22">
            <a:extLst>
              <a:ext uri="{FF2B5EF4-FFF2-40B4-BE49-F238E27FC236}">
                <a16:creationId xmlns:a16="http://schemas.microsoft.com/office/drawing/2014/main" id="{46F70466-5C8E-249F-6C11-0E8CD99107F8}"/>
              </a:ext>
            </a:extLst>
          </p:cNvPr>
          <p:cNvGrpSpPr/>
          <p:nvPr/>
        </p:nvGrpSpPr>
        <p:grpSpPr>
          <a:xfrm>
            <a:off x="170499" y="1053280"/>
            <a:ext cx="8744901" cy="4945710"/>
            <a:chOff x="170499" y="1053280"/>
            <a:chExt cx="8744901" cy="4945710"/>
          </a:xfrm>
        </p:grpSpPr>
        <p:pic>
          <p:nvPicPr>
            <p:cNvPr id="11" name="Picture 10">
              <a:extLst>
                <a:ext uri="{FF2B5EF4-FFF2-40B4-BE49-F238E27FC236}">
                  <a16:creationId xmlns:a16="http://schemas.microsoft.com/office/drawing/2014/main" id="{A1511859-960A-63CD-3D21-62238397F7BF}"/>
                </a:ext>
              </a:extLst>
            </p:cNvPr>
            <p:cNvPicPr>
              <a:picLocks noChangeAspect="1"/>
            </p:cNvPicPr>
            <p:nvPr/>
          </p:nvPicPr>
          <p:blipFill>
            <a:blip r:embed="rId3"/>
            <a:stretch>
              <a:fillRect/>
            </a:stretch>
          </p:blipFill>
          <p:spPr>
            <a:xfrm>
              <a:off x="2075400" y="1447800"/>
              <a:ext cx="6840000" cy="4551190"/>
            </a:xfrm>
            <a:prstGeom prst="rect">
              <a:avLst/>
            </a:prstGeom>
          </p:spPr>
        </p:pic>
        <p:sp>
          <p:nvSpPr>
            <p:cNvPr id="4" name="TextBox 3"/>
            <p:cNvSpPr txBox="1"/>
            <p:nvPr/>
          </p:nvSpPr>
          <p:spPr>
            <a:xfrm>
              <a:off x="170499" y="1053280"/>
              <a:ext cx="2115503" cy="4928379"/>
            </a:xfrm>
            <a:prstGeom prst="rect">
              <a:avLst/>
            </a:prstGeom>
            <a:solidFill>
              <a:schemeClr val="bg1"/>
            </a:solidFill>
          </p:spPr>
          <p:txBody>
            <a:bodyPr wrap="square" rtlCol="0">
              <a:noAutofit/>
            </a:bodyPr>
            <a:lstStyle/>
            <a:p>
              <a:endParaRPr lang="en-CA" sz="2800" b="1" dirty="0">
                <a:solidFill>
                  <a:srgbClr val="C00000"/>
                </a:solidFill>
                <a:latin typeface="Corbel" panose="020B0503020204020204" pitchFamily="34" charset="0"/>
              </a:endParaRPr>
            </a:p>
            <a:p>
              <a:endParaRPr lang="en-CA" sz="2800" b="1" dirty="0">
                <a:solidFill>
                  <a:srgbClr val="C00000"/>
                </a:solidFill>
                <a:latin typeface="Corbel" panose="020B0503020204020204" pitchFamily="34" charset="0"/>
              </a:endParaRPr>
            </a:p>
            <a:p>
              <a:r>
                <a:rPr lang="en-CA" sz="2800" b="1" dirty="0">
                  <a:latin typeface="Corbel" panose="020B0503020204020204" pitchFamily="34" charset="0"/>
                </a:rPr>
                <a:t>June Temp</a:t>
              </a:r>
            </a:p>
            <a:p>
              <a:endParaRPr lang="en-CA" sz="2400" b="1" dirty="0">
                <a:latin typeface="Corbel" panose="020B0503020204020204" pitchFamily="34" charset="0"/>
              </a:endParaRPr>
            </a:p>
            <a:p>
              <a:endParaRPr lang="en-CA" sz="2400" b="1" dirty="0">
                <a:latin typeface="Corbel" panose="020B0503020204020204" pitchFamily="34" charset="0"/>
              </a:endParaRPr>
            </a:p>
            <a:p>
              <a:r>
                <a:rPr lang="en-CA" sz="2400" b="1" dirty="0">
                  <a:solidFill>
                    <a:srgbClr val="C00000"/>
                  </a:solidFill>
                  <a:latin typeface="Corbel" panose="020B0503020204020204" pitchFamily="34" charset="0"/>
                </a:rPr>
                <a:t>GEM-NEMO often predicts cool</a:t>
              </a:r>
            </a:p>
            <a:p>
              <a:endParaRPr lang="en-CA" sz="2400" b="1" i="1" dirty="0">
                <a:solidFill>
                  <a:srgbClr val="0000FF"/>
                </a:solidFill>
                <a:latin typeface="Corbel" panose="020B0503020204020204" pitchFamily="34" charset="0"/>
              </a:endParaRPr>
            </a:p>
            <a:p>
              <a:endParaRPr lang="en-CA" sz="2400" b="1" dirty="0">
                <a:latin typeface="Corbel" panose="020B0503020204020204" pitchFamily="34" charset="0"/>
              </a:endParaRPr>
            </a:p>
            <a:p>
              <a:endParaRPr lang="en-CA" sz="2400" b="1" dirty="0">
                <a:latin typeface="Corbel" panose="020B0503020204020204" pitchFamily="34" charset="0"/>
              </a:endParaRPr>
            </a:p>
          </p:txBody>
        </p:sp>
      </p:grpSp>
      <p:grpSp>
        <p:nvGrpSpPr>
          <p:cNvPr id="22" name="Group 21">
            <a:extLst>
              <a:ext uri="{FF2B5EF4-FFF2-40B4-BE49-F238E27FC236}">
                <a16:creationId xmlns:a16="http://schemas.microsoft.com/office/drawing/2014/main" id="{53C54A74-ADD2-CFE0-1595-EDF69BDE3B4F}"/>
              </a:ext>
            </a:extLst>
          </p:cNvPr>
          <p:cNvGrpSpPr/>
          <p:nvPr/>
        </p:nvGrpSpPr>
        <p:grpSpPr>
          <a:xfrm>
            <a:off x="152407" y="1066805"/>
            <a:ext cx="8762993" cy="4958697"/>
            <a:chOff x="152407" y="1066805"/>
            <a:chExt cx="8762993" cy="4958697"/>
          </a:xfrm>
        </p:grpSpPr>
        <p:sp>
          <p:nvSpPr>
            <p:cNvPr id="13" name="TextBox 12"/>
            <p:cNvSpPr txBox="1"/>
            <p:nvPr/>
          </p:nvSpPr>
          <p:spPr>
            <a:xfrm>
              <a:off x="152407" y="1066805"/>
              <a:ext cx="2133599" cy="4928379"/>
            </a:xfrm>
            <a:prstGeom prst="rect">
              <a:avLst/>
            </a:prstGeom>
            <a:solidFill>
              <a:schemeClr val="bg1"/>
            </a:solidFill>
          </p:spPr>
          <p:txBody>
            <a:bodyPr wrap="square" rtlCol="0">
              <a:noAutofit/>
            </a:bodyPr>
            <a:lstStyle/>
            <a:p>
              <a:endParaRPr lang="en-CA" sz="2800" b="1" dirty="0">
                <a:solidFill>
                  <a:srgbClr val="C00000"/>
                </a:solidFill>
                <a:latin typeface="Calibri" panose="020F0502020204030204" pitchFamily="34" charset="0"/>
                <a:cs typeface="Calibri" panose="020F0502020204030204" pitchFamily="34" charset="0"/>
              </a:endParaRPr>
            </a:p>
            <a:p>
              <a:endParaRPr lang="en-CA" sz="2800" b="1" dirty="0">
                <a:solidFill>
                  <a:srgbClr val="C00000"/>
                </a:solidFill>
                <a:latin typeface="Calibri" panose="020F0502020204030204" pitchFamily="34" charset="0"/>
                <a:cs typeface="Calibri" panose="020F0502020204030204" pitchFamily="34" charset="0"/>
              </a:endParaRPr>
            </a:p>
            <a:p>
              <a:r>
                <a:rPr lang="en-CA" sz="2800" b="1" dirty="0">
                  <a:latin typeface="Calibri" panose="020F0502020204030204" pitchFamily="34" charset="0"/>
                  <a:cs typeface="Calibri" panose="020F0502020204030204" pitchFamily="34" charset="0"/>
                </a:rPr>
                <a:t>June </a:t>
              </a:r>
              <a:r>
                <a:rPr lang="en-CA" sz="2800" b="1" dirty="0" err="1">
                  <a:latin typeface="Calibri" panose="020F0502020204030204" pitchFamily="34" charset="0"/>
                  <a:cs typeface="Calibri" panose="020F0502020204030204" pitchFamily="34" charset="0"/>
                </a:rPr>
                <a:t>Precip</a:t>
              </a:r>
              <a:endParaRPr lang="en-CA" sz="2800" b="1" dirty="0">
                <a:latin typeface="Calibri" panose="020F0502020204030204" pitchFamily="34" charset="0"/>
                <a:cs typeface="Calibri" panose="020F0502020204030204" pitchFamily="34" charset="0"/>
              </a:endParaRPr>
            </a:p>
            <a:p>
              <a:endParaRPr lang="en-CA" sz="2400" b="1" dirty="0">
                <a:latin typeface="Calibri" panose="020F0502020204030204" pitchFamily="34" charset="0"/>
                <a:cs typeface="Calibri" panose="020F0502020204030204" pitchFamily="34" charset="0"/>
              </a:endParaRPr>
            </a:p>
            <a:p>
              <a:endParaRPr lang="en-CA" sz="2400" b="1" dirty="0">
                <a:latin typeface="Calibri" panose="020F0502020204030204" pitchFamily="34" charset="0"/>
                <a:cs typeface="Calibri" panose="020F0502020204030204" pitchFamily="34" charset="0"/>
              </a:endParaRPr>
            </a:p>
            <a:p>
              <a:endParaRPr lang="en-CA" sz="2400" b="1" dirty="0">
                <a:latin typeface="Calibri" panose="020F0502020204030204" pitchFamily="34" charset="0"/>
                <a:cs typeface="Calibri" panose="020F0502020204030204" pitchFamily="34" charset="0"/>
              </a:endParaRPr>
            </a:p>
            <a:p>
              <a:endParaRPr lang="en-CA" sz="2400" b="1" dirty="0">
                <a:latin typeface="Calibri" panose="020F0502020204030204" pitchFamily="34" charset="0"/>
                <a:cs typeface="Calibri" panose="020F0502020204030204" pitchFamily="34" charset="0"/>
              </a:endParaRPr>
            </a:p>
            <a:p>
              <a:r>
                <a:rPr lang="en-CA" sz="2800" b="1" i="1" dirty="0">
                  <a:solidFill>
                    <a:srgbClr val="FF0000"/>
                  </a:solidFill>
                  <a:latin typeface="Calibri" panose="020F0502020204030204" pitchFamily="34" charset="0"/>
                  <a:cs typeface="Calibri" panose="020F0502020204030204" pitchFamily="34" charset="0"/>
                </a:rPr>
                <a:t>Dry central regions?</a:t>
              </a:r>
            </a:p>
            <a:p>
              <a:endParaRPr lang="en-CA" sz="2400" b="1" dirty="0">
                <a:latin typeface="Calibri" panose="020F0502020204030204" pitchFamily="34" charset="0"/>
                <a:cs typeface="Calibri" panose="020F0502020204030204" pitchFamily="34" charset="0"/>
              </a:endParaRPr>
            </a:p>
            <a:p>
              <a:endParaRPr lang="en-CA" sz="2400" b="1" dirty="0">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F956E4E9-158F-42C8-B756-6F803B2DCE69}"/>
                </a:ext>
              </a:extLst>
            </p:cNvPr>
            <p:cNvPicPr>
              <a:picLocks noChangeAspect="1"/>
            </p:cNvPicPr>
            <p:nvPr/>
          </p:nvPicPr>
          <p:blipFill>
            <a:blip r:embed="rId4"/>
            <a:stretch>
              <a:fillRect/>
            </a:stretch>
          </p:blipFill>
          <p:spPr>
            <a:xfrm>
              <a:off x="2075400" y="1447800"/>
              <a:ext cx="6840000" cy="4577702"/>
            </a:xfrm>
            <a:prstGeom prst="rect">
              <a:avLst/>
            </a:prstGeom>
          </p:spPr>
        </p:pic>
      </p:grpSp>
      <p:grpSp>
        <p:nvGrpSpPr>
          <p:cNvPr id="21" name="Group 20">
            <a:extLst>
              <a:ext uri="{FF2B5EF4-FFF2-40B4-BE49-F238E27FC236}">
                <a16:creationId xmlns:a16="http://schemas.microsoft.com/office/drawing/2014/main" id="{739F44F1-C864-D2C9-4243-D2C3A12EC420}"/>
              </a:ext>
            </a:extLst>
          </p:cNvPr>
          <p:cNvGrpSpPr/>
          <p:nvPr/>
        </p:nvGrpSpPr>
        <p:grpSpPr>
          <a:xfrm>
            <a:off x="152400" y="1066800"/>
            <a:ext cx="8763000" cy="4928379"/>
            <a:chOff x="152400" y="1066800"/>
            <a:chExt cx="8763000" cy="4928379"/>
          </a:xfrm>
        </p:grpSpPr>
        <p:pic>
          <p:nvPicPr>
            <p:cNvPr id="20" name="Picture 19">
              <a:extLst>
                <a:ext uri="{FF2B5EF4-FFF2-40B4-BE49-F238E27FC236}">
                  <a16:creationId xmlns:a16="http://schemas.microsoft.com/office/drawing/2014/main" id="{85DF51BE-2CA7-B231-73DB-54011F9191B0}"/>
                </a:ext>
              </a:extLst>
            </p:cNvPr>
            <p:cNvPicPr>
              <a:picLocks noChangeAspect="1"/>
            </p:cNvPicPr>
            <p:nvPr/>
          </p:nvPicPr>
          <p:blipFill>
            <a:blip r:embed="rId5"/>
            <a:stretch>
              <a:fillRect/>
            </a:stretch>
          </p:blipFill>
          <p:spPr>
            <a:xfrm>
              <a:off x="2075400" y="1447800"/>
              <a:ext cx="6840000" cy="4489555"/>
            </a:xfrm>
            <a:prstGeom prst="rect">
              <a:avLst/>
            </a:prstGeom>
          </p:spPr>
        </p:pic>
        <p:sp>
          <p:nvSpPr>
            <p:cNvPr id="18" name="TextBox 17">
              <a:extLst>
                <a:ext uri="{FF2B5EF4-FFF2-40B4-BE49-F238E27FC236}">
                  <a16:creationId xmlns:a16="http://schemas.microsoft.com/office/drawing/2014/main" id="{C7DDF637-A82A-94D3-0055-C38F462053B5}"/>
                </a:ext>
              </a:extLst>
            </p:cNvPr>
            <p:cNvSpPr txBox="1"/>
            <p:nvPr/>
          </p:nvSpPr>
          <p:spPr>
            <a:xfrm>
              <a:off x="152400" y="1066800"/>
              <a:ext cx="2133599" cy="4928379"/>
            </a:xfrm>
            <a:prstGeom prst="rect">
              <a:avLst/>
            </a:prstGeom>
            <a:solidFill>
              <a:schemeClr val="bg1"/>
            </a:solidFill>
          </p:spPr>
          <p:txBody>
            <a:bodyPr wrap="square" rtlCol="0">
              <a:noAutofit/>
            </a:bodyPr>
            <a:lstStyle/>
            <a:p>
              <a:endParaRPr lang="en-CA" sz="2800" b="1" dirty="0">
                <a:solidFill>
                  <a:srgbClr val="C00000"/>
                </a:solidFill>
                <a:latin typeface="Calibri" panose="020F0502020204030204" pitchFamily="34" charset="0"/>
                <a:cs typeface="Calibri" panose="020F0502020204030204" pitchFamily="34" charset="0"/>
              </a:endParaRPr>
            </a:p>
            <a:p>
              <a:endParaRPr lang="en-CA" sz="2800" b="1" dirty="0">
                <a:solidFill>
                  <a:srgbClr val="C00000"/>
                </a:solidFill>
                <a:latin typeface="Calibri" panose="020F0502020204030204" pitchFamily="34" charset="0"/>
                <a:cs typeface="Calibri" panose="020F0502020204030204" pitchFamily="34" charset="0"/>
              </a:endParaRPr>
            </a:p>
            <a:p>
              <a:r>
                <a:rPr lang="en-CA" sz="2800" b="1" dirty="0" err="1">
                  <a:latin typeface="Calibri" panose="020F0502020204030204" pitchFamily="34" charset="0"/>
                  <a:cs typeface="Calibri" panose="020F0502020204030204" pitchFamily="34" charset="0"/>
                </a:rPr>
                <a:t>Precip</a:t>
              </a:r>
              <a:r>
                <a:rPr lang="en-CA" sz="2800" b="1" dirty="0">
                  <a:latin typeface="Calibri" panose="020F0502020204030204" pitchFamily="34" charset="0"/>
                  <a:cs typeface="Calibri" panose="020F0502020204030204" pitchFamily="34" charset="0"/>
                </a:rPr>
                <a:t> skills</a:t>
              </a:r>
            </a:p>
            <a:p>
              <a:endParaRPr lang="en-CA" sz="2400" b="1" dirty="0">
                <a:latin typeface="Calibri" panose="020F0502020204030204" pitchFamily="34" charset="0"/>
                <a:cs typeface="Calibri" panose="020F0502020204030204" pitchFamily="34" charset="0"/>
              </a:endParaRPr>
            </a:p>
            <a:p>
              <a:endParaRPr lang="en-CA" sz="2400" b="1" dirty="0">
                <a:latin typeface="Calibri" panose="020F0502020204030204" pitchFamily="34" charset="0"/>
                <a:cs typeface="Calibri" panose="020F0502020204030204" pitchFamily="34" charset="0"/>
              </a:endParaRPr>
            </a:p>
            <a:p>
              <a:endParaRPr lang="en-CA" sz="2400" b="1" dirty="0">
                <a:latin typeface="Calibri" panose="020F0502020204030204" pitchFamily="34" charset="0"/>
                <a:cs typeface="Calibri" panose="020F0502020204030204" pitchFamily="34" charset="0"/>
              </a:endParaRPr>
            </a:p>
            <a:p>
              <a:endParaRPr lang="en-CA" sz="2400" b="1" dirty="0">
                <a:latin typeface="Calibri" panose="020F0502020204030204" pitchFamily="34" charset="0"/>
                <a:cs typeface="Calibri" panose="020F0502020204030204" pitchFamily="34" charset="0"/>
              </a:endParaRPr>
            </a:p>
            <a:p>
              <a:r>
                <a:rPr lang="en-CA" sz="2800" b="1" i="1" dirty="0">
                  <a:solidFill>
                    <a:srgbClr val="FF0000"/>
                  </a:solidFill>
                  <a:latin typeface="Calibri" panose="020F0502020204030204" pitchFamily="34" charset="0"/>
                  <a:cs typeface="Calibri" panose="020F0502020204030204" pitchFamily="34" charset="0"/>
                </a:rPr>
                <a:t>Little skill and variation</a:t>
              </a:r>
            </a:p>
            <a:p>
              <a:endParaRPr lang="en-CA" sz="2400" b="1" dirty="0">
                <a:latin typeface="Calibri" panose="020F0502020204030204" pitchFamily="34" charset="0"/>
                <a:cs typeface="Calibri" panose="020F0502020204030204" pitchFamily="34" charset="0"/>
              </a:endParaRPr>
            </a:p>
            <a:p>
              <a:endParaRPr lang="en-CA" sz="2400" b="1" dirty="0">
                <a:latin typeface="Calibri" panose="020F0502020204030204" pitchFamily="34" charset="0"/>
                <a:cs typeface="Calibri" panose="020F0502020204030204" pitchFamily="34" charset="0"/>
              </a:endParaRPr>
            </a:p>
          </p:txBody>
        </p:sp>
      </p:grpSp>
      <p:sp>
        <p:nvSpPr>
          <p:cNvPr id="5" name="Rectangle 4">
            <a:extLst>
              <a:ext uri="{FF2B5EF4-FFF2-40B4-BE49-F238E27FC236}">
                <a16:creationId xmlns:a16="http://schemas.microsoft.com/office/drawing/2014/main" id="{E6C8C412-01E9-1CCA-0F08-3F19EDFC52FB}"/>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Slide Number Placeholder 1"/>
          <p:cNvSpPr>
            <a:spLocks noGrp="1"/>
          </p:cNvSpPr>
          <p:nvPr>
            <p:ph type="sldNum" sz="quarter" idx="12"/>
          </p:nvPr>
        </p:nvSpPr>
        <p:spPr/>
        <p:txBody>
          <a:bodyPr/>
          <a:lstStyle/>
          <a:p>
            <a:fld id="{392AE7EE-0C6F-44B8-A618-F1EC8F52F0A4}" type="slidenum">
              <a:rPr lang="en-US" altLang="en-US" smtClean="0"/>
              <a:pPr/>
              <a:t>29</a:t>
            </a:fld>
            <a:endParaRPr lang="en-US" altLang="en-US" dirty="0"/>
          </a:p>
        </p:txBody>
      </p:sp>
      <p:sp>
        <p:nvSpPr>
          <p:cNvPr id="3" name="TextBox 2"/>
          <p:cNvSpPr txBox="1"/>
          <p:nvPr/>
        </p:nvSpPr>
        <p:spPr>
          <a:xfrm>
            <a:off x="360000" y="360005"/>
            <a:ext cx="7675200" cy="646331"/>
          </a:xfrm>
          <a:prstGeom prst="rect">
            <a:avLst/>
          </a:prstGeom>
          <a:noFill/>
        </p:spPr>
        <p:txBody>
          <a:bodyPr wrap="square" rtlCol="0">
            <a:noAutofit/>
          </a:bodyPr>
          <a:lstStyle/>
          <a:p>
            <a:pPr algn="ctr"/>
            <a:r>
              <a:rPr lang="en-CA" sz="3600" b="1" dirty="0">
                <a:solidFill>
                  <a:srgbClr val="C00000"/>
                </a:solidFill>
                <a:latin typeface="+mj-lt"/>
              </a:rPr>
              <a:t>North American Multi-model Ensemble</a:t>
            </a:r>
          </a:p>
        </p:txBody>
      </p:sp>
      <p:sp>
        <p:nvSpPr>
          <p:cNvPr id="8" name="Rectangle 7"/>
          <p:cNvSpPr/>
          <p:nvPr/>
        </p:nvSpPr>
        <p:spPr>
          <a:xfrm>
            <a:off x="4038600" y="3294000"/>
            <a:ext cx="2971800" cy="1359336"/>
          </a:xfrm>
          <a:prstGeom prst="rect">
            <a:avLst/>
          </a:prstGeom>
          <a:noFill/>
          <a:ln w="635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2CF38EEE-4E2C-DC65-5283-E1E8FF8CB932}"/>
              </a:ext>
            </a:extLst>
          </p:cNvPr>
          <p:cNvSpPr txBox="1"/>
          <p:nvPr/>
        </p:nvSpPr>
        <p:spPr>
          <a:xfrm>
            <a:off x="3124200" y="900880"/>
            <a:ext cx="2971800" cy="546925"/>
          </a:xfrm>
          <a:prstGeom prst="rect">
            <a:avLst/>
          </a:prstGeom>
          <a:noFill/>
        </p:spPr>
        <p:txBody>
          <a:bodyPr wrap="square" rtlCol="0">
            <a:noAutofit/>
          </a:bodyPr>
          <a:lstStyle/>
          <a:p>
            <a:pPr algn="ctr"/>
            <a:r>
              <a:rPr lang="en-CA" sz="2800" b="1" dirty="0">
                <a:solidFill>
                  <a:srgbClr val="C00000"/>
                </a:solidFill>
                <a:latin typeface="Corbel" panose="020B0503020204020204" pitchFamily="34" charset="0"/>
              </a:rPr>
              <a:t>NMME – May run</a:t>
            </a:r>
          </a:p>
        </p:txBody>
      </p:sp>
    </p:spTree>
    <p:extLst>
      <p:ext uri="{BB962C8B-B14F-4D97-AF65-F5344CB8AC3E}">
        <p14:creationId xmlns:p14="http://schemas.microsoft.com/office/powerpoint/2010/main" val="274401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8FC874A-01E7-72A5-1A69-9F7F15A04659}"/>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5" name="Rectangle 4">
            <a:extLst>
              <a:ext uri="{FF2B5EF4-FFF2-40B4-BE49-F238E27FC236}">
                <a16:creationId xmlns:a16="http://schemas.microsoft.com/office/drawing/2014/main" id="{830B03B9-7C44-74AC-36D9-45DF8A08C89A}"/>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TextBox 3"/>
          <p:cNvSpPr txBox="1"/>
          <p:nvPr/>
        </p:nvSpPr>
        <p:spPr>
          <a:xfrm>
            <a:off x="190500" y="1055867"/>
            <a:ext cx="8763000" cy="5442128"/>
          </a:xfrm>
          <a:prstGeom prst="rect">
            <a:avLst/>
          </a:prstGeom>
          <a:noFill/>
        </p:spPr>
        <p:txBody>
          <a:bodyPr wrap="square" rtlCol="0">
            <a:noAutofit/>
          </a:bodyPr>
          <a:lstStyle/>
          <a:p>
            <a:pPr marL="182558" indent="-182558">
              <a:buFont typeface="Arial" panose="020B0604020202020204" pitchFamily="34" charset="0"/>
              <a:buChar char="•"/>
            </a:pPr>
            <a:r>
              <a:rPr lang="en-CA" sz="2800" b="1" dirty="0">
                <a:latin typeface="+mn-lt"/>
              </a:rPr>
              <a:t>Record area burned: </a:t>
            </a:r>
            <a:r>
              <a:rPr lang="en-CA" altLang="en-US" sz="2800" b="1" dirty="0">
                <a:latin typeface="+mn-lt"/>
                <a:cs typeface="Calibri" panose="020F0502020204030204" pitchFamily="34" charset="0"/>
              </a:rPr>
              <a:t>BC, NT, AB, QC, NS</a:t>
            </a:r>
          </a:p>
          <a:p>
            <a:pPr marL="182558" indent="-182558">
              <a:buFont typeface="Arial" panose="020B0604020202020204" pitchFamily="34" charset="0"/>
              <a:buChar char="•"/>
            </a:pPr>
            <a:endParaRPr lang="en-CA" sz="2800" b="1" dirty="0">
              <a:latin typeface="+mn-lt"/>
            </a:endParaRPr>
          </a:p>
          <a:p>
            <a:pPr marL="182558" indent="-182558">
              <a:buFont typeface="Arial" panose="020B0604020202020204" pitchFamily="34" charset="0"/>
              <a:buChar char="•"/>
            </a:pPr>
            <a:r>
              <a:rPr lang="en-CA" sz="2800" b="1" dirty="0">
                <a:latin typeface="+mn-lt"/>
              </a:rPr>
              <a:t>Largest fires on record:</a:t>
            </a:r>
            <a:r>
              <a:rPr lang="en-CA" altLang="en-US" sz="2800" b="1" dirty="0">
                <a:latin typeface="+mn-lt"/>
                <a:cs typeface="Calibri" panose="020F0502020204030204" pitchFamily="34" charset="0"/>
              </a:rPr>
              <a:t> BC, NS, QC</a:t>
            </a:r>
          </a:p>
          <a:p>
            <a:pPr marL="182558" indent="-182558">
              <a:buFont typeface="Arial" panose="020B0604020202020204" pitchFamily="34" charset="0"/>
              <a:buChar char="•"/>
            </a:pPr>
            <a:endParaRPr lang="en-CA" sz="2800" b="1" dirty="0">
              <a:latin typeface="+mn-lt"/>
              <a:cs typeface="Calibri" panose="020F0502020204030204" pitchFamily="34" charset="0"/>
            </a:endParaRPr>
          </a:p>
          <a:p>
            <a:pPr marL="182558" indent="-182558">
              <a:buFont typeface="Arial" panose="020B0604020202020204" pitchFamily="34" charset="0"/>
              <a:buChar char="•"/>
            </a:pPr>
            <a:r>
              <a:rPr lang="en-CA" sz="2800" b="1" dirty="0">
                <a:latin typeface="+mn-lt"/>
              </a:rPr>
              <a:t>CIFFC National Preparedness Level (NPL) at </a:t>
            </a:r>
            <a:r>
              <a:rPr lang="en-CA" sz="2800" b="1" dirty="0">
                <a:solidFill>
                  <a:srgbClr val="C00000"/>
                </a:solidFill>
                <a:latin typeface="+mn-lt"/>
              </a:rPr>
              <a:t>5</a:t>
            </a:r>
            <a:r>
              <a:rPr lang="en-CA" sz="2800" b="1" dirty="0">
                <a:latin typeface="+mn-lt"/>
              </a:rPr>
              <a:t> May 11 to September 7 (earliest 5, longest on record at 120 days)</a:t>
            </a:r>
          </a:p>
          <a:p>
            <a:r>
              <a:rPr lang="en-CA" sz="2400" b="1" dirty="0">
                <a:latin typeface="+mn-lt"/>
              </a:rPr>
              <a:t>                                                   </a:t>
            </a:r>
            <a:endParaRPr lang="en-CA" sz="2400" b="1" dirty="0">
              <a:solidFill>
                <a:srgbClr val="C00000"/>
              </a:solidFill>
              <a:latin typeface="+mn-lt"/>
            </a:endParaRPr>
          </a:p>
          <a:p>
            <a:pPr marL="536575" indent="-180975">
              <a:buFont typeface="Arial" panose="020B0604020202020204" pitchFamily="34" charset="0"/>
              <a:buChar char="•"/>
            </a:pPr>
            <a:r>
              <a:rPr lang="en-CA" sz="2400" b="1" dirty="0">
                <a:latin typeface="+mn-lt"/>
              </a:rPr>
              <a:t>International crews from 11 nations over season</a:t>
            </a:r>
          </a:p>
          <a:p>
            <a:pPr marL="355600"/>
            <a:endParaRPr lang="en-CA" sz="1400" b="1" dirty="0">
              <a:latin typeface="+mn-lt"/>
            </a:endParaRPr>
          </a:p>
          <a:p>
            <a:pPr marL="176213" indent="-176213">
              <a:buFont typeface="Arial" panose="020B0604020202020204" pitchFamily="34" charset="0"/>
              <a:buChar char="•"/>
            </a:pPr>
            <a:r>
              <a:rPr lang="en-CA" sz="2800" b="1" dirty="0">
                <a:latin typeface="+mn-lt"/>
              </a:rPr>
              <a:t>Smoke alerts (ECCC)</a:t>
            </a:r>
          </a:p>
          <a:p>
            <a:endParaRPr lang="en-CA" sz="2800" b="1" dirty="0">
              <a:latin typeface="+mn-lt"/>
            </a:endParaRPr>
          </a:p>
          <a:p>
            <a:pPr marL="176213" indent="-176213">
              <a:buFont typeface="Arial" panose="020B0604020202020204" pitchFamily="34" charset="0"/>
              <a:buChar char="•"/>
            </a:pPr>
            <a:r>
              <a:rPr lang="en-CA" sz="2800" b="1" dirty="0">
                <a:latin typeface="+mn-lt"/>
              </a:rPr>
              <a:t>Evacuations (282) and evacuees (232,359)</a:t>
            </a:r>
          </a:p>
        </p:txBody>
      </p:sp>
      <p:sp>
        <p:nvSpPr>
          <p:cNvPr id="2" name="Slide Number Placeholder 1"/>
          <p:cNvSpPr>
            <a:spLocks noGrp="1"/>
          </p:cNvSpPr>
          <p:nvPr>
            <p:ph type="sldNum" sz="quarter" idx="12"/>
          </p:nvPr>
        </p:nvSpPr>
        <p:spPr/>
        <p:txBody>
          <a:bodyPr/>
          <a:lstStyle/>
          <a:p>
            <a:fld id="{392AE7EE-0C6F-44B8-A618-F1EC8F52F0A4}" type="slidenum">
              <a:rPr lang="en-US" altLang="en-US" smtClean="0"/>
              <a:pPr/>
              <a:t>3</a:t>
            </a:fld>
            <a:endParaRPr lang="en-US" altLang="en-US" dirty="0"/>
          </a:p>
        </p:txBody>
      </p:sp>
      <p:sp>
        <p:nvSpPr>
          <p:cNvPr id="3" name="TextBox 2"/>
          <p:cNvSpPr txBox="1"/>
          <p:nvPr/>
        </p:nvSpPr>
        <p:spPr>
          <a:xfrm>
            <a:off x="360000" y="360005"/>
            <a:ext cx="8280000" cy="646331"/>
          </a:xfrm>
          <a:prstGeom prst="rect">
            <a:avLst/>
          </a:prstGeom>
          <a:noFill/>
        </p:spPr>
        <p:txBody>
          <a:bodyPr wrap="square" rtlCol="0">
            <a:noAutofit/>
          </a:bodyPr>
          <a:lstStyle/>
          <a:p>
            <a:r>
              <a:rPr lang="en-CA" sz="3600" b="1" dirty="0">
                <a:solidFill>
                  <a:srgbClr val="C00000"/>
                </a:solidFill>
                <a:latin typeface="+mj-lt"/>
              </a:rPr>
              <a:t>Some Records set in 2023</a:t>
            </a:r>
          </a:p>
        </p:txBody>
      </p:sp>
    </p:spTree>
    <p:extLst>
      <p:ext uri="{BB962C8B-B14F-4D97-AF65-F5344CB8AC3E}">
        <p14:creationId xmlns:p14="http://schemas.microsoft.com/office/powerpoint/2010/main" val="13549335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D6F5406-D1CC-FB87-576E-AF400DB9A15A}"/>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grpSp>
        <p:nvGrpSpPr>
          <p:cNvPr id="21" name="Group 20">
            <a:extLst>
              <a:ext uri="{FF2B5EF4-FFF2-40B4-BE49-F238E27FC236}">
                <a16:creationId xmlns:a16="http://schemas.microsoft.com/office/drawing/2014/main" id="{316F17AB-F01B-E92C-37D3-8BA415D23050}"/>
              </a:ext>
            </a:extLst>
          </p:cNvPr>
          <p:cNvGrpSpPr/>
          <p:nvPr/>
        </p:nvGrpSpPr>
        <p:grpSpPr>
          <a:xfrm>
            <a:off x="170499" y="1053280"/>
            <a:ext cx="8744901" cy="5118920"/>
            <a:chOff x="170499" y="1053280"/>
            <a:chExt cx="8744901" cy="5118920"/>
          </a:xfrm>
        </p:grpSpPr>
        <p:pic>
          <p:nvPicPr>
            <p:cNvPr id="11" name="Picture 10">
              <a:extLst>
                <a:ext uri="{FF2B5EF4-FFF2-40B4-BE49-F238E27FC236}">
                  <a16:creationId xmlns:a16="http://schemas.microsoft.com/office/drawing/2014/main" id="{16330EFF-5EB7-8F98-80D5-4EB34BCB0FE7}"/>
                </a:ext>
              </a:extLst>
            </p:cNvPr>
            <p:cNvPicPr>
              <a:picLocks noChangeAspect="1"/>
            </p:cNvPicPr>
            <p:nvPr/>
          </p:nvPicPr>
          <p:blipFill>
            <a:blip r:embed="rId3"/>
            <a:stretch>
              <a:fillRect/>
            </a:stretch>
          </p:blipFill>
          <p:spPr>
            <a:xfrm>
              <a:off x="2075400" y="1664374"/>
              <a:ext cx="6840000" cy="4507826"/>
            </a:xfrm>
            <a:prstGeom prst="rect">
              <a:avLst/>
            </a:prstGeom>
          </p:spPr>
        </p:pic>
        <p:sp>
          <p:nvSpPr>
            <p:cNvPr id="4" name="TextBox 3"/>
            <p:cNvSpPr txBox="1"/>
            <p:nvPr/>
          </p:nvSpPr>
          <p:spPr>
            <a:xfrm>
              <a:off x="170499" y="1053280"/>
              <a:ext cx="2306184" cy="4928379"/>
            </a:xfrm>
            <a:prstGeom prst="rect">
              <a:avLst/>
            </a:prstGeom>
            <a:solidFill>
              <a:schemeClr val="bg1"/>
            </a:solidFill>
          </p:spPr>
          <p:txBody>
            <a:bodyPr wrap="square" rtlCol="0">
              <a:noAutofit/>
            </a:bodyPr>
            <a:lstStyle/>
            <a:p>
              <a:endParaRPr lang="en-CA" sz="2800" b="1" dirty="0">
                <a:solidFill>
                  <a:srgbClr val="C00000"/>
                </a:solidFill>
                <a:latin typeface="Corbel" panose="020B0503020204020204" pitchFamily="34" charset="0"/>
              </a:endParaRPr>
            </a:p>
            <a:p>
              <a:endParaRPr lang="en-CA" sz="2800" b="1" dirty="0">
                <a:solidFill>
                  <a:srgbClr val="C00000"/>
                </a:solidFill>
                <a:latin typeface="Corbel" panose="020B0503020204020204" pitchFamily="34" charset="0"/>
              </a:endParaRPr>
            </a:p>
            <a:p>
              <a:r>
                <a:rPr lang="en-CA" sz="2800" b="1" dirty="0">
                  <a:latin typeface="Corbel" panose="020B0503020204020204" pitchFamily="34" charset="0"/>
                </a:rPr>
                <a:t>July Temp</a:t>
              </a:r>
            </a:p>
            <a:p>
              <a:endParaRPr lang="en-CA" sz="2400" b="1" dirty="0">
                <a:latin typeface="Corbel" panose="020B0503020204020204" pitchFamily="34" charset="0"/>
              </a:endParaRPr>
            </a:p>
            <a:p>
              <a:endParaRPr lang="en-CA" sz="2400" b="1" dirty="0">
                <a:latin typeface="Corbel" panose="020B0503020204020204" pitchFamily="34" charset="0"/>
              </a:endParaRPr>
            </a:p>
            <a:p>
              <a:endParaRPr lang="en-CA" sz="2400" b="1" dirty="0">
                <a:latin typeface="Corbel" panose="020B0503020204020204" pitchFamily="34" charset="0"/>
              </a:endParaRPr>
            </a:p>
            <a:p>
              <a:r>
                <a:rPr lang="en-CA" sz="2400" b="1" i="1" dirty="0">
                  <a:solidFill>
                    <a:srgbClr val="FF6600"/>
                  </a:solidFill>
                  <a:latin typeface="Corbel" panose="020B0503020204020204" pitchFamily="34" charset="0"/>
                </a:rPr>
                <a:t>Good agreement for normal to above normal </a:t>
              </a:r>
            </a:p>
            <a:p>
              <a:endParaRPr lang="en-CA" sz="2400" b="1" dirty="0">
                <a:latin typeface="Corbel" panose="020B0503020204020204" pitchFamily="34" charset="0"/>
              </a:endParaRPr>
            </a:p>
            <a:p>
              <a:endParaRPr lang="en-CA" sz="2400" b="1" dirty="0">
                <a:latin typeface="Corbel" panose="020B0503020204020204" pitchFamily="34" charset="0"/>
              </a:endParaRPr>
            </a:p>
          </p:txBody>
        </p:sp>
      </p:grpSp>
      <p:grpSp>
        <p:nvGrpSpPr>
          <p:cNvPr id="20" name="Group 19">
            <a:extLst>
              <a:ext uri="{FF2B5EF4-FFF2-40B4-BE49-F238E27FC236}">
                <a16:creationId xmlns:a16="http://schemas.microsoft.com/office/drawing/2014/main" id="{4C7F9DE6-7995-C7E0-BEC4-CFFB925B6C20}"/>
              </a:ext>
            </a:extLst>
          </p:cNvPr>
          <p:cNvGrpSpPr/>
          <p:nvPr/>
        </p:nvGrpSpPr>
        <p:grpSpPr>
          <a:xfrm>
            <a:off x="152400" y="1066800"/>
            <a:ext cx="8763000" cy="5061660"/>
            <a:chOff x="152400" y="1066800"/>
            <a:chExt cx="8763000" cy="5061660"/>
          </a:xfrm>
        </p:grpSpPr>
        <p:pic>
          <p:nvPicPr>
            <p:cNvPr id="18" name="Picture 17">
              <a:extLst>
                <a:ext uri="{FF2B5EF4-FFF2-40B4-BE49-F238E27FC236}">
                  <a16:creationId xmlns:a16="http://schemas.microsoft.com/office/drawing/2014/main" id="{C37753C3-4D7B-3C44-7B9B-00CFE8A17DD5}"/>
                </a:ext>
              </a:extLst>
            </p:cNvPr>
            <p:cNvPicPr>
              <a:picLocks noChangeAspect="1"/>
            </p:cNvPicPr>
            <p:nvPr/>
          </p:nvPicPr>
          <p:blipFill>
            <a:blip r:embed="rId4"/>
            <a:stretch>
              <a:fillRect/>
            </a:stretch>
          </p:blipFill>
          <p:spPr>
            <a:xfrm>
              <a:off x="2075400" y="1600200"/>
              <a:ext cx="6840000" cy="4528260"/>
            </a:xfrm>
            <a:prstGeom prst="rect">
              <a:avLst/>
            </a:prstGeom>
          </p:spPr>
        </p:pic>
        <p:sp>
          <p:nvSpPr>
            <p:cNvPr id="19" name="TextBox 18">
              <a:extLst>
                <a:ext uri="{FF2B5EF4-FFF2-40B4-BE49-F238E27FC236}">
                  <a16:creationId xmlns:a16="http://schemas.microsoft.com/office/drawing/2014/main" id="{B940BD75-4870-361E-9079-2F09E25F8CCB}"/>
                </a:ext>
              </a:extLst>
            </p:cNvPr>
            <p:cNvSpPr txBox="1"/>
            <p:nvPr/>
          </p:nvSpPr>
          <p:spPr>
            <a:xfrm>
              <a:off x="152400" y="1066800"/>
              <a:ext cx="2306184" cy="4928379"/>
            </a:xfrm>
            <a:prstGeom prst="rect">
              <a:avLst/>
            </a:prstGeom>
            <a:solidFill>
              <a:schemeClr val="bg1"/>
            </a:solidFill>
          </p:spPr>
          <p:txBody>
            <a:bodyPr wrap="square" rtlCol="0">
              <a:noAutofit/>
            </a:bodyPr>
            <a:lstStyle/>
            <a:p>
              <a:endParaRPr lang="en-CA" sz="2800" b="1" dirty="0">
                <a:solidFill>
                  <a:srgbClr val="C00000"/>
                </a:solidFill>
                <a:latin typeface="Corbel" panose="020B0503020204020204" pitchFamily="34" charset="0"/>
              </a:endParaRPr>
            </a:p>
            <a:p>
              <a:endParaRPr lang="en-CA" sz="2800" b="1" dirty="0">
                <a:solidFill>
                  <a:srgbClr val="C00000"/>
                </a:solidFill>
                <a:latin typeface="Corbel" panose="020B0503020204020204" pitchFamily="34" charset="0"/>
              </a:endParaRPr>
            </a:p>
            <a:p>
              <a:r>
                <a:rPr lang="en-CA" sz="2800" b="1" dirty="0">
                  <a:latin typeface="Corbel" panose="020B0503020204020204" pitchFamily="34" charset="0"/>
                </a:rPr>
                <a:t>July </a:t>
              </a:r>
              <a:r>
                <a:rPr lang="en-CA" sz="2800" b="1" dirty="0" err="1">
                  <a:latin typeface="Corbel" panose="020B0503020204020204" pitchFamily="34" charset="0"/>
                </a:rPr>
                <a:t>Precip</a:t>
              </a:r>
              <a:endParaRPr lang="en-CA" sz="2800" b="1" dirty="0">
                <a:latin typeface="Corbel" panose="020B0503020204020204" pitchFamily="34" charset="0"/>
              </a:endParaRPr>
            </a:p>
            <a:p>
              <a:endParaRPr lang="en-CA" sz="2400" b="1" dirty="0">
                <a:latin typeface="Corbel" panose="020B0503020204020204" pitchFamily="34" charset="0"/>
              </a:endParaRPr>
            </a:p>
            <a:p>
              <a:endParaRPr lang="en-CA" sz="2400" b="1" dirty="0">
                <a:latin typeface="Corbel" panose="020B0503020204020204" pitchFamily="34" charset="0"/>
              </a:endParaRPr>
            </a:p>
            <a:p>
              <a:r>
                <a:rPr lang="en-CA" sz="2800" b="1" i="1" dirty="0">
                  <a:solidFill>
                    <a:srgbClr val="0000FF"/>
                  </a:solidFill>
                  <a:latin typeface="Corbel" panose="020B0503020204020204" pitchFamily="34" charset="0"/>
                </a:rPr>
                <a:t>Ambiguous results. Many models continue dryness along 60N</a:t>
              </a:r>
            </a:p>
            <a:p>
              <a:endParaRPr lang="en-CA" sz="2800" b="1" dirty="0">
                <a:latin typeface="Corbel" panose="020B0503020204020204" pitchFamily="34" charset="0"/>
              </a:endParaRPr>
            </a:p>
            <a:p>
              <a:endParaRPr lang="en-CA" sz="2400" b="1" dirty="0">
                <a:latin typeface="Corbel" panose="020B0503020204020204" pitchFamily="34" charset="0"/>
              </a:endParaRPr>
            </a:p>
          </p:txBody>
        </p:sp>
      </p:grpSp>
      <p:sp>
        <p:nvSpPr>
          <p:cNvPr id="7" name="Rectangle 6">
            <a:extLst>
              <a:ext uri="{FF2B5EF4-FFF2-40B4-BE49-F238E27FC236}">
                <a16:creationId xmlns:a16="http://schemas.microsoft.com/office/drawing/2014/main" id="{E2372C26-6AD5-E801-A71C-9723BCBCDC44}"/>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Slide Number Placeholder 1"/>
          <p:cNvSpPr>
            <a:spLocks noGrp="1"/>
          </p:cNvSpPr>
          <p:nvPr>
            <p:ph type="sldNum" sz="quarter" idx="12"/>
          </p:nvPr>
        </p:nvSpPr>
        <p:spPr/>
        <p:txBody>
          <a:bodyPr/>
          <a:lstStyle/>
          <a:p>
            <a:fld id="{392AE7EE-0C6F-44B8-A618-F1EC8F52F0A4}" type="slidenum">
              <a:rPr lang="en-US" altLang="en-US" smtClean="0"/>
              <a:pPr/>
              <a:t>30</a:t>
            </a:fld>
            <a:endParaRPr lang="en-US" altLang="en-US" dirty="0"/>
          </a:p>
        </p:txBody>
      </p:sp>
      <p:sp>
        <p:nvSpPr>
          <p:cNvPr id="3" name="TextBox 2"/>
          <p:cNvSpPr txBox="1"/>
          <p:nvPr/>
        </p:nvSpPr>
        <p:spPr>
          <a:xfrm>
            <a:off x="360000" y="360005"/>
            <a:ext cx="7848601" cy="646331"/>
          </a:xfrm>
          <a:prstGeom prst="rect">
            <a:avLst/>
          </a:prstGeom>
          <a:noFill/>
        </p:spPr>
        <p:txBody>
          <a:bodyPr wrap="square" rtlCol="0">
            <a:noAutofit/>
          </a:bodyPr>
          <a:lstStyle/>
          <a:p>
            <a:pPr algn="ctr"/>
            <a:r>
              <a:rPr lang="en-CA" sz="3600" b="1" dirty="0">
                <a:solidFill>
                  <a:srgbClr val="C00000"/>
                </a:solidFill>
                <a:latin typeface="+mj-lt"/>
              </a:rPr>
              <a:t>North American Multi-model Ensemble</a:t>
            </a:r>
          </a:p>
        </p:txBody>
      </p:sp>
      <p:sp>
        <p:nvSpPr>
          <p:cNvPr id="8" name="Rectangle 7"/>
          <p:cNvSpPr/>
          <p:nvPr/>
        </p:nvSpPr>
        <p:spPr>
          <a:xfrm>
            <a:off x="4038600" y="3429000"/>
            <a:ext cx="2971800" cy="1359336"/>
          </a:xfrm>
          <a:prstGeom prst="rect">
            <a:avLst/>
          </a:prstGeom>
          <a:noFill/>
          <a:ln w="635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2" name="TextBox 11"/>
          <p:cNvSpPr txBox="1"/>
          <p:nvPr/>
        </p:nvSpPr>
        <p:spPr>
          <a:xfrm>
            <a:off x="3124200" y="900880"/>
            <a:ext cx="2971800" cy="546925"/>
          </a:xfrm>
          <a:prstGeom prst="rect">
            <a:avLst/>
          </a:prstGeom>
          <a:noFill/>
        </p:spPr>
        <p:txBody>
          <a:bodyPr wrap="square" rtlCol="0">
            <a:noAutofit/>
          </a:bodyPr>
          <a:lstStyle/>
          <a:p>
            <a:pPr algn="ctr"/>
            <a:r>
              <a:rPr lang="en-CA" sz="2800" b="1" dirty="0">
                <a:solidFill>
                  <a:srgbClr val="C00000"/>
                </a:solidFill>
                <a:latin typeface="Corbel" panose="020B0503020204020204" pitchFamily="34" charset="0"/>
              </a:rPr>
              <a:t>NMME – May run</a:t>
            </a:r>
          </a:p>
        </p:txBody>
      </p:sp>
    </p:spTree>
    <p:extLst>
      <p:ext uri="{BB962C8B-B14F-4D97-AF65-F5344CB8AC3E}">
        <p14:creationId xmlns:p14="http://schemas.microsoft.com/office/powerpoint/2010/main" val="2789207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87568408-FC52-6433-F964-FC8C5E48E4B8}"/>
              </a:ext>
            </a:extLst>
          </p:cNvPr>
          <p:cNvGrpSpPr/>
          <p:nvPr/>
        </p:nvGrpSpPr>
        <p:grpSpPr>
          <a:xfrm>
            <a:off x="170499" y="1053280"/>
            <a:ext cx="8726903" cy="5193876"/>
            <a:chOff x="170499" y="1053280"/>
            <a:chExt cx="8726903" cy="5193876"/>
          </a:xfrm>
        </p:grpSpPr>
        <p:sp>
          <p:nvSpPr>
            <p:cNvPr id="4" name="TextBox 3"/>
            <p:cNvSpPr txBox="1"/>
            <p:nvPr/>
          </p:nvSpPr>
          <p:spPr>
            <a:xfrm>
              <a:off x="170499" y="1053280"/>
              <a:ext cx="1886903" cy="5193876"/>
            </a:xfrm>
            <a:prstGeom prst="rect">
              <a:avLst/>
            </a:prstGeom>
            <a:solidFill>
              <a:schemeClr val="bg1"/>
            </a:solidFill>
          </p:spPr>
          <p:txBody>
            <a:bodyPr wrap="square" rtlCol="0">
              <a:noAutofit/>
            </a:bodyPr>
            <a:lstStyle/>
            <a:p>
              <a:endParaRPr lang="en-CA" sz="2800" b="1" dirty="0">
                <a:solidFill>
                  <a:srgbClr val="C00000"/>
                </a:solidFill>
                <a:latin typeface="Corbel" panose="020B0503020204020204" pitchFamily="34" charset="0"/>
              </a:endParaRPr>
            </a:p>
            <a:p>
              <a:endParaRPr lang="en-CA" sz="2800" b="1" dirty="0">
                <a:solidFill>
                  <a:srgbClr val="C00000"/>
                </a:solidFill>
                <a:latin typeface="Corbel" panose="020B0503020204020204" pitchFamily="34" charset="0"/>
              </a:endParaRPr>
            </a:p>
            <a:p>
              <a:r>
                <a:rPr lang="en-CA" sz="2800" b="1" dirty="0">
                  <a:latin typeface="Corbel" panose="020B0503020204020204" pitchFamily="34" charset="0"/>
                </a:rPr>
                <a:t>August Temp</a:t>
              </a:r>
            </a:p>
            <a:p>
              <a:endParaRPr lang="en-CA" sz="2800" b="1" dirty="0">
                <a:latin typeface="Corbel" panose="020B0503020204020204" pitchFamily="34" charset="0"/>
              </a:endParaRPr>
            </a:p>
            <a:p>
              <a:endParaRPr lang="en-CA" sz="2800" b="1" dirty="0">
                <a:latin typeface="Corbel" panose="020B0503020204020204" pitchFamily="34" charset="0"/>
              </a:endParaRPr>
            </a:p>
            <a:p>
              <a:r>
                <a:rPr lang="en-CA" sz="2800" b="1" i="1" dirty="0">
                  <a:solidFill>
                    <a:srgbClr val="C00000"/>
                  </a:solidFill>
                  <a:latin typeface="Corbel" panose="020B0503020204020204" pitchFamily="34" charset="0"/>
                </a:rPr>
                <a:t>Mostly normal to above normal signal</a:t>
              </a:r>
            </a:p>
            <a:p>
              <a:endParaRPr lang="en-CA" sz="2800" b="1" dirty="0">
                <a:latin typeface="Corbel" panose="020B0503020204020204" pitchFamily="34" charset="0"/>
              </a:endParaRPr>
            </a:p>
            <a:p>
              <a:endParaRPr lang="en-CA" sz="2800" b="1" dirty="0">
                <a:latin typeface="Corbel" panose="020B0503020204020204" pitchFamily="34" charset="0"/>
              </a:endParaRPr>
            </a:p>
          </p:txBody>
        </p:sp>
        <p:pic>
          <p:nvPicPr>
            <p:cNvPr id="11" name="Picture 10">
              <a:extLst>
                <a:ext uri="{FF2B5EF4-FFF2-40B4-BE49-F238E27FC236}">
                  <a16:creationId xmlns:a16="http://schemas.microsoft.com/office/drawing/2014/main" id="{C89F8B32-7ACB-DFEE-79FF-407110DC6080}"/>
                </a:ext>
              </a:extLst>
            </p:cNvPr>
            <p:cNvPicPr>
              <a:picLocks noChangeAspect="1"/>
            </p:cNvPicPr>
            <p:nvPr/>
          </p:nvPicPr>
          <p:blipFill>
            <a:blip r:embed="rId3"/>
            <a:stretch>
              <a:fillRect/>
            </a:stretch>
          </p:blipFill>
          <p:spPr>
            <a:xfrm>
              <a:off x="2057402" y="1658822"/>
              <a:ext cx="6840000" cy="4437178"/>
            </a:xfrm>
            <a:prstGeom prst="rect">
              <a:avLst/>
            </a:prstGeom>
          </p:spPr>
        </p:pic>
      </p:grpSp>
      <p:sp>
        <p:nvSpPr>
          <p:cNvPr id="6" name="Rectangle 5">
            <a:extLst>
              <a:ext uri="{FF2B5EF4-FFF2-40B4-BE49-F238E27FC236}">
                <a16:creationId xmlns:a16="http://schemas.microsoft.com/office/drawing/2014/main" id="{68EECDDA-5598-6973-FAFE-79A38376734A}"/>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5" name="Rectangle 4">
            <a:extLst>
              <a:ext uri="{FF2B5EF4-FFF2-40B4-BE49-F238E27FC236}">
                <a16:creationId xmlns:a16="http://schemas.microsoft.com/office/drawing/2014/main" id="{45D9DE13-6613-DDDE-C3E6-CD2CBBB2C7FD}"/>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Slide Number Placeholder 1"/>
          <p:cNvSpPr>
            <a:spLocks noGrp="1"/>
          </p:cNvSpPr>
          <p:nvPr>
            <p:ph type="sldNum" sz="quarter" idx="12"/>
          </p:nvPr>
        </p:nvSpPr>
        <p:spPr/>
        <p:txBody>
          <a:bodyPr/>
          <a:lstStyle/>
          <a:p>
            <a:fld id="{392AE7EE-0C6F-44B8-A618-F1EC8F52F0A4}" type="slidenum">
              <a:rPr lang="en-US" altLang="en-US" smtClean="0"/>
              <a:pPr/>
              <a:t>31</a:t>
            </a:fld>
            <a:endParaRPr lang="en-US" altLang="en-US" dirty="0"/>
          </a:p>
        </p:txBody>
      </p:sp>
      <p:sp>
        <p:nvSpPr>
          <p:cNvPr id="3" name="TextBox 2"/>
          <p:cNvSpPr txBox="1"/>
          <p:nvPr/>
        </p:nvSpPr>
        <p:spPr>
          <a:xfrm>
            <a:off x="360000" y="360005"/>
            <a:ext cx="7696201" cy="646331"/>
          </a:xfrm>
          <a:prstGeom prst="rect">
            <a:avLst/>
          </a:prstGeom>
          <a:noFill/>
        </p:spPr>
        <p:txBody>
          <a:bodyPr wrap="square" rtlCol="0">
            <a:noAutofit/>
          </a:bodyPr>
          <a:lstStyle/>
          <a:p>
            <a:pPr algn="ctr"/>
            <a:r>
              <a:rPr lang="en-CA" sz="3600" b="1" dirty="0">
                <a:solidFill>
                  <a:srgbClr val="C00000"/>
                </a:solidFill>
                <a:latin typeface="+mj-lt"/>
              </a:rPr>
              <a:t>North American Multi-model Ensemble</a:t>
            </a:r>
          </a:p>
        </p:txBody>
      </p:sp>
      <p:sp>
        <p:nvSpPr>
          <p:cNvPr id="8" name="Rectangle 7"/>
          <p:cNvSpPr/>
          <p:nvPr/>
        </p:nvSpPr>
        <p:spPr>
          <a:xfrm>
            <a:off x="4038600" y="3429000"/>
            <a:ext cx="2971800" cy="1359336"/>
          </a:xfrm>
          <a:prstGeom prst="rect">
            <a:avLst/>
          </a:prstGeom>
          <a:noFill/>
          <a:ln w="635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grpSp>
        <p:nvGrpSpPr>
          <p:cNvPr id="20" name="Group 19">
            <a:extLst>
              <a:ext uri="{FF2B5EF4-FFF2-40B4-BE49-F238E27FC236}">
                <a16:creationId xmlns:a16="http://schemas.microsoft.com/office/drawing/2014/main" id="{DB7D4208-EA96-E92D-CEF0-3B97B87EFEB3}"/>
              </a:ext>
            </a:extLst>
          </p:cNvPr>
          <p:cNvGrpSpPr/>
          <p:nvPr/>
        </p:nvGrpSpPr>
        <p:grpSpPr>
          <a:xfrm>
            <a:off x="228600" y="1039336"/>
            <a:ext cx="8712200" cy="5221612"/>
            <a:chOff x="228600" y="1039336"/>
            <a:chExt cx="8712200" cy="5221612"/>
          </a:xfrm>
        </p:grpSpPr>
        <p:pic>
          <p:nvPicPr>
            <p:cNvPr id="18" name="Picture 17">
              <a:extLst>
                <a:ext uri="{FF2B5EF4-FFF2-40B4-BE49-F238E27FC236}">
                  <a16:creationId xmlns:a16="http://schemas.microsoft.com/office/drawing/2014/main" id="{9FD73FAE-24A0-5CA9-5A6C-51B859507401}"/>
                </a:ext>
              </a:extLst>
            </p:cNvPr>
            <p:cNvPicPr>
              <a:picLocks noChangeAspect="1"/>
            </p:cNvPicPr>
            <p:nvPr/>
          </p:nvPicPr>
          <p:blipFill>
            <a:blip r:embed="rId4"/>
            <a:stretch>
              <a:fillRect/>
            </a:stretch>
          </p:blipFill>
          <p:spPr>
            <a:xfrm>
              <a:off x="2100800" y="1600200"/>
              <a:ext cx="6840000" cy="4509255"/>
            </a:xfrm>
            <a:prstGeom prst="rect">
              <a:avLst/>
            </a:prstGeom>
          </p:spPr>
        </p:pic>
        <p:sp>
          <p:nvSpPr>
            <p:cNvPr id="13" name="TextBox 12"/>
            <p:cNvSpPr txBox="1"/>
            <p:nvPr/>
          </p:nvSpPr>
          <p:spPr>
            <a:xfrm>
              <a:off x="228600" y="1039336"/>
              <a:ext cx="1905000" cy="5221612"/>
            </a:xfrm>
            <a:prstGeom prst="rect">
              <a:avLst/>
            </a:prstGeom>
            <a:solidFill>
              <a:schemeClr val="bg1"/>
            </a:solidFill>
          </p:spPr>
          <p:txBody>
            <a:bodyPr wrap="square" rtlCol="0">
              <a:noAutofit/>
            </a:bodyPr>
            <a:lstStyle/>
            <a:p>
              <a:endParaRPr lang="en-CA" sz="2800" b="1" dirty="0">
                <a:solidFill>
                  <a:srgbClr val="C00000"/>
                </a:solidFill>
                <a:latin typeface="Corbel" panose="020B0503020204020204" pitchFamily="34" charset="0"/>
                <a:cs typeface="Calibri" panose="020F0502020204030204" pitchFamily="34" charset="0"/>
              </a:endParaRPr>
            </a:p>
            <a:p>
              <a:endParaRPr lang="en-CA" sz="2800" b="1" dirty="0">
                <a:solidFill>
                  <a:srgbClr val="C00000"/>
                </a:solidFill>
                <a:latin typeface="Corbel" panose="020B0503020204020204" pitchFamily="34" charset="0"/>
                <a:cs typeface="Calibri" panose="020F0502020204030204" pitchFamily="34" charset="0"/>
              </a:endParaRPr>
            </a:p>
            <a:p>
              <a:r>
                <a:rPr lang="en-CA" sz="2800" b="1" dirty="0">
                  <a:latin typeface="Corbel" panose="020B0503020204020204" pitchFamily="34" charset="0"/>
                  <a:cs typeface="Calibri" panose="020F0502020204030204" pitchFamily="34" charset="0"/>
                </a:rPr>
                <a:t>August </a:t>
              </a:r>
              <a:r>
                <a:rPr lang="en-CA" sz="2800" b="1" dirty="0" err="1">
                  <a:latin typeface="Corbel" panose="020B0503020204020204" pitchFamily="34" charset="0"/>
                  <a:cs typeface="Calibri" panose="020F0502020204030204" pitchFamily="34" charset="0"/>
                </a:rPr>
                <a:t>Precip</a:t>
              </a:r>
              <a:endParaRPr lang="en-CA" sz="2800" b="1" dirty="0">
                <a:latin typeface="Corbel" panose="020B0503020204020204" pitchFamily="34" charset="0"/>
                <a:cs typeface="Calibri" panose="020F0502020204030204" pitchFamily="34" charset="0"/>
              </a:endParaRPr>
            </a:p>
            <a:p>
              <a:endParaRPr lang="en-CA" sz="2800" b="1" dirty="0">
                <a:latin typeface="Corbel" panose="020B0503020204020204" pitchFamily="34" charset="0"/>
                <a:cs typeface="Calibri" panose="020F0502020204030204" pitchFamily="34" charset="0"/>
              </a:endParaRPr>
            </a:p>
            <a:p>
              <a:endParaRPr lang="en-CA" sz="2800" b="1" dirty="0">
                <a:latin typeface="Corbel" panose="020B0503020204020204" pitchFamily="34" charset="0"/>
                <a:cs typeface="Calibri" panose="020F0502020204030204" pitchFamily="34" charset="0"/>
              </a:endParaRPr>
            </a:p>
            <a:p>
              <a:endParaRPr lang="en-CA" sz="2800" b="1" dirty="0">
                <a:latin typeface="Corbel" panose="020B0503020204020204" pitchFamily="34" charset="0"/>
                <a:cs typeface="Calibri" panose="020F0502020204030204" pitchFamily="34" charset="0"/>
              </a:endParaRPr>
            </a:p>
            <a:p>
              <a:r>
                <a:rPr lang="en-CA" sz="2800" b="1" i="1" dirty="0">
                  <a:solidFill>
                    <a:srgbClr val="C00000"/>
                  </a:solidFill>
                  <a:latin typeface="Corbel" panose="020B0503020204020204" pitchFamily="34" charset="0"/>
                  <a:cs typeface="Calibri" panose="020F0502020204030204" pitchFamily="34" charset="0"/>
                </a:rPr>
                <a:t>Mixed results but dry near 60N?</a:t>
              </a:r>
            </a:p>
            <a:p>
              <a:endParaRPr lang="en-CA" sz="2800" b="1" dirty="0">
                <a:latin typeface="Corbel" panose="020B0503020204020204" pitchFamily="34" charset="0"/>
                <a:cs typeface="Calibri" panose="020F0502020204030204" pitchFamily="34" charset="0"/>
              </a:endParaRPr>
            </a:p>
            <a:p>
              <a:endParaRPr lang="en-CA" sz="2400" b="1" dirty="0">
                <a:latin typeface="Corbel" panose="020B0503020204020204" pitchFamily="34" charset="0"/>
                <a:cs typeface="Calibri" panose="020F0502020204030204" pitchFamily="34" charset="0"/>
              </a:endParaRPr>
            </a:p>
          </p:txBody>
        </p:sp>
      </p:grpSp>
      <p:sp>
        <p:nvSpPr>
          <p:cNvPr id="7" name="TextBox 6">
            <a:extLst>
              <a:ext uri="{FF2B5EF4-FFF2-40B4-BE49-F238E27FC236}">
                <a16:creationId xmlns:a16="http://schemas.microsoft.com/office/drawing/2014/main" id="{73CCDD99-DE2A-CEB2-99DC-ADAFE0F78C6D}"/>
              </a:ext>
            </a:extLst>
          </p:cNvPr>
          <p:cNvSpPr txBox="1"/>
          <p:nvPr/>
        </p:nvSpPr>
        <p:spPr>
          <a:xfrm>
            <a:off x="3124200" y="900880"/>
            <a:ext cx="2971800" cy="546925"/>
          </a:xfrm>
          <a:prstGeom prst="rect">
            <a:avLst/>
          </a:prstGeom>
          <a:noFill/>
        </p:spPr>
        <p:txBody>
          <a:bodyPr wrap="square" rtlCol="0">
            <a:noAutofit/>
          </a:bodyPr>
          <a:lstStyle/>
          <a:p>
            <a:pPr algn="ctr"/>
            <a:r>
              <a:rPr lang="en-CA" sz="2800" b="1" dirty="0">
                <a:solidFill>
                  <a:srgbClr val="C00000"/>
                </a:solidFill>
                <a:latin typeface="Corbel" panose="020B0503020204020204" pitchFamily="34" charset="0"/>
              </a:rPr>
              <a:t>NMME – May run</a:t>
            </a:r>
          </a:p>
        </p:txBody>
      </p:sp>
    </p:spTree>
    <p:extLst>
      <p:ext uri="{BB962C8B-B14F-4D97-AF65-F5344CB8AC3E}">
        <p14:creationId xmlns:p14="http://schemas.microsoft.com/office/powerpoint/2010/main" val="135909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781A335-DE39-8A86-A92F-5C9CE04AB26D}"/>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6" name="Rectangle 5">
            <a:extLst>
              <a:ext uri="{FF2B5EF4-FFF2-40B4-BE49-F238E27FC236}">
                <a16:creationId xmlns:a16="http://schemas.microsoft.com/office/drawing/2014/main" id="{6EADA103-8706-12BC-E303-7CC87E73C6CE}"/>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TextBox 3"/>
          <p:cNvSpPr txBox="1"/>
          <p:nvPr/>
        </p:nvSpPr>
        <p:spPr>
          <a:xfrm>
            <a:off x="190500" y="1055866"/>
            <a:ext cx="8763000" cy="5365934"/>
          </a:xfrm>
          <a:prstGeom prst="rect">
            <a:avLst/>
          </a:prstGeom>
          <a:noFill/>
        </p:spPr>
        <p:txBody>
          <a:bodyPr wrap="square" rtlCol="0">
            <a:noAutofit/>
          </a:bodyPr>
          <a:lstStyle/>
          <a:p>
            <a:pPr marL="182558" indent="-182558">
              <a:buFont typeface="Arial" panose="020B0604020202020204" pitchFamily="34" charset="0"/>
              <a:buChar char="•"/>
            </a:pPr>
            <a:r>
              <a:rPr lang="en-CA" sz="2800" b="1" dirty="0">
                <a:solidFill>
                  <a:srgbClr val="008000"/>
                </a:solidFill>
                <a:latin typeface="Calibri" panose="020F0502020204030204" pitchFamily="34" charset="0"/>
                <a:cs typeface="Calibri" panose="020F0502020204030204" pitchFamily="34" charset="0"/>
              </a:rPr>
              <a:t>June: </a:t>
            </a:r>
          </a:p>
          <a:p>
            <a:pPr marL="363538" indent="-180975">
              <a:buFont typeface="Arial" panose="020B0604020202020204" pitchFamily="34" charset="0"/>
              <a:buChar char="•"/>
            </a:pPr>
            <a:r>
              <a:rPr lang="en-CA" sz="2400" b="1" dirty="0">
                <a:latin typeface="Calibri" panose="020F0502020204030204" pitchFamily="34" charset="0"/>
                <a:cs typeface="Calibri" panose="020F0502020204030204" pitchFamily="34" charset="0"/>
              </a:rPr>
              <a:t>CM4i warms northwest Canada along 60N, GEM-NEMO shrinks warm area</a:t>
            </a:r>
          </a:p>
          <a:p>
            <a:pPr marL="363538" indent="-180975">
              <a:buFont typeface="Arial" panose="020B0604020202020204" pitchFamily="34" charset="0"/>
              <a:buChar char="•"/>
            </a:pPr>
            <a:r>
              <a:rPr lang="en-CA" sz="2400" b="1" dirty="0">
                <a:latin typeface="Calibri" panose="020F0502020204030204" pitchFamily="34" charset="0"/>
                <a:cs typeface="Calibri" panose="020F0502020204030204" pitchFamily="34" charset="0"/>
              </a:rPr>
              <a:t>Both models increase dryness in west; CM4i dries Labrador</a:t>
            </a:r>
          </a:p>
          <a:p>
            <a:pPr marL="182563"/>
            <a:endParaRPr lang="en-CA" sz="1600" b="1" dirty="0">
              <a:latin typeface="Calibri" panose="020F0502020204030204" pitchFamily="34" charset="0"/>
              <a:cs typeface="Calibri" panose="020F0502020204030204" pitchFamily="34" charset="0"/>
            </a:endParaRPr>
          </a:p>
          <a:p>
            <a:pPr marL="182558" indent="-182558">
              <a:buFont typeface="Arial" panose="020B0604020202020204" pitchFamily="34" charset="0"/>
              <a:buChar char="•"/>
            </a:pPr>
            <a:r>
              <a:rPr lang="en-CA" sz="2800" b="1" dirty="0">
                <a:solidFill>
                  <a:srgbClr val="008000"/>
                </a:solidFill>
                <a:latin typeface="Calibri" panose="020F0502020204030204" pitchFamily="34" charset="0"/>
                <a:cs typeface="Calibri" panose="020F0502020204030204" pitchFamily="34" charset="0"/>
              </a:rPr>
              <a:t>July: </a:t>
            </a:r>
          </a:p>
          <a:p>
            <a:pPr marL="363538" indent="-180975">
              <a:buFont typeface="Arial" panose="020B0604020202020204" pitchFamily="34" charset="0"/>
              <a:buChar char="•"/>
            </a:pPr>
            <a:r>
              <a:rPr lang="en-CA" sz="2400" b="1" dirty="0">
                <a:latin typeface="Calibri" panose="020F0502020204030204" pitchFamily="34" charset="0"/>
                <a:cs typeface="Calibri" panose="020F0502020204030204" pitchFamily="34" charset="0"/>
              </a:rPr>
              <a:t>Both models expand warmth in central Canada</a:t>
            </a:r>
          </a:p>
          <a:p>
            <a:pPr marL="363538" indent="-180975">
              <a:buFont typeface="Arial" panose="020B0604020202020204" pitchFamily="34" charset="0"/>
              <a:buChar char="•"/>
            </a:pPr>
            <a:r>
              <a:rPr lang="en-CA" sz="2400" b="1" dirty="0">
                <a:latin typeface="Calibri" panose="020F0502020204030204" pitchFamily="34" charset="0"/>
                <a:cs typeface="Calibri" panose="020F0502020204030204" pitchFamily="34" charset="0"/>
              </a:rPr>
              <a:t>CM4i dries western Prairies; east</a:t>
            </a:r>
          </a:p>
          <a:p>
            <a:pPr marL="363538" indent="-180975">
              <a:buFont typeface="Arial" panose="020B0604020202020204" pitchFamily="34" charset="0"/>
              <a:buChar char="•"/>
            </a:pPr>
            <a:endParaRPr lang="en-CA" sz="1600" b="1" dirty="0">
              <a:latin typeface="Calibri" panose="020F0502020204030204" pitchFamily="34" charset="0"/>
              <a:cs typeface="Calibri" panose="020F0502020204030204" pitchFamily="34" charset="0"/>
            </a:endParaRPr>
          </a:p>
          <a:p>
            <a:pPr marL="182558" indent="-182558">
              <a:buFont typeface="Arial" panose="020B0604020202020204" pitchFamily="34" charset="0"/>
              <a:buChar char="•"/>
            </a:pPr>
            <a:r>
              <a:rPr lang="en-CA" sz="2800" b="1" dirty="0">
                <a:solidFill>
                  <a:srgbClr val="008000"/>
                </a:solidFill>
                <a:latin typeface="Calibri" panose="020F0502020204030204" pitchFamily="34" charset="0"/>
                <a:cs typeface="Calibri" panose="020F0502020204030204" pitchFamily="34" charset="0"/>
              </a:rPr>
              <a:t>August: </a:t>
            </a:r>
          </a:p>
          <a:p>
            <a:pPr marL="363538" indent="-180975">
              <a:buFont typeface="Arial" panose="020B0604020202020204" pitchFamily="34" charset="0"/>
              <a:buChar char="•"/>
            </a:pPr>
            <a:r>
              <a:rPr lang="en-CA" sz="2400" b="1" dirty="0">
                <a:latin typeface="Calibri" panose="020F0502020204030204" pitchFamily="34" charset="0"/>
                <a:cs typeface="Calibri" panose="020F0502020204030204" pitchFamily="34" charset="0"/>
              </a:rPr>
              <a:t>CM4i brings highest heat anomaly southward from northeast BC to Great Lakes (patchy areas)</a:t>
            </a:r>
          </a:p>
          <a:p>
            <a:pPr marL="363538" indent="-180975">
              <a:buFont typeface="Arial" panose="020B0604020202020204" pitchFamily="34" charset="0"/>
              <a:buChar char="•"/>
            </a:pPr>
            <a:r>
              <a:rPr lang="en-CA" sz="2400" b="1" dirty="0">
                <a:latin typeface="Calibri" panose="020F0502020204030204" pitchFamily="34" charset="0"/>
                <a:cs typeface="Calibri" panose="020F0502020204030204" pitchFamily="34" charset="0"/>
              </a:rPr>
              <a:t>CM4i dries west along 60N, GEM-NEMO dries central QC and Labrador</a:t>
            </a:r>
          </a:p>
          <a:p>
            <a:pPr marL="182558" indent="-182558">
              <a:buFont typeface="Arial" panose="020B0604020202020204" pitchFamily="34" charset="0"/>
              <a:buChar char="•"/>
            </a:pPr>
            <a:endParaRPr lang="en-CA" sz="2000" b="1" dirty="0">
              <a:latin typeface="Calibri" panose="020F0502020204030204" pitchFamily="34" charset="0"/>
              <a:cs typeface="Calibri" panose="020F0502020204030204" pitchFamily="34" charset="0"/>
            </a:endParaRPr>
          </a:p>
          <a:p>
            <a:pPr marL="180970" indent="-180970">
              <a:buFont typeface="Arial" panose="020B0604020202020204" pitchFamily="34" charset="0"/>
              <a:buChar char="•"/>
            </a:pPr>
            <a:endParaRPr lang="en-CA" sz="2000" b="1" dirty="0">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12"/>
          </p:nvPr>
        </p:nvSpPr>
        <p:spPr/>
        <p:txBody>
          <a:bodyPr/>
          <a:lstStyle/>
          <a:p>
            <a:fld id="{392AE7EE-0C6F-44B8-A618-F1EC8F52F0A4}" type="slidenum">
              <a:rPr lang="en-US" altLang="en-US" smtClean="0"/>
              <a:pPr/>
              <a:t>32</a:t>
            </a:fld>
            <a:endParaRPr lang="en-US" altLang="en-US" dirty="0"/>
          </a:p>
        </p:txBody>
      </p:sp>
      <p:sp>
        <p:nvSpPr>
          <p:cNvPr id="3" name="TextBox 2"/>
          <p:cNvSpPr txBox="1"/>
          <p:nvPr/>
        </p:nvSpPr>
        <p:spPr>
          <a:xfrm>
            <a:off x="360000" y="360005"/>
            <a:ext cx="8280000" cy="646331"/>
          </a:xfrm>
          <a:prstGeom prst="rect">
            <a:avLst/>
          </a:prstGeom>
          <a:noFill/>
        </p:spPr>
        <p:txBody>
          <a:bodyPr wrap="square" rtlCol="0">
            <a:noAutofit/>
          </a:bodyPr>
          <a:lstStyle/>
          <a:p>
            <a:r>
              <a:rPr lang="en-CA" sz="3600" b="1" dirty="0">
                <a:solidFill>
                  <a:srgbClr val="C00000"/>
                </a:solidFill>
                <a:latin typeface="+mj-lt"/>
              </a:rPr>
              <a:t>Differences from April runs</a:t>
            </a:r>
          </a:p>
        </p:txBody>
      </p:sp>
    </p:spTree>
    <p:extLst>
      <p:ext uri="{BB962C8B-B14F-4D97-AF65-F5344CB8AC3E}">
        <p14:creationId xmlns:p14="http://schemas.microsoft.com/office/powerpoint/2010/main" val="21937867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275E9AD-B8D4-8F49-B243-158350D2992B}"/>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10" name="Picture 9">
            <a:extLst>
              <a:ext uri="{FF2B5EF4-FFF2-40B4-BE49-F238E27FC236}">
                <a16:creationId xmlns:a16="http://schemas.microsoft.com/office/drawing/2014/main" id="{3CAE3358-3360-216D-7ECA-432825A2732B}"/>
              </a:ext>
            </a:extLst>
          </p:cNvPr>
          <p:cNvPicPr>
            <a:picLocks noChangeAspect="1"/>
          </p:cNvPicPr>
          <p:nvPr/>
        </p:nvPicPr>
        <p:blipFill>
          <a:blip r:embed="rId3"/>
          <a:stretch>
            <a:fillRect/>
          </a:stretch>
        </p:blipFill>
        <p:spPr>
          <a:xfrm>
            <a:off x="5273188" y="1006200"/>
            <a:ext cx="3337412" cy="2880000"/>
          </a:xfrm>
          <a:prstGeom prst="rect">
            <a:avLst/>
          </a:prstGeom>
        </p:spPr>
      </p:pic>
      <p:sp>
        <p:nvSpPr>
          <p:cNvPr id="4" name="Rectangle 3">
            <a:extLst>
              <a:ext uri="{FF2B5EF4-FFF2-40B4-BE49-F238E27FC236}">
                <a16:creationId xmlns:a16="http://schemas.microsoft.com/office/drawing/2014/main" id="{27FD3249-C5B6-BC59-3234-F74837544E0E}"/>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57200" y="1596000"/>
            <a:ext cx="4464000" cy="4500000"/>
          </a:xfrm>
          <a:prstGeom prst="rect">
            <a:avLst/>
          </a:prstGeom>
          <a:ln w="12700">
            <a:solidFill>
              <a:srgbClr val="0000FF"/>
            </a:solidFill>
          </a:ln>
        </p:spPr>
      </p:pic>
      <p:sp>
        <p:nvSpPr>
          <p:cNvPr id="2" name="TextBox 1"/>
          <p:cNvSpPr txBox="1"/>
          <p:nvPr/>
        </p:nvSpPr>
        <p:spPr>
          <a:xfrm>
            <a:off x="360000" y="360000"/>
            <a:ext cx="8280000" cy="1212600"/>
          </a:xfrm>
          <a:prstGeom prst="rect">
            <a:avLst/>
          </a:prstGeom>
          <a:noFill/>
        </p:spPr>
        <p:txBody>
          <a:bodyPr wrap="square" rtlCol="0">
            <a:noAutofit/>
          </a:bodyPr>
          <a:lstStyle/>
          <a:p>
            <a:r>
              <a:rPr lang="en-CA" sz="3600" b="1" dirty="0">
                <a:solidFill>
                  <a:srgbClr val="C00000"/>
                </a:solidFill>
                <a:latin typeface="+mj-lt"/>
              </a:rPr>
              <a:t>Canadian Wildland Fire Information System (CWFIS)</a:t>
            </a:r>
          </a:p>
        </p:txBody>
      </p:sp>
      <p:sp>
        <p:nvSpPr>
          <p:cNvPr id="3" name="Slide Number Placeholder 2"/>
          <p:cNvSpPr>
            <a:spLocks noGrp="1"/>
          </p:cNvSpPr>
          <p:nvPr>
            <p:ph type="sldNum" sz="quarter" idx="12"/>
          </p:nvPr>
        </p:nvSpPr>
        <p:spPr/>
        <p:txBody>
          <a:bodyPr/>
          <a:lstStyle/>
          <a:p>
            <a:fld id="{FB93D6B1-E71C-4F75-A3DE-D6304E2F182B}" type="slidenum">
              <a:rPr lang="en-US" altLang="en-US" smtClean="0"/>
              <a:pPr/>
              <a:t>33</a:t>
            </a:fld>
            <a:endParaRPr lang="en-US" altLang="en-US" dirty="0"/>
          </a:p>
        </p:txBody>
      </p:sp>
      <p:cxnSp>
        <p:nvCxnSpPr>
          <p:cNvPr id="8" name="Straight Arrow Connector 7"/>
          <p:cNvCxnSpPr/>
          <p:nvPr/>
        </p:nvCxnSpPr>
        <p:spPr>
          <a:xfrm flipH="1">
            <a:off x="955590" y="2427578"/>
            <a:ext cx="4336411" cy="2220627"/>
          </a:xfrm>
          <a:prstGeom prst="straightConnector1">
            <a:avLst/>
          </a:prstGeom>
          <a:ln w="63500">
            <a:solidFill>
              <a:srgbClr val="FF6600"/>
            </a:solidFill>
            <a:tailEnd type="triangle"/>
          </a:ln>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151CB1FD-AC79-8538-F25D-693FE48B6818}"/>
              </a:ext>
            </a:extLst>
          </p:cNvPr>
          <p:cNvSpPr txBox="1"/>
          <p:nvPr/>
        </p:nvSpPr>
        <p:spPr>
          <a:xfrm>
            <a:off x="5677727" y="4300171"/>
            <a:ext cx="2988999" cy="1384995"/>
          </a:xfrm>
          <a:prstGeom prst="rect">
            <a:avLst/>
          </a:prstGeom>
          <a:noFill/>
        </p:spPr>
        <p:txBody>
          <a:bodyPr wrap="square" rtlCol="0">
            <a:spAutoFit/>
          </a:bodyPr>
          <a:lstStyle/>
          <a:p>
            <a:r>
              <a:rPr lang="en-CA" sz="2800" b="1" dirty="0">
                <a:latin typeface="Corbel" panose="020B0503020204020204" pitchFamily="34" charset="0"/>
              </a:rPr>
              <a:t>Note: </a:t>
            </a:r>
            <a:r>
              <a:rPr lang="en-CA" sz="2800" b="1" dirty="0">
                <a:latin typeface="Calibri" panose="020F0502020204030204" pitchFamily="34" charset="0"/>
                <a:cs typeface="Calibri" panose="020F0502020204030204" pitchFamily="34" charset="0"/>
              </a:rPr>
              <a:t>CWFIS</a:t>
            </a:r>
            <a:r>
              <a:rPr lang="en-CA" sz="2800" b="1" dirty="0">
                <a:latin typeface="Corbel" panose="020B0503020204020204" pitchFamily="34" charset="0"/>
              </a:rPr>
              <a:t> web site will change, likely in </a:t>
            </a:r>
            <a:r>
              <a:rPr lang="en-CA" sz="2800" b="1" dirty="0">
                <a:solidFill>
                  <a:srgbClr val="FF3399"/>
                </a:solidFill>
                <a:latin typeface="Corbel" panose="020B0503020204020204" pitchFamily="34" charset="0"/>
              </a:rPr>
              <a:t>2024-25</a:t>
            </a:r>
          </a:p>
        </p:txBody>
      </p:sp>
    </p:spTree>
    <p:extLst>
      <p:ext uri="{BB962C8B-B14F-4D97-AF65-F5344CB8AC3E}">
        <p14:creationId xmlns:p14="http://schemas.microsoft.com/office/powerpoint/2010/main" val="42873843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781A335-DE39-8A86-A92F-5C9CE04AB26D}"/>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6" name="Rectangle 5">
            <a:extLst>
              <a:ext uri="{FF2B5EF4-FFF2-40B4-BE49-F238E27FC236}">
                <a16:creationId xmlns:a16="http://schemas.microsoft.com/office/drawing/2014/main" id="{6EADA103-8706-12BC-E303-7CC87E73C6CE}"/>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TextBox 3"/>
          <p:cNvSpPr txBox="1"/>
          <p:nvPr/>
        </p:nvSpPr>
        <p:spPr>
          <a:xfrm>
            <a:off x="190500" y="1055866"/>
            <a:ext cx="8763000" cy="4354333"/>
          </a:xfrm>
          <a:prstGeom prst="rect">
            <a:avLst/>
          </a:prstGeom>
          <a:noFill/>
        </p:spPr>
        <p:txBody>
          <a:bodyPr wrap="square" rtlCol="0">
            <a:noAutofit/>
          </a:bodyPr>
          <a:lstStyle/>
          <a:p>
            <a:pPr marL="182558" indent="-182558">
              <a:buFont typeface="Arial" panose="020B0604020202020204" pitchFamily="34" charset="0"/>
              <a:buChar char="•"/>
            </a:pPr>
            <a:r>
              <a:rPr lang="en-CA" sz="2800" b="1" dirty="0">
                <a:latin typeface="Calibri" panose="020F0502020204030204" pitchFamily="34" charset="0"/>
                <a:cs typeface="Calibri" panose="020F0502020204030204" pitchFamily="34" charset="0"/>
              </a:rPr>
              <a:t>2023 was likely an outlier statistically (2020’s opposite)</a:t>
            </a:r>
          </a:p>
          <a:p>
            <a:pPr marL="182558" indent="-182558">
              <a:buFont typeface="Arial" panose="020B0604020202020204" pitchFamily="34" charset="0"/>
              <a:buChar char="•"/>
            </a:pPr>
            <a:endParaRPr lang="en-CA" sz="1200" b="1" dirty="0">
              <a:latin typeface="Calibri" panose="020F0502020204030204" pitchFamily="34" charset="0"/>
              <a:cs typeface="Calibri" panose="020F0502020204030204" pitchFamily="34" charset="0"/>
            </a:endParaRPr>
          </a:p>
          <a:p>
            <a:pPr marL="182558" indent="-182558">
              <a:buFont typeface="Arial" panose="020B0604020202020204" pitchFamily="34" charset="0"/>
              <a:buChar char="•"/>
            </a:pPr>
            <a:r>
              <a:rPr lang="en-CA" sz="2800" b="1" dirty="0">
                <a:latin typeface="Calibri" panose="020F0502020204030204" pitchFamily="34" charset="0"/>
                <a:cs typeface="Calibri" panose="020F0502020204030204" pitchFamily="34" charset="0"/>
              </a:rPr>
              <a:t>Model synthesis indicates</a:t>
            </a:r>
          </a:p>
          <a:p>
            <a:pPr marL="361950" indent="-180975">
              <a:buFont typeface="Arial" panose="020B0604020202020204" pitchFamily="34" charset="0"/>
              <a:buChar char="•"/>
            </a:pPr>
            <a:endParaRPr lang="en-CA" sz="1200" b="1" dirty="0">
              <a:latin typeface="Calibri" panose="020F0502020204030204" pitchFamily="34" charset="0"/>
              <a:cs typeface="Calibri" panose="020F0502020204030204" pitchFamily="34" charset="0"/>
            </a:endParaRPr>
          </a:p>
          <a:p>
            <a:pPr marL="361950" indent="-180975">
              <a:buFont typeface="Arial" panose="020B0604020202020204" pitchFamily="34" charset="0"/>
              <a:buChar char="•"/>
            </a:pPr>
            <a:r>
              <a:rPr lang="en-CA" sz="2400" b="1" dirty="0">
                <a:latin typeface="Calibri" panose="020F0502020204030204" pitchFamily="34" charset="0"/>
                <a:cs typeface="Calibri" panose="020F0502020204030204" pitchFamily="34" charset="0"/>
              </a:rPr>
              <a:t>Warm summer (may be common with warming climate)</a:t>
            </a:r>
          </a:p>
          <a:p>
            <a:pPr marL="361950" indent="-180975">
              <a:buFont typeface="Arial" panose="020B0604020202020204" pitchFamily="34" charset="0"/>
              <a:buChar char="•"/>
            </a:pPr>
            <a:endParaRPr lang="en-CA" sz="1200" b="1" dirty="0">
              <a:latin typeface="Calibri" panose="020F0502020204030204" pitchFamily="34" charset="0"/>
              <a:cs typeface="Calibri" panose="020F0502020204030204" pitchFamily="34" charset="0"/>
            </a:endParaRPr>
          </a:p>
          <a:p>
            <a:pPr marL="361950" indent="-180975">
              <a:buFont typeface="Arial" panose="020B0604020202020204" pitchFamily="34" charset="0"/>
              <a:buChar char="•"/>
            </a:pPr>
            <a:r>
              <a:rPr lang="en-CA" sz="2400" b="1" dirty="0">
                <a:latin typeface="Calibri" panose="020F0502020204030204" pitchFamily="34" charset="0"/>
                <a:cs typeface="Calibri" panose="020F0502020204030204" pitchFamily="34" charset="0"/>
              </a:rPr>
              <a:t>Rainfall uncertain but La Niña may help boost amounts</a:t>
            </a:r>
          </a:p>
          <a:p>
            <a:pPr marL="361950" indent="-180975">
              <a:buFont typeface="Arial" panose="020B0604020202020204" pitchFamily="34" charset="0"/>
              <a:buChar char="•"/>
            </a:pPr>
            <a:endParaRPr lang="en-CA" sz="1200" b="1" dirty="0">
              <a:latin typeface="Calibri" panose="020F0502020204030204" pitchFamily="34" charset="0"/>
              <a:cs typeface="Calibri" panose="020F0502020204030204" pitchFamily="34" charset="0"/>
            </a:endParaRPr>
          </a:p>
          <a:p>
            <a:pPr marL="361950" indent="-180975">
              <a:buFont typeface="Arial" panose="020B0604020202020204" pitchFamily="34" charset="0"/>
              <a:buChar char="•"/>
            </a:pPr>
            <a:r>
              <a:rPr lang="en-CA" sz="2400" b="1" dirty="0">
                <a:latin typeface="Calibri" panose="020F0502020204030204" pitchFamily="34" charset="0"/>
                <a:cs typeface="Calibri" panose="020F0502020204030204" pitchFamily="34" charset="0"/>
              </a:rPr>
              <a:t>Possible quieter July but active late summer</a:t>
            </a:r>
          </a:p>
          <a:p>
            <a:pPr marL="182558" indent="-182558">
              <a:buFont typeface="Arial" panose="020B0604020202020204" pitchFamily="34" charset="0"/>
              <a:buChar char="•"/>
            </a:pPr>
            <a:endParaRPr lang="en-CA" sz="1200" b="1" dirty="0">
              <a:latin typeface="Calibri" panose="020F0502020204030204" pitchFamily="34" charset="0"/>
              <a:cs typeface="Calibri" panose="020F0502020204030204" pitchFamily="34" charset="0"/>
            </a:endParaRPr>
          </a:p>
          <a:p>
            <a:pPr marL="182558" indent="-182558">
              <a:buFont typeface="Arial" panose="020B0604020202020204" pitchFamily="34" charset="0"/>
              <a:buChar char="•"/>
            </a:pPr>
            <a:r>
              <a:rPr lang="en-CA" sz="2800" b="1" dirty="0">
                <a:latin typeface="Calibri" panose="020F0502020204030204" pitchFamily="34" charset="0"/>
                <a:cs typeface="Calibri" panose="020F0502020204030204" pitchFamily="34" charset="0"/>
              </a:rPr>
              <a:t>Serious fires can occur in any year</a:t>
            </a:r>
          </a:p>
          <a:p>
            <a:pPr marL="182558" indent="-182558">
              <a:buFont typeface="Arial" panose="020B0604020202020204" pitchFamily="34" charset="0"/>
              <a:buChar char="•"/>
            </a:pPr>
            <a:endParaRPr lang="en-CA" sz="1200" b="1" dirty="0">
              <a:latin typeface="Calibri" panose="020F0502020204030204" pitchFamily="34" charset="0"/>
              <a:cs typeface="Calibri" panose="020F0502020204030204" pitchFamily="34" charset="0"/>
            </a:endParaRPr>
          </a:p>
          <a:p>
            <a:pPr marL="182558" indent="-182558">
              <a:buFont typeface="Arial" panose="020B0604020202020204" pitchFamily="34" charset="0"/>
              <a:buChar char="•"/>
            </a:pPr>
            <a:r>
              <a:rPr lang="en-CA" sz="2800" b="1" dirty="0">
                <a:latin typeface="Calibri" panose="020F0502020204030204" pitchFamily="34" charset="0"/>
                <a:cs typeface="Calibri" panose="020F0502020204030204" pitchFamily="34" charset="0"/>
              </a:rPr>
              <a:t>Fire activity depends on ignitions; our forecast only predicts where potential exists</a:t>
            </a:r>
          </a:p>
          <a:p>
            <a:pPr marL="180970" indent="-180970">
              <a:buFont typeface="Arial" panose="020B0604020202020204" pitchFamily="34" charset="0"/>
              <a:buChar char="•"/>
            </a:pPr>
            <a:endParaRPr lang="en-CA" sz="2000" b="1" dirty="0">
              <a:latin typeface="Calibri" panose="020F0502020204030204" pitchFamily="34" charset="0"/>
              <a:cs typeface="Calibri" panose="020F0502020204030204" pitchFamily="34" charset="0"/>
            </a:endParaRPr>
          </a:p>
          <a:p>
            <a:pPr marL="180970" indent="-180970">
              <a:buFont typeface="Arial" panose="020B0604020202020204" pitchFamily="34" charset="0"/>
              <a:buChar char="•"/>
            </a:pPr>
            <a:endParaRPr lang="en-CA" sz="2000" b="1" dirty="0">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12"/>
          </p:nvPr>
        </p:nvSpPr>
        <p:spPr/>
        <p:txBody>
          <a:bodyPr/>
          <a:lstStyle/>
          <a:p>
            <a:fld id="{392AE7EE-0C6F-44B8-A618-F1EC8F52F0A4}" type="slidenum">
              <a:rPr lang="en-US" altLang="en-US" smtClean="0"/>
              <a:pPr/>
              <a:t>34</a:t>
            </a:fld>
            <a:endParaRPr lang="en-US" altLang="en-US" dirty="0"/>
          </a:p>
        </p:txBody>
      </p:sp>
      <p:sp>
        <p:nvSpPr>
          <p:cNvPr id="3" name="TextBox 2"/>
          <p:cNvSpPr txBox="1"/>
          <p:nvPr/>
        </p:nvSpPr>
        <p:spPr>
          <a:xfrm>
            <a:off x="360000" y="360005"/>
            <a:ext cx="8280000" cy="646331"/>
          </a:xfrm>
          <a:prstGeom prst="rect">
            <a:avLst/>
          </a:prstGeom>
          <a:noFill/>
        </p:spPr>
        <p:txBody>
          <a:bodyPr wrap="square" rtlCol="0">
            <a:noAutofit/>
          </a:bodyPr>
          <a:lstStyle/>
          <a:p>
            <a:r>
              <a:rPr lang="en-CA" sz="3600" b="1" dirty="0">
                <a:solidFill>
                  <a:srgbClr val="C00000"/>
                </a:solidFill>
                <a:latin typeface="+mj-lt"/>
              </a:rPr>
              <a:t>Conclusions and Reminders</a:t>
            </a:r>
          </a:p>
        </p:txBody>
      </p:sp>
    </p:spTree>
    <p:extLst>
      <p:ext uri="{BB962C8B-B14F-4D97-AF65-F5344CB8AC3E}">
        <p14:creationId xmlns:p14="http://schemas.microsoft.com/office/powerpoint/2010/main" val="32344397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2D587BE-2A2E-E7C7-1784-BD6EE0A91A76}"/>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6" name="Rectangle 5">
            <a:extLst>
              <a:ext uri="{FF2B5EF4-FFF2-40B4-BE49-F238E27FC236}">
                <a16:creationId xmlns:a16="http://schemas.microsoft.com/office/drawing/2014/main" id="{309B81E3-B613-1489-B56C-CCCAC9D78475}"/>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TextBox 3"/>
          <p:cNvSpPr txBox="1"/>
          <p:nvPr/>
        </p:nvSpPr>
        <p:spPr>
          <a:xfrm>
            <a:off x="152400" y="1502462"/>
            <a:ext cx="8839200" cy="1697939"/>
          </a:xfrm>
          <a:prstGeom prst="rect">
            <a:avLst/>
          </a:prstGeom>
          <a:noFill/>
        </p:spPr>
        <p:txBody>
          <a:bodyPr wrap="square" rtlCol="0">
            <a:noAutofit/>
          </a:bodyPr>
          <a:lstStyle/>
          <a:p>
            <a:pPr marL="182558" indent="-182558">
              <a:spcAft>
                <a:spcPts val="1200"/>
              </a:spcAft>
              <a:buFont typeface="Arial" panose="020B0604020202020204" pitchFamily="34" charset="0"/>
              <a:buChar char="•"/>
            </a:pPr>
            <a:r>
              <a:rPr lang="en-CA" sz="2800" b="1" dirty="0">
                <a:latin typeface="Calibri" panose="020F0502020204030204" pitchFamily="34" charset="0"/>
                <a:cs typeface="Calibri" panose="020F0502020204030204" pitchFamily="34" charset="0"/>
              </a:rPr>
              <a:t>Seasonal forecast: first working day each month on CWFIS</a:t>
            </a:r>
          </a:p>
          <a:p>
            <a:pPr marL="182558" indent="-182558">
              <a:spcAft>
                <a:spcPts val="1200"/>
              </a:spcAft>
              <a:buFont typeface="Arial" panose="020B0604020202020204" pitchFamily="34" charset="0"/>
              <a:buChar char="•"/>
            </a:pPr>
            <a:r>
              <a:rPr lang="en-CA" sz="2800" b="1" dirty="0">
                <a:latin typeface="Calibri" panose="020F0502020204030204" pitchFamily="34" charset="0"/>
                <a:cs typeface="Calibri" panose="020F0502020204030204" pitchFamily="34" charset="0"/>
              </a:rPr>
              <a:t>Daily conditions: provincial and/or CWFIS web sites</a:t>
            </a:r>
          </a:p>
          <a:p>
            <a:pPr marL="628635" indent="-182558">
              <a:buFont typeface="Arial" panose="020B0604020202020204" pitchFamily="34" charset="0"/>
              <a:buChar char="•"/>
            </a:pPr>
            <a:endParaRPr lang="en-CA" sz="2400" b="1" dirty="0">
              <a:latin typeface="Calibri" panose="020F0502020204030204" pitchFamily="34" charset="0"/>
              <a:cs typeface="Calibri" panose="020F0502020204030204" pitchFamily="34" charset="0"/>
            </a:endParaRPr>
          </a:p>
          <a:p>
            <a:pPr defTabSz="352417"/>
            <a:endParaRPr lang="en-CA" sz="2800" b="1" dirty="0">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12"/>
          </p:nvPr>
        </p:nvSpPr>
        <p:spPr/>
        <p:txBody>
          <a:bodyPr/>
          <a:lstStyle/>
          <a:p>
            <a:fld id="{392AE7EE-0C6F-44B8-A618-F1EC8F52F0A4}" type="slidenum">
              <a:rPr lang="en-US" altLang="en-US" smtClean="0"/>
              <a:pPr/>
              <a:t>35</a:t>
            </a:fld>
            <a:endParaRPr lang="en-US" altLang="en-US" dirty="0"/>
          </a:p>
        </p:txBody>
      </p:sp>
      <p:sp>
        <p:nvSpPr>
          <p:cNvPr id="3" name="TextBox 2"/>
          <p:cNvSpPr txBox="1"/>
          <p:nvPr/>
        </p:nvSpPr>
        <p:spPr>
          <a:xfrm>
            <a:off x="360000" y="360005"/>
            <a:ext cx="8280000" cy="646331"/>
          </a:xfrm>
          <a:prstGeom prst="rect">
            <a:avLst/>
          </a:prstGeom>
          <a:noFill/>
        </p:spPr>
        <p:txBody>
          <a:bodyPr wrap="square" rtlCol="0">
            <a:noAutofit/>
          </a:bodyPr>
          <a:lstStyle/>
          <a:p>
            <a:r>
              <a:rPr lang="en-CA" sz="3600" b="1" dirty="0">
                <a:solidFill>
                  <a:srgbClr val="C00000"/>
                </a:solidFill>
                <a:latin typeface="+mj-lt"/>
              </a:rPr>
              <a:t>Remember to check updates …</a:t>
            </a: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396006" y="3617403"/>
            <a:ext cx="2231993" cy="2249999"/>
          </a:xfrm>
          <a:prstGeom prst="rect">
            <a:avLst/>
          </a:prstGeom>
          <a:ln w="12700">
            <a:solidFill>
              <a:srgbClr val="0000FF"/>
            </a:solidFill>
          </a:ln>
        </p:spPr>
      </p:pic>
      <p:grpSp>
        <p:nvGrpSpPr>
          <p:cNvPr id="5" name="Group 4"/>
          <p:cNvGrpSpPr/>
          <p:nvPr/>
        </p:nvGrpSpPr>
        <p:grpSpPr>
          <a:xfrm>
            <a:off x="2939078" y="3581403"/>
            <a:ext cx="5823923" cy="2067983"/>
            <a:chOff x="2803965" y="4141773"/>
            <a:chExt cx="5823922" cy="2067982"/>
          </a:xfrm>
        </p:grpSpPr>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3965" y="5103546"/>
              <a:ext cx="885825" cy="297180"/>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3369" y="5543266"/>
              <a:ext cx="874395" cy="171734"/>
            </a:xfrm>
            <a:prstGeom prst="rect">
              <a:avLst/>
            </a:prstGeom>
            <a:solidFill>
              <a:schemeClr val="tx1"/>
            </a:solidFill>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7663" y="4223121"/>
              <a:ext cx="533400" cy="434340"/>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51801" y="4956810"/>
              <a:ext cx="1421130" cy="300990"/>
            </a:xfrm>
            <a:prstGeom prst="rect">
              <a:avLst/>
            </a:prstGeom>
          </p:spPr>
        </p:pic>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62854" y="5410200"/>
              <a:ext cx="1100571" cy="210857"/>
            </a:xfrm>
            <a:prstGeom prst="rect">
              <a:avLst/>
            </a:prstGeom>
          </p:spPr>
        </p:pic>
        <p:sp>
          <p:nvSpPr>
            <p:cNvPr id="26" name="Rectangle 25"/>
            <p:cNvSpPr>
              <a:spLocks noChangeAspect="1"/>
            </p:cNvSpPr>
            <p:nvPr/>
          </p:nvSpPr>
          <p:spPr>
            <a:xfrm>
              <a:off x="5112345" y="5831344"/>
              <a:ext cx="1981198" cy="276999"/>
            </a:xfrm>
            <a:prstGeom prst="rect">
              <a:avLst/>
            </a:prstGeom>
          </p:spPr>
          <p:txBody>
            <a:bodyPr wrap="square">
              <a:spAutoFit/>
            </a:bodyPr>
            <a:lstStyle/>
            <a:p>
              <a:r>
                <a:rPr lang="en-CA" sz="1200" b="1" dirty="0"/>
                <a:t>Government of Ontario</a:t>
              </a:r>
              <a:endParaRPr lang="en-CA" sz="1200" dirty="0"/>
            </a:p>
          </p:txBody>
        </p:sp>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75694" y="4638675"/>
              <a:ext cx="833438" cy="619125"/>
            </a:xfrm>
            <a:prstGeom prst="rect">
              <a:avLst/>
            </a:prstGeom>
          </p:spPr>
        </p:pic>
        <p:pic>
          <p:nvPicPr>
            <p:cNvPr id="32" name="Picture 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92413" y="5357092"/>
              <a:ext cx="1574603" cy="538413"/>
            </a:xfrm>
            <a:prstGeom prst="rect">
              <a:avLst/>
            </a:prstGeom>
          </p:spPr>
        </p:pic>
        <p:pic>
          <p:nvPicPr>
            <p:cNvPr id="33" name="Picture 3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08038" y="5943055"/>
              <a:ext cx="1028700" cy="266700"/>
            </a:xfrm>
            <a:prstGeom prst="rect">
              <a:avLst/>
            </a:prstGeom>
          </p:spPr>
        </p:pic>
        <p:pic>
          <p:nvPicPr>
            <p:cNvPr id="34" name="Picture 4" descr="Government of Newfoundland and Labrador">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96367" y="4141773"/>
              <a:ext cx="731520" cy="36576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08038" y="4657461"/>
              <a:ext cx="693480" cy="518205"/>
            </a:xfrm>
            <a:prstGeom prst="rect">
              <a:avLst/>
            </a:prstGeom>
          </p:spPr>
        </p:pic>
        <p:pic>
          <p:nvPicPr>
            <p:cNvPr id="36" name="Picture 2" descr="image00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95600" y="4149372"/>
              <a:ext cx="689143" cy="727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336148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65B431-2707-E67C-72BE-598477102D93}"/>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36</a:t>
            </a:fld>
            <a:endParaRPr lang="en-US" altLang="en-US" dirty="0"/>
          </a:p>
        </p:txBody>
      </p:sp>
      <p:sp>
        <p:nvSpPr>
          <p:cNvPr id="7" name="TextBox 6"/>
          <p:cNvSpPr txBox="1"/>
          <p:nvPr/>
        </p:nvSpPr>
        <p:spPr>
          <a:xfrm>
            <a:off x="360000" y="360005"/>
            <a:ext cx="8280000" cy="646331"/>
          </a:xfrm>
          <a:prstGeom prst="rect">
            <a:avLst/>
          </a:prstGeom>
          <a:noFill/>
        </p:spPr>
        <p:txBody>
          <a:bodyPr wrap="square" rtlCol="0">
            <a:noAutofit/>
          </a:bodyPr>
          <a:lstStyle/>
          <a:p>
            <a:pPr>
              <a:defRPr/>
            </a:pPr>
            <a:r>
              <a:rPr lang="en-CA" sz="3600" b="1" dirty="0">
                <a:solidFill>
                  <a:srgbClr val="C00000"/>
                </a:solidFill>
                <a:latin typeface="Calibri"/>
              </a:rPr>
              <a:t>Questions?</a:t>
            </a:r>
          </a:p>
        </p:txBody>
      </p:sp>
      <p:sp>
        <p:nvSpPr>
          <p:cNvPr id="8" name="TextBox 7"/>
          <p:cNvSpPr txBox="1"/>
          <p:nvPr/>
        </p:nvSpPr>
        <p:spPr>
          <a:xfrm>
            <a:off x="3276600" y="914400"/>
            <a:ext cx="5410200" cy="5334000"/>
          </a:xfrm>
          <a:prstGeom prst="rect">
            <a:avLst/>
          </a:prstGeom>
          <a:noFill/>
        </p:spPr>
        <p:txBody>
          <a:bodyPr wrap="square" rtlCol="0">
            <a:noAutofit/>
          </a:bodyPr>
          <a:lstStyle/>
          <a:p>
            <a:r>
              <a:rPr lang="en-CA" sz="2800" b="1" dirty="0">
                <a:solidFill>
                  <a:srgbClr val="C00000"/>
                </a:solidFill>
                <a:latin typeface="Calibri" panose="020F0502020204030204" pitchFamily="34" charset="0"/>
                <a:cs typeface="Calibri" panose="020F0502020204030204" pitchFamily="34" charset="0"/>
              </a:rPr>
              <a:t>Contact:</a:t>
            </a:r>
          </a:p>
          <a:p>
            <a:endParaRPr lang="en-CA" sz="2800" b="1" dirty="0">
              <a:solidFill>
                <a:srgbClr val="C00000"/>
              </a:solidFill>
              <a:latin typeface="Calibri" panose="020F0502020204030204" pitchFamily="34" charset="0"/>
              <a:cs typeface="Calibri" panose="020F0502020204030204" pitchFamily="34" charset="0"/>
            </a:endParaRPr>
          </a:p>
          <a:p>
            <a:r>
              <a:rPr lang="en-CA" sz="2800" b="1" dirty="0">
                <a:latin typeface="Calibri" panose="020F0502020204030204" pitchFamily="34" charset="0"/>
                <a:cs typeface="Calibri" panose="020F0502020204030204" pitchFamily="34" charset="0"/>
              </a:rPr>
              <a:t>Richard Carr</a:t>
            </a:r>
          </a:p>
          <a:p>
            <a:r>
              <a:rPr lang="en-CA" sz="2400" b="1" dirty="0">
                <a:latin typeface="Calibri" panose="020F0502020204030204" pitchFamily="34" charset="0"/>
                <a:cs typeface="Calibri" panose="020F0502020204030204" pitchFamily="34" charset="0"/>
              </a:rPr>
              <a:t>Fire Research Analyst</a:t>
            </a:r>
          </a:p>
          <a:p>
            <a:r>
              <a:rPr lang="en-CA" sz="2400" b="1" dirty="0">
                <a:solidFill>
                  <a:srgbClr val="008000"/>
                </a:solidFill>
                <a:latin typeface="Calibri" panose="020F0502020204030204" pitchFamily="34" charset="0"/>
                <a:cs typeface="Calibri" panose="020F0502020204030204" pitchFamily="34" charset="0"/>
              </a:rPr>
              <a:t>Natural Resources Canada – Canadian Forest Service</a:t>
            </a:r>
          </a:p>
          <a:p>
            <a:endParaRPr lang="en-CA" sz="2400" b="1" dirty="0">
              <a:latin typeface="Calibri" panose="020F0502020204030204" pitchFamily="34" charset="0"/>
              <a:cs typeface="Calibri" panose="020F0502020204030204" pitchFamily="34" charset="0"/>
            </a:endParaRPr>
          </a:p>
          <a:p>
            <a:r>
              <a:rPr lang="en-CA" sz="2400" b="1" dirty="0">
                <a:latin typeface="Calibri" panose="020F0502020204030204" pitchFamily="34" charset="0"/>
                <a:cs typeface="Calibri" panose="020F0502020204030204" pitchFamily="34" charset="0"/>
                <a:hlinkClick r:id="rId3"/>
              </a:rPr>
              <a:t>Richard.Carr@NRCan-RNCan.gc.ca</a:t>
            </a:r>
            <a:endParaRPr lang="en-CA" sz="2400" b="1" dirty="0">
              <a:latin typeface="Calibri" panose="020F0502020204030204" pitchFamily="34" charset="0"/>
              <a:cs typeface="Calibri" panose="020F0502020204030204" pitchFamily="34" charset="0"/>
            </a:endParaRPr>
          </a:p>
          <a:p>
            <a:endParaRPr lang="en-CA" sz="2800" b="1" dirty="0">
              <a:latin typeface="Calibri" panose="020F0502020204030204" pitchFamily="34" charset="0"/>
              <a:cs typeface="Calibri" panose="020F0502020204030204" pitchFamily="34" charset="0"/>
            </a:endParaRPr>
          </a:p>
          <a:p>
            <a:r>
              <a:rPr lang="en-CA" sz="2400" b="1" dirty="0">
                <a:latin typeface="Calibri" panose="020F0502020204030204" pitchFamily="34" charset="0"/>
                <a:cs typeface="Calibri" panose="020F0502020204030204" pitchFamily="34" charset="0"/>
              </a:rPr>
              <a:t>5320 122 Street NW</a:t>
            </a:r>
          </a:p>
          <a:p>
            <a:r>
              <a:rPr lang="en-CA" sz="2400" b="1" dirty="0">
                <a:latin typeface="Calibri" panose="020F0502020204030204" pitchFamily="34" charset="0"/>
                <a:cs typeface="Calibri" panose="020F0502020204030204" pitchFamily="34" charset="0"/>
              </a:rPr>
              <a:t>Edmonton, AB, Canada</a:t>
            </a:r>
          </a:p>
          <a:p>
            <a:r>
              <a:rPr lang="en-CA" sz="2400" b="1" dirty="0">
                <a:latin typeface="Calibri" panose="020F0502020204030204" pitchFamily="34" charset="0"/>
                <a:cs typeface="Calibri" panose="020F0502020204030204" pitchFamily="34" charset="0"/>
              </a:rPr>
              <a:t>T6H 3S5</a:t>
            </a:r>
          </a:p>
          <a:p>
            <a:r>
              <a:rPr lang="en-CA" sz="2400" b="1" dirty="0">
                <a:latin typeface="Calibri" panose="020F0502020204030204" pitchFamily="34" charset="0"/>
                <a:cs typeface="Calibri" panose="020F0502020204030204" pitchFamily="34" charset="0"/>
              </a:rPr>
              <a:t>825-510-1265</a:t>
            </a:r>
          </a:p>
        </p:txBody>
      </p:sp>
      <p:sp>
        <p:nvSpPr>
          <p:cNvPr id="9" name="TextBox 8"/>
          <p:cNvSpPr txBox="1"/>
          <p:nvPr/>
        </p:nvSpPr>
        <p:spPr>
          <a:xfrm>
            <a:off x="1257301" y="2188806"/>
            <a:ext cx="466794" cy="646331"/>
          </a:xfrm>
          <a:prstGeom prst="rect">
            <a:avLst/>
          </a:prstGeom>
          <a:noFill/>
        </p:spPr>
        <p:txBody>
          <a:bodyPr wrap="none" rtlCol="0">
            <a:spAutoFit/>
          </a:bodyPr>
          <a:lstStyle/>
          <a:p>
            <a:r>
              <a:rPr lang="en-CA" sz="3600" b="1" dirty="0">
                <a:solidFill>
                  <a:srgbClr val="008000"/>
                </a:solidFill>
              </a:rPr>
              <a:t>?</a:t>
            </a:r>
          </a:p>
        </p:txBody>
      </p:sp>
      <p:sp>
        <p:nvSpPr>
          <p:cNvPr id="10" name="TextBox 9"/>
          <p:cNvSpPr txBox="1"/>
          <p:nvPr/>
        </p:nvSpPr>
        <p:spPr>
          <a:xfrm>
            <a:off x="1724095" y="2619775"/>
            <a:ext cx="466794" cy="646331"/>
          </a:xfrm>
          <a:prstGeom prst="rect">
            <a:avLst/>
          </a:prstGeom>
          <a:noFill/>
        </p:spPr>
        <p:txBody>
          <a:bodyPr wrap="none" rtlCol="0">
            <a:spAutoFit/>
          </a:bodyPr>
          <a:lstStyle/>
          <a:p>
            <a:r>
              <a:rPr lang="en-CA" sz="3600" b="1" dirty="0"/>
              <a:t>?</a:t>
            </a:r>
          </a:p>
        </p:txBody>
      </p:sp>
      <p:sp>
        <p:nvSpPr>
          <p:cNvPr id="11" name="TextBox 10"/>
          <p:cNvSpPr txBox="1"/>
          <p:nvPr/>
        </p:nvSpPr>
        <p:spPr>
          <a:xfrm>
            <a:off x="2124005" y="1847275"/>
            <a:ext cx="466794" cy="646331"/>
          </a:xfrm>
          <a:prstGeom prst="rect">
            <a:avLst/>
          </a:prstGeom>
          <a:noFill/>
        </p:spPr>
        <p:txBody>
          <a:bodyPr wrap="none" rtlCol="0">
            <a:spAutoFit/>
          </a:bodyPr>
          <a:lstStyle/>
          <a:p>
            <a:r>
              <a:rPr lang="en-CA" sz="3600" b="1" dirty="0">
                <a:solidFill>
                  <a:srgbClr val="FFC000"/>
                </a:solidFill>
              </a:rPr>
              <a:t>?</a:t>
            </a:r>
          </a:p>
        </p:txBody>
      </p:sp>
      <p:sp>
        <p:nvSpPr>
          <p:cNvPr id="12" name="TextBox 11"/>
          <p:cNvSpPr txBox="1"/>
          <p:nvPr/>
        </p:nvSpPr>
        <p:spPr>
          <a:xfrm>
            <a:off x="1876495" y="3392275"/>
            <a:ext cx="466794" cy="646331"/>
          </a:xfrm>
          <a:prstGeom prst="rect">
            <a:avLst/>
          </a:prstGeom>
          <a:noFill/>
        </p:spPr>
        <p:txBody>
          <a:bodyPr wrap="none" rtlCol="0">
            <a:spAutoFit/>
          </a:bodyPr>
          <a:lstStyle/>
          <a:p>
            <a:r>
              <a:rPr lang="en-CA" sz="3600" b="1" dirty="0">
                <a:solidFill>
                  <a:srgbClr val="FF0000"/>
                </a:solidFill>
              </a:rPr>
              <a:t>?</a:t>
            </a:r>
          </a:p>
        </p:txBody>
      </p:sp>
      <p:sp>
        <p:nvSpPr>
          <p:cNvPr id="13" name="TextBox 12"/>
          <p:cNvSpPr txBox="1"/>
          <p:nvPr/>
        </p:nvSpPr>
        <p:spPr>
          <a:xfrm>
            <a:off x="800101" y="2914075"/>
            <a:ext cx="466794" cy="646331"/>
          </a:xfrm>
          <a:prstGeom prst="rect">
            <a:avLst/>
          </a:prstGeom>
          <a:noFill/>
        </p:spPr>
        <p:txBody>
          <a:bodyPr wrap="none" rtlCol="0">
            <a:spAutoFit/>
          </a:bodyPr>
          <a:lstStyle/>
          <a:p>
            <a:r>
              <a:rPr lang="en-CA" sz="3600" b="1" dirty="0">
                <a:solidFill>
                  <a:srgbClr val="00B0F0"/>
                </a:solidFill>
              </a:rPr>
              <a:t>?</a:t>
            </a:r>
          </a:p>
        </p:txBody>
      </p:sp>
      <p:sp>
        <p:nvSpPr>
          <p:cNvPr id="2" name="Rectangle 1">
            <a:extLst>
              <a:ext uri="{FF2B5EF4-FFF2-40B4-BE49-F238E27FC236}">
                <a16:creationId xmlns:a16="http://schemas.microsoft.com/office/drawing/2014/main" id="{94274738-31E4-625C-515C-371D36EA316E}"/>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Tree>
    <p:extLst>
      <p:ext uri="{BB962C8B-B14F-4D97-AF65-F5344CB8AC3E}">
        <p14:creationId xmlns:p14="http://schemas.microsoft.com/office/powerpoint/2010/main" val="11996660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5" name="Content Placeholder 2">
            <a:extLst>
              <a:ext uri="{FF2B5EF4-FFF2-40B4-BE49-F238E27FC236}">
                <a16:creationId xmlns:a16="http://schemas.microsoft.com/office/drawing/2014/main" id="{24CC97C7-8C40-65CF-D805-4E4257994E5C}"/>
              </a:ext>
            </a:extLst>
          </p:cNvPr>
          <p:cNvSpPr>
            <a:spLocks noGrp="1"/>
          </p:cNvSpPr>
          <p:nvPr>
            <p:ph idx="1"/>
          </p:nvPr>
        </p:nvSpPr>
        <p:spPr>
          <a:xfrm>
            <a:off x="198216" y="1116094"/>
            <a:ext cx="8452899" cy="4827506"/>
          </a:xfrm>
        </p:spPr>
        <p:txBody>
          <a:bodyPr/>
          <a:lstStyle/>
          <a:p>
            <a:pPr marL="173038" indent="-173038">
              <a:buFont typeface="Arial" panose="020B0604020202020204" pitchFamily="34" charset="0"/>
              <a:buChar char="•"/>
            </a:pPr>
            <a:r>
              <a:rPr lang="en-CA" altLang="en-US" sz="2800" b="1" dirty="0">
                <a:latin typeface="+mn-lt"/>
                <a:cs typeface="Calibri" panose="020F0502020204030204" pitchFamily="34" charset="0"/>
              </a:rPr>
              <a:t>Winter remediation includes searching for heat signatures, turning over soil, applying water</a:t>
            </a:r>
          </a:p>
          <a:p>
            <a:pPr marL="173038" indent="-173038">
              <a:buFont typeface="Arial" panose="020B0604020202020204" pitchFamily="34" charset="0"/>
              <a:buChar char="•"/>
            </a:pPr>
            <a:endParaRPr lang="en-CA" altLang="en-US" b="1" dirty="0">
              <a:latin typeface="+mn-lt"/>
              <a:cs typeface="Calibri" panose="020F0502020204030204" pitchFamily="34" charset="0"/>
            </a:endParaRPr>
          </a:p>
          <a:p>
            <a:pPr marL="173038" indent="-173038">
              <a:buFont typeface="Arial" panose="020B0604020202020204" pitchFamily="34" charset="0"/>
              <a:buChar char="•"/>
            </a:pPr>
            <a:r>
              <a:rPr lang="en-CA" altLang="en-US" sz="2800" b="1" dirty="0">
                <a:latin typeface="+mn-lt"/>
                <a:cs typeface="Calibri" panose="020F0502020204030204" pitchFamily="34" charset="0"/>
              </a:rPr>
              <a:t>As of early 2024:</a:t>
            </a:r>
          </a:p>
          <a:p>
            <a:pPr marL="473061" lvl="1" indent="-173038">
              <a:buFont typeface="Arial" panose="020B0604020202020204" pitchFamily="34" charset="0"/>
              <a:buChar char="•"/>
            </a:pPr>
            <a:r>
              <a:rPr lang="en-CA" altLang="en-US" sz="2400" b="1" dirty="0">
                <a:latin typeface="+mn-lt"/>
                <a:cs typeface="Calibri" panose="020F0502020204030204" pitchFamily="34" charset="0"/>
              </a:rPr>
              <a:t>BC: ~90</a:t>
            </a:r>
          </a:p>
          <a:p>
            <a:pPr marL="473061" lvl="1" indent="-173038">
              <a:buFont typeface="Arial" panose="020B0604020202020204" pitchFamily="34" charset="0"/>
              <a:buChar char="•"/>
            </a:pPr>
            <a:r>
              <a:rPr lang="en-CA" altLang="en-US" sz="2400" b="1" dirty="0">
                <a:latin typeface="+mn-lt"/>
                <a:cs typeface="Calibri" panose="020F0502020204030204" pitchFamily="34" charset="0"/>
              </a:rPr>
              <a:t>AB: 55-60</a:t>
            </a:r>
          </a:p>
          <a:p>
            <a:pPr marL="473061" lvl="1" indent="-173038">
              <a:buFont typeface="Arial" panose="020B0604020202020204" pitchFamily="34" charset="0"/>
              <a:buChar char="•"/>
            </a:pPr>
            <a:r>
              <a:rPr lang="en-CA" altLang="en-US" sz="2400" b="1" dirty="0">
                <a:latin typeface="+mn-lt"/>
                <a:cs typeface="Calibri" panose="020F0502020204030204" pitchFamily="34" charset="0"/>
              </a:rPr>
              <a:t>NT: 2+</a:t>
            </a:r>
          </a:p>
          <a:p>
            <a:pPr marL="0" indent="0">
              <a:buNone/>
            </a:pPr>
            <a:endParaRPr lang="en-CA" altLang="en-US" sz="2000" b="1" dirty="0">
              <a:latin typeface="+mn-lt"/>
              <a:cs typeface="Calibri" panose="020F0502020204030204" pitchFamily="34" charset="0"/>
            </a:endParaRPr>
          </a:p>
          <a:p>
            <a:pPr marL="0" indent="0">
              <a:buNone/>
            </a:pPr>
            <a:endParaRPr lang="en-CA" altLang="en-US" sz="2000" b="1" dirty="0">
              <a:latin typeface="+mn-lt"/>
              <a:cs typeface="Calibri" panose="020F0502020204030204" pitchFamily="34" charset="0"/>
            </a:endParaRPr>
          </a:p>
          <a:p>
            <a:pPr marL="173038" indent="-173038">
              <a:buFont typeface="Arial" panose="020B0604020202020204" pitchFamily="34" charset="0"/>
              <a:buChar char="•"/>
            </a:pPr>
            <a:r>
              <a:rPr lang="en-CA" altLang="en-US" sz="2800" b="1" dirty="0">
                <a:latin typeface="+mn-lt"/>
                <a:cs typeface="Calibri" panose="020F0502020204030204" pitchFamily="34" charset="0"/>
              </a:rPr>
              <a:t>BC and AB averages are probably &lt;10 per year</a:t>
            </a:r>
          </a:p>
        </p:txBody>
      </p:sp>
      <p:pic>
        <p:nvPicPr>
          <p:cNvPr id="4" name="Picture 3">
            <a:extLst>
              <a:ext uri="{FF2B5EF4-FFF2-40B4-BE49-F238E27FC236}">
                <a16:creationId xmlns:a16="http://schemas.microsoft.com/office/drawing/2014/main" id="{6A190463-292B-0A77-0BED-84C352EEE60E}"/>
              </a:ext>
            </a:extLst>
          </p:cNvPr>
          <p:cNvPicPr>
            <a:picLocks noChangeAspect="1"/>
          </p:cNvPicPr>
          <p:nvPr/>
        </p:nvPicPr>
        <p:blipFill rotWithShape="1">
          <a:blip r:embed="rId3"/>
          <a:srcRect l="7928" r="11385"/>
          <a:stretch/>
        </p:blipFill>
        <p:spPr>
          <a:xfrm>
            <a:off x="3478060" y="2148283"/>
            <a:ext cx="2789957" cy="2879873"/>
          </a:xfrm>
          <a:prstGeom prst="rect">
            <a:avLst/>
          </a:prstGeom>
          <a:ln w="12700">
            <a:solidFill>
              <a:schemeClr val="tx1"/>
            </a:solidFill>
          </a:ln>
        </p:spPr>
      </p:pic>
      <p:sp>
        <p:nvSpPr>
          <p:cNvPr id="2" name="Title 1">
            <a:extLst>
              <a:ext uri="{FF2B5EF4-FFF2-40B4-BE49-F238E27FC236}">
                <a16:creationId xmlns:a16="http://schemas.microsoft.com/office/drawing/2014/main" id="{806D65CC-8D71-F911-FB51-D4FE6AAF95CE}"/>
              </a:ext>
            </a:extLst>
          </p:cNvPr>
          <p:cNvSpPr>
            <a:spLocks noGrp="1"/>
          </p:cNvSpPr>
          <p:nvPr>
            <p:ph type="title"/>
          </p:nvPr>
        </p:nvSpPr>
        <p:spPr>
          <a:xfrm>
            <a:off x="360000" y="360000"/>
            <a:ext cx="2942256" cy="627731"/>
          </a:xfrm>
        </p:spPr>
        <p:txBody>
          <a:bodyPr>
            <a:normAutofit fontScale="90000"/>
          </a:bodyPr>
          <a:lstStyle/>
          <a:p>
            <a:pPr algn="ctr">
              <a:defRPr/>
            </a:pPr>
            <a:r>
              <a:rPr lang="en-CA" sz="4000" dirty="0">
                <a:solidFill>
                  <a:srgbClr val="C00000"/>
                </a:solidFill>
                <a:latin typeface="+mn-lt"/>
              </a:rPr>
              <a:t>Holdover Fires </a:t>
            </a:r>
          </a:p>
        </p:txBody>
      </p:sp>
      <p:pic>
        <p:nvPicPr>
          <p:cNvPr id="5" name="Picture 4">
            <a:extLst>
              <a:ext uri="{FF2B5EF4-FFF2-40B4-BE49-F238E27FC236}">
                <a16:creationId xmlns:a16="http://schemas.microsoft.com/office/drawing/2014/main" id="{D03579A6-5170-CC14-5581-B32CB653648D}"/>
              </a:ext>
            </a:extLst>
          </p:cNvPr>
          <p:cNvPicPr>
            <a:picLocks noChangeAspect="1"/>
          </p:cNvPicPr>
          <p:nvPr/>
        </p:nvPicPr>
        <p:blipFill>
          <a:blip r:embed="rId4"/>
          <a:stretch>
            <a:fillRect/>
          </a:stretch>
        </p:blipFill>
        <p:spPr>
          <a:xfrm>
            <a:off x="5992660" y="2376883"/>
            <a:ext cx="2212454" cy="1791236"/>
          </a:xfrm>
          <a:prstGeom prst="rect">
            <a:avLst/>
          </a:prstGeom>
          <a:ln w="12700">
            <a:solidFill>
              <a:srgbClr val="C00000"/>
            </a:solidFill>
          </a:ln>
        </p:spPr>
      </p:pic>
      <p:sp>
        <p:nvSpPr>
          <p:cNvPr id="3" name="Rectangle 2">
            <a:extLst>
              <a:ext uri="{FF2B5EF4-FFF2-40B4-BE49-F238E27FC236}">
                <a16:creationId xmlns:a16="http://schemas.microsoft.com/office/drawing/2014/main" id="{1F0F3A31-82E2-D37F-5581-2D74121AFBD7}"/>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6" name="Rectangle 5">
            <a:extLst>
              <a:ext uri="{FF2B5EF4-FFF2-40B4-BE49-F238E27FC236}">
                <a16:creationId xmlns:a16="http://schemas.microsoft.com/office/drawing/2014/main" id="{3007A866-80C2-EC15-C4E4-03CAB6583669}"/>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Tree>
    <p:extLst>
      <p:ext uri="{BB962C8B-B14F-4D97-AF65-F5344CB8AC3E}">
        <p14:creationId xmlns:p14="http://schemas.microsoft.com/office/powerpoint/2010/main" val="40870901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38BEE91-185B-847A-649A-7A2B752580D0}"/>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7" name="Rectangle 6">
            <a:extLst>
              <a:ext uri="{FF2B5EF4-FFF2-40B4-BE49-F238E27FC236}">
                <a16:creationId xmlns:a16="http://schemas.microsoft.com/office/drawing/2014/main" id="{A0DAD2C5-C8F4-40B9-206B-5D2A563D7050}"/>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TextBox 1"/>
          <p:cNvSpPr txBox="1"/>
          <p:nvPr/>
        </p:nvSpPr>
        <p:spPr>
          <a:xfrm>
            <a:off x="360000" y="360005"/>
            <a:ext cx="8280000" cy="646331"/>
          </a:xfrm>
          <a:prstGeom prst="rect">
            <a:avLst/>
          </a:prstGeom>
          <a:noFill/>
        </p:spPr>
        <p:txBody>
          <a:bodyPr wrap="square" rtlCol="0">
            <a:noAutofit/>
          </a:bodyPr>
          <a:lstStyle/>
          <a:p>
            <a:r>
              <a:rPr lang="en-CA" sz="3600" b="1" dirty="0">
                <a:solidFill>
                  <a:srgbClr val="C00000"/>
                </a:solidFill>
                <a:latin typeface="+mj-lt"/>
              </a:rPr>
              <a:t>Climate Ensemble Data: </a:t>
            </a:r>
            <a:r>
              <a:rPr lang="en-CA" sz="3600" b="1" dirty="0" err="1">
                <a:solidFill>
                  <a:srgbClr val="C00000"/>
                </a:solidFill>
                <a:latin typeface="+mj-lt"/>
              </a:rPr>
              <a:t>CanSIPS</a:t>
            </a:r>
            <a:endParaRPr lang="en-CA" sz="3600" b="1" dirty="0">
              <a:solidFill>
                <a:srgbClr val="C00000"/>
              </a:solidFill>
              <a:latin typeface="+mj-lt"/>
            </a:endParaRPr>
          </a:p>
        </p:txBody>
      </p:sp>
      <p:sp>
        <p:nvSpPr>
          <p:cNvPr id="3" name="TextBox 2"/>
          <p:cNvSpPr txBox="1"/>
          <p:nvPr/>
        </p:nvSpPr>
        <p:spPr>
          <a:xfrm>
            <a:off x="228600" y="1066800"/>
            <a:ext cx="8686800" cy="5221618"/>
          </a:xfrm>
          <a:prstGeom prst="rect">
            <a:avLst/>
          </a:prstGeom>
          <a:noFill/>
        </p:spPr>
        <p:txBody>
          <a:bodyPr wrap="square" rtlCol="0">
            <a:noAutofit/>
          </a:bodyPr>
          <a:lstStyle/>
          <a:p>
            <a:pPr marL="182558" indent="-182558">
              <a:buFont typeface="Arial" panose="020B0604020202020204" pitchFamily="34" charset="0"/>
              <a:buChar char="•"/>
            </a:pPr>
            <a:r>
              <a:rPr lang="en-CA" sz="2800" b="1" dirty="0">
                <a:latin typeface="Calibri" panose="020F0502020204030204" pitchFamily="34" charset="0"/>
                <a:cs typeface="Calibri" panose="020F0502020204030204" pitchFamily="34" charset="0"/>
              </a:rPr>
              <a:t>Models developed by Canadian Centre for Climate Modeling and Analysis</a:t>
            </a:r>
          </a:p>
          <a:p>
            <a:pPr marL="182558" indent="-182558">
              <a:buFont typeface="Arial" panose="020B0604020202020204" pitchFamily="34" charset="0"/>
              <a:buChar char="•"/>
            </a:pPr>
            <a:endParaRPr lang="en-CA" sz="1200" b="1" dirty="0">
              <a:latin typeface="Calibri" panose="020F0502020204030204" pitchFamily="34" charset="0"/>
              <a:cs typeface="Calibri" panose="020F0502020204030204" pitchFamily="34" charset="0"/>
            </a:endParaRPr>
          </a:p>
          <a:p>
            <a:pPr marL="536561" indent="-161921">
              <a:buFont typeface="Arial" panose="020B0604020202020204" pitchFamily="34" charset="0"/>
              <a:buChar char="•"/>
            </a:pPr>
            <a:r>
              <a:rPr lang="en-CA" sz="2400" b="1" dirty="0">
                <a:latin typeface="Calibri" panose="020F0502020204030204" pitchFamily="34" charset="0"/>
                <a:cs typeface="Calibri" panose="020F0502020204030204" pitchFamily="34" charset="0"/>
              </a:rPr>
              <a:t>CanCM4i</a:t>
            </a:r>
          </a:p>
          <a:p>
            <a:pPr marL="536561" indent="-161921">
              <a:buFont typeface="Arial" panose="020B0604020202020204" pitchFamily="34" charset="0"/>
              <a:buChar char="•"/>
            </a:pPr>
            <a:endParaRPr lang="en-CA" sz="2400" b="1" dirty="0">
              <a:latin typeface="Calibri" panose="020F0502020204030204" pitchFamily="34" charset="0"/>
              <a:cs typeface="Calibri" panose="020F0502020204030204" pitchFamily="34" charset="0"/>
            </a:endParaRPr>
          </a:p>
          <a:p>
            <a:pPr marL="536561" indent="-161921">
              <a:buFont typeface="Arial" panose="020B0604020202020204" pitchFamily="34" charset="0"/>
              <a:buChar char="•"/>
            </a:pPr>
            <a:r>
              <a:rPr lang="en-CA" sz="2400" b="1" dirty="0">
                <a:latin typeface="Calibri" panose="020F0502020204030204" pitchFamily="34" charset="0"/>
                <a:cs typeface="Calibri" panose="020F0502020204030204" pitchFamily="34" charset="0"/>
              </a:rPr>
              <a:t>GEM-NEMO: Global Environmental Multiscale – Nucleus for European Modeling of the Ocean</a:t>
            </a:r>
          </a:p>
          <a:p>
            <a:pPr marL="342891" indent="-161921">
              <a:buFont typeface="Arial" panose="020B0604020202020204" pitchFamily="34" charset="0"/>
              <a:buChar char="•"/>
            </a:pPr>
            <a:endParaRPr lang="en-CA" sz="1200" b="1" dirty="0">
              <a:latin typeface="Calibri" panose="020F0502020204030204" pitchFamily="34" charset="0"/>
              <a:cs typeface="Calibri" panose="020F0502020204030204" pitchFamily="34" charset="0"/>
            </a:endParaRPr>
          </a:p>
          <a:p>
            <a:pPr marL="182558" indent="-182558">
              <a:buFont typeface="Arial" panose="020B0604020202020204" pitchFamily="34" charset="0"/>
              <a:buChar char="•"/>
            </a:pPr>
            <a:r>
              <a:rPr lang="en-CA" sz="2800" b="1" dirty="0">
                <a:latin typeface="Calibri" panose="020F0502020204030204" pitchFamily="34" charset="0"/>
                <a:cs typeface="Calibri" panose="020F0502020204030204" pitchFamily="34" charset="0"/>
              </a:rPr>
              <a:t>10-member ensembles producing 12-month forecasts</a:t>
            </a:r>
          </a:p>
          <a:p>
            <a:pPr marL="182558" indent="-182558">
              <a:buFont typeface="Arial" panose="020B0604020202020204" pitchFamily="34" charset="0"/>
              <a:buChar char="•"/>
            </a:pPr>
            <a:endParaRPr lang="en-CA" sz="1200" b="1" dirty="0">
              <a:latin typeface="Calibri" panose="020F0502020204030204" pitchFamily="34" charset="0"/>
              <a:cs typeface="Calibri" panose="020F0502020204030204" pitchFamily="34" charset="0"/>
            </a:endParaRPr>
          </a:p>
          <a:p>
            <a:pPr marL="182558" indent="-182558">
              <a:buFont typeface="Arial" panose="020B0604020202020204" pitchFamily="34" charset="0"/>
              <a:buChar char="•"/>
            </a:pPr>
            <a:r>
              <a:rPr lang="en-CA" sz="2800" b="1" dirty="0">
                <a:latin typeface="Calibri" panose="020F0502020204030204" pitchFamily="34" charset="0"/>
                <a:cs typeface="Calibri" panose="020F0502020204030204" pitchFamily="34" charset="0"/>
              </a:rPr>
              <a:t>NRCan uses temperature and precipitation data</a:t>
            </a:r>
          </a:p>
          <a:p>
            <a:pPr marL="182558" indent="-182558">
              <a:buFont typeface="Arial" panose="020B0604020202020204" pitchFamily="34" charset="0"/>
              <a:buChar char="•"/>
            </a:pPr>
            <a:endParaRPr lang="en-CA" sz="2800" b="1" dirty="0">
              <a:latin typeface="Calibri" panose="020F0502020204030204" pitchFamily="34" charset="0"/>
              <a:cs typeface="Calibri" panose="020F0502020204030204" pitchFamily="34" charset="0"/>
            </a:endParaRPr>
          </a:p>
          <a:p>
            <a:pPr marL="182558" indent="-182558">
              <a:buFont typeface="Arial" panose="020B0604020202020204" pitchFamily="34" charset="0"/>
              <a:buChar char="•"/>
            </a:pPr>
            <a:r>
              <a:rPr lang="en-CA" sz="2800" b="1" dirty="0">
                <a:latin typeface="Calibri" panose="020F0502020204030204" pitchFamily="34" charset="0"/>
                <a:cs typeface="Calibri" panose="020F0502020204030204" pitchFamily="34" charset="0"/>
              </a:rPr>
              <a:t>Skill of climate forecasts often best in coastal areas, poorer in lee of mountain ranges</a:t>
            </a:r>
          </a:p>
          <a:p>
            <a:pPr marL="180970"/>
            <a:endParaRPr lang="en-CA" sz="2000" b="1"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38</a:t>
            </a:fld>
            <a:endParaRPr lang="en-US" altLang="en-US" dirty="0"/>
          </a:p>
        </p:txBody>
      </p:sp>
    </p:spTree>
    <p:extLst>
      <p:ext uri="{BB962C8B-B14F-4D97-AF65-F5344CB8AC3E}">
        <p14:creationId xmlns:p14="http://schemas.microsoft.com/office/powerpoint/2010/main" val="26450939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92E5300-2347-189F-C70F-269990104BBA}"/>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Rectangle 1">
            <a:extLst>
              <a:ext uri="{FF2B5EF4-FFF2-40B4-BE49-F238E27FC236}">
                <a16:creationId xmlns:a16="http://schemas.microsoft.com/office/drawing/2014/main" id="{0D43740A-F8C0-DFE4-B31B-0F6DCE1ECE9C}"/>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39</a:t>
            </a:fld>
            <a:endParaRPr lang="en-US" altLang="en-US" dirty="0"/>
          </a:p>
        </p:txBody>
      </p:sp>
      <p:sp>
        <p:nvSpPr>
          <p:cNvPr id="8" name="Rectangle 4"/>
          <p:cNvSpPr txBox="1">
            <a:spLocks noChangeArrowheads="1"/>
          </p:cNvSpPr>
          <p:nvPr/>
        </p:nvSpPr>
        <p:spPr>
          <a:xfrm>
            <a:off x="360000" y="360000"/>
            <a:ext cx="8229600" cy="1143000"/>
          </a:xfrm>
          <a:prstGeom prst="rect">
            <a:avLst/>
          </a:prstGeom>
        </p:spPr>
        <p:txBody>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pPr eaLnBrk="1" hangingPunct="1">
              <a:defRPr/>
            </a:pPr>
            <a:r>
              <a:rPr lang="en-US" altLang="en-US" sz="3600" dirty="0">
                <a:solidFill>
                  <a:srgbClr val="C00000"/>
                </a:solidFill>
                <a:latin typeface="+mj-lt"/>
              </a:rPr>
              <a:t>Canadian Forest Fire Weather Index (FWI) System</a:t>
            </a:r>
          </a:p>
        </p:txBody>
      </p:sp>
      <p:grpSp>
        <p:nvGrpSpPr>
          <p:cNvPr id="9" name="Group 8"/>
          <p:cNvGrpSpPr/>
          <p:nvPr/>
        </p:nvGrpSpPr>
        <p:grpSpPr>
          <a:xfrm>
            <a:off x="473076" y="2118350"/>
            <a:ext cx="6516033" cy="3551634"/>
            <a:chOff x="473073" y="1806947"/>
            <a:chExt cx="6516035" cy="3551635"/>
          </a:xfrm>
        </p:grpSpPr>
        <p:sp>
          <p:nvSpPr>
            <p:cNvPr id="10" name="Line 1050"/>
            <p:cNvSpPr>
              <a:spLocks noChangeShapeType="1"/>
            </p:cNvSpPr>
            <p:nvPr/>
          </p:nvSpPr>
          <p:spPr bwMode="auto">
            <a:xfrm>
              <a:off x="2645707" y="3130922"/>
              <a:ext cx="0" cy="342900"/>
            </a:xfrm>
            <a:prstGeom prst="line">
              <a:avLst/>
            </a:prstGeom>
            <a:noFill/>
            <a:ln w="76200">
              <a:solidFill>
                <a:srgbClr val="6699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1">
                <a:solidFill>
                  <a:srgbClr val="9BBB59">
                    <a:lumMod val="50000"/>
                  </a:srgbClr>
                </a:solidFill>
              </a:endParaRPr>
            </a:p>
          </p:txBody>
        </p:sp>
        <p:sp>
          <p:nvSpPr>
            <p:cNvPr id="11" name="Line 1051"/>
            <p:cNvSpPr>
              <a:spLocks noChangeShapeType="1"/>
            </p:cNvSpPr>
            <p:nvPr/>
          </p:nvSpPr>
          <p:spPr bwMode="auto">
            <a:xfrm>
              <a:off x="2645707" y="3473822"/>
              <a:ext cx="1143000" cy="0"/>
            </a:xfrm>
            <a:prstGeom prst="line">
              <a:avLst/>
            </a:prstGeom>
            <a:noFill/>
            <a:ln w="76200">
              <a:solidFill>
                <a:srgbClr val="6699FF"/>
              </a:solidFill>
              <a:round/>
              <a:headEnd type="none" w="sm" len="sm"/>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1">
                <a:solidFill>
                  <a:srgbClr val="9BBB59">
                    <a:lumMod val="50000"/>
                  </a:srgbClr>
                </a:solidFill>
              </a:endParaRPr>
            </a:p>
          </p:txBody>
        </p:sp>
        <p:sp>
          <p:nvSpPr>
            <p:cNvPr id="12" name="Line 1054"/>
            <p:cNvSpPr>
              <a:spLocks noChangeShapeType="1"/>
            </p:cNvSpPr>
            <p:nvPr/>
          </p:nvSpPr>
          <p:spPr bwMode="auto">
            <a:xfrm flipH="1">
              <a:off x="6360457" y="3130922"/>
              <a:ext cx="0" cy="400050"/>
            </a:xfrm>
            <a:prstGeom prst="line">
              <a:avLst/>
            </a:prstGeom>
            <a:noFill/>
            <a:ln w="76200">
              <a:solidFill>
                <a:srgbClr val="6699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1">
                <a:solidFill>
                  <a:srgbClr val="9BBB59">
                    <a:lumMod val="50000"/>
                  </a:srgbClr>
                </a:solidFill>
              </a:endParaRPr>
            </a:p>
          </p:txBody>
        </p:sp>
        <p:sp>
          <p:nvSpPr>
            <p:cNvPr id="13" name="Line 1055"/>
            <p:cNvSpPr>
              <a:spLocks noChangeShapeType="1"/>
            </p:cNvSpPr>
            <p:nvPr/>
          </p:nvSpPr>
          <p:spPr bwMode="auto">
            <a:xfrm>
              <a:off x="4817407" y="3073772"/>
              <a:ext cx="0" cy="457200"/>
            </a:xfrm>
            <a:prstGeom prst="line">
              <a:avLst/>
            </a:prstGeom>
            <a:noFill/>
            <a:ln w="76200">
              <a:solidFill>
                <a:srgbClr val="6699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1">
                <a:solidFill>
                  <a:srgbClr val="9BBB59">
                    <a:lumMod val="50000"/>
                  </a:srgbClr>
                </a:solidFill>
              </a:endParaRPr>
            </a:p>
          </p:txBody>
        </p:sp>
        <p:sp>
          <p:nvSpPr>
            <p:cNvPr id="14" name="Line 1056"/>
            <p:cNvSpPr>
              <a:spLocks noChangeShapeType="1"/>
            </p:cNvSpPr>
            <p:nvPr/>
          </p:nvSpPr>
          <p:spPr bwMode="auto">
            <a:xfrm>
              <a:off x="4817407" y="3530972"/>
              <a:ext cx="1543050" cy="0"/>
            </a:xfrm>
            <a:prstGeom prst="line">
              <a:avLst/>
            </a:prstGeom>
            <a:noFill/>
            <a:ln w="76200">
              <a:solidFill>
                <a:srgbClr val="6699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1">
                <a:solidFill>
                  <a:srgbClr val="9BBB59">
                    <a:lumMod val="50000"/>
                  </a:srgbClr>
                </a:solidFill>
              </a:endParaRPr>
            </a:p>
          </p:txBody>
        </p:sp>
        <p:sp>
          <p:nvSpPr>
            <p:cNvPr id="15" name="Line 1058"/>
            <p:cNvSpPr>
              <a:spLocks noChangeShapeType="1"/>
            </p:cNvSpPr>
            <p:nvPr/>
          </p:nvSpPr>
          <p:spPr bwMode="auto">
            <a:xfrm>
              <a:off x="4131607" y="4102472"/>
              <a:ext cx="1085850" cy="0"/>
            </a:xfrm>
            <a:prstGeom prst="line">
              <a:avLst/>
            </a:prstGeom>
            <a:noFill/>
            <a:ln w="76200">
              <a:solidFill>
                <a:srgbClr val="6699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1">
                <a:solidFill>
                  <a:srgbClr val="9BBB59">
                    <a:lumMod val="50000"/>
                  </a:srgbClr>
                </a:solidFill>
              </a:endParaRPr>
            </a:p>
          </p:txBody>
        </p:sp>
        <p:sp>
          <p:nvSpPr>
            <p:cNvPr id="16" name="Line 1065"/>
            <p:cNvSpPr>
              <a:spLocks noChangeShapeType="1"/>
            </p:cNvSpPr>
            <p:nvPr/>
          </p:nvSpPr>
          <p:spPr bwMode="auto">
            <a:xfrm>
              <a:off x="3788707" y="2330822"/>
              <a:ext cx="0" cy="1485900"/>
            </a:xfrm>
            <a:prstGeom prst="line">
              <a:avLst/>
            </a:prstGeom>
            <a:noFill/>
            <a:ln w="76200">
              <a:solidFill>
                <a:srgbClr val="6699FF"/>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1">
                <a:solidFill>
                  <a:srgbClr val="9BBB59">
                    <a:lumMod val="50000"/>
                  </a:srgbClr>
                </a:solidFill>
              </a:endParaRPr>
            </a:p>
          </p:txBody>
        </p:sp>
        <p:sp>
          <p:nvSpPr>
            <p:cNvPr id="17" name="Line 1066"/>
            <p:cNvSpPr>
              <a:spLocks noChangeShapeType="1"/>
            </p:cNvSpPr>
            <p:nvPr/>
          </p:nvSpPr>
          <p:spPr bwMode="auto">
            <a:xfrm>
              <a:off x="2645707" y="2330822"/>
              <a:ext cx="0" cy="342900"/>
            </a:xfrm>
            <a:prstGeom prst="line">
              <a:avLst/>
            </a:prstGeom>
            <a:noFill/>
            <a:ln w="76200">
              <a:solidFill>
                <a:srgbClr val="6699FF"/>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1">
                <a:solidFill>
                  <a:srgbClr val="9BBB59">
                    <a:lumMod val="50000"/>
                  </a:srgbClr>
                </a:solidFill>
              </a:endParaRPr>
            </a:p>
          </p:txBody>
        </p:sp>
        <p:sp>
          <p:nvSpPr>
            <p:cNvPr id="18" name="Line 1069"/>
            <p:cNvSpPr>
              <a:spLocks noChangeShapeType="1"/>
            </p:cNvSpPr>
            <p:nvPr/>
          </p:nvSpPr>
          <p:spPr bwMode="auto">
            <a:xfrm>
              <a:off x="4703107" y="4102472"/>
              <a:ext cx="0" cy="685800"/>
            </a:xfrm>
            <a:prstGeom prst="line">
              <a:avLst/>
            </a:prstGeom>
            <a:noFill/>
            <a:ln w="76200">
              <a:solidFill>
                <a:srgbClr val="6699FF"/>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1">
                <a:solidFill>
                  <a:srgbClr val="9BBB59">
                    <a:lumMod val="50000"/>
                  </a:srgbClr>
                </a:solidFill>
              </a:endParaRPr>
            </a:p>
          </p:txBody>
        </p:sp>
        <p:sp>
          <p:nvSpPr>
            <p:cNvPr id="19" name="Line 1071"/>
            <p:cNvSpPr>
              <a:spLocks noChangeShapeType="1"/>
            </p:cNvSpPr>
            <p:nvPr/>
          </p:nvSpPr>
          <p:spPr bwMode="auto">
            <a:xfrm>
              <a:off x="5731807" y="3530972"/>
              <a:ext cx="0" cy="285750"/>
            </a:xfrm>
            <a:prstGeom prst="line">
              <a:avLst/>
            </a:prstGeom>
            <a:noFill/>
            <a:ln w="76200">
              <a:solidFill>
                <a:srgbClr val="6699FF"/>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1">
                <a:solidFill>
                  <a:srgbClr val="9BBB59">
                    <a:lumMod val="50000"/>
                  </a:srgbClr>
                </a:solidFill>
              </a:endParaRPr>
            </a:p>
          </p:txBody>
        </p:sp>
        <p:sp>
          <p:nvSpPr>
            <p:cNvPr id="20" name="Line 1085"/>
            <p:cNvSpPr>
              <a:spLocks noChangeShapeType="1"/>
            </p:cNvSpPr>
            <p:nvPr/>
          </p:nvSpPr>
          <p:spPr bwMode="auto">
            <a:xfrm>
              <a:off x="4817407" y="2330822"/>
              <a:ext cx="0" cy="342900"/>
            </a:xfrm>
            <a:prstGeom prst="line">
              <a:avLst/>
            </a:prstGeom>
            <a:noFill/>
            <a:ln w="76200">
              <a:solidFill>
                <a:srgbClr val="6699FF"/>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1">
                <a:solidFill>
                  <a:srgbClr val="9BBB59">
                    <a:lumMod val="50000"/>
                  </a:srgbClr>
                </a:solidFill>
              </a:endParaRPr>
            </a:p>
          </p:txBody>
        </p:sp>
        <p:sp>
          <p:nvSpPr>
            <p:cNvPr id="21" name="Line 1086"/>
            <p:cNvSpPr>
              <a:spLocks noChangeShapeType="1"/>
            </p:cNvSpPr>
            <p:nvPr/>
          </p:nvSpPr>
          <p:spPr bwMode="auto">
            <a:xfrm flipH="1">
              <a:off x="6360457" y="2330822"/>
              <a:ext cx="0" cy="342900"/>
            </a:xfrm>
            <a:prstGeom prst="line">
              <a:avLst/>
            </a:prstGeom>
            <a:noFill/>
            <a:ln w="76200">
              <a:solidFill>
                <a:srgbClr val="6699FF"/>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1">
                <a:solidFill>
                  <a:srgbClr val="9BBB59">
                    <a:lumMod val="50000"/>
                  </a:srgbClr>
                </a:solidFill>
              </a:endParaRPr>
            </a:p>
          </p:txBody>
        </p:sp>
        <p:sp>
          <p:nvSpPr>
            <p:cNvPr id="22" name="Text Box 1029"/>
            <p:cNvSpPr txBox="1">
              <a:spLocks noChangeArrowheads="1"/>
            </p:cNvSpPr>
            <p:nvPr/>
          </p:nvSpPr>
          <p:spPr bwMode="auto">
            <a:xfrm>
              <a:off x="2117225" y="1806947"/>
              <a:ext cx="1002197" cy="577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0"/>
                </a:spcBef>
                <a:spcAft>
                  <a:spcPct val="0"/>
                </a:spcAft>
                <a:buNone/>
                <a:defRPr/>
              </a:pPr>
              <a:r>
                <a:rPr lang="en-US" altLang="en-US" sz="1051" b="1" dirty="0">
                  <a:solidFill>
                    <a:srgbClr val="9BBB59">
                      <a:lumMod val="50000"/>
                    </a:srgbClr>
                  </a:solidFill>
                </a:rPr>
                <a:t>Temperature</a:t>
              </a:r>
            </a:p>
            <a:p>
              <a:pPr algn="ctr" eaLnBrk="1" fontAlgn="base" hangingPunct="1">
                <a:spcBef>
                  <a:spcPct val="0"/>
                </a:spcBef>
                <a:spcAft>
                  <a:spcPct val="0"/>
                </a:spcAft>
                <a:buNone/>
                <a:defRPr/>
              </a:pPr>
              <a:r>
                <a:rPr lang="en-US" altLang="en-US" sz="1051" b="1" dirty="0">
                  <a:solidFill>
                    <a:srgbClr val="9BBB59">
                      <a:lumMod val="50000"/>
                    </a:srgbClr>
                  </a:solidFill>
                </a:rPr>
                <a:t>Humidity,</a:t>
              </a:r>
            </a:p>
            <a:p>
              <a:pPr algn="ctr" eaLnBrk="1" fontAlgn="base" hangingPunct="1">
                <a:spcBef>
                  <a:spcPct val="0"/>
                </a:spcBef>
                <a:spcAft>
                  <a:spcPct val="0"/>
                </a:spcAft>
                <a:buNone/>
                <a:defRPr/>
              </a:pPr>
              <a:r>
                <a:rPr lang="en-US" altLang="en-US" sz="1051" b="1" dirty="0">
                  <a:solidFill>
                    <a:srgbClr val="9BBB59">
                      <a:lumMod val="50000"/>
                    </a:srgbClr>
                  </a:solidFill>
                </a:rPr>
                <a:t>Wind, Rain</a:t>
              </a:r>
              <a:endParaRPr lang="en-US" altLang="en-US" sz="1200" b="1" dirty="0">
                <a:solidFill>
                  <a:srgbClr val="9BBB59">
                    <a:lumMod val="50000"/>
                  </a:srgbClr>
                </a:solidFill>
              </a:endParaRPr>
            </a:p>
          </p:txBody>
        </p:sp>
        <p:sp>
          <p:nvSpPr>
            <p:cNvPr id="23" name="Text Box 1030"/>
            <p:cNvSpPr txBox="1">
              <a:spLocks noChangeArrowheads="1"/>
            </p:cNvSpPr>
            <p:nvPr/>
          </p:nvSpPr>
          <p:spPr bwMode="auto">
            <a:xfrm>
              <a:off x="4271087" y="1806947"/>
              <a:ext cx="1039067" cy="577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0"/>
                </a:spcBef>
                <a:spcAft>
                  <a:spcPct val="0"/>
                </a:spcAft>
                <a:buNone/>
                <a:defRPr/>
              </a:pPr>
              <a:r>
                <a:rPr lang="en-US" altLang="en-US" sz="1051" b="1">
                  <a:solidFill>
                    <a:srgbClr val="9BBB59">
                      <a:lumMod val="50000"/>
                    </a:srgbClr>
                  </a:solidFill>
                </a:rPr>
                <a:t>Temperature,</a:t>
              </a:r>
            </a:p>
            <a:p>
              <a:pPr algn="ctr" eaLnBrk="1" fontAlgn="base" hangingPunct="1">
                <a:spcBef>
                  <a:spcPct val="0"/>
                </a:spcBef>
                <a:spcAft>
                  <a:spcPct val="0"/>
                </a:spcAft>
                <a:buNone/>
                <a:defRPr/>
              </a:pPr>
              <a:r>
                <a:rPr lang="en-US" altLang="en-US" sz="1051" b="1">
                  <a:solidFill>
                    <a:srgbClr val="9BBB59">
                      <a:lumMod val="50000"/>
                    </a:srgbClr>
                  </a:solidFill>
                </a:rPr>
                <a:t>Humidity,</a:t>
              </a:r>
            </a:p>
            <a:p>
              <a:pPr algn="ctr" eaLnBrk="1" fontAlgn="base" hangingPunct="1">
                <a:spcBef>
                  <a:spcPct val="0"/>
                </a:spcBef>
                <a:spcAft>
                  <a:spcPct val="0"/>
                </a:spcAft>
                <a:buNone/>
                <a:defRPr/>
              </a:pPr>
              <a:r>
                <a:rPr lang="en-US" altLang="en-US" sz="1051" b="1">
                  <a:solidFill>
                    <a:srgbClr val="9BBB59">
                      <a:lumMod val="50000"/>
                    </a:srgbClr>
                  </a:solidFill>
                </a:rPr>
                <a:t>Rain</a:t>
              </a:r>
            </a:p>
          </p:txBody>
        </p:sp>
        <p:sp>
          <p:nvSpPr>
            <p:cNvPr id="24" name="Text Box 1031"/>
            <p:cNvSpPr txBox="1">
              <a:spLocks noChangeArrowheads="1"/>
            </p:cNvSpPr>
            <p:nvPr/>
          </p:nvSpPr>
          <p:spPr bwMode="auto">
            <a:xfrm>
              <a:off x="3469766" y="1966492"/>
              <a:ext cx="511679" cy="254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0"/>
                </a:spcBef>
                <a:spcAft>
                  <a:spcPct val="0"/>
                </a:spcAft>
                <a:buNone/>
                <a:defRPr/>
              </a:pPr>
              <a:r>
                <a:rPr lang="en-US" altLang="en-US" sz="1051" b="1">
                  <a:solidFill>
                    <a:srgbClr val="9BBB59">
                      <a:lumMod val="50000"/>
                    </a:srgbClr>
                  </a:solidFill>
                </a:rPr>
                <a:t>Wind</a:t>
              </a:r>
              <a:endParaRPr lang="en-US" altLang="en-US" sz="1200" b="1">
                <a:solidFill>
                  <a:srgbClr val="9BBB59">
                    <a:lumMod val="50000"/>
                  </a:srgbClr>
                </a:solidFill>
              </a:endParaRPr>
            </a:p>
          </p:txBody>
        </p:sp>
        <p:sp>
          <p:nvSpPr>
            <p:cNvPr id="25" name="Text Box 1032"/>
            <p:cNvSpPr txBox="1">
              <a:spLocks noChangeArrowheads="1"/>
            </p:cNvSpPr>
            <p:nvPr/>
          </p:nvSpPr>
          <p:spPr bwMode="auto">
            <a:xfrm>
              <a:off x="5842712" y="1886720"/>
              <a:ext cx="1039067" cy="415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0"/>
                </a:spcBef>
                <a:spcAft>
                  <a:spcPct val="0"/>
                </a:spcAft>
                <a:buNone/>
                <a:defRPr/>
              </a:pPr>
              <a:r>
                <a:rPr lang="en-US" altLang="en-US" sz="1051" b="1">
                  <a:solidFill>
                    <a:srgbClr val="9BBB59">
                      <a:lumMod val="50000"/>
                    </a:srgbClr>
                  </a:solidFill>
                </a:rPr>
                <a:t>Temperature,</a:t>
              </a:r>
            </a:p>
            <a:p>
              <a:pPr algn="ctr" eaLnBrk="1" fontAlgn="base" hangingPunct="1">
                <a:spcBef>
                  <a:spcPct val="0"/>
                </a:spcBef>
                <a:spcAft>
                  <a:spcPct val="0"/>
                </a:spcAft>
                <a:buNone/>
                <a:defRPr/>
              </a:pPr>
              <a:r>
                <a:rPr lang="en-US" altLang="en-US" sz="1051" b="1">
                  <a:solidFill>
                    <a:srgbClr val="9BBB59">
                      <a:lumMod val="50000"/>
                    </a:srgbClr>
                  </a:solidFill>
                </a:rPr>
                <a:t>Rain</a:t>
              </a:r>
              <a:endParaRPr lang="en-US" altLang="en-US" sz="1200" b="1">
                <a:solidFill>
                  <a:srgbClr val="9BBB59">
                    <a:lumMod val="50000"/>
                  </a:srgbClr>
                </a:solidFill>
              </a:endParaRPr>
            </a:p>
          </p:txBody>
        </p:sp>
        <p:sp>
          <p:nvSpPr>
            <p:cNvPr id="26" name="Text Box 1033"/>
            <p:cNvSpPr txBox="1">
              <a:spLocks noChangeArrowheads="1"/>
            </p:cNvSpPr>
            <p:nvPr/>
          </p:nvSpPr>
          <p:spPr bwMode="auto">
            <a:xfrm>
              <a:off x="527338" y="1862907"/>
              <a:ext cx="1167307"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0"/>
                </a:spcBef>
                <a:spcAft>
                  <a:spcPct val="0"/>
                </a:spcAft>
                <a:buNone/>
                <a:defRPr/>
              </a:pPr>
              <a:r>
                <a:rPr lang="en-US" altLang="en-US" sz="1200" b="1" i="1" dirty="0">
                  <a:solidFill>
                    <a:srgbClr val="9BBB59">
                      <a:lumMod val="50000"/>
                    </a:srgbClr>
                  </a:solidFill>
                </a:rPr>
                <a:t>Fire Weather</a:t>
              </a:r>
            </a:p>
            <a:p>
              <a:pPr algn="ctr" eaLnBrk="1" fontAlgn="base" hangingPunct="1">
                <a:spcBef>
                  <a:spcPct val="0"/>
                </a:spcBef>
                <a:spcAft>
                  <a:spcPct val="0"/>
                </a:spcAft>
                <a:buNone/>
                <a:defRPr/>
              </a:pPr>
              <a:r>
                <a:rPr lang="en-US" altLang="en-US" sz="1200" b="1" i="1" dirty="0">
                  <a:solidFill>
                    <a:srgbClr val="9BBB59">
                      <a:lumMod val="50000"/>
                    </a:srgbClr>
                  </a:solidFill>
                </a:rPr>
                <a:t>Observations</a:t>
              </a:r>
              <a:endParaRPr lang="en-US" altLang="en-US" sz="1351" b="1" i="1" dirty="0">
                <a:solidFill>
                  <a:srgbClr val="9BBB59">
                    <a:lumMod val="50000"/>
                  </a:srgbClr>
                </a:solidFill>
              </a:endParaRPr>
            </a:p>
          </p:txBody>
        </p:sp>
        <p:grpSp>
          <p:nvGrpSpPr>
            <p:cNvPr id="27" name="Group 1081"/>
            <p:cNvGrpSpPr>
              <a:grpSpLocks/>
            </p:cNvGrpSpPr>
            <p:nvPr/>
          </p:nvGrpSpPr>
          <p:grpSpPr bwMode="auto">
            <a:xfrm>
              <a:off x="5788958" y="2702297"/>
              <a:ext cx="1200150" cy="571500"/>
              <a:chOff x="4512" y="1872"/>
              <a:chExt cx="1008" cy="480"/>
            </a:xfrm>
            <a:solidFill>
              <a:srgbClr val="FFFF00"/>
            </a:solidFill>
          </p:grpSpPr>
          <p:sp>
            <p:nvSpPr>
              <p:cNvPr id="45" name="Rectangle 1075"/>
              <p:cNvSpPr>
                <a:spLocks noChangeArrowheads="1"/>
              </p:cNvSpPr>
              <p:nvPr/>
            </p:nvSpPr>
            <p:spPr bwMode="auto">
              <a:xfrm>
                <a:off x="4512" y="1872"/>
                <a:ext cx="1008" cy="480"/>
              </a:xfrm>
              <a:prstGeom prst="rect">
                <a:avLst/>
              </a:prstGeom>
              <a:grpFill/>
              <a:ln w="1905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endParaRPr lang="en-CA" altLang="en-US" sz="1351">
                  <a:solidFill>
                    <a:srgbClr val="9BBB59">
                      <a:lumMod val="50000"/>
                    </a:srgbClr>
                  </a:solidFill>
                </a:endParaRPr>
              </a:p>
            </p:txBody>
          </p:sp>
          <p:sp>
            <p:nvSpPr>
              <p:cNvPr id="46" name="Text Box 1034"/>
              <p:cNvSpPr txBox="1">
                <a:spLocks noChangeArrowheads="1"/>
              </p:cNvSpPr>
              <p:nvPr/>
            </p:nvSpPr>
            <p:spPr bwMode="auto">
              <a:xfrm>
                <a:off x="4560" y="1910"/>
                <a:ext cx="956" cy="427"/>
              </a:xfrm>
              <a:prstGeom prst="rect">
                <a:avLst/>
              </a:prstGeom>
              <a:grpFill/>
              <a:ln w="1905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r>
                  <a:rPr lang="en-US" altLang="en-US" sz="1500" b="1" dirty="0">
                    <a:solidFill>
                      <a:srgbClr val="C00000"/>
                    </a:solidFill>
                  </a:rPr>
                  <a:t>DC</a:t>
                </a:r>
              </a:p>
              <a:p>
                <a:pPr eaLnBrk="1" fontAlgn="base" hangingPunct="1">
                  <a:spcBef>
                    <a:spcPct val="0"/>
                  </a:spcBef>
                  <a:spcAft>
                    <a:spcPct val="0"/>
                  </a:spcAft>
                  <a:buNone/>
                  <a:defRPr/>
                </a:pPr>
                <a:r>
                  <a:rPr lang="en-US" altLang="en-US" sz="1200" dirty="0">
                    <a:solidFill>
                      <a:srgbClr val="C00000"/>
                    </a:solidFill>
                  </a:rPr>
                  <a:t>Drought Code</a:t>
                </a:r>
                <a:endParaRPr lang="en-US" altLang="en-US" sz="1500" b="1" dirty="0">
                  <a:solidFill>
                    <a:srgbClr val="C00000"/>
                  </a:solidFill>
                </a:endParaRPr>
              </a:p>
            </p:txBody>
          </p:sp>
        </p:grpSp>
        <p:grpSp>
          <p:nvGrpSpPr>
            <p:cNvPr id="28" name="Group 1080"/>
            <p:cNvGrpSpPr>
              <a:grpSpLocks/>
            </p:cNvGrpSpPr>
            <p:nvPr/>
          </p:nvGrpSpPr>
          <p:grpSpPr bwMode="auto">
            <a:xfrm>
              <a:off x="4017307" y="2702297"/>
              <a:ext cx="1600200" cy="571500"/>
              <a:chOff x="3024" y="1919"/>
              <a:chExt cx="1344" cy="480"/>
            </a:xfrm>
            <a:solidFill>
              <a:srgbClr val="FFFF00"/>
            </a:solidFill>
          </p:grpSpPr>
          <p:sp>
            <p:nvSpPr>
              <p:cNvPr id="43" name="Rectangle 1074"/>
              <p:cNvSpPr>
                <a:spLocks noChangeArrowheads="1"/>
              </p:cNvSpPr>
              <p:nvPr/>
            </p:nvSpPr>
            <p:spPr bwMode="auto">
              <a:xfrm>
                <a:off x="3024" y="1919"/>
                <a:ext cx="1344" cy="480"/>
              </a:xfrm>
              <a:prstGeom prst="rect">
                <a:avLst/>
              </a:prstGeom>
              <a:grpFill/>
              <a:ln w="1905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endParaRPr lang="en-CA" altLang="en-US" sz="1351">
                  <a:solidFill>
                    <a:srgbClr val="9BBB59">
                      <a:lumMod val="50000"/>
                    </a:srgbClr>
                  </a:solidFill>
                </a:endParaRPr>
              </a:p>
            </p:txBody>
          </p:sp>
          <p:sp>
            <p:nvSpPr>
              <p:cNvPr id="44" name="Text Box 1035"/>
              <p:cNvSpPr txBox="1">
                <a:spLocks noChangeArrowheads="1"/>
              </p:cNvSpPr>
              <p:nvPr/>
            </p:nvSpPr>
            <p:spPr bwMode="auto">
              <a:xfrm>
                <a:off x="3087" y="1957"/>
                <a:ext cx="1264" cy="427"/>
              </a:xfrm>
              <a:prstGeom prst="rect">
                <a:avLst/>
              </a:prstGeom>
              <a:grpFill/>
              <a:ln w="1270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r>
                  <a:rPr lang="en-US" altLang="en-US" sz="1500" b="1">
                    <a:solidFill>
                      <a:srgbClr val="9BBB59">
                        <a:lumMod val="50000"/>
                      </a:srgbClr>
                    </a:solidFill>
                  </a:rPr>
                  <a:t>DMC</a:t>
                </a:r>
              </a:p>
              <a:p>
                <a:pPr eaLnBrk="1" fontAlgn="base" hangingPunct="1">
                  <a:spcBef>
                    <a:spcPct val="0"/>
                  </a:spcBef>
                  <a:spcAft>
                    <a:spcPct val="0"/>
                  </a:spcAft>
                  <a:buNone/>
                  <a:defRPr/>
                </a:pPr>
                <a:r>
                  <a:rPr lang="en-US" altLang="en-US" sz="1200">
                    <a:solidFill>
                      <a:srgbClr val="9BBB59">
                        <a:lumMod val="50000"/>
                      </a:srgbClr>
                    </a:solidFill>
                  </a:rPr>
                  <a:t>Duff Moisture Code</a:t>
                </a:r>
                <a:endParaRPr lang="en-US" altLang="en-US" sz="1500" b="1">
                  <a:solidFill>
                    <a:srgbClr val="9BBB59">
                      <a:lumMod val="50000"/>
                    </a:srgbClr>
                  </a:solidFill>
                </a:endParaRPr>
              </a:p>
            </p:txBody>
          </p:sp>
        </p:grpSp>
        <p:grpSp>
          <p:nvGrpSpPr>
            <p:cNvPr id="29" name="Group 1083"/>
            <p:cNvGrpSpPr>
              <a:grpSpLocks/>
            </p:cNvGrpSpPr>
            <p:nvPr/>
          </p:nvGrpSpPr>
          <p:grpSpPr bwMode="auto">
            <a:xfrm>
              <a:off x="2588557" y="3845296"/>
              <a:ext cx="1600200" cy="571500"/>
              <a:chOff x="1464" y="2832"/>
              <a:chExt cx="1344" cy="480"/>
            </a:xfrm>
            <a:solidFill>
              <a:srgbClr val="FFFF00"/>
            </a:solidFill>
          </p:grpSpPr>
          <p:sp>
            <p:nvSpPr>
              <p:cNvPr id="41" name="Rectangle 1076"/>
              <p:cNvSpPr>
                <a:spLocks noChangeArrowheads="1"/>
              </p:cNvSpPr>
              <p:nvPr/>
            </p:nvSpPr>
            <p:spPr bwMode="auto">
              <a:xfrm>
                <a:off x="1464" y="2832"/>
                <a:ext cx="1344" cy="480"/>
              </a:xfrm>
              <a:prstGeom prst="rect">
                <a:avLst/>
              </a:prstGeom>
              <a:grpFill/>
              <a:ln w="1905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endParaRPr lang="en-CA" altLang="en-US" sz="1351">
                  <a:solidFill>
                    <a:srgbClr val="9BBB59">
                      <a:lumMod val="50000"/>
                    </a:srgbClr>
                  </a:solidFill>
                </a:endParaRPr>
              </a:p>
            </p:txBody>
          </p:sp>
          <p:sp>
            <p:nvSpPr>
              <p:cNvPr id="42" name="Text Box 1036"/>
              <p:cNvSpPr txBox="1">
                <a:spLocks noChangeArrowheads="1"/>
              </p:cNvSpPr>
              <p:nvPr/>
            </p:nvSpPr>
            <p:spPr bwMode="auto">
              <a:xfrm>
                <a:off x="1488" y="2870"/>
                <a:ext cx="1296" cy="427"/>
              </a:xfrm>
              <a:prstGeom prst="rect">
                <a:avLst/>
              </a:prstGeom>
              <a:grpFill/>
              <a:ln w="1270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r>
                  <a:rPr lang="en-US" altLang="en-US" sz="1500" b="1">
                    <a:solidFill>
                      <a:srgbClr val="9BBB59">
                        <a:lumMod val="50000"/>
                      </a:srgbClr>
                    </a:solidFill>
                  </a:rPr>
                  <a:t>ISI</a:t>
                </a:r>
              </a:p>
              <a:p>
                <a:pPr eaLnBrk="1" fontAlgn="base" hangingPunct="1">
                  <a:spcBef>
                    <a:spcPct val="0"/>
                  </a:spcBef>
                  <a:spcAft>
                    <a:spcPct val="0"/>
                  </a:spcAft>
                  <a:buNone/>
                  <a:defRPr/>
                </a:pPr>
                <a:r>
                  <a:rPr lang="en-US" altLang="en-US" sz="1200">
                    <a:solidFill>
                      <a:srgbClr val="9BBB59">
                        <a:lumMod val="50000"/>
                      </a:srgbClr>
                    </a:solidFill>
                  </a:rPr>
                  <a:t>Initial Spread Index</a:t>
                </a:r>
                <a:endParaRPr lang="en-US" altLang="en-US" sz="1500">
                  <a:solidFill>
                    <a:srgbClr val="9BBB59">
                      <a:lumMod val="50000"/>
                    </a:srgbClr>
                  </a:solidFill>
                </a:endParaRPr>
              </a:p>
            </p:txBody>
          </p:sp>
        </p:grpSp>
        <p:grpSp>
          <p:nvGrpSpPr>
            <p:cNvPr id="30" name="Group 1082"/>
            <p:cNvGrpSpPr>
              <a:grpSpLocks/>
            </p:cNvGrpSpPr>
            <p:nvPr/>
          </p:nvGrpSpPr>
          <p:grpSpPr bwMode="auto">
            <a:xfrm>
              <a:off x="5103157" y="3845298"/>
              <a:ext cx="1314450" cy="571500"/>
              <a:chOff x="3984" y="2880"/>
              <a:chExt cx="1104" cy="480"/>
            </a:xfrm>
            <a:solidFill>
              <a:srgbClr val="FFFF00"/>
            </a:solidFill>
          </p:grpSpPr>
          <p:sp>
            <p:nvSpPr>
              <p:cNvPr id="39" name="Rectangle 1077"/>
              <p:cNvSpPr>
                <a:spLocks noChangeArrowheads="1"/>
              </p:cNvSpPr>
              <p:nvPr/>
            </p:nvSpPr>
            <p:spPr bwMode="auto">
              <a:xfrm>
                <a:off x="3984" y="2880"/>
                <a:ext cx="1104" cy="480"/>
              </a:xfrm>
              <a:prstGeom prst="rect">
                <a:avLst/>
              </a:prstGeom>
              <a:grpFill/>
              <a:ln w="1905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endParaRPr lang="en-CA" altLang="en-US" sz="1351">
                  <a:solidFill>
                    <a:srgbClr val="9BBB59">
                      <a:lumMod val="50000"/>
                    </a:srgbClr>
                  </a:solidFill>
                </a:endParaRPr>
              </a:p>
            </p:txBody>
          </p:sp>
          <p:sp>
            <p:nvSpPr>
              <p:cNvPr id="40" name="Text Box 1037"/>
              <p:cNvSpPr txBox="1">
                <a:spLocks noChangeArrowheads="1"/>
              </p:cNvSpPr>
              <p:nvPr/>
            </p:nvSpPr>
            <p:spPr bwMode="auto">
              <a:xfrm>
                <a:off x="4091" y="2918"/>
                <a:ext cx="935" cy="427"/>
              </a:xfrm>
              <a:prstGeom prst="rect">
                <a:avLst/>
              </a:prstGeom>
              <a:grpFill/>
              <a:ln w="1270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r>
                  <a:rPr lang="en-US" altLang="en-US" sz="1500" b="1">
                    <a:solidFill>
                      <a:srgbClr val="9BBB59">
                        <a:lumMod val="50000"/>
                      </a:srgbClr>
                    </a:solidFill>
                  </a:rPr>
                  <a:t>BUI</a:t>
                </a:r>
              </a:p>
              <a:p>
                <a:pPr eaLnBrk="1" fontAlgn="base" hangingPunct="1">
                  <a:spcBef>
                    <a:spcPct val="0"/>
                  </a:spcBef>
                  <a:spcAft>
                    <a:spcPct val="0"/>
                  </a:spcAft>
                  <a:buNone/>
                  <a:defRPr/>
                </a:pPr>
                <a:r>
                  <a:rPr lang="en-US" altLang="en-US" sz="1200">
                    <a:solidFill>
                      <a:srgbClr val="9BBB59">
                        <a:lumMod val="50000"/>
                      </a:srgbClr>
                    </a:solidFill>
                  </a:rPr>
                  <a:t>Buildup Index</a:t>
                </a:r>
                <a:endParaRPr lang="en-US" altLang="en-US" sz="1351">
                  <a:solidFill>
                    <a:srgbClr val="9BBB59">
                      <a:lumMod val="50000"/>
                    </a:srgbClr>
                  </a:solidFill>
                </a:endParaRPr>
              </a:p>
            </p:txBody>
          </p:sp>
        </p:grpSp>
        <p:grpSp>
          <p:nvGrpSpPr>
            <p:cNvPr id="31" name="Group 1084"/>
            <p:cNvGrpSpPr>
              <a:grpSpLocks/>
            </p:cNvGrpSpPr>
            <p:nvPr/>
          </p:nvGrpSpPr>
          <p:grpSpPr bwMode="auto">
            <a:xfrm>
              <a:off x="3845857" y="4787082"/>
              <a:ext cx="1657350" cy="571500"/>
              <a:chOff x="2880" y="3647"/>
              <a:chExt cx="1392" cy="480"/>
            </a:xfrm>
            <a:solidFill>
              <a:srgbClr val="FFFF00"/>
            </a:solidFill>
          </p:grpSpPr>
          <p:sp>
            <p:nvSpPr>
              <p:cNvPr id="37" name="Rectangle 1078"/>
              <p:cNvSpPr>
                <a:spLocks noChangeArrowheads="1"/>
              </p:cNvSpPr>
              <p:nvPr/>
            </p:nvSpPr>
            <p:spPr bwMode="auto">
              <a:xfrm>
                <a:off x="2880" y="3647"/>
                <a:ext cx="1392" cy="480"/>
              </a:xfrm>
              <a:prstGeom prst="rect">
                <a:avLst/>
              </a:prstGeom>
              <a:grpFill/>
              <a:ln w="1905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endParaRPr lang="en-CA" altLang="en-US" sz="1351">
                  <a:solidFill>
                    <a:srgbClr val="9BBB59">
                      <a:lumMod val="50000"/>
                    </a:srgbClr>
                  </a:solidFill>
                </a:endParaRPr>
              </a:p>
            </p:txBody>
          </p:sp>
          <p:sp>
            <p:nvSpPr>
              <p:cNvPr id="38" name="Text Box 1038"/>
              <p:cNvSpPr txBox="1">
                <a:spLocks noChangeArrowheads="1"/>
              </p:cNvSpPr>
              <p:nvPr/>
            </p:nvSpPr>
            <p:spPr bwMode="auto">
              <a:xfrm>
                <a:off x="2974" y="3685"/>
                <a:ext cx="1250" cy="427"/>
              </a:xfrm>
              <a:prstGeom prst="rect">
                <a:avLst/>
              </a:prstGeom>
              <a:grpFill/>
              <a:ln w="1270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r>
                  <a:rPr lang="en-US" altLang="en-US" sz="1500" b="1" dirty="0">
                    <a:solidFill>
                      <a:srgbClr val="9BBB59">
                        <a:lumMod val="50000"/>
                      </a:srgbClr>
                    </a:solidFill>
                  </a:rPr>
                  <a:t>FWI</a:t>
                </a:r>
              </a:p>
              <a:p>
                <a:pPr eaLnBrk="1" fontAlgn="base" hangingPunct="1">
                  <a:spcBef>
                    <a:spcPct val="0"/>
                  </a:spcBef>
                  <a:spcAft>
                    <a:spcPct val="0"/>
                  </a:spcAft>
                  <a:buNone/>
                  <a:defRPr/>
                </a:pPr>
                <a:r>
                  <a:rPr lang="en-US" altLang="en-US" sz="1200" dirty="0">
                    <a:solidFill>
                      <a:srgbClr val="9BBB59">
                        <a:lumMod val="50000"/>
                      </a:srgbClr>
                    </a:solidFill>
                  </a:rPr>
                  <a:t>Fire Weather Index</a:t>
                </a:r>
                <a:endParaRPr lang="en-US" altLang="en-US" sz="1500" b="1" dirty="0">
                  <a:solidFill>
                    <a:srgbClr val="9BBB59">
                      <a:lumMod val="50000"/>
                    </a:srgbClr>
                  </a:solidFill>
                  <a:latin typeface="Times New Roman" pitchFamily="18" charset="0"/>
                </a:endParaRPr>
              </a:p>
            </p:txBody>
          </p:sp>
        </p:grpSp>
        <p:grpSp>
          <p:nvGrpSpPr>
            <p:cNvPr id="32" name="Group 1079"/>
            <p:cNvGrpSpPr>
              <a:grpSpLocks/>
            </p:cNvGrpSpPr>
            <p:nvPr/>
          </p:nvGrpSpPr>
          <p:grpSpPr bwMode="auto">
            <a:xfrm>
              <a:off x="1731307" y="2702297"/>
              <a:ext cx="1876425" cy="571500"/>
              <a:chOff x="1104" y="1920"/>
              <a:chExt cx="1576" cy="480"/>
            </a:xfrm>
            <a:solidFill>
              <a:srgbClr val="FFFF00"/>
            </a:solidFill>
          </p:grpSpPr>
          <p:sp>
            <p:nvSpPr>
              <p:cNvPr id="35" name="Rectangle 1045"/>
              <p:cNvSpPr>
                <a:spLocks noChangeArrowheads="1"/>
              </p:cNvSpPr>
              <p:nvPr/>
            </p:nvSpPr>
            <p:spPr bwMode="auto">
              <a:xfrm>
                <a:off x="1104" y="1920"/>
                <a:ext cx="1536" cy="480"/>
              </a:xfrm>
              <a:prstGeom prst="rect">
                <a:avLst/>
              </a:prstGeom>
              <a:grpFill/>
              <a:ln w="1905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endParaRPr lang="en-CA" altLang="en-US" sz="1351">
                  <a:solidFill>
                    <a:srgbClr val="9BBB59">
                      <a:lumMod val="50000"/>
                    </a:srgbClr>
                  </a:solidFill>
                </a:endParaRPr>
              </a:p>
            </p:txBody>
          </p:sp>
          <p:sp>
            <p:nvSpPr>
              <p:cNvPr id="36" name="Text Box 1039"/>
              <p:cNvSpPr txBox="1">
                <a:spLocks noChangeArrowheads="1"/>
              </p:cNvSpPr>
              <p:nvPr/>
            </p:nvSpPr>
            <p:spPr bwMode="auto">
              <a:xfrm>
                <a:off x="1114" y="1958"/>
                <a:ext cx="1566" cy="427"/>
              </a:xfrm>
              <a:prstGeom prst="rect">
                <a:avLst/>
              </a:prstGeom>
              <a:grpFill/>
              <a:ln w="1270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r>
                  <a:rPr lang="en-US" altLang="en-US" sz="1500" b="1" dirty="0">
                    <a:solidFill>
                      <a:srgbClr val="9BBB59">
                        <a:lumMod val="50000"/>
                      </a:srgbClr>
                    </a:solidFill>
                  </a:rPr>
                  <a:t>FFMC</a:t>
                </a:r>
                <a:endParaRPr lang="en-US" altLang="en-US" sz="1500" dirty="0">
                  <a:solidFill>
                    <a:srgbClr val="9BBB59">
                      <a:lumMod val="50000"/>
                    </a:srgbClr>
                  </a:solidFill>
                </a:endParaRPr>
              </a:p>
              <a:p>
                <a:pPr eaLnBrk="1" fontAlgn="base" hangingPunct="1">
                  <a:spcBef>
                    <a:spcPct val="0"/>
                  </a:spcBef>
                  <a:spcAft>
                    <a:spcPct val="0"/>
                  </a:spcAft>
                  <a:buNone/>
                  <a:defRPr/>
                </a:pPr>
                <a:r>
                  <a:rPr lang="en-US" altLang="en-US" sz="1200" dirty="0">
                    <a:solidFill>
                      <a:srgbClr val="9BBB59">
                        <a:lumMod val="50000"/>
                      </a:srgbClr>
                    </a:solidFill>
                  </a:rPr>
                  <a:t>Fine Fuel Moisture Code</a:t>
                </a:r>
                <a:endParaRPr lang="en-US" altLang="en-US" sz="1500" b="1" dirty="0">
                  <a:solidFill>
                    <a:srgbClr val="9BBB59">
                      <a:lumMod val="50000"/>
                    </a:srgbClr>
                  </a:solidFill>
                </a:endParaRPr>
              </a:p>
            </p:txBody>
          </p:sp>
        </p:grpSp>
        <p:sp>
          <p:nvSpPr>
            <p:cNvPr id="33" name="Text Box 1040"/>
            <p:cNvSpPr txBox="1">
              <a:spLocks noChangeArrowheads="1"/>
            </p:cNvSpPr>
            <p:nvPr/>
          </p:nvSpPr>
          <p:spPr bwMode="auto">
            <a:xfrm>
              <a:off x="473759" y="3913163"/>
              <a:ext cx="1167307"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0"/>
                </a:spcBef>
                <a:spcAft>
                  <a:spcPct val="0"/>
                </a:spcAft>
                <a:buNone/>
                <a:defRPr/>
              </a:pPr>
              <a:r>
                <a:rPr lang="en-US" altLang="en-US" sz="1200" b="1" i="1" dirty="0">
                  <a:solidFill>
                    <a:srgbClr val="9BBB59">
                      <a:lumMod val="50000"/>
                    </a:srgbClr>
                  </a:solidFill>
                </a:rPr>
                <a:t>Fire Behavior</a:t>
              </a:r>
            </a:p>
            <a:p>
              <a:pPr algn="ctr" eaLnBrk="1" fontAlgn="base" hangingPunct="1">
                <a:spcBef>
                  <a:spcPct val="0"/>
                </a:spcBef>
                <a:spcAft>
                  <a:spcPct val="0"/>
                </a:spcAft>
                <a:buNone/>
                <a:defRPr/>
              </a:pPr>
              <a:r>
                <a:rPr lang="en-US" altLang="en-US" sz="1200" b="1" i="1" dirty="0">
                  <a:solidFill>
                    <a:srgbClr val="9BBB59">
                      <a:lumMod val="50000"/>
                    </a:srgbClr>
                  </a:solidFill>
                </a:rPr>
                <a:t>Indexes</a:t>
              </a:r>
              <a:endParaRPr lang="en-US" altLang="en-US" sz="1500" b="1" i="1" dirty="0">
                <a:solidFill>
                  <a:srgbClr val="9BBB59">
                    <a:lumMod val="50000"/>
                  </a:srgbClr>
                </a:solidFill>
              </a:endParaRPr>
            </a:p>
          </p:txBody>
        </p:sp>
        <p:sp>
          <p:nvSpPr>
            <p:cNvPr id="34" name="Text Box 1041"/>
            <p:cNvSpPr txBox="1">
              <a:spLocks noChangeArrowheads="1"/>
            </p:cNvSpPr>
            <p:nvPr/>
          </p:nvSpPr>
          <p:spPr bwMode="auto">
            <a:xfrm>
              <a:off x="473073" y="2770163"/>
              <a:ext cx="1186543"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0"/>
                </a:spcBef>
                <a:spcAft>
                  <a:spcPct val="0"/>
                </a:spcAft>
                <a:buNone/>
                <a:defRPr/>
              </a:pPr>
              <a:r>
                <a:rPr lang="en-US" altLang="en-US" sz="1200" b="1" i="1" dirty="0">
                  <a:solidFill>
                    <a:srgbClr val="9BBB59">
                      <a:lumMod val="50000"/>
                    </a:srgbClr>
                  </a:solidFill>
                </a:rPr>
                <a:t>Fuel Moisture</a:t>
              </a:r>
            </a:p>
            <a:p>
              <a:pPr algn="ctr" eaLnBrk="1" fontAlgn="base" hangingPunct="1">
                <a:spcBef>
                  <a:spcPct val="0"/>
                </a:spcBef>
                <a:spcAft>
                  <a:spcPct val="0"/>
                </a:spcAft>
                <a:buNone/>
                <a:defRPr/>
              </a:pPr>
              <a:r>
                <a:rPr lang="en-US" altLang="en-US" sz="1200" b="1" i="1" dirty="0">
                  <a:solidFill>
                    <a:srgbClr val="9BBB59">
                      <a:lumMod val="50000"/>
                    </a:srgbClr>
                  </a:solidFill>
                </a:rPr>
                <a:t>Codes</a:t>
              </a:r>
              <a:endParaRPr lang="en-US" altLang="en-US" sz="1500" b="1" i="1" dirty="0">
                <a:solidFill>
                  <a:srgbClr val="9BBB59">
                    <a:lumMod val="50000"/>
                  </a:srgbClr>
                </a:solidFill>
              </a:endParaRPr>
            </a:p>
          </p:txBody>
        </p:sp>
      </p:grpSp>
      <p:sp>
        <p:nvSpPr>
          <p:cNvPr id="47" name="Text Box 27"/>
          <p:cNvSpPr txBox="1">
            <a:spLocks noChangeAspect="1" noChangeArrowheads="1"/>
          </p:cNvSpPr>
          <p:nvPr/>
        </p:nvSpPr>
        <p:spPr bwMode="auto">
          <a:xfrm>
            <a:off x="7239051" y="2057401"/>
            <a:ext cx="1744663" cy="861774"/>
          </a:xfrm>
          <a:prstGeom prst="rect">
            <a:avLst/>
          </a:prstGeom>
          <a:noFill/>
          <a:ln w="9525">
            <a:noFill/>
            <a:miter lim="800000"/>
            <a:headEnd/>
            <a:tailEnd/>
          </a:ln>
          <a:effectLst/>
        </p:spPr>
        <p:txBody>
          <a:bodyPr>
            <a:spAutoFit/>
          </a:bodyPr>
          <a:lstStyle>
            <a:lvl1pPr>
              <a:spcBef>
                <a:spcPct val="20000"/>
              </a:spcBef>
              <a:buClr>
                <a:srgbClr val="D14D02"/>
              </a:buClr>
              <a:buFont typeface="Wingdings" pitchFamily="2" charset="2"/>
              <a:buChar char="§"/>
              <a:defRPr sz="2600">
                <a:solidFill>
                  <a:srgbClr val="333333"/>
                </a:solidFill>
                <a:latin typeface="Arial" charset="0"/>
              </a:defRPr>
            </a:lvl1pPr>
            <a:lvl2pPr marL="742950" indent="-285750">
              <a:spcBef>
                <a:spcPct val="20000"/>
              </a:spcBef>
              <a:buClr>
                <a:srgbClr val="D14D02"/>
              </a:buClr>
              <a:buFont typeface="Wingdings" pitchFamily="2" charset="2"/>
              <a:buChar char="§"/>
              <a:defRPr sz="2400">
                <a:solidFill>
                  <a:srgbClr val="333333"/>
                </a:solidFill>
                <a:latin typeface="Arial" charset="0"/>
              </a:defRPr>
            </a:lvl2pPr>
            <a:lvl3pPr marL="1143000" indent="-228600">
              <a:spcBef>
                <a:spcPct val="20000"/>
              </a:spcBef>
              <a:buClr>
                <a:srgbClr val="D14D02"/>
              </a:buClr>
              <a:buFont typeface="Wingdings" pitchFamily="2" charset="2"/>
              <a:buChar char="§"/>
              <a:defRPr sz="2400">
                <a:solidFill>
                  <a:srgbClr val="333333"/>
                </a:solidFill>
                <a:latin typeface="Arial" charset="0"/>
              </a:defRPr>
            </a:lvl3pPr>
            <a:lvl4pPr marL="1600200" indent="-228600">
              <a:spcBef>
                <a:spcPct val="20000"/>
              </a:spcBef>
              <a:buClr>
                <a:srgbClr val="D14D02"/>
              </a:buClr>
              <a:buFont typeface="Wingdings" pitchFamily="2" charset="2"/>
              <a:buChar char="§"/>
              <a:defRPr sz="2000">
                <a:solidFill>
                  <a:srgbClr val="333333"/>
                </a:solidFill>
                <a:latin typeface="Arial" charset="0"/>
              </a:defRPr>
            </a:lvl4pPr>
            <a:lvl5pPr marL="2057400" indent="-228600">
              <a:spcBef>
                <a:spcPct val="20000"/>
              </a:spcBef>
              <a:buClr>
                <a:srgbClr val="D14D02"/>
              </a:buClr>
              <a:buFont typeface="Wingdings" pitchFamily="2" charset="2"/>
              <a:buChar char="§"/>
              <a:defRPr sz="2000">
                <a:solidFill>
                  <a:srgbClr val="333333"/>
                </a:solidFill>
                <a:latin typeface="Arial" charset="0"/>
              </a:defRPr>
            </a:lvl5pPr>
            <a:lvl6pPr marL="2514600" indent="-228600" eaLnBrk="0" fontAlgn="base" hangingPunct="0">
              <a:spcBef>
                <a:spcPct val="20000"/>
              </a:spcBef>
              <a:spcAft>
                <a:spcPct val="0"/>
              </a:spcAft>
              <a:buClr>
                <a:srgbClr val="D14D02"/>
              </a:buClr>
              <a:buFont typeface="Wingdings" pitchFamily="2" charset="2"/>
              <a:buChar char="§"/>
              <a:defRPr sz="2000">
                <a:solidFill>
                  <a:srgbClr val="333333"/>
                </a:solidFill>
                <a:latin typeface="Arial" charset="0"/>
              </a:defRPr>
            </a:lvl6pPr>
            <a:lvl7pPr marL="2971800" indent="-228600" eaLnBrk="0" fontAlgn="base" hangingPunct="0">
              <a:spcBef>
                <a:spcPct val="20000"/>
              </a:spcBef>
              <a:spcAft>
                <a:spcPct val="0"/>
              </a:spcAft>
              <a:buClr>
                <a:srgbClr val="D14D02"/>
              </a:buClr>
              <a:buFont typeface="Wingdings" pitchFamily="2" charset="2"/>
              <a:buChar char="§"/>
              <a:defRPr sz="2000">
                <a:solidFill>
                  <a:srgbClr val="333333"/>
                </a:solidFill>
                <a:latin typeface="Arial" charset="0"/>
              </a:defRPr>
            </a:lvl7pPr>
            <a:lvl8pPr marL="3429000" indent="-228600" eaLnBrk="0" fontAlgn="base" hangingPunct="0">
              <a:spcBef>
                <a:spcPct val="20000"/>
              </a:spcBef>
              <a:spcAft>
                <a:spcPct val="0"/>
              </a:spcAft>
              <a:buClr>
                <a:srgbClr val="D14D02"/>
              </a:buClr>
              <a:buFont typeface="Wingdings" pitchFamily="2" charset="2"/>
              <a:buChar char="§"/>
              <a:defRPr sz="2000">
                <a:solidFill>
                  <a:srgbClr val="333333"/>
                </a:solidFill>
                <a:latin typeface="Arial" charset="0"/>
              </a:defRPr>
            </a:lvl8pPr>
            <a:lvl9pPr marL="3886200" indent="-228600" eaLnBrk="0" fontAlgn="base" hangingPunct="0">
              <a:spcBef>
                <a:spcPct val="20000"/>
              </a:spcBef>
              <a:spcAft>
                <a:spcPct val="0"/>
              </a:spcAft>
              <a:buClr>
                <a:srgbClr val="D14D02"/>
              </a:buClr>
              <a:buFont typeface="Wingdings" pitchFamily="2" charset="2"/>
              <a:buChar char="§"/>
              <a:defRPr sz="2000">
                <a:solidFill>
                  <a:srgbClr val="333333"/>
                </a:solidFill>
                <a:latin typeface="Arial" charset="0"/>
              </a:defRPr>
            </a:lvl9pPr>
          </a:lstStyle>
          <a:p>
            <a:pPr algn="ctr">
              <a:spcBef>
                <a:spcPct val="0"/>
              </a:spcBef>
              <a:buClrTx/>
              <a:buFontTx/>
              <a:buNone/>
            </a:pPr>
            <a:r>
              <a:rPr lang="en-US" altLang="en-US" sz="1000" b="1" dirty="0">
                <a:solidFill>
                  <a:srgbClr val="0070C0"/>
                </a:solidFill>
              </a:rPr>
              <a:t>Snow depth</a:t>
            </a:r>
          </a:p>
          <a:p>
            <a:pPr algn="ctr">
              <a:spcBef>
                <a:spcPct val="0"/>
              </a:spcBef>
              <a:buClrTx/>
              <a:buFontTx/>
              <a:buNone/>
            </a:pPr>
            <a:r>
              <a:rPr lang="en-US" altLang="en-US" sz="1000" b="1" dirty="0">
                <a:solidFill>
                  <a:srgbClr val="0070C0"/>
                </a:solidFill>
              </a:rPr>
              <a:t>Barometric Pressure</a:t>
            </a:r>
          </a:p>
          <a:p>
            <a:pPr algn="ctr">
              <a:spcBef>
                <a:spcPct val="0"/>
              </a:spcBef>
              <a:buClrTx/>
              <a:buFontTx/>
              <a:buNone/>
            </a:pPr>
            <a:r>
              <a:rPr lang="en-US" altLang="en-US" sz="1000" b="1" dirty="0">
                <a:solidFill>
                  <a:srgbClr val="0070C0"/>
                </a:solidFill>
              </a:rPr>
              <a:t>Horizontal Visibility</a:t>
            </a:r>
          </a:p>
          <a:p>
            <a:pPr algn="ctr">
              <a:spcBef>
                <a:spcPct val="0"/>
              </a:spcBef>
              <a:buClrTx/>
              <a:buFontTx/>
              <a:buNone/>
            </a:pPr>
            <a:r>
              <a:rPr lang="en-US" altLang="en-US" sz="1000" b="1" dirty="0">
                <a:solidFill>
                  <a:srgbClr val="0070C0"/>
                </a:solidFill>
              </a:rPr>
              <a:t>Cloud cover and type</a:t>
            </a:r>
          </a:p>
          <a:p>
            <a:pPr algn="ctr">
              <a:spcBef>
                <a:spcPct val="0"/>
              </a:spcBef>
              <a:buClrTx/>
              <a:buFontTx/>
              <a:buNone/>
            </a:pPr>
            <a:r>
              <a:rPr lang="en-US" altLang="en-US" sz="1000" b="1" dirty="0">
                <a:solidFill>
                  <a:srgbClr val="0070C0"/>
                </a:solidFill>
              </a:rPr>
              <a:t>Upper air data</a:t>
            </a:r>
          </a:p>
        </p:txBody>
      </p:sp>
      <p:sp>
        <p:nvSpPr>
          <p:cNvPr id="48" name="TextBox 47"/>
          <p:cNvSpPr txBox="1"/>
          <p:nvPr/>
        </p:nvSpPr>
        <p:spPr>
          <a:xfrm>
            <a:off x="6174631" y="5112002"/>
            <a:ext cx="1521570" cy="507831"/>
          </a:xfrm>
          <a:prstGeom prst="rect">
            <a:avLst/>
          </a:prstGeom>
          <a:solidFill>
            <a:srgbClr val="92D050"/>
          </a:solidFill>
        </p:spPr>
        <p:txBody>
          <a:bodyPr wrap="none" rtlCol="0">
            <a:spAutoFit/>
          </a:bodyPr>
          <a:lstStyle/>
          <a:p>
            <a:r>
              <a:rPr lang="en-CA" sz="1500" b="1" dirty="0">
                <a:solidFill>
                  <a:srgbClr val="C00000"/>
                </a:solidFill>
              </a:rPr>
              <a:t>DSR/MSR</a:t>
            </a:r>
            <a:r>
              <a:rPr lang="en-CA" sz="1500" b="1" dirty="0">
                <a:solidFill>
                  <a:srgbClr val="0000FF"/>
                </a:solidFill>
              </a:rPr>
              <a:t>/SSR</a:t>
            </a:r>
          </a:p>
          <a:p>
            <a:r>
              <a:rPr lang="en-CA" sz="1200" dirty="0">
                <a:solidFill>
                  <a:srgbClr val="0000FF"/>
                </a:solidFill>
              </a:rPr>
              <a:t>Severity Rating</a:t>
            </a:r>
          </a:p>
        </p:txBody>
      </p:sp>
      <p:sp>
        <p:nvSpPr>
          <p:cNvPr id="50" name="TextBox 49"/>
          <p:cNvSpPr txBox="1"/>
          <p:nvPr/>
        </p:nvSpPr>
        <p:spPr>
          <a:xfrm>
            <a:off x="540000" y="1519535"/>
            <a:ext cx="6618991" cy="461665"/>
          </a:xfrm>
          <a:prstGeom prst="rect">
            <a:avLst/>
          </a:prstGeom>
          <a:noFill/>
        </p:spPr>
        <p:txBody>
          <a:bodyPr wrap="none" rtlCol="0">
            <a:spAutoFit/>
          </a:bodyPr>
          <a:lstStyle/>
          <a:p>
            <a:r>
              <a:rPr lang="en-CA" sz="2400" b="1" dirty="0">
                <a:latin typeface="Calibri" panose="020F0502020204030204" pitchFamily="34" charset="0"/>
                <a:cs typeface="Calibri" panose="020F0502020204030204" pitchFamily="34" charset="0"/>
              </a:rPr>
              <a:t>Seasonal forecasts use the severity rating anomaly</a:t>
            </a:r>
          </a:p>
        </p:txBody>
      </p:sp>
      <p:pic>
        <p:nvPicPr>
          <p:cNvPr id="51" name="Picture 6" descr="C:\Slides\Fire Pics\Misc\Fire Hazard Sig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057415" y="4876801"/>
            <a:ext cx="936000" cy="13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3" name="Straight Arrow Connector 52">
            <a:extLst>
              <a:ext uri="{FF2B5EF4-FFF2-40B4-BE49-F238E27FC236}">
                <a16:creationId xmlns:a16="http://schemas.microsoft.com/office/drawing/2014/main" id="{7129D493-6585-6363-EA7D-F6EDAADDB80D}"/>
              </a:ext>
            </a:extLst>
          </p:cNvPr>
          <p:cNvCxnSpPr/>
          <p:nvPr/>
        </p:nvCxnSpPr>
        <p:spPr>
          <a:xfrm>
            <a:off x="5503208" y="5334000"/>
            <a:ext cx="671423" cy="0"/>
          </a:xfrm>
          <a:prstGeom prst="straightConnector1">
            <a:avLst/>
          </a:prstGeom>
          <a:ln w="50800">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54" name="Straight Arrow Connector 53">
            <a:extLst>
              <a:ext uri="{FF2B5EF4-FFF2-40B4-BE49-F238E27FC236}">
                <a16:creationId xmlns:a16="http://schemas.microsoft.com/office/drawing/2014/main" id="{6F0EC514-F997-5FDB-DCB4-BB4EBDCA9A3C}"/>
              </a:ext>
            </a:extLst>
          </p:cNvPr>
          <p:cNvCxnSpPr/>
          <p:nvPr/>
        </p:nvCxnSpPr>
        <p:spPr>
          <a:xfrm>
            <a:off x="3200400" y="5334000"/>
            <a:ext cx="671423" cy="0"/>
          </a:xfrm>
          <a:prstGeom prst="straightConnector1">
            <a:avLst/>
          </a:prstGeom>
          <a:ln w="50800">
            <a:solidFill>
              <a:srgbClr val="92D050"/>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55" name="TextBox 54">
            <a:extLst>
              <a:ext uri="{FF2B5EF4-FFF2-40B4-BE49-F238E27FC236}">
                <a16:creationId xmlns:a16="http://schemas.microsoft.com/office/drawing/2014/main" id="{D4F3F8D3-239C-B632-1D71-AECC3AAFD1D0}"/>
              </a:ext>
            </a:extLst>
          </p:cNvPr>
          <p:cNvSpPr txBox="1"/>
          <p:nvPr/>
        </p:nvSpPr>
        <p:spPr>
          <a:xfrm>
            <a:off x="1981200" y="5163235"/>
            <a:ext cx="1253869" cy="323165"/>
          </a:xfrm>
          <a:prstGeom prst="rect">
            <a:avLst/>
          </a:prstGeom>
          <a:solidFill>
            <a:srgbClr val="92D050"/>
          </a:solidFill>
        </p:spPr>
        <p:txBody>
          <a:bodyPr wrap="none" rtlCol="0">
            <a:spAutoFit/>
          </a:bodyPr>
          <a:lstStyle/>
          <a:p>
            <a:r>
              <a:rPr lang="en-CA" sz="1500" b="1" dirty="0">
                <a:solidFill>
                  <a:srgbClr val="0000FF"/>
                </a:solidFill>
              </a:rPr>
              <a:t>Fire Danger</a:t>
            </a:r>
          </a:p>
        </p:txBody>
      </p:sp>
    </p:spTree>
    <p:extLst>
      <p:ext uri="{BB962C8B-B14F-4D97-AF65-F5344CB8AC3E}">
        <p14:creationId xmlns:p14="http://schemas.microsoft.com/office/powerpoint/2010/main" val="114081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CA04EE1A-5721-8C59-25ED-0E3B3676F059}"/>
              </a:ext>
            </a:extLst>
          </p:cNvPr>
          <p:cNvSpPr txBox="1">
            <a:spLocks/>
          </p:cNvSpPr>
          <p:nvPr/>
        </p:nvSpPr>
        <p:spPr bwMode="auto">
          <a:xfrm>
            <a:off x="214990" y="5367957"/>
            <a:ext cx="8791224" cy="970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62" indent="-257162" algn="l" defTabSz="342882" rtl="0" eaLnBrk="0" fontAlgn="base" hangingPunct="0">
              <a:spcBef>
                <a:spcPct val="20000"/>
              </a:spcBef>
              <a:spcAft>
                <a:spcPct val="0"/>
              </a:spcAft>
              <a:buClr>
                <a:srgbClr val="306120"/>
              </a:buClr>
              <a:buFont typeface="Wingdings" panose="05000000000000000000" pitchFamily="2" charset="2"/>
              <a:buChar char="§"/>
              <a:defRPr sz="2400" kern="1200">
                <a:solidFill>
                  <a:schemeClr val="tx1"/>
                </a:solidFill>
                <a:latin typeface="Myriad Pro"/>
                <a:ea typeface="Myriad Pro"/>
                <a:cs typeface="Myriad Pro"/>
              </a:defRPr>
            </a:lvl1pPr>
            <a:lvl2pPr marL="557185" indent="-214303" algn="l" defTabSz="342882" rtl="0" eaLnBrk="0" fontAlgn="base" hangingPunct="0">
              <a:spcBef>
                <a:spcPct val="20000"/>
              </a:spcBef>
              <a:spcAft>
                <a:spcPct val="0"/>
              </a:spcAft>
              <a:buClr>
                <a:srgbClr val="306120"/>
              </a:buClr>
              <a:buFont typeface="Wingdings" panose="05000000000000000000" pitchFamily="2" charset="2"/>
              <a:buChar char="§"/>
              <a:defRPr sz="2100" kern="1200">
                <a:solidFill>
                  <a:schemeClr val="tx1"/>
                </a:solidFill>
                <a:latin typeface="Myriad Pro"/>
                <a:ea typeface="Myriad Pro"/>
                <a:cs typeface="Myriad Pro"/>
              </a:defRPr>
            </a:lvl2pPr>
            <a:lvl3pPr marL="857208" indent="-171442" algn="l" defTabSz="342882" rtl="0" eaLnBrk="0" fontAlgn="base" hangingPunct="0">
              <a:spcBef>
                <a:spcPct val="20000"/>
              </a:spcBef>
              <a:spcAft>
                <a:spcPct val="0"/>
              </a:spcAft>
              <a:buClr>
                <a:srgbClr val="306120"/>
              </a:buClr>
              <a:buFont typeface="Wingdings" panose="05000000000000000000" pitchFamily="2" charset="2"/>
              <a:buChar char="§"/>
              <a:defRPr sz="1800" kern="1200">
                <a:solidFill>
                  <a:schemeClr val="tx1"/>
                </a:solidFill>
                <a:latin typeface="Myriad Pro"/>
                <a:ea typeface="Myriad Pro"/>
                <a:cs typeface="Myriad Pro"/>
              </a:defRPr>
            </a:lvl3pPr>
            <a:lvl4pPr marL="1200091" indent="-171442" algn="l" defTabSz="342882"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4pPr>
            <a:lvl5pPr marL="1542973" indent="-171442" algn="l" defTabSz="342882"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5pPr>
            <a:lvl6pPr marL="1885857" indent="-171442" algn="l" defTabSz="342882" rtl="0" eaLnBrk="1" latinLnBrk="0" hangingPunct="1">
              <a:spcBef>
                <a:spcPct val="20000"/>
              </a:spcBef>
              <a:buFont typeface="Arial"/>
              <a:buChar char="•"/>
              <a:defRPr sz="1500" kern="1200">
                <a:solidFill>
                  <a:schemeClr val="tx1"/>
                </a:solidFill>
                <a:latin typeface="+mn-lt"/>
                <a:ea typeface="+mn-ea"/>
                <a:cs typeface="+mn-cs"/>
              </a:defRPr>
            </a:lvl6pPr>
            <a:lvl7pPr marL="2228739" indent="-171442" algn="l" defTabSz="342882" rtl="0" eaLnBrk="1" latinLnBrk="0" hangingPunct="1">
              <a:spcBef>
                <a:spcPct val="20000"/>
              </a:spcBef>
              <a:buFont typeface="Arial"/>
              <a:buChar char="•"/>
              <a:defRPr sz="1500" kern="1200">
                <a:solidFill>
                  <a:schemeClr val="tx1"/>
                </a:solidFill>
                <a:latin typeface="+mn-lt"/>
                <a:ea typeface="+mn-ea"/>
                <a:cs typeface="+mn-cs"/>
              </a:defRPr>
            </a:lvl7pPr>
            <a:lvl8pPr marL="2571622" indent="-171442" algn="l" defTabSz="342882" rtl="0" eaLnBrk="1" latinLnBrk="0" hangingPunct="1">
              <a:spcBef>
                <a:spcPct val="20000"/>
              </a:spcBef>
              <a:buFont typeface="Arial"/>
              <a:buChar char="•"/>
              <a:defRPr sz="1500" kern="1200">
                <a:solidFill>
                  <a:schemeClr val="tx1"/>
                </a:solidFill>
                <a:latin typeface="+mn-lt"/>
                <a:ea typeface="+mn-ea"/>
                <a:cs typeface="+mn-cs"/>
              </a:defRPr>
            </a:lvl8pPr>
            <a:lvl9pPr marL="2914506" indent="-171442" algn="l" defTabSz="342882" rtl="0" eaLnBrk="1" latinLnBrk="0" hangingPunct="1">
              <a:spcBef>
                <a:spcPct val="20000"/>
              </a:spcBef>
              <a:buFont typeface="Arial"/>
              <a:buChar char="•"/>
              <a:defRPr sz="1500" kern="1200">
                <a:solidFill>
                  <a:schemeClr val="tx1"/>
                </a:solidFill>
                <a:latin typeface="+mn-lt"/>
                <a:ea typeface="+mn-ea"/>
                <a:cs typeface="+mn-cs"/>
              </a:defRPr>
            </a:lvl9pPr>
          </a:lstStyle>
          <a:p>
            <a:pPr marL="0" indent="0">
              <a:buFont typeface="Wingdings" panose="05000000000000000000" pitchFamily="2" charset="2"/>
              <a:buNone/>
            </a:pPr>
            <a:r>
              <a:rPr lang="en-CA" altLang="en-US" sz="2800" b="1" dirty="0">
                <a:latin typeface="+mn-lt"/>
              </a:rPr>
              <a:t>Area burned is often small in early spring and late summer (low amplitude of colored lines in these periods)</a:t>
            </a:r>
            <a:endParaRPr lang="en-CA" altLang="en-US" sz="2800" b="1" dirty="0"/>
          </a:p>
        </p:txBody>
      </p:sp>
      <p:sp>
        <p:nvSpPr>
          <p:cNvPr id="2" name="Title 1">
            <a:extLst>
              <a:ext uri="{FF2B5EF4-FFF2-40B4-BE49-F238E27FC236}">
                <a16:creationId xmlns:a16="http://schemas.microsoft.com/office/drawing/2014/main" id="{806D65CC-8D71-F911-FB51-D4FE6AAF95CE}"/>
              </a:ext>
            </a:extLst>
          </p:cNvPr>
          <p:cNvSpPr>
            <a:spLocks noGrp="1"/>
          </p:cNvSpPr>
          <p:nvPr>
            <p:ph type="title"/>
          </p:nvPr>
        </p:nvSpPr>
        <p:spPr>
          <a:xfrm>
            <a:off x="360000" y="360000"/>
            <a:ext cx="5298316" cy="627731"/>
          </a:xfrm>
        </p:spPr>
        <p:txBody>
          <a:bodyPr>
            <a:normAutofit fontScale="90000"/>
          </a:bodyPr>
          <a:lstStyle/>
          <a:p>
            <a:pPr algn="ctr">
              <a:defRPr/>
            </a:pPr>
            <a:r>
              <a:rPr lang="en-CA" sz="4000" dirty="0">
                <a:solidFill>
                  <a:srgbClr val="C00000"/>
                </a:solidFill>
                <a:latin typeface="+mn-lt"/>
              </a:rPr>
              <a:t>2023 Fire Season Summary </a:t>
            </a:r>
          </a:p>
        </p:txBody>
      </p:sp>
      <p:sp>
        <p:nvSpPr>
          <p:cNvPr id="29" name="Content Placeholder 2">
            <a:extLst>
              <a:ext uri="{FF2B5EF4-FFF2-40B4-BE49-F238E27FC236}">
                <a16:creationId xmlns:a16="http://schemas.microsoft.com/office/drawing/2014/main" id="{047D9357-ABBE-5D90-0431-DDCF03095BCB}"/>
              </a:ext>
            </a:extLst>
          </p:cNvPr>
          <p:cNvSpPr txBox="1">
            <a:spLocks/>
          </p:cNvSpPr>
          <p:nvPr/>
        </p:nvSpPr>
        <p:spPr bwMode="auto">
          <a:xfrm>
            <a:off x="214991" y="1108775"/>
            <a:ext cx="2390423" cy="386405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62" indent="-257162" algn="l" defTabSz="342882" rtl="0" eaLnBrk="0" fontAlgn="base" hangingPunct="0">
              <a:spcBef>
                <a:spcPct val="20000"/>
              </a:spcBef>
              <a:spcAft>
                <a:spcPct val="0"/>
              </a:spcAft>
              <a:buClr>
                <a:srgbClr val="306120"/>
              </a:buClr>
              <a:buFont typeface="Wingdings" panose="05000000000000000000" pitchFamily="2" charset="2"/>
              <a:buChar char="§"/>
              <a:defRPr sz="2400" kern="1200">
                <a:solidFill>
                  <a:schemeClr val="tx1"/>
                </a:solidFill>
                <a:latin typeface="Myriad Pro"/>
                <a:ea typeface="Myriad Pro"/>
                <a:cs typeface="Myriad Pro"/>
              </a:defRPr>
            </a:lvl1pPr>
            <a:lvl2pPr marL="557185" indent="-214303" algn="l" defTabSz="342882" rtl="0" eaLnBrk="0" fontAlgn="base" hangingPunct="0">
              <a:spcBef>
                <a:spcPct val="20000"/>
              </a:spcBef>
              <a:spcAft>
                <a:spcPct val="0"/>
              </a:spcAft>
              <a:buClr>
                <a:srgbClr val="306120"/>
              </a:buClr>
              <a:buFont typeface="Wingdings" panose="05000000000000000000" pitchFamily="2" charset="2"/>
              <a:buChar char="§"/>
              <a:defRPr sz="2100" kern="1200">
                <a:solidFill>
                  <a:schemeClr val="tx1"/>
                </a:solidFill>
                <a:latin typeface="Myriad Pro"/>
                <a:ea typeface="Myriad Pro"/>
                <a:cs typeface="Myriad Pro"/>
              </a:defRPr>
            </a:lvl2pPr>
            <a:lvl3pPr marL="857208" indent="-171442" algn="l" defTabSz="342882" rtl="0" eaLnBrk="0" fontAlgn="base" hangingPunct="0">
              <a:spcBef>
                <a:spcPct val="20000"/>
              </a:spcBef>
              <a:spcAft>
                <a:spcPct val="0"/>
              </a:spcAft>
              <a:buClr>
                <a:srgbClr val="306120"/>
              </a:buClr>
              <a:buFont typeface="Wingdings" panose="05000000000000000000" pitchFamily="2" charset="2"/>
              <a:buChar char="§"/>
              <a:defRPr sz="1800" kern="1200">
                <a:solidFill>
                  <a:schemeClr val="tx1"/>
                </a:solidFill>
                <a:latin typeface="Myriad Pro"/>
                <a:ea typeface="Myriad Pro"/>
                <a:cs typeface="Myriad Pro"/>
              </a:defRPr>
            </a:lvl3pPr>
            <a:lvl4pPr marL="1200091" indent="-171442" algn="l" defTabSz="342882"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4pPr>
            <a:lvl5pPr marL="1542973" indent="-171442" algn="l" defTabSz="342882"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5pPr>
            <a:lvl6pPr marL="1885857" indent="-171442" algn="l" defTabSz="342882" rtl="0" eaLnBrk="1" latinLnBrk="0" hangingPunct="1">
              <a:spcBef>
                <a:spcPct val="20000"/>
              </a:spcBef>
              <a:buFont typeface="Arial"/>
              <a:buChar char="•"/>
              <a:defRPr sz="1500" kern="1200">
                <a:solidFill>
                  <a:schemeClr val="tx1"/>
                </a:solidFill>
                <a:latin typeface="+mn-lt"/>
                <a:ea typeface="+mn-ea"/>
                <a:cs typeface="+mn-cs"/>
              </a:defRPr>
            </a:lvl6pPr>
            <a:lvl7pPr marL="2228739" indent="-171442" algn="l" defTabSz="342882" rtl="0" eaLnBrk="1" latinLnBrk="0" hangingPunct="1">
              <a:spcBef>
                <a:spcPct val="20000"/>
              </a:spcBef>
              <a:buFont typeface="Arial"/>
              <a:buChar char="•"/>
              <a:defRPr sz="1500" kern="1200">
                <a:solidFill>
                  <a:schemeClr val="tx1"/>
                </a:solidFill>
                <a:latin typeface="+mn-lt"/>
                <a:ea typeface="+mn-ea"/>
                <a:cs typeface="+mn-cs"/>
              </a:defRPr>
            </a:lvl7pPr>
            <a:lvl8pPr marL="2571622" indent="-171442" algn="l" defTabSz="342882" rtl="0" eaLnBrk="1" latinLnBrk="0" hangingPunct="1">
              <a:spcBef>
                <a:spcPct val="20000"/>
              </a:spcBef>
              <a:buFont typeface="Arial"/>
              <a:buChar char="•"/>
              <a:defRPr sz="1500" kern="1200">
                <a:solidFill>
                  <a:schemeClr val="tx1"/>
                </a:solidFill>
                <a:latin typeface="+mn-lt"/>
                <a:ea typeface="+mn-ea"/>
                <a:cs typeface="+mn-cs"/>
              </a:defRPr>
            </a:lvl8pPr>
            <a:lvl9pPr marL="2914506" indent="-171442" algn="l" defTabSz="342882" rtl="0" eaLnBrk="1" latinLnBrk="0" hangingPunct="1">
              <a:spcBef>
                <a:spcPct val="20000"/>
              </a:spcBef>
              <a:buFont typeface="Arial"/>
              <a:buChar char="•"/>
              <a:defRPr sz="1500" kern="1200">
                <a:solidFill>
                  <a:schemeClr val="tx1"/>
                </a:solidFill>
                <a:latin typeface="+mn-lt"/>
                <a:ea typeface="+mn-ea"/>
                <a:cs typeface="+mn-cs"/>
              </a:defRPr>
            </a:lvl9pPr>
          </a:lstStyle>
          <a:p>
            <a:pPr marL="0" indent="0">
              <a:buFont typeface="Wingdings" panose="05000000000000000000" pitchFamily="2" charset="2"/>
              <a:buNone/>
            </a:pPr>
            <a:r>
              <a:rPr lang="en-CA" altLang="en-US" sz="2800" b="1" dirty="0">
                <a:latin typeface="+mn-lt"/>
              </a:rPr>
              <a:t>Area burned estimates based on hotspots</a:t>
            </a:r>
          </a:p>
          <a:p>
            <a:pPr marL="0" indent="0">
              <a:buFont typeface="Wingdings" panose="05000000000000000000" pitchFamily="2" charset="2"/>
              <a:buNone/>
            </a:pPr>
            <a:endParaRPr lang="en-CA" altLang="en-US" sz="2800" b="1" dirty="0">
              <a:latin typeface="+mn-lt"/>
            </a:endParaRPr>
          </a:p>
          <a:p>
            <a:pPr marL="0" indent="0">
              <a:buFont typeface="Wingdings" panose="05000000000000000000" pitchFamily="2" charset="2"/>
              <a:buNone/>
            </a:pPr>
            <a:r>
              <a:rPr lang="en-CA" altLang="en-US" sz="2800" b="1" dirty="0">
                <a:latin typeface="+mn-lt"/>
              </a:rPr>
              <a:t>Big spike in June and again Sept 22</a:t>
            </a:r>
            <a:endParaRPr lang="en-CA" altLang="en-US" sz="2800" b="1" dirty="0"/>
          </a:p>
          <a:p>
            <a:endParaRPr lang="en-CA" altLang="en-US" sz="2800" b="1" dirty="0"/>
          </a:p>
        </p:txBody>
      </p:sp>
      <p:pic>
        <p:nvPicPr>
          <p:cNvPr id="30" name="Picture 29">
            <a:extLst>
              <a:ext uri="{FF2B5EF4-FFF2-40B4-BE49-F238E27FC236}">
                <a16:creationId xmlns:a16="http://schemas.microsoft.com/office/drawing/2014/main" id="{FEE8AACA-EAE1-9879-9BD2-34F450C18CE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55726" y="1090200"/>
            <a:ext cx="6140570" cy="4320000"/>
          </a:xfrm>
          <a:prstGeom prst="rect">
            <a:avLst/>
          </a:prstGeom>
          <a:ln w="12700">
            <a:solidFill>
              <a:srgbClr val="008000"/>
            </a:solidFill>
          </a:ln>
        </p:spPr>
      </p:pic>
      <p:sp>
        <p:nvSpPr>
          <p:cNvPr id="3" name="Rectangle 2">
            <a:extLst>
              <a:ext uri="{FF2B5EF4-FFF2-40B4-BE49-F238E27FC236}">
                <a16:creationId xmlns:a16="http://schemas.microsoft.com/office/drawing/2014/main" id="{7EA3F0C5-F127-ED30-82AE-89942BA41F91}"/>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Rectangle 3">
            <a:extLst>
              <a:ext uri="{FF2B5EF4-FFF2-40B4-BE49-F238E27FC236}">
                <a16:creationId xmlns:a16="http://schemas.microsoft.com/office/drawing/2014/main" id="{7C2C45FE-6F8A-DCB6-8E6C-1AE63401E12B}"/>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Tree>
    <p:extLst>
      <p:ext uri="{BB962C8B-B14F-4D97-AF65-F5344CB8AC3E}">
        <p14:creationId xmlns:p14="http://schemas.microsoft.com/office/powerpoint/2010/main" val="14136838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
            <a:extLst>
              <a:ext uri="{FF2B5EF4-FFF2-40B4-BE49-F238E27FC236}">
                <a16:creationId xmlns:a16="http://schemas.microsoft.com/office/drawing/2014/main" id="{047D9357-ABBE-5D90-0431-DDCF03095BCB}"/>
              </a:ext>
            </a:extLst>
          </p:cNvPr>
          <p:cNvSpPr txBox="1">
            <a:spLocks/>
          </p:cNvSpPr>
          <p:nvPr/>
        </p:nvSpPr>
        <p:spPr bwMode="auto">
          <a:xfrm>
            <a:off x="252000" y="1027033"/>
            <a:ext cx="8729162" cy="133516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62" indent="-257162" algn="l" defTabSz="342882" rtl="0" eaLnBrk="0" fontAlgn="base" hangingPunct="0">
              <a:spcBef>
                <a:spcPct val="20000"/>
              </a:spcBef>
              <a:spcAft>
                <a:spcPct val="0"/>
              </a:spcAft>
              <a:buClr>
                <a:srgbClr val="306120"/>
              </a:buClr>
              <a:buFont typeface="Wingdings" panose="05000000000000000000" pitchFamily="2" charset="2"/>
              <a:buChar char="§"/>
              <a:defRPr sz="2400" kern="1200">
                <a:solidFill>
                  <a:schemeClr val="tx1"/>
                </a:solidFill>
                <a:latin typeface="Myriad Pro"/>
                <a:ea typeface="Myriad Pro"/>
                <a:cs typeface="Myriad Pro"/>
              </a:defRPr>
            </a:lvl1pPr>
            <a:lvl2pPr marL="557185" indent="-214303" algn="l" defTabSz="342882" rtl="0" eaLnBrk="0" fontAlgn="base" hangingPunct="0">
              <a:spcBef>
                <a:spcPct val="20000"/>
              </a:spcBef>
              <a:spcAft>
                <a:spcPct val="0"/>
              </a:spcAft>
              <a:buClr>
                <a:srgbClr val="306120"/>
              </a:buClr>
              <a:buFont typeface="Wingdings" panose="05000000000000000000" pitchFamily="2" charset="2"/>
              <a:buChar char="§"/>
              <a:defRPr sz="2100" kern="1200">
                <a:solidFill>
                  <a:schemeClr val="tx1"/>
                </a:solidFill>
                <a:latin typeface="Myriad Pro"/>
                <a:ea typeface="Myriad Pro"/>
                <a:cs typeface="Myriad Pro"/>
              </a:defRPr>
            </a:lvl2pPr>
            <a:lvl3pPr marL="857208" indent="-171442" algn="l" defTabSz="342882" rtl="0" eaLnBrk="0" fontAlgn="base" hangingPunct="0">
              <a:spcBef>
                <a:spcPct val="20000"/>
              </a:spcBef>
              <a:spcAft>
                <a:spcPct val="0"/>
              </a:spcAft>
              <a:buClr>
                <a:srgbClr val="306120"/>
              </a:buClr>
              <a:buFont typeface="Wingdings" panose="05000000000000000000" pitchFamily="2" charset="2"/>
              <a:buChar char="§"/>
              <a:defRPr sz="1800" kern="1200">
                <a:solidFill>
                  <a:schemeClr val="tx1"/>
                </a:solidFill>
                <a:latin typeface="Myriad Pro"/>
                <a:ea typeface="Myriad Pro"/>
                <a:cs typeface="Myriad Pro"/>
              </a:defRPr>
            </a:lvl3pPr>
            <a:lvl4pPr marL="1200091" indent="-171442" algn="l" defTabSz="342882"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4pPr>
            <a:lvl5pPr marL="1542973" indent="-171442" algn="l" defTabSz="342882"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5pPr>
            <a:lvl6pPr marL="1885857" indent="-171442" algn="l" defTabSz="342882" rtl="0" eaLnBrk="1" latinLnBrk="0" hangingPunct="1">
              <a:spcBef>
                <a:spcPct val="20000"/>
              </a:spcBef>
              <a:buFont typeface="Arial"/>
              <a:buChar char="•"/>
              <a:defRPr sz="1500" kern="1200">
                <a:solidFill>
                  <a:schemeClr val="tx1"/>
                </a:solidFill>
                <a:latin typeface="+mn-lt"/>
                <a:ea typeface="+mn-ea"/>
                <a:cs typeface="+mn-cs"/>
              </a:defRPr>
            </a:lvl6pPr>
            <a:lvl7pPr marL="2228739" indent="-171442" algn="l" defTabSz="342882" rtl="0" eaLnBrk="1" latinLnBrk="0" hangingPunct="1">
              <a:spcBef>
                <a:spcPct val="20000"/>
              </a:spcBef>
              <a:buFont typeface="Arial"/>
              <a:buChar char="•"/>
              <a:defRPr sz="1500" kern="1200">
                <a:solidFill>
                  <a:schemeClr val="tx1"/>
                </a:solidFill>
                <a:latin typeface="+mn-lt"/>
                <a:ea typeface="+mn-ea"/>
                <a:cs typeface="+mn-cs"/>
              </a:defRPr>
            </a:lvl7pPr>
            <a:lvl8pPr marL="2571622" indent="-171442" algn="l" defTabSz="342882" rtl="0" eaLnBrk="1" latinLnBrk="0" hangingPunct="1">
              <a:spcBef>
                <a:spcPct val="20000"/>
              </a:spcBef>
              <a:buFont typeface="Arial"/>
              <a:buChar char="•"/>
              <a:defRPr sz="1500" kern="1200">
                <a:solidFill>
                  <a:schemeClr val="tx1"/>
                </a:solidFill>
                <a:latin typeface="+mn-lt"/>
                <a:ea typeface="+mn-ea"/>
                <a:cs typeface="+mn-cs"/>
              </a:defRPr>
            </a:lvl8pPr>
            <a:lvl9pPr marL="2914506" indent="-171442" algn="l" defTabSz="342882" rtl="0" eaLnBrk="1" latinLnBrk="0" hangingPunct="1">
              <a:spcBef>
                <a:spcPct val="20000"/>
              </a:spcBef>
              <a:buFont typeface="Arial"/>
              <a:buChar char="•"/>
              <a:defRPr sz="1500" kern="1200">
                <a:solidFill>
                  <a:schemeClr val="tx1"/>
                </a:solidFill>
                <a:latin typeface="+mn-lt"/>
                <a:ea typeface="+mn-ea"/>
                <a:cs typeface="+mn-cs"/>
              </a:defRPr>
            </a:lvl9pPr>
          </a:lstStyle>
          <a:p>
            <a:pPr marL="0" indent="0">
              <a:buFont typeface="Wingdings" panose="05000000000000000000" pitchFamily="2" charset="2"/>
              <a:buNone/>
            </a:pPr>
            <a:r>
              <a:rPr lang="en-CA" altLang="en-US" sz="2800" b="1" dirty="0">
                <a:solidFill>
                  <a:srgbClr val="008000"/>
                </a:solidFill>
                <a:latin typeface="+mn-lt"/>
              </a:rPr>
              <a:t>August-Sept:</a:t>
            </a:r>
            <a:r>
              <a:rPr lang="en-CA" altLang="en-US" sz="2800" b="1" dirty="0">
                <a:latin typeface="+mn-lt"/>
              </a:rPr>
              <a:t> Wind events in northern BC/AB/NT. Much area burned end of August/start of September and September 22</a:t>
            </a:r>
            <a:endParaRPr lang="en-CA" altLang="en-US" sz="2800" b="1" dirty="0"/>
          </a:p>
          <a:p>
            <a:endParaRPr lang="en-CA" altLang="en-US" sz="2800" b="1" dirty="0"/>
          </a:p>
        </p:txBody>
      </p:sp>
      <p:pic>
        <p:nvPicPr>
          <p:cNvPr id="8" name="Picture 7">
            <a:extLst>
              <a:ext uri="{FF2B5EF4-FFF2-40B4-BE49-F238E27FC236}">
                <a16:creationId xmlns:a16="http://schemas.microsoft.com/office/drawing/2014/main" id="{7846C163-9CC8-5CDD-75D6-E7029F5193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12159" y="1943100"/>
            <a:ext cx="5715000" cy="4000500"/>
          </a:xfrm>
          <a:prstGeom prst="rect">
            <a:avLst/>
          </a:prstGeom>
          <a:ln w="12700">
            <a:solidFill>
              <a:srgbClr val="0000FF"/>
            </a:solidFill>
          </a:ln>
        </p:spPr>
      </p:pic>
      <p:sp>
        <p:nvSpPr>
          <p:cNvPr id="2" name="Title 1">
            <a:extLst>
              <a:ext uri="{FF2B5EF4-FFF2-40B4-BE49-F238E27FC236}">
                <a16:creationId xmlns:a16="http://schemas.microsoft.com/office/drawing/2014/main" id="{806D65CC-8D71-F911-FB51-D4FE6AAF95CE}"/>
              </a:ext>
            </a:extLst>
          </p:cNvPr>
          <p:cNvSpPr>
            <a:spLocks noGrp="1"/>
          </p:cNvSpPr>
          <p:nvPr>
            <p:ph type="title"/>
          </p:nvPr>
        </p:nvSpPr>
        <p:spPr>
          <a:xfrm>
            <a:off x="360000" y="360000"/>
            <a:ext cx="5298316" cy="627731"/>
          </a:xfrm>
        </p:spPr>
        <p:txBody>
          <a:bodyPr>
            <a:normAutofit fontScale="90000"/>
          </a:bodyPr>
          <a:lstStyle/>
          <a:p>
            <a:pPr algn="ctr">
              <a:defRPr/>
            </a:pPr>
            <a:r>
              <a:rPr lang="en-CA" sz="4000" dirty="0">
                <a:solidFill>
                  <a:srgbClr val="C00000"/>
                </a:solidFill>
                <a:latin typeface="+mj-lt"/>
              </a:rPr>
              <a:t>2023 Fire Season Summary </a:t>
            </a:r>
          </a:p>
        </p:txBody>
      </p:sp>
      <p:sp>
        <p:nvSpPr>
          <p:cNvPr id="3" name="Oval 2">
            <a:extLst>
              <a:ext uri="{FF2B5EF4-FFF2-40B4-BE49-F238E27FC236}">
                <a16:creationId xmlns:a16="http://schemas.microsoft.com/office/drawing/2014/main" id="{8DF635D7-EA65-14C1-54BA-0832AE233C91}"/>
              </a:ext>
            </a:extLst>
          </p:cNvPr>
          <p:cNvSpPr>
            <a:spLocks noChangeAspect="1"/>
          </p:cNvSpPr>
          <p:nvPr/>
        </p:nvSpPr>
        <p:spPr>
          <a:xfrm>
            <a:off x="3460832" y="5146634"/>
            <a:ext cx="605852" cy="605852"/>
          </a:xfrm>
          <a:prstGeom prst="ellipse">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8" name="Oval 17">
            <a:extLst>
              <a:ext uri="{FF2B5EF4-FFF2-40B4-BE49-F238E27FC236}">
                <a16:creationId xmlns:a16="http://schemas.microsoft.com/office/drawing/2014/main" id="{A23C713D-CA37-3BE7-CF8A-B92BFFAED692}"/>
              </a:ext>
            </a:extLst>
          </p:cNvPr>
          <p:cNvSpPr>
            <a:spLocks noChangeAspect="1"/>
          </p:cNvSpPr>
          <p:nvPr/>
        </p:nvSpPr>
        <p:spPr>
          <a:xfrm>
            <a:off x="4282629" y="4232219"/>
            <a:ext cx="901269" cy="901269"/>
          </a:xfrm>
          <a:prstGeom prst="ellipse">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grpSp>
        <p:nvGrpSpPr>
          <p:cNvPr id="19" name="Group 18">
            <a:extLst>
              <a:ext uri="{FF2B5EF4-FFF2-40B4-BE49-F238E27FC236}">
                <a16:creationId xmlns:a16="http://schemas.microsoft.com/office/drawing/2014/main" id="{B3AA6C93-1763-FD9C-DB5A-05D075F89BA9}"/>
              </a:ext>
            </a:extLst>
          </p:cNvPr>
          <p:cNvGrpSpPr/>
          <p:nvPr/>
        </p:nvGrpSpPr>
        <p:grpSpPr>
          <a:xfrm>
            <a:off x="5470378" y="4025928"/>
            <a:ext cx="2970672" cy="1060581"/>
            <a:chOff x="5470378" y="4388856"/>
            <a:chExt cx="2970672" cy="1060581"/>
          </a:xfrm>
        </p:grpSpPr>
        <p:sp>
          <p:nvSpPr>
            <p:cNvPr id="20" name="Arrow: Right 19">
              <a:extLst>
                <a:ext uri="{FF2B5EF4-FFF2-40B4-BE49-F238E27FC236}">
                  <a16:creationId xmlns:a16="http://schemas.microsoft.com/office/drawing/2014/main" id="{D2C1186A-84A6-DE09-DE59-578E4D1D26AF}"/>
                </a:ext>
              </a:extLst>
            </p:cNvPr>
            <p:cNvSpPr>
              <a:spLocks noChangeAspect="1"/>
            </p:cNvSpPr>
            <p:nvPr/>
          </p:nvSpPr>
          <p:spPr>
            <a:xfrm rot="13501310">
              <a:off x="5321460" y="4537774"/>
              <a:ext cx="590155" cy="292320"/>
            </a:xfrm>
            <a:prstGeom prst="rightArrow">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1" name="TextBox 20">
              <a:extLst>
                <a:ext uri="{FF2B5EF4-FFF2-40B4-BE49-F238E27FC236}">
                  <a16:creationId xmlns:a16="http://schemas.microsoft.com/office/drawing/2014/main" id="{107F17DF-5BD8-4E69-15AD-EFD22938E344}"/>
                </a:ext>
              </a:extLst>
            </p:cNvPr>
            <p:cNvSpPr txBox="1"/>
            <p:nvPr/>
          </p:nvSpPr>
          <p:spPr>
            <a:xfrm>
              <a:off x="5877059" y="4433774"/>
              <a:ext cx="2563991" cy="1015663"/>
            </a:xfrm>
            <a:prstGeom prst="rect">
              <a:avLst/>
            </a:prstGeom>
            <a:solidFill>
              <a:schemeClr val="bg1"/>
            </a:solidFill>
            <a:ln w="12700">
              <a:solidFill>
                <a:srgbClr val="FF6600"/>
              </a:solidFill>
            </a:ln>
          </p:spPr>
          <p:txBody>
            <a:bodyPr wrap="square" rtlCol="0">
              <a:spAutoFit/>
            </a:bodyPr>
            <a:lstStyle/>
            <a:p>
              <a:r>
                <a:rPr lang="en-CA" sz="2000" b="1" dirty="0">
                  <a:solidFill>
                    <a:srgbClr val="FF0000"/>
                  </a:solidFill>
                </a:rPr>
                <a:t>June 27: Breaks previous national record area burned</a:t>
              </a:r>
            </a:p>
          </p:txBody>
        </p:sp>
      </p:grpSp>
      <p:sp>
        <p:nvSpPr>
          <p:cNvPr id="22" name="Oval 21">
            <a:extLst>
              <a:ext uri="{FF2B5EF4-FFF2-40B4-BE49-F238E27FC236}">
                <a16:creationId xmlns:a16="http://schemas.microsoft.com/office/drawing/2014/main" id="{C1A0BE00-88F9-AACD-F567-B1BFE6325CCA}"/>
              </a:ext>
            </a:extLst>
          </p:cNvPr>
          <p:cNvSpPr>
            <a:spLocks noChangeAspect="1"/>
          </p:cNvSpPr>
          <p:nvPr/>
        </p:nvSpPr>
        <p:spPr>
          <a:xfrm>
            <a:off x="5684272" y="3301493"/>
            <a:ext cx="720000" cy="720000"/>
          </a:xfrm>
          <a:prstGeom prst="ellipse">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3" name="Oval 22">
            <a:extLst>
              <a:ext uri="{FF2B5EF4-FFF2-40B4-BE49-F238E27FC236}">
                <a16:creationId xmlns:a16="http://schemas.microsoft.com/office/drawing/2014/main" id="{40E8127B-EBD0-A570-C258-3C11D6615B3A}"/>
              </a:ext>
            </a:extLst>
          </p:cNvPr>
          <p:cNvSpPr>
            <a:spLocks noChangeAspect="1"/>
          </p:cNvSpPr>
          <p:nvPr/>
        </p:nvSpPr>
        <p:spPr>
          <a:xfrm>
            <a:off x="7211019" y="2611769"/>
            <a:ext cx="360000" cy="360000"/>
          </a:xfrm>
          <a:prstGeom prst="ellipse">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4" name="Oval 23">
            <a:extLst>
              <a:ext uri="{FF2B5EF4-FFF2-40B4-BE49-F238E27FC236}">
                <a16:creationId xmlns:a16="http://schemas.microsoft.com/office/drawing/2014/main" id="{2DC2C1EB-A0FE-254C-87C4-0350614AA58C}"/>
              </a:ext>
            </a:extLst>
          </p:cNvPr>
          <p:cNvSpPr>
            <a:spLocks noChangeAspect="1"/>
          </p:cNvSpPr>
          <p:nvPr/>
        </p:nvSpPr>
        <p:spPr>
          <a:xfrm>
            <a:off x="6437442" y="2891488"/>
            <a:ext cx="540000" cy="540000"/>
          </a:xfrm>
          <a:prstGeom prst="ellipse">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5" name="Oval 24">
            <a:extLst>
              <a:ext uri="{FF2B5EF4-FFF2-40B4-BE49-F238E27FC236}">
                <a16:creationId xmlns:a16="http://schemas.microsoft.com/office/drawing/2014/main" id="{EDEA196A-6C2B-F720-24F5-6C3AD30685AF}"/>
              </a:ext>
            </a:extLst>
          </p:cNvPr>
          <p:cNvSpPr>
            <a:spLocks noChangeAspect="1"/>
          </p:cNvSpPr>
          <p:nvPr/>
        </p:nvSpPr>
        <p:spPr>
          <a:xfrm>
            <a:off x="8081050" y="2323684"/>
            <a:ext cx="360000" cy="360000"/>
          </a:xfrm>
          <a:prstGeom prst="ellipse">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6" name="Content Placeholder 2">
            <a:extLst>
              <a:ext uri="{FF2B5EF4-FFF2-40B4-BE49-F238E27FC236}">
                <a16:creationId xmlns:a16="http://schemas.microsoft.com/office/drawing/2014/main" id="{0BE5734C-408F-0FE0-2CB8-A16EE0179E68}"/>
              </a:ext>
            </a:extLst>
          </p:cNvPr>
          <p:cNvSpPr>
            <a:spLocks noGrp="1"/>
          </p:cNvSpPr>
          <p:nvPr>
            <p:ph idx="1"/>
          </p:nvPr>
        </p:nvSpPr>
        <p:spPr>
          <a:xfrm>
            <a:off x="251999" y="4422100"/>
            <a:ext cx="2822723" cy="1854257"/>
          </a:xfrm>
          <a:solidFill>
            <a:schemeClr val="bg1"/>
          </a:solidFill>
        </p:spPr>
        <p:txBody>
          <a:bodyPr/>
          <a:lstStyle/>
          <a:p>
            <a:pPr marL="0" indent="0">
              <a:buNone/>
            </a:pPr>
            <a:r>
              <a:rPr lang="en-CA" altLang="en-US" sz="2800" b="1" dirty="0">
                <a:solidFill>
                  <a:srgbClr val="008000"/>
                </a:solidFill>
                <a:latin typeface="+mn-lt"/>
              </a:rPr>
              <a:t>April-May:</a:t>
            </a:r>
            <a:r>
              <a:rPr lang="en-CA" altLang="en-US" sz="2800" b="1" dirty="0">
                <a:latin typeface="+mn-lt"/>
              </a:rPr>
              <a:t> west central AB, northeast BC, central SK, NT, NS </a:t>
            </a:r>
            <a:endParaRPr lang="en-CA" altLang="en-US" sz="2800" b="1" dirty="0"/>
          </a:p>
          <a:p>
            <a:endParaRPr lang="en-CA" altLang="en-US" sz="2800" b="1" dirty="0"/>
          </a:p>
        </p:txBody>
      </p:sp>
      <p:sp>
        <p:nvSpPr>
          <p:cNvPr id="27" name="Content Placeholder 2">
            <a:extLst>
              <a:ext uri="{FF2B5EF4-FFF2-40B4-BE49-F238E27FC236}">
                <a16:creationId xmlns:a16="http://schemas.microsoft.com/office/drawing/2014/main" id="{EE06C54E-F998-6CF9-9594-5880B638EBB2}"/>
              </a:ext>
            </a:extLst>
          </p:cNvPr>
          <p:cNvSpPr txBox="1">
            <a:spLocks/>
          </p:cNvSpPr>
          <p:nvPr/>
        </p:nvSpPr>
        <p:spPr bwMode="auto">
          <a:xfrm>
            <a:off x="252000" y="3594124"/>
            <a:ext cx="2622446" cy="540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62" indent="-257162" algn="l" defTabSz="342882" rtl="0" eaLnBrk="0" fontAlgn="base" hangingPunct="0">
              <a:spcBef>
                <a:spcPct val="20000"/>
              </a:spcBef>
              <a:spcAft>
                <a:spcPct val="0"/>
              </a:spcAft>
              <a:buClr>
                <a:srgbClr val="306120"/>
              </a:buClr>
              <a:buFont typeface="Wingdings" panose="05000000000000000000" pitchFamily="2" charset="2"/>
              <a:buChar char="§"/>
              <a:defRPr sz="2400" kern="1200">
                <a:solidFill>
                  <a:schemeClr val="tx1"/>
                </a:solidFill>
                <a:latin typeface="Myriad Pro"/>
                <a:ea typeface="Myriad Pro"/>
                <a:cs typeface="Myriad Pro"/>
              </a:defRPr>
            </a:lvl1pPr>
            <a:lvl2pPr marL="557185" indent="-214303" algn="l" defTabSz="342882" rtl="0" eaLnBrk="0" fontAlgn="base" hangingPunct="0">
              <a:spcBef>
                <a:spcPct val="20000"/>
              </a:spcBef>
              <a:spcAft>
                <a:spcPct val="0"/>
              </a:spcAft>
              <a:buClr>
                <a:srgbClr val="306120"/>
              </a:buClr>
              <a:buFont typeface="Wingdings" panose="05000000000000000000" pitchFamily="2" charset="2"/>
              <a:buChar char="§"/>
              <a:defRPr sz="2100" kern="1200">
                <a:solidFill>
                  <a:schemeClr val="tx1"/>
                </a:solidFill>
                <a:latin typeface="Myriad Pro"/>
                <a:ea typeface="Myriad Pro"/>
                <a:cs typeface="Myriad Pro"/>
              </a:defRPr>
            </a:lvl2pPr>
            <a:lvl3pPr marL="857208" indent="-171442" algn="l" defTabSz="342882" rtl="0" eaLnBrk="0" fontAlgn="base" hangingPunct="0">
              <a:spcBef>
                <a:spcPct val="20000"/>
              </a:spcBef>
              <a:spcAft>
                <a:spcPct val="0"/>
              </a:spcAft>
              <a:buClr>
                <a:srgbClr val="306120"/>
              </a:buClr>
              <a:buFont typeface="Wingdings" panose="05000000000000000000" pitchFamily="2" charset="2"/>
              <a:buChar char="§"/>
              <a:defRPr sz="1800" kern="1200">
                <a:solidFill>
                  <a:schemeClr val="tx1"/>
                </a:solidFill>
                <a:latin typeface="Myriad Pro"/>
                <a:ea typeface="Myriad Pro"/>
                <a:cs typeface="Myriad Pro"/>
              </a:defRPr>
            </a:lvl3pPr>
            <a:lvl4pPr marL="1200091" indent="-171442" algn="l" defTabSz="342882"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4pPr>
            <a:lvl5pPr marL="1542973" indent="-171442" algn="l" defTabSz="342882"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5pPr>
            <a:lvl6pPr marL="1885857" indent="-171442" algn="l" defTabSz="342882" rtl="0" eaLnBrk="1" latinLnBrk="0" hangingPunct="1">
              <a:spcBef>
                <a:spcPct val="20000"/>
              </a:spcBef>
              <a:buFont typeface="Arial"/>
              <a:buChar char="•"/>
              <a:defRPr sz="1500" kern="1200">
                <a:solidFill>
                  <a:schemeClr val="tx1"/>
                </a:solidFill>
                <a:latin typeface="+mn-lt"/>
                <a:ea typeface="+mn-ea"/>
                <a:cs typeface="+mn-cs"/>
              </a:defRPr>
            </a:lvl6pPr>
            <a:lvl7pPr marL="2228739" indent="-171442" algn="l" defTabSz="342882" rtl="0" eaLnBrk="1" latinLnBrk="0" hangingPunct="1">
              <a:spcBef>
                <a:spcPct val="20000"/>
              </a:spcBef>
              <a:buFont typeface="Arial"/>
              <a:buChar char="•"/>
              <a:defRPr sz="1500" kern="1200">
                <a:solidFill>
                  <a:schemeClr val="tx1"/>
                </a:solidFill>
                <a:latin typeface="+mn-lt"/>
                <a:ea typeface="+mn-ea"/>
                <a:cs typeface="+mn-cs"/>
              </a:defRPr>
            </a:lvl7pPr>
            <a:lvl8pPr marL="2571622" indent="-171442" algn="l" defTabSz="342882" rtl="0" eaLnBrk="1" latinLnBrk="0" hangingPunct="1">
              <a:spcBef>
                <a:spcPct val="20000"/>
              </a:spcBef>
              <a:buFont typeface="Arial"/>
              <a:buChar char="•"/>
              <a:defRPr sz="1500" kern="1200">
                <a:solidFill>
                  <a:schemeClr val="tx1"/>
                </a:solidFill>
                <a:latin typeface="+mn-lt"/>
                <a:ea typeface="+mn-ea"/>
                <a:cs typeface="+mn-cs"/>
              </a:defRPr>
            </a:lvl8pPr>
            <a:lvl9pPr marL="2914506" indent="-171442" algn="l" defTabSz="342882" rtl="0" eaLnBrk="1" latinLnBrk="0" hangingPunct="1">
              <a:spcBef>
                <a:spcPct val="20000"/>
              </a:spcBef>
              <a:buFont typeface="Arial"/>
              <a:buChar char="•"/>
              <a:defRPr sz="1500" kern="1200">
                <a:solidFill>
                  <a:schemeClr val="tx1"/>
                </a:solidFill>
                <a:latin typeface="+mn-lt"/>
                <a:ea typeface="+mn-ea"/>
                <a:cs typeface="+mn-cs"/>
              </a:defRPr>
            </a:lvl9pPr>
          </a:lstStyle>
          <a:p>
            <a:pPr marL="0" indent="0">
              <a:buFont typeface="Wingdings" panose="05000000000000000000" pitchFamily="2" charset="2"/>
              <a:buNone/>
            </a:pPr>
            <a:r>
              <a:rPr lang="en-CA" altLang="en-US" sz="2800" b="1" dirty="0">
                <a:solidFill>
                  <a:srgbClr val="008000"/>
                </a:solidFill>
                <a:latin typeface="+mn-lt"/>
              </a:rPr>
              <a:t>June: </a:t>
            </a:r>
            <a:r>
              <a:rPr lang="en-CA" altLang="en-US" sz="2800" b="1" dirty="0">
                <a:latin typeface="+mn-lt"/>
              </a:rPr>
              <a:t>ON/QC</a:t>
            </a:r>
            <a:endParaRPr lang="en-CA" altLang="en-US" sz="2800" b="1" dirty="0"/>
          </a:p>
          <a:p>
            <a:endParaRPr lang="en-CA" altLang="en-US" sz="2800" b="1" dirty="0"/>
          </a:p>
        </p:txBody>
      </p:sp>
      <p:sp>
        <p:nvSpPr>
          <p:cNvPr id="28" name="Content Placeholder 2">
            <a:extLst>
              <a:ext uri="{FF2B5EF4-FFF2-40B4-BE49-F238E27FC236}">
                <a16:creationId xmlns:a16="http://schemas.microsoft.com/office/drawing/2014/main" id="{09DA3E9D-C8BD-2D41-F611-AC7A0AED572F}"/>
              </a:ext>
            </a:extLst>
          </p:cNvPr>
          <p:cNvSpPr txBox="1">
            <a:spLocks/>
          </p:cNvSpPr>
          <p:nvPr/>
        </p:nvSpPr>
        <p:spPr bwMode="auto">
          <a:xfrm>
            <a:off x="252000" y="2731918"/>
            <a:ext cx="2622446" cy="540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62" indent="-257162" algn="l" defTabSz="342882" rtl="0" eaLnBrk="0" fontAlgn="base" hangingPunct="0">
              <a:spcBef>
                <a:spcPct val="20000"/>
              </a:spcBef>
              <a:spcAft>
                <a:spcPct val="0"/>
              </a:spcAft>
              <a:buClr>
                <a:srgbClr val="306120"/>
              </a:buClr>
              <a:buFont typeface="Wingdings" panose="05000000000000000000" pitchFamily="2" charset="2"/>
              <a:buChar char="§"/>
              <a:defRPr sz="2400" kern="1200">
                <a:solidFill>
                  <a:schemeClr val="tx1"/>
                </a:solidFill>
                <a:latin typeface="Myriad Pro"/>
                <a:ea typeface="Myriad Pro"/>
                <a:cs typeface="Myriad Pro"/>
              </a:defRPr>
            </a:lvl1pPr>
            <a:lvl2pPr marL="557185" indent="-214303" algn="l" defTabSz="342882" rtl="0" eaLnBrk="0" fontAlgn="base" hangingPunct="0">
              <a:spcBef>
                <a:spcPct val="20000"/>
              </a:spcBef>
              <a:spcAft>
                <a:spcPct val="0"/>
              </a:spcAft>
              <a:buClr>
                <a:srgbClr val="306120"/>
              </a:buClr>
              <a:buFont typeface="Wingdings" panose="05000000000000000000" pitchFamily="2" charset="2"/>
              <a:buChar char="§"/>
              <a:defRPr sz="2100" kern="1200">
                <a:solidFill>
                  <a:schemeClr val="tx1"/>
                </a:solidFill>
                <a:latin typeface="Myriad Pro"/>
                <a:ea typeface="Myriad Pro"/>
                <a:cs typeface="Myriad Pro"/>
              </a:defRPr>
            </a:lvl2pPr>
            <a:lvl3pPr marL="857208" indent="-171442" algn="l" defTabSz="342882" rtl="0" eaLnBrk="0" fontAlgn="base" hangingPunct="0">
              <a:spcBef>
                <a:spcPct val="20000"/>
              </a:spcBef>
              <a:spcAft>
                <a:spcPct val="0"/>
              </a:spcAft>
              <a:buClr>
                <a:srgbClr val="306120"/>
              </a:buClr>
              <a:buFont typeface="Wingdings" panose="05000000000000000000" pitchFamily="2" charset="2"/>
              <a:buChar char="§"/>
              <a:defRPr sz="1800" kern="1200">
                <a:solidFill>
                  <a:schemeClr val="tx1"/>
                </a:solidFill>
                <a:latin typeface="Myriad Pro"/>
                <a:ea typeface="Myriad Pro"/>
                <a:cs typeface="Myriad Pro"/>
              </a:defRPr>
            </a:lvl3pPr>
            <a:lvl4pPr marL="1200091" indent="-171442" algn="l" defTabSz="342882"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4pPr>
            <a:lvl5pPr marL="1542973" indent="-171442" algn="l" defTabSz="342882"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5pPr>
            <a:lvl6pPr marL="1885857" indent="-171442" algn="l" defTabSz="342882" rtl="0" eaLnBrk="1" latinLnBrk="0" hangingPunct="1">
              <a:spcBef>
                <a:spcPct val="20000"/>
              </a:spcBef>
              <a:buFont typeface="Arial"/>
              <a:buChar char="•"/>
              <a:defRPr sz="1500" kern="1200">
                <a:solidFill>
                  <a:schemeClr val="tx1"/>
                </a:solidFill>
                <a:latin typeface="+mn-lt"/>
                <a:ea typeface="+mn-ea"/>
                <a:cs typeface="+mn-cs"/>
              </a:defRPr>
            </a:lvl6pPr>
            <a:lvl7pPr marL="2228739" indent="-171442" algn="l" defTabSz="342882" rtl="0" eaLnBrk="1" latinLnBrk="0" hangingPunct="1">
              <a:spcBef>
                <a:spcPct val="20000"/>
              </a:spcBef>
              <a:buFont typeface="Arial"/>
              <a:buChar char="•"/>
              <a:defRPr sz="1500" kern="1200">
                <a:solidFill>
                  <a:schemeClr val="tx1"/>
                </a:solidFill>
                <a:latin typeface="+mn-lt"/>
                <a:ea typeface="+mn-ea"/>
                <a:cs typeface="+mn-cs"/>
              </a:defRPr>
            </a:lvl7pPr>
            <a:lvl8pPr marL="2571622" indent="-171442" algn="l" defTabSz="342882" rtl="0" eaLnBrk="1" latinLnBrk="0" hangingPunct="1">
              <a:spcBef>
                <a:spcPct val="20000"/>
              </a:spcBef>
              <a:buFont typeface="Arial"/>
              <a:buChar char="•"/>
              <a:defRPr sz="1500" kern="1200">
                <a:solidFill>
                  <a:schemeClr val="tx1"/>
                </a:solidFill>
                <a:latin typeface="+mn-lt"/>
                <a:ea typeface="+mn-ea"/>
                <a:cs typeface="+mn-cs"/>
              </a:defRPr>
            </a:lvl8pPr>
            <a:lvl9pPr marL="2914506" indent="-171442" algn="l" defTabSz="342882" rtl="0" eaLnBrk="1" latinLnBrk="0" hangingPunct="1">
              <a:spcBef>
                <a:spcPct val="20000"/>
              </a:spcBef>
              <a:buFont typeface="Arial"/>
              <a:buChar char="•"/>
              <a:defRPr sz="1500" kern="1200">
                <a:solidFill>
                  <a:schemeClr val="tx1"/>
                </a:solidFill>
                <a:latin typeface="+mn-lt"/>
                <a:ea typeface="+mn-ea"/>
                <a:cs typeface="+mn-cs"/>
              </a:defRPr>
            </a:lvl9pPr>
          </a:lstStyle>
          <a:p>
            <a:pPr marL="0" indent="0">
              <a:buFont typeface="Wingdings" panose="05000000000000000000" pitchFamily="2" charset="2"/>
              <a:buNone/>
            </a:pPr>
            <a:r>
              <a:rPr lang="en-CA" altLang="en-US" sz="2800" b="1" dirty="0">
                <a:solidFill>
                  <a:srgbClr val="008000"/>
                </a:solidFill>
                <a:latin typeface="+mn-lt"/>
              </a:rPr>
              <a:t>July: </a:t>
            </a:r>
            <a:r>
              <a:rPr lang="en-CA" altLang="en-US" sz="2800" b="1" dirty="0">
                <a:latin typeface="+mn-lt"/>
              </a:rPr>
              <a:t>NT/YT</a:t>
            </a:r>
            <a:endParaRPr lang="en-CA" altLang="en-US" sz="2800" b="1" dirty="0"/>
          </a:p>
          <a:p>
            <a:endParaRPr lang="en-CA" altLang="en-US" sz="2800" b="1" dirty="0"/>
          </a:p>
        </p:txBody>
      </p:sp>
      <p:sp>
        <p:nvSpPr>
          <p:cNvPr id="4" name="Rectangle 3">
            <a:extLst>
              <a:ext uri="{FF2B5EF4-FFF2-40B4-BE49-F238E27FC236}">
                <a16:creationId xmlns:a16="http://schemas.microsoft.com/office/drawing/2014/main" id="{11938DAE-BA1D-BFC8-0A68-4EBC002E05A2}"/>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5" name="Rectangle 4">
            <a:extLst>
              <a:ext uri="{FF2B5EF4-FFF2-40B4-BE49-F238E27FC236}">
                <a16:creationId xmlns:a16="http://schemas.microsoft.com/office/drawing/2014/main" id="{6382031D-3E83-F8FA-B5B3-966299024302}"/>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Tree>
    <p:extLst>
      <p:ext uri="{BB962C8B-B14F-4D97-AF65-F5344CB8AC3E}">
        <p14:creationId xmlns:p14="http://schemas.microsoft.com/office/powerpoint/2010/main" val="3677545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500" fill="hold"/>
                                        <p:tgtEl>
                                          <p:spTgt spid="28"/>
                                        </p:tgtEl>
                                        <p:attrNameLst>
                                          <p:attrName>ppt_x</p:attrName>
                                        </p:attrNameLst>
                                      </p:cBhvr>
                                      <p:tavLst>
                                        <p:tav tm="0">
                                          <p:val>
                                            <p:strVal val="#ppt_x"/>
                                          </p:val>
                                        </p:tav>
                                        <p:tav tm="100000">
                                          <p:val>
                                            <p:strVal val="#ppt_x"/>
                                          </p:val>
                                        </p:tav>
                                      </p:tavLst>
                                    </p:anim>
                                    <p:anim calcmode="lin" valueType="num">
                                      <p:cBhvr additive="base">
                                        <p:cTn id="22" dur="500" fill="hold"/>
                                        <p:tgtEl>
                                          <p:spTgt spid="2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fill="hold"/>
                                        <p:tgtEl>
                                          <p:spTgt spid="29"/>
                                        </p:tgtEl>
                                        <p:attrNameLst>
                                          <p:attrName>ppt_x</p:attrName>
                                        </p:attrNameLst>
                                      </p:cBhvr>
                                      <p:tavLst>
                                        <p:tav tm="0">
                                          <p:val>
                                            <p:strVal val="#ppt_x"/>
                                          </p:val>
                                        </p:tav>
                                        <p:tav tm="100000">
                                          <p:val>
                                            <p:strVal val="#ppt_x"/>
                                          </p:val>
                                        </p:tav>
                                      </p:tavLst>
                                    </p:anim>
                                    <p:anim calcmode="lin" valueType="num">
                                      <p:cBhvr additive="base">
                                        <p:cTn id="32" dur="500" fill="hold"/>
                                        <p:tgtEl>
                                          <p:spTgt spid="2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additive="base">
                                        <p:cTn id="39" dur="500" fill="hold"/>
                                        <p:tgtEl>
                                          <p:spTgt spid="23"/>
                                        </p:tgtEl>
                                        <p:attrNameLst>
                                          <p:attrName>ppt_x</p:attrName>
                                        </p:attrNameLst>
                                      </p:cBhvr>
                                      <p:tavLst>
                                        <p:tav tm="0">
                                          <p:val>
                                            <p:strVal val="#ppt_x"/>
                                          </p:val>
                                        </p:tav>
                                        <p:tav tm="100000">
                                          <p:val>
                                            <p:strVal val="#ppt_x"/>
                                          </p:val>
                                        </p:tav>
                                      </p:tavLst>
                                    </p:anim>
                                    <p:anim calcmode="lin" valueType="num">
                                      <p:cBhvr additive="base">
                                        <p:cTn id="40" dur="500" fill="hold"/>
                                        <p:tgtEl>
                                          <p:spTgt spid="2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8" grpId="0" animBg="1"/>
      <p:bldP spid="22" grpId="0" animBg="1"/>
      <p:bldP spid="23" grpId="0" animBg="1"/>
      <p:bldP spid="24" grpId="0" animBg="1"/>
      <p:bldP spid="25" grpId="0" animBg="1"/>
      <p:bldP spid="27"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8FC874A-01E7-72A5-1A69-9F7F15A04659}"/>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5" name="Rectangle 4">
            <a:extLst>
              <a:ext uri="{FF2B5EF4-FFF2-40B4-BE49-F238E27FC236}">
                <a16:creationId xmlns:a16="http://schemas.microsoft.com/office/drawing/2014/main" id="{830B03B9-7C44-74AC-36D9-45DF8A08C89A}"/>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TextBox 3"/>
          <p:cNvSpPr txBox="1"/>
          <p:nvPr/>
        </p:nvSpPr>
        <p:spPr>
          <a:xfrm>
            <a:off x="190500" y="1208267"/>
            <a:ext cx="8763000" cy="3820933"/>
          </a:xfrm>
          <a:prstGeom prst="rect">
            <a:avLst/>
          </a:prstGeom>
          <a:noFill/>
        </p:spPr>
        <p:txBody>
          <a:bodyPr wrap="square" rtlCol="0">
            <a:noAutofit/>
          </a:bodyPr>
          <a:lstStyle/>
          <a:p>
            <a:pPr marL="182558" indent="-182558">
              <a:buFont typeface="Arial" panose="020B0604020202020204" pitchFamily="34" charset="0"/>
              <a:buChar char="•"/>
            </a:pPr>
            <a:r>
              <a:rPr lang="en-CA" sz="1800" b="1" dirty="0">
                <a:latin typeface="+mn-lt"/>
              </a:rPr>
              <a:t>“</a:t>
            </a:r>
            <a:r>
              <a:rPr lang="en-CA" sz="1800" b="1" i="1" dirty="0">
                <a:latin typeface="+mn-lt"/>
              </a:rPr>
              <a:t>I don’t want to comment on that since the numbers are changing so fast they are quickly outdated.</a:t>
            </a:r>
            <a:r>
              <a:rPr lang="en-CA" sz="1800" b="1" dirty="0">
                <a:latin typeface="+mn-lt"/>
              </a:rPr>
              <a:t>”</a:t>
            </a:r>
          </a:p>
          <a:p>
            <a:pPr lvl="1"/>
            <a:r>
              <a:rPr lang="en-CA" sz="1800" b="1" dirty="0">
                <a:latin typeface="+mn-lt"/>
              </a:rPr>
              <a:t>- Richard Carr, comment on area burned during an unnamed media request</a:t>
            </a:r>
          </a:p>
          <a:p>
            <a:pPr marL="182558" indent="-182558">
              <a:buFont typeface="Arial" panose="020B0604020202020204" pitchFamily="34" charset="0"/>
              <a:buChar char="•"/>
            </a:pPr>
            <a:endParaRPr lang="en-CA" sz="1400" b="1" dirty="0">
              <a:latin typeface="+mn-lt"/>
            </a:endParaRPr>
          </a:p>
          <a:p>
            <a:pPr marL="176213" indent="-176213">
              <a:buFont typeface="Arial" panose="020B0604020202020204" pitchFamily="34" charset="0"/>
              <a:buChar char="•"/>
            </a:pPr>
            <a:r>
              <a:rPr lang="en-CA" sz="2800" b="1" dirty="0">
                <a:latin typeface="+mn-lt"/>
              </a:rPr>
              <a:t>Print media articles quoting NRCan-CFS researchers:</a:t>
            </a:r>
            <a:endParaRPr lang="en-CA" sz="2400" b="1" i="1" dirty="0">
              <a:latin typeface="Calibri" panose="020F0502020204030204" pitchFamily="34" charset="0"/>
              <a:cs typeface="Calibri" panose="020F0502020204030204" pitchFamily="34" charset="0"/>
            </a:endParaRPr>
          </a:p>
          <a:p>
            <a:pPr marL="360363" indent="-176213">
              <a:buFont typeface="Arial" panose="020B0604020202020204" pitchFamily="34" charset="0"/>
              <a:buChar char="•"/>
            </a:pPr>
            <a:r>
              <a:rPr lang="en-CA" sz="2400" b="1" dirty="0">
                <a:effectLst/>
                <a:latin typeface="+mn-lt"/>
                <a:ea typeface="Calibri" panose="020F0502020204030204" pitchFamily="34" charset="0"/>
                <a:cs typeface="Calibri" panose="020F0502020204030204" pitchFamily="34" charset="0"/>
              </a:rPr>
              <a:t>Total number of media requests: 			450+</a:t>
            </a:r>
          </a:p>
          <a:p>
            <a:pPr marL="360363" indent="-176213">
              <a:buFont typeface="Arial" panose="020B0604020202020204" pitchFamily="34" charset="0"/>
              <a:buChar char="•"/>
            </a:pPr>
            <a:r>
              <a:rPr lang="en-CA" sz="2400" b="1" dirty="0">
                <a:effectLst/>
                <a:latin typeface="+mn-lt"/>
                <a:ea typeface="Calibri" panose="020F0502020204030204" pitchFamily="34" charset="0"/>
                <a:cs typeface="Calibri" panose="020F0502020204030204" pitchFamily="34" charset="0"/>
              </a:rPr>
              <a:t>Total number of media articles: 			5,500+</a:t>
            </a:r>
          </a:p>
          <a:p>
            <a:pPr marL="360363" indent="-176213">
              <a:buFont typeface="Arial" panose="020B0604020202020204" pitchFamily="34" charset="0"/>
              <a:buChar char="•"/>
            </a:pPr>
            <a:r>
              <a:rPr lang="en-CA" sz="2400" b="1" dirty="0">
                <a:effectLst/>
                <a:latin typeface="+mn-lt"/>
                <a:ea typeface="Calibri" panose="020F0502020204030204" pitchFamily="34" charset="0"/>
                <a:cs typeface="Calibri" panose="020F0502020204030204" pitchFamily="34" charset="0"/>
              </a:rPr>
              <a:t>Daily record-high of media articles published: 	</a:t>
            </a:r>
            <a:r>
              <a:rPr lang="en-CA" sz="2400" b="1" dirty="0">
                <a:solidFill>
                  <a:srgbClr val="0000FF"/>
                </a:solidFill>
                <a:effectLst/>
                <a:latin typeface="+mn-lt"/>
                <a:ea typeface="Calibri" panose="020F0502020204030204" pitchFamily="34" charset="0"/>
                <a:cs typeface="Calibri" panose="020F0502020204030204" pitchFamily="34" charset="0"/>
              </a:rPr>
              <a:t>545+</a:t>
            </a:r>
          </a:p>
          <a:p>
            <a:pPr marL="360363" indent="-176213">
              <a:buFont typeface="Arial" panose="020B0604020202020204" pitchFamily="34" charset="0"/>
              <a:buChar char="•"/>
            </a:pPr>
            <a:r>
              <a:rPr lang="en-CA" sz="2400" b="1" dirty="0">
                <a:effectLst/>
                <a:latin typeface="+mn-lt"/>
                <a:ea typeface="Calibri" panose="020F0502020204030204" pitchFamily="34" charset="0"/>
                <a:cs typeface="Calibri" panose="020F0502020204030204" pitchFamily="34" charset="0"/>
              </a:rPr>
              <a:t>Daily average of media articles: 			40</a:t>
            </a:r>
          </a:p>
          <a:p>
            <a:pPr marL="360363" indent="-176213">
              <a:buFont typeface="Arial" panose="020B0604020202020204" pitchFamily="34" charset="0"/>
              <a:buChar char="•"/>
            </a:pPr>
            <a:r>
              <a:rPr lang="en-CA" sz="2400" b="1" dirty="0">
                <a:effectLst/>
                <a:latin typeface="+mn-lt"/>
                <a:ea typeface="Calibri" panose="020F0502020204030204" pitchFamily="34" charset="0"/>
                <a:cs typeface="Calibri" panose="020F0502020204030204" pitchFamily="34" charset="0"/>
              </a:rPr>
              <a:t>Number of countries with outlets: 		34</a:t>
            </a:r>
          </a:p>
          <a:p>
            <a:pPr marL="360363" indent="-176213">
              <a:buFont typeface="Arial" panose="020B0604020202020204" pitchFamily="34" charset="0"/>
              <a:buChar char="•"/>
            </a:pPr>
            <a:r>
              <a:rPr lang="en-CA" sz="2400" b="1" dirty="0">
                <a:latin typeface="+mn-lt"/>
                <a:ea typeface="Calibri" panose="020F0502020204030204" pitchFamily="34" charset="0"/>
                <a:cs typeface="Arial" panose="020B0604020202020204" pitchFamily="34" charset="0"/>
              </a:rPr>
              <a:t>L</a:t>
            </a:r>
            <a:r>
              <a:rPr lang="en-CA" sz="2400" b="1" dirty="0">
                <a:effectLst/>
                <a:latin typeface="+mn-lt"/>
                <a:ea typeface="Calibri" panose="020F0502020204030204" pitchFamily="34" charset="0"/>
                <a:cs typeface="Arial" panose="020B0604020202020204" pitchFamily="34" charset="0"/>
              </a:rPr>
              <a:t>anguages interviewed in or translated to: 	22</a:t>
            </a:r>
          </a:p>
          <a:p>
            <a:pPr marL="176213" indent="-176213">
              <a:buFont typeface="Arial" panose="020B0604020202020204" pitchFamily="34" charset="0"/>
              <a:buChar char="•"/>
            </a:pPr>
            <a:endParaRPr lang="en-CA" sz="2800" b="1" dirty="0">
              <a:latin typeface="+mn-lt"/>
            </a:endParaRPr>
          </a:p>
        </p:txBody>
      </p:sp>
      <p:sp>
        <p:nvSpPr>
          <p:cNvPr id="2" name="Slide Number Placeholder 1"/>
          <p:cNvSpPr>
            <a:spLocks noGrp="1"/>
          </p:cNvSpPr>
          <p:nvPr>
            <p:ph type="sldNum" sz="quarter" idx="12"/>
          </p:nvPr>
        </p:nvSpPr>
        <p:spPr/>
        <p:txBody>
          <a:bodyPr/>
          <a:lstStyle/>
          <a:p>
            <a:fld id="{392AE7EE-0C6F-44B8-A618-F1EC8F52F0A4}" type="slidenum">
              <a:rPr lang="en-US" altLang="en-US" smtClean="0"/>
              <a:pPr/>
              <a:t>6</a:t>
            </a:fld>
            <a:endParaRPr lang="en-US" altLang="en-US" dirty="0"/>
          </a:p>
        </p:txBody>
      </p:sp>
      <p:sp>
        <p:nvSpPr>
          <p:cNvPr id="3" name="TextBox 2"/>
          <p:cNvSpPr txBox="1"/>
          <p:nvPr/>
        </p:nvSpPr>
        <p:spPr>
          <a:xfrm>
            <a:off x="360000" y="360005"/>
            <a:ext cx="8280000" cy="646331"/>
          </a:xfrm>
          <a:prstGeom prst="rect">
            <a:avLst/>
          </a:prstGeom>
          <a:noFill/>
        </p:spPr>
        <p:txBody>
          <a:bodyPr wrap="square" rtlCol="0">
            <a:noAutofit/>
          </a:bodyPr>
          <a:lstStyle/>
          <a:p>
            <a:r>
              <a:rPr lang="en-CA" sz="3600" b="1" dirty="0">
                <a:solidFill>
                  <a:srgbClr val="C00000"/>
                </a:solidFill>
                <a:latin typeface="+mj-lt"/>
              </a:rPr>
              <a:t>Quote and Media Response: </a:t>
            </a:r>
            <a:r>
              <a:rPr lang="en-CA" sz="2800" b="1" dirty="0">
                <a:solidFill>
                  <a:srgbClr val="008000"/>
                </a:solidFill>
                <a:latin typeface="+mj-lt"/>
              </a:rPr>
              <a:t>May-Sept, 2023</a:t>
            </a:r>
          </a:p>
        </p:txBody>
      </p:sp>
    </p:spTree>
    <p:extLst>
      <p:ext uri="{BB962C8B-B14F-4D97-AF65-F5344CB8AC3E}">
        <p14:creationId xmlns:p14="http://schemas.microsoft.com/office/powerpoint/2010/main" val="3372613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D63DC25-FE32-353C-FF1D-484E64A0A032}"/>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Title 1">
            <a:extLst>
              <a:ext uri="{FF2B5EF4-FFF2-40B4-BE49-F238E27FC236}">
                <a16:creationId xmlns:a16="http://schemas.microsoft.com/office/drawing/2014/main" id="{806D65CC-8D71-F911-FB51-D4FE6AAF95CE}"/>
              </a:ext>
            </a:extLst>
          </p:cNvPr>
          <p:cNvSpPr>
            <a:spLocks noGrp="1"/>
          </p:cNvSpPr>
          <p:nvPr>
            <p:ph type="title"/>
          </p:nvPr>
        </p:nvSpPr>
        <p:spPr>
          <a:xfrm>
            <a:off x="360000" y="360000"/>
            <a:ext cx="8296624" cy="627731"/>
          </a:xfrm>
        </p:spPr>
        <p:txBody>
          <a:bodyPr>
            <a:normAutofit fontScale="90000"/>
          </a:bodyPr>
          <a:lstStyle/>
          <a:p>
            <a:pPr algn="ctr">
              <a:defRPr/>
            </a:pPr>
            <a:r>
              <a:rPr lang="en-CA" sz="4000" dirty="0">
                <a:solidFill>
                  <a:srgbClr val="C00000"/>
                </a:solidFill>
                <a:latin typeface="+mn-lt"/>
              </a:rPr>
              <a:t>2023 Lead-up/</a:t>
            </a:r>
            <a:r>
              <a:rPr lang="en-CA" sz="4000" dirty="0">
                <a:solidFill>
                  <a:srgbClr val="C00000"/>
                </a:solidFill>
                <a:latin typeface="+mj-lt"/>
              </a:rPr>
              <a:t>factors</a:t>
            </a:r>
            <a:r>
              <a:rPr lang="en-CA" sz="4000" dirty="0">
                <a:solidFill>
                  <a:srgbClr val="C00000"/>
                </a:solidFill>
                <a:latin typeface="+mn-lt"/>
              </a:rPr>
              <a:t>: Ocean/atmosphere </a:t>
            </a:r>
          </a:p>
        </p:txBody>
      </p:sp>
      <p:sp>
        <p:nvSpPr>
          <p:cNvPr id="13315" name="Content Placeholder 2">
            <a:extLst>
              <a:ext uri="{FF2B5EF4-FFF2-40B4-BE49-F238E27FC236}">
                <a16:creationId xmlns:a16="http://schemas.microsoft.com/office/drawing/2014/main" id="{24CC97C7-8C40-65CF-D805-4E4257994E5C}"/>
              </a:ext>
            </a:extLst>
          </p:cNvPr>
          <p:cNvSpPr>
            <a:spLocks noGrp="1"/>
          </p:cNvSpPr>
          <p:nvPr>
            <p:ph idx="1"/>
          </p:nvPr>
        </p:nvSpPr>
        <p:spPr>
          <a:xfrm>
            <a:off x="198216" y="925704"/>
            <a:ext cx="8095533" cy="1498962"/>
          </a:xfrm>
        </p:spPr>
        <p:txBody>
          <a:bodyPr/>
          <a:lstStyle/>
          <a:p>
            <a:pPr marL="173038" indent="-173038">
              <a:buFont typeface="Arial" panose="020B0604020202020204" pitchFamily="34" charset="0"/>
              <a:buChar char="•"/>
            </a:pPr>
            <a:r>
              <a:rPr lang="en-CA" altLang="en-US" sz="2800" b="1" dirty="0">
                <a:latin typeface="+mn-lt"/>
                <a:cs typeface="Calibri" panose="020F0502020204030204" pitchFamily="34" charset="0"/>
              </a:rPr>
              <a:t>Quick transition to El Niño after extended La Niña</a:t>
            </a:r>
          </a:p>
          <a:p>
            <a:pPr marL="173038" indent="-173038">
              <a:buFont typeface="Arial" panose="020B0604020202020204" pitchFamily="34" charset="0"/>
              <a:buChar char="•"/>
            </a:pPr>
            <a:r>
              <a:rPr lang="en-CA" altLang="en-US" sz="2800" b="1" dirty="0">
                <a:latin typeface="+mn-lt"/>
                <a:cs typeface="Calibri" panose="020F0502020204030204" pitchFamily="34" charset="0"/>
              </a:rPr>
              <a:t>“Warm negative” Pacific Decadal Oscillation (PDO)?</a:t>
            </a:r>
          </a:p>
          <a:p>
            <a:pPr marL="541338" indent="-173038">
              <a:buFont typeface="Arial" panose="020B0604020202020204" pitchFamily="34" charset="0"/>
              <a:buChar char="•"/>
            </a:pPr>
            <a:r>
              <a:rPr lang="en-CA" altLang="en-US" b="1" dirty="0">
                <a:latin typeface="+mn-lt"/>
                <a:cs typeface="Calibri" panose="020F0502020204030204" pitchFamily="34" charset="0"/>
              </a:rPr>
              <a:t>Warm sea surface temperatures during 2023</a:t>
            </a:r>
          </a:p>
        </p:txBody>
      </p:sp>
      <p:grpSp>
        <p:nvGrpSpPr>
          <p:cNvPr id="6" name="Group 5">
            <a:extLst>
              <a:ext uri="{FF2B5EF4-FFF2-40B4-BE49-F238E27FC236}">
                <a16:creationId xmlns:a16="http://schemas.microsoft.com/office/drawing/2014/main" id="{4794593D-2CDA-15F0-12CD-93E4A70A083C}"/>
              </a:ext>
            </a:extLst>
          </p:cNvPr>
          <p:cNvGrpSpPr/>
          <p:nvPr/>
        </p:nvGrpSpPr>
        <p:grpSpPr>
          <a:xfrm>
            <a:off x="5087354" y="2895600"/>
            <a:ext cx="3980446" cy="3370966"/>
            <a:chOff x="4267200" y="2971800"/>
            <a:chExt cx="3980446" cy="3370966"/>
          </a:xfrm>
        </p:grpSpPr>
        <p:pic>
          <p:nvPicPr>
            <p:cNvPr id="8" name="Picture 7">
              <a:extLst>
                <a:ext uri="{FF2B5EF4-FFF2-40B4-BE49-F238E27FC236}">
                  <a16:creationId xmlns:a16="http://schemas.microsoft.com/office/drawing/2014/main" id="{FEEB20A2-22C0-FA70-D92F-AFB362608D4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15077" y="2971800"/>
              <a:ext cx="3121393" cy="3080233"/>
            </a:xfrm>
            <a:prstGeom prst="rect">
              <a:avLst/>
            </a:prstGeom>
            <a:ln w="12700">
              <a:solidFill>
                <a:srgbClr val="7030A0"/>
              </a:solidFill>
            </a:ln>
          </p:spPr>
        </p:pic>
        <p:sp>
          <p:nvSpPr>
            <p:cNvPr id="10" name="TextBox 9">
              <a:extLst>
                <a:ext uri="{FF2B5EF4-FFF2-40B4-BE49-F238E27FC236}">
                  <a16:creationId xmlns:a16="http://schemas.microsoft.com/office/drawing/2014/main" id="{418FFDF7-C649-6BA5-DF20-54D62B56BCF6}"/>
                </a:ext>
              </a:extLst>
            </p:cNvPr>
            <p:cNvSpPr txBox="1"/>
            <p:nvPr/>
          </p:nvSpPr>
          <p:spPr>
            <a:xfrm>
              <a:off x="4267200" y="6065767"/>
              <a:ext cx="3980446" cy="276999"/>
            </a:xfrm>
            <a:prstGeom prst="rect">
              <a:avLst/>
            </a:prstGeom>
            <a:noFill/>
          </p:spPr>
          <p:txBody>
            <a:bodyPr wrap="square">
              <a:spAutoFit/>
            </a:bodyPr>
            <a:lstStyle/>
            <a:p>
              <a:r>
                <a:rPr lang="en-CA" sz="1200" b="1" i="1" dirty="0">
                  <a:solidFill>
                    <a:srgbClr val="0000FF"/>
                  </a:solidFill>
                </a:rPr>
                <a:t>https://www.ncei.noaa.gov/access/monitoring/pdo/</a:t>
              </a:r>
            </a:p>
          </p:txBody>
        </p:sp>
      </p:grpSp>
      <p:grpSp>
        <p:nvGrpSpPr>
          <p:cNvPr id="12" name="Group 11">
            <a:extLst>
              <a:ext uri="{FF2B5EF4-FFF2-40B4-BE49-F238E27FC236}">
                <a16:creationId xmlns:a16="http://schemas.microsoft.com/office/drawing/2014/main" id="{4EC9FACA-BC58-300C-60B2-6709579BEF17}"/>
              </a:ext>
            </a:extLst>
          </p:cNvPr>
          <p:cNvGrpSpPr/>
          <p:nvPr/>
        </p:nvGrpSpPr>
        <p:grpSpPr>
          <a:xfrm>
            <a:off x="304800" y="2438400"/>
            <a:ext cx="4946809" cy="3535204"/>
            <a:chOff x="3833768" y="1459107"/>
            <a:chExt cx="4946809" cy="3535204"/>
          </a:xfrm>
        </p:grpSpPr>
        <p:pic>
          <p:nvPicPr>
            <p:cNvPr id="9" name="Picture 8">
              <a:extLst>
                <a:ext uri="{FF2B5EF4-FFF2-40B4-BE49-F238E27FC236}">
                  <a16:creationId xmlns:a16="http://schemas.microsoft.com/office/drawing/2014/main" id="{C8186A87-CC6B-C1BF-22FA-B805E1D815B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33768" y="1459107"/>
              <a:ext cx="4946809" cy="3535204"/>
            </a:xfrm>
            <a:prstGeom prst="rect">
              <a:avLst/>
            </a:prstGeom>
          </p:spPr>
        </p:pic>
        <p:sp>
          <p:nvSpPr>
            <p:cNvPr id="11" name="Oval 10">
              <a:extLst>
                <a:ext uri="{FF2B5EF4-FFF2-40B4-BE49-F238E27FC236}">
                  <a16:creationId xmlns:a16="http://schemas.microsoft.com/office/drawing/2014/main" id="{21C2B12B-4380-5FC5-B16E-EBF3F367731F}"/>
                </a:ext>
              </a:extLst>
            </p:cNvPr>
            <p:cNvSpPr>
              <a:spLocks noChangeAspect="1"/>
            </p:cNvSpPr>
            <p:nvPr/>
          </p:nvSpPr>
          <p:spPr>
            <a:xfrm>
              <a:off x="6533150" y="2093491"/>
              <a:ext cx="576000" cy="576000"/>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grpSp>
      <p:pic>
        <p:nvPicPr>
          <p:cNvPr id="3" name="Picture 2">
            <a:extLst>
              <a:ext uri="{FF2B5EF4-FFF2-40B4-BE49-F238E27FC236}">
                <a16:creationId xmlns:a16="http://schemas.microsoft.com/office/drawing/2014/main" id="{49046778-2A58-BEF2-EE2F-605EA4ED07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2808" y="3563429"/>
            <a:ext cx="2241449" cy="1099936"/>
          </a:xfrm>
          <a:prstGeom prst="rect">
            <a:avLst/>
          </a:prstGeom>
        </p:spPr>
      </p:pic>
      <p:sp>
        <p:nvSpPr>
          <p:cNvPr id="4" name="Oval 3">
            <a:extLst>
              <a:ext uri="{FF2B5EF4-FFF2-40B4-BE49-F238E27FC236}">
                <a16:creationId xmlns:a16="http://schemas.microsoft.com/office/drawing/2014/main" id="{137A12F4-0EAE-B223-0FEE-5D9ADEEF78B2}"/>
              </a:ext>
            </a:extLst>
          </p:cNvPr>
          <p:cNvSpPr>
            <a:spLocks noChangeAspect="1"/>
          </p:cNvSpPr>
          <p:nvPr/>
        </p:nvSpPr>
        <p:spPr>
          <a:xfrm>
            <a:off x="4241408" y="3012629"/>
            <a:ext cx="756000" cy="756000"/>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5" name="TextBox 4">
            <a:extLst>
              <a:ext uri="{FF2B5EF4-FFF2-40B4-BE49-F238E27FC236}">
                <a16:creationId xmlns:a16="http://schemas.microsoft.com/office/drawing/2014/main" id="{CEB40C6B-0BDC-009E-1DE2-7E3CBDF9F67F}"/>
              </a:ext>
            </a:extLst>
          </p:cNvPr>
          <p:cNvSpPr txBox="1"/>
          <p:nvPr/>
        </p:nvSpPr>
        <p:spPr>
          <a:xfrm>
            <a:off x="1676400" y="5955268"/>
            <a:ext cx="2133600" cy="369332"/>
          </a:xfrm>
          <a:prstGeom prst="rect">
            <a:avLst/>
          </a:prstGeom>
          <a:noFill/>
        </p:spPr>
        <p:txBody>
          <a:bodyPr wrap="square" rtlCol="0">
            <a:spAutoFit/>
          </a:bodyPr>
          <a:lstStyle/>
          <a:p>
            <a:r>
              <a:rPr lang="en-CA" sz="1800" b="1" i="1" dirty="0">
                <a:solidFill>
                  <a:srgbClr val="FF3399"/>
                </a:solidFill>
                <a:latin typeface="Corbel" panose="020B0503020204020204" pitchFamily="34" charset="0"/>
              </a:rPr>
              <a:t>September 7, 2023</a:t>
            </a:r>
          </a:p>
        </p:txBody>
      </p:sp>
      <p:sp>
        <p:nvSpPr>
          <p:cNvPr id="7" name="Rectangle 6">
            <a:extLst>
              <a:ext uri="{FF2B5EF4-FFF2-40B4-BE49-F238E27FC236}">
                <a16:creationId xmlns:a16="http://schemas.microsoft.com/office/drawing/2014/main" id="{2FDFEDA4-6EE3-FAAF-AF6D-CA091E950706}"/>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Tree>
    <p:extLst>
      <p:ext uri="{BB962C8B-B14F-4D97-AF65-F5344CB8AC3E}">
        <p14:creationId xmlns:p14="http://schemas.microsoft.com/office/powerpoint/2010/main" val="3096340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C2DF8A1-C7E7-1AC0-DC94-904E2F74ABFA}"/>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8" name="Rectangle 7">
            <a:extLst>
              <a:ext uri="{FF2B5EF4-FFF2-40B4-BE49-F238E27FC236}">
                <a16:creationId xmlns:a16="http://schemas.microsoft.com/office/drawing/2014/main" id="{7E933B0D-BE4C-B89A-12A6-4005B0C19E80}"/>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Slide Number Placeholder 1"/>
          <p:cNvSpPr>
            <a:spLocks noGrp="1"/>
          </p:cNvSpPr>
          <p:nvPr>
            <p:ph type="sldNum" sz="quarter" idx="12"/>
          </p:nvPr>
        </p:nvSpPr>
        <p:spPr/>
        <p:txBody>
          <a:bodyPr/>
          <a:lstStyle/>
          <a:p>
            <a:fld id="{392AE7EE-0C6F-44B8-A618-F1EC8F52F0A4}" type="slidenum">
              <a:rPr lang="en-US" altLang="en-US" smtClean="0"/>
              <a:pPr/>
              <a:t>8</a:t>
            </a:fld>
            <a:endParaRPr lang="en-US" altLang="en-US" dirty="0"/>
          </a:p>
        </p:txBody>
      </p:sp>
      <p:sp>
        <p:nvSpPr>
          <p:cNvPr id="3" name="TextBox 2"/>
          <p:cNvSpPr txBox="1"/>
          <p:nvPr/>
        </p:nvSpPr>
        <p:spPr>
          <a:xfrm>
            <a:off x="360000" y="360005"/>
            <a:ext cx="8671800" cy="646331"/>
          </a:xfrm>
          <a:prstGeom prst="rect">
            <a:avLst/>
          </a:prstGeom>
          <a:noFill/>
        </p:spPr>
        <p:txBody>
          <a:bodyPr wrap="square" rtlCol="0">
            <a:noAutofit/>
          </a:bodyPr>
          <a:lstStyle/>
          <a:p>
            <a:r>
              <a:rPr lang="en-CA" sz="3600" b="1" dirty="0">
                <a:solidFill>
                  <a:srgbClr val="C00000"/>
                </a:solidFill>
                <a:latin typeface="+mj-lt"/>
              </a:rPr>
              <a:t>2023 Spring start-up conditions: Snow Cover</a:t>
            </a:r>
          </a:p>
        </p:txBody>
      </p:sp>
      <p:sp>
        <p:nvSpPr>
          <p:cNvPr id="15" name="TextBox 14"/>
          <p:cNvSpPr txBox="1"/>
          <p:nvPr/>
        </p:nvSpPr>
        <p:spPr>
          <a:xfrm>
            <a:off x="990600" y="5016910"/>
            <a:ext cx="1676400" cy="369332"/>
          </a:xfrm>
          <a:prstGeom prst="rect">
            <a:avLst/>
          </a:prstGeom>
          <a:noFill/>
        </p:spPr>
        <p:txBody>
          <a:bodyPr wrap="square" rtlCol="0">
            <a:spAutoFit/>
          </a:bodyPr>
          <a:lstStyle/>
          <a:p>
            <a:r>
              <a:rPr lang="en-CA" sz="1800" b="1" i="1" dirty="0">
                <a:solidFill>
                  <a:srgbClr val="FF3399"/>
                </a:solidFill>
                <a:latin typeface="Corbel" panose="020B0503020204020204" pitchFamily="34" charset="0"/>
              </a:rPr>
              <a:t>April 26, 2023</a:t>
            </a:r>
          </a:p>
        </p:txBody>
      </p:sp>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04805" y="2259568"/>
            <a:ext cx="253550" cy="2236232"/>
          </a:xfrm>
          <a:prstGeom prst="rect">
            <a:avLst/>
          </a:prstGeom>
        </p:spPr>
      </p:pic>
      <p:sp>
        <p:nvSpPr>
          <p:cNvPr id="22" name="TextBox 21"/>
          <p:cNvSpPr txBox="1"/>
          <p:nvPr/>
        </p:nvSpPr>
        <p:spPr>
          <a:xfrm>
            <a:off x="228600" y="1124665"/>
            <a:ext cx="8671800" cy="636950"/>
          </a:xfrm>
          <a:prstGeom prst="rect">
            <a:avLst/>
          </a:prstGeom>
          <a:noFill/>
        </p:spPr>
        <p:txBody>
          <a:bodyPr wrap="square" rtlCol="0">
            <a:noAutofit/>
          </a:bodyPr>
          <a:lstStyle/>
          <a:p>
            <a:r>
              <a:rPr lang="en-CA" sz="2800" b="1" dirty="0">
                <a:solidFill>
                  <a:srgbClr val="0000FF"/>
                </a:solidFill>
                <a:latin typeface="Calibri" panose="020F0502020204030204" pitchFamily="34" charset="0"/>
                <a:cs typeface="Calibri" panose="020F0502020204030204" pitchFamily="34" charset="0"/>
              </a:rPr>
              <a:t>Snow loss affects spring fire more than summer …but lengthens/intensifies spring season</a:t>
            </a:r>
          </a:p>
        </p:txBody>
      </p:sp>
      <p:pic>
        <p:nvPicPr>
          <p:cNvPr id="4" name="Picture 3">
            <a:extLst>
              <a:ext uri="{FF2B5EF4-FFF2-40B4-BE49-F238E27FC236}">
                <a16:creationId xmlns:a16="http://schemas.microsoft.com/office/drawing/2014/main" id="{D91D605C-D7AA-1BC4-28DD-81A213BEF0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2000" y="2130947"/>
            <a:ext cx="3168000" cy="2885963"/>
          </a:xfrm>
          <a:prstGeom prst="rect">
            <a:avLst/>
          </a:prstGeom>
        </p:spPr>
      </p:pic>
      <p:pic>
        <p:nvPicPr>
          <p:cNvPr id="5" name="Picture 4">
            <a:extLst>
              <a:ext uri="{FF2B5EF4-FFF2-40B4-BE49-F238E27FC236}">
                <a16:creationId xmlns:a16="http://schemas.microsoft.com/office/drawing/2014/main" id="{D6ACC05D-D37D-EF2B-46D0-E8D0FA93EC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657600" y="3352800"/>
            <a:ext cx="3168000" cy="2856393"/>
          </a:xfrm>
          <a:prstGeom prst="rect">
            <a:avLst/>
          </a:prstGeom>
          <a:ln w="12700">
            <a:solidFill>
              <a:srgbClr val="0000FF"/>
            </a:solidFill>
          </a:ln>
        </p:spPr>
      </p:pic>
      <p:sp>
        <p:nvSpPr>
          <p:cNvPr id="6" name="TextBox 5">
            <a:extLst>
              <a:ext uri="{FF2B5EF4-FFF2-40B4-BE49-F238E27FC236}">
                <a16:creationId xmlns:a16="http://schemas.microsoft.com/office/drawing/2014/main" id="{49EC738C-1923-256F-826C-750F93302EC2}"/>
              </a:ext>
            </a:extLst>
          </p:cNvPr>
          <p:cNvSpPr txBox="1"/>
          <p:nvPr/>
        </p:nvSpPr>
        <p:spPr>
          <a:xfrm>
            <a:off x="4343400" y="6172200"/>
            <a:ext cx="1676400" cy="369332"/>
          </a:xfrm>
          <a:prstGeom prst="rect">
            <a:avLst/>
          </a:prstGeom>
          <a:noFill/>
        </p:spPr>
        <p:txBody>
          <a:bodyPr wrap="square" rtlCol="0">
            <a:spAutoFit/>
          </a:bodyPr>
          <a:lstStyle/>
          <a:p>
            <a:r>
              <a:rPr lang="en-CA" sz="1800" b="1" i="1" dirty="0">
                <a:solidFill>
                  <a:srgbClr val="FF3399"/>
                </a:solidFill>
                <a:latin typeface="Corbel" panose="020B0503020204020204" pitchFamily="34" charset="0"/>
              </a:rPr>
              <a:t>May 10, 2023</a:t>
            </a:r>
          </a:p>
        </p:txBody>
      </p:sp>
      <p:sp>
        <p:nvSpPr>
          <p:cNvPr id="10" name="TextBox 9">
            <a:extLst>
              <a:ext uri="{FF2B5EF4-FFF2-40B4-BE49-F238E27FC236}">
                <a16:creationId xmlns:a16="http://schemas.microsoft.com/office/drawing/2014/main" id="{EB22D2EF-5390-294E-093C-ED1DA1E1C644}"/>
              </a:ext>
            </a:extLst>
          </p:cNvPr>
          <p:cNvSpPr txBox="1"/>
          <p:nvPr/>
        </p:nvSpPr>
        <p:spPr>
          <a:xfrm>
            <a:off x="7239000" y="4343400"/>
            <a:ext cx="1676400" cy="369332"/>
          </a:xfrm>
          <a:prstGeom prst="rect">
            <a:avLst/>
          </a:prstGeom>
          <a:noFill/>
        </p:spPr>
        <p:txBody>
          <a:bodyPr wrap="square" rtlCol="0">
            <a:spAutoFit/>
          </a:bodyPr>
          <a:lstStyle/>
          <a:p>
            <a:r>
              <a:rPr lang="en-CA" sz="1800" b="1" i="1" dirty="0">
                <a:solidFill>
                  <a:srgbClr val="FF3399"/>
                </a:solidFill>
                <a:latin typeface="Corbel" panose="020B0503020204020204" pitchFamily="34" charset="0"/>
              </a:rPr>
              <a:t>May 17, 2023</a:t>
            </a:r>
          </a:p>
        </p:txBody>
      </p:sp>
      <p:pic>
        <p:nvPicPr>
          <p:cNvPr id="11" name="Picture 10">
            <a:extLst>
              <a:ext uri="{FF2B5EF4-FFF2-40B4-BE49-F238E27FC236}">
                <a16:creationId xmlns:a16="http://schemas.microsoft.com/office/drawing/2014/main" id="{C1E53155-44E6-1962-4D37-FDB02C6212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55000" y="1566959"/>
            <a:ext cx="3168000" cy="2760237"/>
          </a:xfrm>
          <a:prstGeom prst="rect">
            <a:avLst/>
          </a:prstGeom>
        </p:spPr>
      </p:pic>
      <p:sp>
        <p:nvSpPr>
          <p:cNvPr id="9" name="Oval 8">
            <a:extLst>
              <a:ext uri="{FF2B5EF4-FFF2-40B4-BE49-F238E27FC236}">
                <a16:creationId xmlns:a16="http://schemas.microsoft.com/office/drawing/2014/main" id="{78FCB3D2-D34E-E322-11DA-DF6C1CD3F5E3}"/>
              </a:ext>
            </a:extLst>
          </p:cNvPr>
          <p:cNvSpPr>
            <a:spLocks noChangeAspect="1"/>
          </p:cNvSpPr>
          <p:nvPr/>
        </p:nvSpPr>
        <p:spPr>
          <a:xfrm>
            <a:off x="1468800" y="3733800"/>
            <a:ext cx="360000" cy="360000"/>
          </a:xfrm>
          <a:prstGeom prst="ellipse">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149463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0087911-FF0A-6185-2F6F-7034FD3A1CEE}"/>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12" name="Rectangle 11">
            <a:extLst>
              <a:ext uri="{FF2B5EF4-FFF2-40B4-BE49-F238E27FC236}">
                <a16:creationId xmlns:a16="http://schemas.microsoft.com/office/drawing/2014/main" id="{AD8D5751-DC75-EEAF-D9D8-5EB7BB445B22}"/>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3" name="TextBox 2"/>
          <p:cNvSpPr txBox="1"/>
          <p:nvPr/>
        </p:nvSpPr>
        <p:spPr>
          <a:xfrm>
            <a:off x="228600" y="1066800"/>
            <a:ext cx="8686800" cy="985200"/>
          </a:xfrm>
          <a:prstGeom prst="rect">
            <a:avLst/>
          </a:prstGeom>
          <a:noFill/>
        </p:spPr>
        <p:txBody>
          <a:bodyPr wrap="square" rtlCol="0">
            <a:noAutofit/>
          </a:bodyPr>
          <a:lstStyle/>
          <a:p>
            <a:pPr marL="182558" indent="-182558">
              <a:buFont typeface="Arial" panose="020B0604020202020204" pitchFamily="34" charset="0"/>
              <a:buChar char="•"/>
            </a:pPr>
            <a:r>
              <a:rPr lang="en-CA" sz="2800" b="1" dirty="0">
                <a:latin typeface="Calibri" panose="020F0502020204030204" pitchFamily="34" charset="0"/>
                <a:cs typeface="Calibri" panose="020F0502020204030204" pitchFamily="34" charset="0"/>
              </a:rPr>
              <a:t>Drought intensified in late 2022</a:t>
            </a: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9</a:t>
            </a:fld>
            <a:endParaRPr lang="en-US" altLang="en-US" dirty="0"/>
          </a:p>
        </p:txBody>
      </p:sp>
      <p:graphicFrame>
        <p:nvGraphicFramePr>
          <p:cNvPr id="2" name="Object 1">
            <a:extLst>
              <a:ext uri="{FF2B5EF4-FFF2-40B4-BE49-F238E27FC236}">
                <a16:creationId xmlns:a16="http://schemas.microsoft.com/office/drawing/2014/main" id="{D32CAE57-92D3-44FC-43C4-51EF7405BD3E}"/>
              </a:ext>
            </a:extLst>
          </p:cNvPr>
          <p:cNvGraphicFramePr>
            <a:graphicFrameLocks noChangeAspect="1"/>
          </p:cNvGraphicFramePr>
          <p:nvPr>
            <p:extLst>
              <p:ext uri="{D42A27DB-BD31-4B8C-83A1-F6EECF244321}">
                <p14:modId xmlns:p14="http://schemas.microsoft.com/office/powerpoint/2010/main" val="2429609762"/>
              </p:ext>
            </p:extLst>
          </p:nvPr>
        </p:nvGraphicFramePr>
        <p:xfrm>
          <a:off x="246000" y="2052000"/>
          <a:ext cx="3564000" cy="2754000"/>
        </p:xfrm>
        <a:graphic>
          <a:graphicData uri="http://schemas.openxmlformats.org/presentationml/2006/ole">
            <mc:AlternateContent xmlns:mc="http://schemas.openxmlformats.org/markup-compatibility/2006">
              <mc:Choice xmlns:v="urn:schemas-microsoft-com:vml" Requires="v">
                <p:oleObj name="Acrobat Document" r:id="rId3" imgW="5029101" imgH="3886200" progId="AcroExch.Document.DC">
                  <p:embed/>
                </p:oleObj>
              </mc:Choice>
              <mc:Fallback>
                <p:oleObj name="Acrobat Document" r:id="rId3" imgW="5029101" imgH="3886200" progId="AcroExch.Document.DC">
                  <p:embed/>
                  <p:pic>
                    <p:nvPicPr>
                      <p:cNvPr id="0" name=""/>
                      <p:cNvPicPr/>
                      <p:nvPr/>
                    </p:nvPicPr>
                    <p:blipFill>
                      <a:blip r:embed="rId4"/>
                      <a:stretch>
                        <a:fillRect/>
                      </a:stretch>
                    </p:blipFill>
                    <p:spPr>
                      <a:xfrm>
                        <a:off x="246000" y="2052000"/>
                        <a:ext cx="3564000" cy="275400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9F2B967A-5956-BC3F-24BE-87F78334219F}"/>
              </a:ext>
            </a:extLst>
          </p:cNvPr>
          <p:cNvGraphicFramePr>
            <a:graphicFrameLocks noChangeAspect="1"/>
          </p:cNvGraphicFramePr>
          <p:nvPr>
            <p:extLst>
              <p:ext uri="{D42A27DB-BD31-4B8C-83A1-F6EECF244321}">
                <p14:modId xmlns:p14="http://schemas.microsoft.com/office/powerpoint/2010/main" val="1566949175"/>
              </p:ext>
            </p:extLst>
          </p:nvPr>
        </p:nvGraphicFramePr>
        <p:xfrm>
          <a:off x="3018600" y="1581780"/>
          <a:ext cx="3564000" cy="2754000"/>
        </p:xfrm>
        <a:graphic>
          <a:graphicData uri="http://schemas.openxmlformats.org/presentationml/2006/ole">
            <mc:AlternateContent xmlns:mc="http://schemas.openxmlformats.org/markup-compatibility/2006">
              <mc:Choice xmlns:v="urn:schemas-microsoft-com:vml" Requires="v">
                <p:oleObj name="Acrobat Document" r:id="rId5" imgW="5029101" imgH="3886200" progId="AcroExch.Document.DC">
                  <p:embed/>
                </p:oleObj>
              </mc:Choice>
              <mc:Fallback>
                <p:oleObj name="Acrobat Document" r:id="rId5" imgW="5029101" imgH="3886200" progId="AcroExch.Document.DC">
                  <p:embed/>
                  <p:pic>
                    <p:nvPicPr>
                      <p:cNvPr id="0" name=""/>
                      <p:cNvPicPr/>
                      <p:nvPr/>
                    </p:nvPicPr>
                    <p:blipFill>
                      <a:blip r:embed="rId6"/>
                      <a:stretch>
                        <a:fillRect/>
                      </a:stretch>
                    </p:blipFill>
                    <p:spPr>
                      <a:xfrm>
                        <a:off x="3018600" y="1581780"/>
                        <a:ext cx="3564000" cy="2754000"/>
                      </a:xfrm>
                      <a:prstGeom prst="rect">
                        <a:avLst/>
                      </a:prstGeom>
                    </p:spPr>
                  </p:pic>
                </p:oleObj>
              </mc:Fallback>
            </mc:AlternateContent>
          </a:graphicData>
        </a:graphic>
      </p:graphicFrame>
      <p:pic>
        <p:nvPicPr>
          <p:cNvPr id="7" name="Picture 6">
            <a:extLst>
              <a:ext uri="{FF2B5EF4-FFF2-40B4-BE49-F238E27FC236}">
                <a16:creationId xmlns:a16="http://schemas.microsoft.com/office/drawing/2014/main" id="{7D39C62E-BF4E-810C-4E4B-CAAA92DA82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10200" y="1981200"/>
            <a:ext cx="3564000" cy="2753784"/>
          </a:xfrm>
          <a:prstGeom prst="rect">
            <a:avLst/>
          </a:prstGeom>
        </p:spPr>
      </p:pic>
      <p:sp>
        <p:nvSpPr>
          <p:cNvPr id="10" name="TextBox 9">
            <a:extLst>
              <a:ext uri="{FF2B5EF4-FFF2-40B4-BE49-F238E27FC236}">
                <a16:creationId xmlns:a16="http://schemas.microsoft.com/office/drawing/2014/main" id="{9CCB145E-B37A-F642-A43D-0BB3ECF0A424}"/>
              </a:ext>
            </a:extLst>
          </p:cNvPr>
          <p:cNvSpPr txBox="1"/>
          <p:nvPr/>
        </p:nvSpPr>
        <p:spPr>
          <a:xfrm>
            <a:off x="360000" y="360005"/>
            <a:ext cx="8280000" cy="646331"/>
          </a:xfrm>
          <a:prstGeom prst="rect">
            <a:avLst/>
          </a:prstGeom>
          <a:noFill/>
        </p:spPr>
        <p:txBody>
          <a:bodyPr wrap="square" rtlCol="0">
            <a:noAutofit/>
          </a:bodyPr>
          <a:lstStyle/>
          <a:p>
            <a:r>
              <a:rPr lang="en-CA" sz="3600" b="1" dirty="0">
                <a:solidFill>
                  <a:srgbClr val="C00000"/>
                </a:solidFill>
                <a:latin typeface="+mj-lt"/>
              </a:rPr>
              <a:t>Drought Progression</a:t>
            </a:r>
          </a:p>
        </p:txBody>
      </p:sp>
      <p:pic>
        <p:nvPicPr>
          <p:cNvPr id="6" name="Picture 5">
            <a:extLst>
              <a:ext uri="{FF2B5EF4-FFF2-40B4-BE49-F238E27FC236}">
                <a16:creationId xmlns:a16="http://schemas.microsoft.com/office/drawing/2014/main" id="{5CC646D5-BFE1-28C3-634E-A4784D5B2AD6}"/>
              </a:ext>
            </a:extLst>
          </p:cNvPr>
          <p:cNvPicPr>
            <a:picLocks noChangeAspect="1"/>
          </p:cNvPicPr>
          <p:nvPr/>
        </p:nvPicPr>
        <p:blipFill>
          <a:blip r:embed="rId8"/>
          <a:stretch>
            <a:fillRect/>
          </a:stretch>
        </p:blipFill>
        <p:spPr>
          <a:xfrm>
            <a:off x="2957721" y="4018699"/>
            <a:ext cx="3564000" cy="2763101"/>
          </a:xfrm>
          <a:prstGeom prst="rect">
            <a:avLst/>
          </a:prstGeom>
        </p:spPr>
      </p:pic>
      <p:sp>
        <p:nvSpPr>
          <p:cNvPr id="13" name="TextBox 12">
            <a:extLst>
              <a:ext uri="{FF2B5EF4-FFF2-40B4-BE49-F238E27FC236}">
                <a16:creationId xmlns:a16="http://schemas.microsoft.com/office/drawing/2014/main" id="{D46883A7-0F78-253D-49AF-537C28F897A1}"/>
              </a:ext>
            </a:extLst>
          </p:cNvPr>
          <p:cNvSpPr txBox="1"/>
          <p:nvPr/>
        </p:nvSpPr>
        <p:spPr>
          <a:xfrm>
            <a:off x="6570600" y="4724400"/>
            <a:ext cx="2573400" cy="1455290"/>
          </a:xfrm>
          <a:prstGeom prst="rect">
            <a:avLst/>
          </a:prstGeom>
          <a:noFill/>
        </p:spPr>
        <p:txBody>
          <a:bodyPr wrap="square" rtlCol="0">
            <a:noAutofit/>
          </a:bodyPr>
          <a:lstStyle/>
          <a:p>
            <a:pPr marL="182558" indent="-182558">
              <a:buFont typeface="Arial" panose="020B0604020202020204" pitchFamily="34" charset="0"/>
              <a:buChar char="•"/>
            </a:pPr>
            <a:r>
              <a:rPr lang="en-CA" sz="2800" b="1" dirty="0">
                <a:latin typeface="Calibri" panose="020F0502020204030204" pitchFamily="34" charset="0"/>
                <a:cs typeface="Calibri" panose="020F0502020204030204" pitchFamily="34" charset="0"/>
              </a:rPr>
              <a:t>Some improvement over winter</a:t>
            </a:r>
          </a:p>
        </p:txBody>
      </p:sp>
      <p:sp>
        <p:nvSpPr>
          <p:cNvPr id="14" name="TextBox 13">
            <a:extLst>
              <a:ext uri="{FF2B5EF4-FFF2-40B4-BE49-F238E27FC236}">
                <a16:creationId xmlns:a16="http://schemas.microsoft.com/office/drawing/2014/main" id="{3985B83A-52B2-B9F4-28C8-E3AC6D58647A}"/>
              </a:ext>
            </a:extLst>
          </p:cNvPr>
          <p:cNvSpPr txBox="1"/>
          <p:nvPr/>
        </p:nvSpPr>
        <p:spPr>
          <a:xfrm>
            <a:off x="395560" y="4852824"/>
            <a:ext cx="2573400" cy="1455290"/>
          </a:xfrm>
          <a:prstGeom prst="rect">
            <a:avLst/>
          </a:prstGeom>
          <a:noFill/>
        </p:spPr>
        <p:txBody>
          <a:bodyPr wrap="square" rtlCol="0">
            <a:noAutofit/>
          </a:bodyPr>
          <a:lstStyle/>
          <a:p>
            <a:pPr marL="182558" indent="-182558">
              <a:buFont typeface="Arial" panose="020B0604020202020204" pitchFamily="34" charset="0"/>
              <a:buChar char="•"/>
            </a:pPr>
            <a:r>
              <a:rPr lang="en-CA" sz="2800" b="1" dirty="0">
                <a:latin typeface="Calibri" panose="020F0502020204030204" pitchFamily="34" charset="0"/>
                <a:cs typeface="Calibri" panose="020F0502020204030204" pitchFamily="34" charset="0"/>
              </a:rPr>
              <a:t>Widespread intensification over summer</a:t>
            </a:r>
          </a:p>
        </p:txBody>
      </p:sp>
    </p:spTree>
    <p:extLst>
      <p:ext uri="{BB962C8B-B14F-4D97-AF65-F5344CB8AC3E}">
        <p14:creationId xmlns:p14="http://schemas.microsoft.com/office/powerpoint/2010/main" val="3786748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1240108|-11700327|-8754175|-9605520|-12039861|NRCan&quot;,&quot;Id&quot;:&quot;6646447d31423362d48752aa&quot;,&quot;SmartGridHorizontal&quot;:0,&quot;LinkedExcelSources&quot;:{},&quot;LinkedProjectSources&quot;:{},&quot;FlowConfig&quot;:{&quot;Canvas&quot;:{&quot;Slide&quot;:-1,&quot;Width&quot;:0,&quot;Height&quot;:0},&quot;Timeline&quot;:{&quot;Actions&quot;:[]}},&quot;LinkedSlideMergeSources&quot;:{},&quot;LinkedSharePointSlideMergeSources&quot;:{}}"/>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219619fd-75dc-48cb-820d-8f683a95dd8b}" enabled="1" method="Privileged" siteId="{05c95b33-90ca-49d5-b644-288b930b912b}" contentBits="1" removed="0"/>
</clbl:labelList>
</file>

<file path=docProps/app.xml><?xml version="1.0" encoding="utf-8"?>
<Properties xmlns="http://schemas.openxmlformats.org/officeDocument/2006/extended-properties" xmlns:vt="http://schemas.openxmlformats.org/officeDocument/2006/docPropsVTypes">
  <TotalTime>16933</TotalTime>
  <Words>4385</Words>
  <Application>Microsoft Office PowerPoint</Application>
  <PresentationFormat>On-screen Show (4:3)</PresentationFormat>
  <Paragraphs>969</Paragraphs>
  <Slides>39</Slides>
  <Notes>39</Notes>
  <HiddenSlides>3</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39</vt:i4>
      </vt:variant>
    </vt:vector>
  </HeadingPairs>
  <TitlesOfParts>
    <vt:vector size="50" baseType="lpstr">
      <vt:lpstr>Arial</vt:lpstr>
      <vt:lpstr>Calibri</vt:lpstr>
      <vt:lpstr>Corbel</vt:lpstr>
      <vt:lpstr>Myriad Pro</vt:lpstr>
      <vt:lpstr>Times</vt:lpstr>
      <vt:lpstr>Times New Roman</vt:lpstr>
      <vt:lpstr>Verdana</vt:lpstr>
      <vt:lpstr>Wingdings</vt:lpstr>
      <vt:lpstr>2_Office Theme</vt:lpstr>
      <vt:lpstr>1_Office Theme</vt:lpstr>
      <vt:lpstr>Acrobat Document</vt:lpstr>
      <vt:lpstr>PowerPoint Presentation</vt:lpstr>
      <vt:lpstr>PowerPoint Presentation</vt:lpstr>
      <vt:lpstr>PowerPoint Presentation</vt:lpstr>
      <vt:lpstr>2023 Fire Season Summary </vt:lpstr>
      <vt:lpstr>2023 Fire Season Summary </vt:lpstr>
      <vt:lpstr>PowerPoint Presentation</vt:lpstr>
      <vt:lpstr>2023 Lead-up/factors: Ocean/atmosphere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2023 Activity Continues: Holdover Fires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Holdover Fires </vt:lpstr>
      <vt:lpstr>PowerPoint Presentation</vt:lpstr>
      <vt:lpstr>PowerPoint Presentation</vt:lpstr>
    </vt:vector>
  </TitlesOfParts>
  <Company>NRCAN-RNCAN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kanderso</dc:creator>
  <cp:lastModifiedBy>Carr, Richard (he, him | il, lui)</cp:lastModifiedBy>
  <cp:revision>763</cp:revision>
  <cp:lastPrinted>2019-03-20T16:47:45Z</cp:lastPrinted>
  <dcterms:created xsi:type="dcterms:W3CDTF">2011-04-19T21:11:26Z</dcterms:created>
  <dcterms:modified xsi:type="dcterms:W3CDTF">2024-05-16T17:38:05Z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HeaderLocations">
    <vt:lpwstr>2_Office Theme:3\1_Office Theme:3</vt:lpwstr>
  </property>
  <property fmtid="{D5CDD505-2E9C-101B-9397-08002B2CF9AE}" pid="3" name="ClassificationContentMarkingHeaderText">
    <vt:lpwstr>UNCLASSIFIED - NON CLASSIFIÉ</vt:lpwstr>
  </property>
</Properties>
</file>