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Lst>
  <p:notesMasterIdLst>
    <p:notesMasterId r:id="rId15"/>
  </p:notesMasterIdLst>
  <p:sldIdLst>
    <p:sldId id="256" r:id="rId3"/>
    <p:sldId id="673" r:id="rId4"/>
    <p:sldId id="674" r:id="rId5"/>
    <p:sldId id="675" r:id="rId6"/>
    <p:sldId id="676" r:id="rId7"/>
    <p:sldId id="677" r:id="rId8"/>
    <p:sldId id="671" r:id="rId9"/>
    <p:sldId id="679" r:id="rId10"/>
    <p:sldId id="680" r:id="rId11"/>
    <p:sldId id="681" r:id="rId12"/>
    <p:sldId id="669" r:id="rId13"/>
    <p:sldId id="594" r:id="rId14"/>
  </p:sldIdLst>
  <p:sldSz cx="9144000" cy="6858000" type="screen4x3"/>
  <p:notesSz cx="7010400" cy="9296400"/>
  <p:custDataLst>
    <p:tags r:id="rId16"/>
  </p:custDataLst>
  <p:defaultTextStyle>
    <a:defPPr>
      <a:defRPr lang="en-CA"/>
    </a:defPPr>
    <a:lvl1pPr algn="l" rtl="0" fontAlgn="base">
      <a:spcBef>
        <a:spcPct val="0"/>
      </a:spcBef>
      <a:spcAft>
        <a:spcPct val="0"/>
      </a:spcAft>
      <a:defRPr sz="4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4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4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4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00FF"/>
    <a:srgbClr val="FF3399"/>
    <a:srgbClr val="008000"/>
    <a:srgbClr val="0066FF"/>
    <a:srgbClr val="3399FF"/>
    <a:srgbClr val="FF6600"/>
    <a:srgbClr val="CCFFFF"/>
    <a:srgbClr val="33CC33"/>
    <a:srgbClr val="00CC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9758" autoAdjust="0"/>
  </p:normalViewPr>
  <p:slideViewPr>
    <p:cSldViewPr>
      <p:cViewPr varScale="1">
        <p:scale>
          <a:sx n="95" d="100"/>
          <a:sy n="95" d="100"/>
        </p:scale>
        <p:origin x="2124"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CA" altLang="en-US"/>
          </a:p>
        </p:txBody>
      </p:sp>
      <p:sp>
        <p:nvSpPr>
          <p:cNvPr id="409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CA" altLang="en-US"/>
          </a:p>
        </p:txBody>
      </p:sp>
      <p:sp>
        <p:nvSpPr>
          <p:cNvPr id="645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CA" alt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EF8E707-249E-4397-9FE0-34623F58E4FB}"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056F732-00F6-2D40-9C23-8FCFB28E1E6E}" type="slidenum">
              <a:rPr lang="en-US" smtClean="0"/>
              <a:t>1</a:t>
            </a:fld>
            <a:endParaRPr lang="en-US"/>
          </a:p>
        </p:txBody>
      </p:sp>
    </p:spTree>
    <p:extLst>
      <p:ext uri="{BB962C8B-B14F-4D97-AF65-F5344CB8AC3E}">
        <p14:creationId xmlns:p14="http://schemas.microsoft.com/office/powerpoint/2010/main" val="340061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0675" y="512763"/>
            <a:ext cx="3422650" cy="2566987"/>
          </a:xfrm>
        </p:spPr>
      </p:sp>
      <p:sp>
        <p:nvSpPr>
          <p:cNvPr id="3" name="Notes Placeholder 2"/>
          <p:cNvSpPr>
            <a:spLocks noGrp="1"/>
          </p:cNvSpPr>
          <p:nvPr>
            <p:ph type="body" idx="1"/>
          </p:nvPr>
        </p:nvSpPr>
        <p:spPr/>
        <p:txBody>
          <a:bodyPr/>
          <a:lstStyle/>
          <a:p>
            <a:r>
              <a:rPr lang="en-CA" dirty="0"/>
              <a:t>After the new CWFIS goes live, we will display four maps related to the seasonal forecast. These are:</a:t>
            </a:r>
            <a:br>
              <a:rPr lang="en-CA" dirty="0"/>
            </a:br>
            <a:r>
              <a:rPr lang="en-CA" dirty="0"/>
              <a:t>1. Forecast Severity Rating</a:t>
            </a:r>
          </a:p>
          <a:p>
            <a:r>
              <a:rPr lang="en-CA" dirty="0"/>
              <a:t>2. Forecast Severity Anomaly</a:t>
            </a:r>
          </a:p>
          <a:p>
            <a:r>
              <a:rPr lang="en-CA" dirty="0"/>
              <a:t>3. Forecast probability</a:t>
            </a:r>
          </a:p>
          <a:p>
            <a:r>
              <a:rPr lang="en-CA" dirty="0"/>
              <a:t>4. Extreme fire weather days.</a:t>
            </a:r>
          </a:p>
          <a:p>
            <a:endParaRPr lang="en-CA" dirty="0"/>
          </a:p>
          <a:p>
            <a:r>
              <a:rPr lang="en-CA" dirty="0"/>
              <a:t>The first two of these maps are similar to those produced by version 1, although the underlying calculation is different. The other two maps are new.</a:t>
            </a:r>
          </a:p>
          <a:p>
            <a:r>
              <a:rPr lang="en-CA" dirty="0"/>
              <a:t>The examples shown correspond to the August 2025 forecast.</a:t>
            </a:r>
          </a:p>
          <a:p>
            <a:r>
              <a:rPr lang="en-CA" dirty="0"/>
              <a:t>Maps on CWFIS may have a different appearance.</a:t>
            </a: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27942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9A9F7-30B4-954C-3310-133511AC749E}"/>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2A6EABD1-970A-2D3D-35A1-D57893FF34F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C7B981-5049-4D6E-840F-6B7F593C90EC}" type="slidenum">
              <a:rPr lang="en-CA" altLang="en-US"/>
              <a:pPr>
                <a:spcBef>
                  <a:spcPct val="0"/>
                </a:spcBef>
              </a:pPr>
              <a:t>11</a:t>
            </a:fld>
            <a:endParaRPr lang="en-CA" altLang="en-US"/>
          </a:p>
        </p:txBody>
      </p:sp>
      <p:sp>
        <p:nvSpPr>
          <p:cNvPr id="34819" name="Slide Image Placeholder 1">
            <a:extLst>
              <a:ext uri="{FF2B5EF4-FFF2-40B4-BE49-F238E27FC236}">
                <a16:creationId xmlns:a16="http://schemas.microsoft.com/office/drawing/2014/main" id="{49393DC3-FDB6-0BF9-7D78-9C439B176896}"/>
              </a:ext>
            </a:extLst>
          </p:cNvPr>
          <p:cNvSpPr>
            <a:spLocks noGrp="1" noRot="1" noChangeAspect="1" noTextEdit="1"/>
          </p:cNvSpPr>
          <p:nvPr>
            <p:ph type="sldImg"/>
          </p:nvPr>
        </p:nvSpPr>
        <p:spPr>
          <a:xfrm>
            <a:off x="1181100" y="696913"/>
            <a:ext cx="4648200" cy="3486150"/>
          </a:xfrm>
          <a:ln/>
        </p:spPr>
      </p:sp>
      <p:sp>
        <p:nvSpPr>
          <p:cNvPr id="34820" name="Notes Placeholder 2">
            <a:extLst>
              <a:ext uri="{FF2B5EF4-FFF2-40B4-BE49-F238E27FC236}">
                <a16:creationId xmlns:a16="http://schemas.microsoft.com/office/drawing/2014/main" id="{6ECA5B79-B390-F9CA-BFB5-CC5D3E8B3328}"/>
              </a:ext>
            </a:extLst>
          </p:cNvPr>
          <p:cNvSpPr>
            <a:spLocks noGrp="1"/>
          </p:cNvSpPr>
          <p:nvPr>
            <p:ph type="body" idx="1"/>
          </p:nvPr>
        </p:nvSpPr>
        <p:spPr>
          <a:noFill/>
        </p:spPr>
        <p:txBody>
          <a:bodyPr lIns="93177" tIns="46589" rIns="93177" bIns="46589"/>
          <a:lstStyle/>
          <a:p>
            <a:pPr eaLnBrk="1" hangingPunct="1">
              <a:spcBef>
                <a:spcPct val="0"/>
              </a:spcBef>
            </a:pPr>
            <a:r>
              <a:rPr lang="en-US" altLang="en-US" dirty="0">
                <a:latin typeface="Arial" panose="020B0604020202020204" pitchFamily="34" charset="0"/>
              </a:rPr>
              <a:t>We do not expect above normal fire severity in April and thus do not show any polygons on this map.  Stormy conditions are likely to continue</a:t>
            </a:r>
          </a:p>
          <a:p>
            <a:pPr eaLnBrk="1" hangingPunct="1">
              <a:spcBef>
                <a:spcPct val="0"/>
              </a:spcBef>
            </a:pPr>
            <a:r>
              <a:rPr lang="en-US" altLang="en-US" dirty="0">
                <a:latin typeface="Arial" panose="020B0604020202020204" pitchFamily="34" charset="0"/>
              </a:rPr>
              <a:t>with precipitation tracks variable through the month.</a:t>
            </a:r>
          </a:p>
          <a:p>
            <a:pPr eaLnBrk="1" hangingPunct="1">
              <a:spcBef>
                <a:spcPct val="0"/>
              </a:spcBef>
            </a:pPr>
            <a:r>
              <a:rPr lang="en-US" altLang="en-US" dirty="0">
                <a:latin typeface="Arial" panose="020B0604020202020204" pitchFamily="34" charset="0"/>
              </a:rPr>
              <a:t>Areas in the southern Prairies may not experience fire activity in later May or June as this area will likely be green.</a:t>
            </a:r>
          </a:p>
          <a:p>
            <a:pPr eaLnBrk="1" hangingPunct="1">
              <a:spcBef>
                <a:spcPct val="0"/>
              </a:spcBef>
            </a:pPr>
            <a:r>
              <a:rPr lang="en-US" altLang="en-US" dirty="0">
                <a:latin typeface="Arial" panose="020B0604020202020204" pitchFamily="34" charset="0"/>
              </a:rPr>
              <a:t>Many of the areas had below normal precipitation over winter 2025-26 (e.g. southern BC/AB/SK, northern MB, NB).</a:t>
            </a:r>
          </a:p>
        </p:txBody>
      </p:sp>
      <p:sp>
        <p:nvSpPr>
          <p:cNvPr id="34821" name="Slide Number Placeholder 3">
            <a:extLst>
              <a:ext uri="{FF2B5EF4-FFF2-40B4-BE49-F238E27FC236}">
                <a16:creationId xmlns:a16="http://schemas.microsoft.com/office/drawing/2014/main" id="{9DFB80F9-1967-0934-04EF-0E244E702ECC}"/>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0363" indent="-233363"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976F207-C965-475A-A60E-A8B0520C9760}" type="slidenum">
              <a:rPr lang="en-US" altLang="en-US"/>
              <a:pPr algn="r">
                <a:spcBef>
                  <a:spcPct val="0"/>
                </a:spcBef>
              </a:pPr>
              <a:t>11</a:t>
            </a:fld>
            <a:endParaRPr lang="en-US" altLang="en-US"/>
          </a:p>
        </p:txBody>
      </p:sp>
    </p:spTree>
    <p:extLst>
      <p:ext uri="{BB962C8B-B14F-4D97-AF65-F5344CB8AC3E}">
        <p14:creationId xmlns:p14="http://schemas.microsoft.com/office/powerpoint/2010/main" val="355298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C7B981-5049-4D6E-840F-6B7F593C90EC}" type="slidenum">
              <a:rPr lang="en-CA" altLang="en-US"/>
              <a:pPr>
                <a:spcBef>
                  <a:spcPct val="0"/>
                </a:spcBef>
              </a:pPr>
              <a:t>12</a:t>
            </a:fld>
            <a:endParaRPr lang="en-CA" altLang="en-US"/>
          </a:p>
        </p:txBody>
      </p:sp>
      <p:sp>
        <p:nvSpPr>
          <p:cNvPr id="34819" name="Slide Image Placeholder 1"/>
          <p:cNvSpPr>
            <a:spLocks noGrp="1" noRot="1" noChangeAspect="1" noTextEdit="1"/>
          </p:cNvSpPr>
          <p:nvPr>
            <p:ph type="sldImg"/>
          </p:nvPr>
        </p:nvSpPr>
        <p:spPr>
          <a:xfrm>
            <a:off x="1181100" y="696913"/>
            <a:ext cx="4648200" cy="3486150"/>
          </a:xfrm>
          <a:ln/>
        </p:spPr>
      </p:sp>
      <p:sp>
        <p:nvSpPr>
          <p:cNvPr id="34820" name="Notes Placeholder 2"/>
          <p:cNvSpPr>
            <a:spLocks noGrp="1"/>
          </p:cNvSpPr>
          <p:nvPr>
            <p:ph type="body" idx="1"/>
          </p:nvPr>
        </p:nvSpPr>
        <p:spPr>
          <a:noFill/>
        </p:spPr>
        <p:txBody>
          <a:bodyPr lIns="93177" tIns="46589" rIns="93177" bIns="46589"/>
          <a:lstStyle/>
          <a:p>
            <a:pPr eaLnBrk="1" hangingPunct="1">
              <a:spcBef>
                <a:spcPct val="0"/>
              </a:spcBef>
            </a:pPr>
            <a:endParaRPr lang="en-US" altLang="en-US">
              <a:latin typeface="Arial" panose="020B0604020202020204" pitchFamily="34" charset="0"/>
            </a:endParaRPr>
          </a:p>
        </p:txBody>
      </p:sp>
      <p:sp>
        <p:nvSpPr>
          <p:cNvPr id="3482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0363" indent="-233363"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976F207-C965-475A-A60E-A8B0520C9760}" type="slidenum">
              <a:rPr lang="en-US" altLang="en-US"/>
              <a:pPr algn="r">
                <a:spcBef>
                  <a:spcPct val="0"/>
                </a:spcBef>
              </a:pPr>
              <a:t>12</a:t>
            </a:fld>
            <a:endParaRPr lang="en-US" altLang="en-US"/>
          </a:p>
        </p:txBody>
      </p:sp>
    </p:spTree>
    <p:extLst>
      <p:ext uri="{BB962C8B-B14F-4D97-AF65-F5344CB8AC3E}">
        <p14:creationId xmlns:p14="http://schemas.microsoft.com/office/powerpoint/2010/main" val="155960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C7B981-5049-4D6E-840F-6B7F593C90EC}" type="slidenum">
              <a:rPr lang="en-CA" altLang="en-US"/>
              <a:pPr>
                <a:spcBef>
                  <a:spcPct val="0"/>
                </a:spcBef>
              </a:pPr>
              <a:t>2</a:t>
            </a:fld>
            <a:endParaRPr lang="en-CA" altLang="en-US"/>
          </a:p>
        </p:txBody>
      </p:sp>
      <p:sp>
        <p:nvSpPr>
          <p:cNvPr id="34819" name="Slide Image Placeholder 1"/>
          <p:cNvSpPr>
            <a:spLocks noGrp="1" noRot="1" noChangeAspect="1" noTextEdit="1"/>
          </p:cNvSpPr>
          <p:nvPr>
            <p:ph type="sldImg"/>
          </p:nvPr>
        </p:nvSpPr>
        <p:spPr>
          <a:xfrm>
            <a:off x="1181100" y="696913"/>
            <a:ext cx="4648200" cy="3486150"/>
          </a:xfrm>
          <a:ln/>
        </p:spPr>
      </p:sp>
      <p:sp>
        <p:nvSpPr>
          <p:cNvPr id="34820" name="Notes Placeholder 2"/>
          <p:cNvSpPr>
            <a:spLocks noGrp="1"/>
          </p:cNvSpPr>
          <p:nvPr>
            <p:ph type="body" idx="1"/>
          </p:nvPr>
        </p:nvSpPr>
        <p:spPr>
          <a:noFill/>
        </p:spPr>
        <p:txBody>
          <a:bodyPr lIns="93177" tIns="46589" rIns="93177" bIns="46589"/>
          <a:lstStyle/>
          <a:p>
            <a:pPr eaLnBrk="1" hangingPunct="1">
              <a:spcBef>
                <a:spcPct val="0"/>
              </a:spcBef>
            </a:pPr>
            <a:endParaRPr lang="en-US" altLang="en-US" dirty="0">
              <a:latin typeface="Arial" panose="020B0604020202020204" pitchFamily="34" charset="0"/>
            </a:endParaRPr>
          </a:p>
        </p:txBody>
      </p:sp>
      <p:sp>
        <p:nvSpPr>
          <p:cNvPr id="3482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0363" indent="-233363"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976F207-C965-475A-A60E-A8B0520C9760}" type="slidenum">
              <a:rPr lang="en-US" altLang="en-US"/>
              <a:pPr algn="r">
                <a:spcBef>
                  <a:spcPct val="0"/>
                </a:spcBef>
              </a:pPr>
              <a:t>2</a:t>
            </a:fld>
            <a:endParaRPr lang="en-US" altLang="en-US"/>
          </a:p>
        </p:txBody>
      </p:sp>
    </p:spTree>
    <p:extLst>
      <p:ext uri="{BB962C8B-B14F-4D97-AF65-F5344CB8AC3E}">
        <p14:creationId xmlns:p14="http://schemas.microsoft.com/office/powerpoint/2010/main" val="3981278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C7B981-5049-4D6E-840F-6B7F593C90EC}" type="slidenum">
              <a:rPr lang="en-CA" altLang="en-US"/>
              <a:pPr>
                <a:spcBef>
                  <a:spcPct val="0"/>
                </a:spcBef>
              </a:pPr>
              <a:t>3</a:t>
            </a:fld>
            <a:endParaRPr lang="en-CA" altLang="en-US"/>
          </a:p>
        </p:txBody>
      </p:sp>
      <p:sp>
        <p:nvSpPr>
          <p:cNvPr id="34819" name="Slide Image Placeholder 1"/>
          <p:cNvSpPr>
            <a:spLocks noGrp="1" noRot="1" noChangeAspect="1" noTextEdit="1"/>
          </p:cNvSpPr>
          <p:nvPr>
            <p:ph type="sldImg"/>
          </p:nvPr>
        </p:nvSpPr>
        <p:spPr>
          <a:xfrm>
            <a:off x="1181100" y="696913"/>
            <a:ext cx="4648200" cy="3486150"/>
          </a:xfrm>
          <a:ln/>
        </p:spPr>
      </p:sp>
      <p:sp>
        <p:nvSpPr>
          <p:cNvPr id="34820" name="Notes Placeholder 2"/>
          <p:cNvSpPr>
            <a:spLocks noGrp="1"/>
          </p:cNvSpPr>
          <p:nvPr>
            <p:ph type="body" idx="1"/>
          </p:nvPr>
        </p:nvSpPr>
        <p:spPr>
          <a:noFill/>
        </p:spPr>
        <p:txBody>
          <a:bodyPr lIns="93177" tIns="46589" rIns="93177" bIns="46589"/>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rPr>
              <a:t>We have had a stormy northern hemisphere winter in many regions. Southwestern Canada and much of the western USA were exceptions.</a:t>
            </a:r>
          </a:p>
          <a:p>
            <a:pPr eaLnBrk="1" hangingPunct="1">
              <a:spcBef>
                <a:spcPct val="0"/>
              </a:spcBef>
            </a:pPr>
            <a:endParaRPr lang="en-US" altLang="en-US" dirty="0">
              <a:latin typeface="Arial" panose="020B0604020202020204" pitchFamily="34" charset="0"/>
            </a:endParaRPr>
          </a:p>
        </p:txBody>
      </p:sp>
      <p:sp>
        <p:nvSpPr>
          <p:cNvPr id="3482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0363" indent="-233363"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976F207-C965-475A-A60E-A8B0520C9760}" type="slidenum">
              <a:rPr lang="en-US" altLang="en-US"/>
              <a:pPr algn="r">
                <a:spcBef>
                  <a:spcPct val="0"/>
                </a:spcBef>
              </a:pPr>
              <a:t>3</a:t>
            </a:fld>
            <a:endParaRPr lang="en-US" altLang="en-US"/>
          </a:p>
        </p:txBody>
      </p:sp>
    </p:spTree>
    <p:extLst>
      <p:ext uri="{BB962C8B-B14F-4D97-AF65-F5344CB8AC3E}">
        <p14:creationId xmlns:p14="http://schemas.microsoft.com/office/powerpoint/2010/main" val="238005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C7B981-5049-4D6E-840F-6B7F593C90EC}" type="slidenum">
              <a:rPr lang="en-CA" altLang="en-US"/>
              <a:pPr>
                <a:spcBef>
                  <a:spcPct val="0"/>
                </a:spcBef>
              </a:pPr>
              <a:t>4</a:t>
            </a:fld>
            <a:endParaRPr lang="en-CA" altLang="en-US"/>
          </a:p>
        </p:txBody>
      </p:sp>
      <p:sp>
        <p:nvSpPr>
          <p:cNvPr id="34819" name="Slide Image Placeholder 1"/>
          <p:cNvSpPr>
            <a:spLocks noGrp="1" noRot="1" noChangeAspect="1" noTextEdit="1"/>
          </p:cNvSpPr>
          <p:nvPr>
            <p:ph type="sldImg"/>
          </p:nvPr>
        </p:nvSpPr>
        <p:spPr>
          <a:xfrm>
            <a:off x="1181100" y="696913"/>
            <a:ext cx="4648200" cy="3486150"/>
          </a:xfrm>
          <a:ln/>
        </p:spPr>
      </p:sp>
      <p:sp>
        <p:nvSpPr>
          <p:cNvPr id="34820" name="Notes Placeholder 2"/>
          <p:cNvSpPr>
            <a:spLocks noGrp="1"/>
          </p:cNvSpPr>
          <p:nvPr>
            <p:ph type="body" idx="1"/>
          </p:nvPr>
        </p:nvSpPr>
        <p:spPr>
          <a:noFill/>
        </p:spPr>
        <p:txBody>
          <a:bodyPr lIns="93177" tIns="46589" rIns="93177" bIns="46589"/>
          <a:lstStyle/>
          <a:p>
            <a:pPr eaLnBrk="1" hangingPunct="1">
              <a:spcBef>
                <a:spcPct val="0"/>
              </a:spcBef>
            </a:pPr>
            <a:r>
              <a:rPr lang="en-US" altLang="en-US" dirty="0">
                <a:latin typeface="Arial" panose="020B0604020202020204" pitchFamily="34" charset="0"/>
              </a:rPr>
              <a:t>Still in a broad negative PDO phase but SST in the northern Pacific have cooled a bit. During 2023-25 SST were very high</a:t>
            </a:r>
          </a:p>
          <a:p>
            <a:pPr eaLnBrk="1" hangingPunct="1">
              <a:spcBef>
                <a:spcPct val="0"/>
              </a:spcBef>
            </a:pPr>
            <a:r>
              <a:rPr lang="en-US" altLang="en-US" dirty="0">
                <a:latin typeface="Arial" panose="020B0604020202020204" pitchFamily="34" charset="0"/>
              </a:rPr>
              <a:t>across the northern Pacific with warmest temperatures in mid-ocean. Ocean temperatures can change rapidly so we want to monitor them as the season progresses.</a:t>
            </a:r>
          </a:p>
          <a:p>
            <a:pPr eaLnBrk="1" hangingPunct="1">
              <a:spcBef>
                <a:spcPct val="0"/>
              </a:spcBef>
            </a:pPr>
            <a:endParaRPr lang="en-US" altLang="en-US" dirty="0">
              <a:latin typeface="Arial" panose="020B0604020202020204" pitchFamily="34" charset="0"/>
            </a:endParaRPr>
          </a:p>
        </p:txBody>
      </p:sp>
      <p:sp>
        <p:nvSpPr>
          <p:cNvPr id="3482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0363" indent="-233363"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976F207-C965-475A-A60E-A8B0520C9760}" type="slidenum">
              <a:rPr lang="en-US" altLang="en-US"/>
              <a:pPr algn="r">
                <a:spcBef>
                  <a:spcPct val="0"/>
                </a:spcBef>
              </a:pPr>
              <a:t>4</a:t>
            </a:fld>
            <a:endParaRPr lang="en-US" altLang="en-US"/>
          </a:p>
        </p:txBody>
      </p:sp>
    </p:spTree>
    <p:extLst>
      <p:ext uri="{BB962C8B-B14F-4D97-AF65-F5344CB8AC3E}">
        <p14:creationId xmlns:p14="http://schemas.microsoft.com/office/powerpoint/2010/main" val="80488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C7B981-5049-4D6E-840F-6B7F593C90EC}" type="slidenum">
              <a:rPr lang="en-CA" altLang="en-US"/>
              <a:pPr>
                <a:spcBef>
                  <a:spcPct val="0"/>
                </a:spcBef>
              </a:pPr>
              <a:t>5</a:t>
            </a:fld>
            <a:endParaRPr lang="en-CA" altLang="en-US"/>
          </a:p>
        </p:txBody>
      </p:sp>
      <p:sp>
        <p:nvSpPr>
          <p:cNvPr id="34819" name="Slide Image Placeholder 1"/>
          <p:cNvSpPr>
            <a:spLocks noGrp="1" noRot="1" noChangeAspect="1" noTextEdit="1"/>
          </p:cNvSpPr>
          <p:nvPr>
            <p:ph type="sldImg"/>
          </p:nvPr>
        </p:nvSpPr>
        <p:spPr>
          <a:xfrm>
            <a:off x="1181100" y="696913"/>
            <a:ext cx="4648200" cy="3486150"/>
          </a:xfrm>
          <a:ln/>
        </p:spPr>
      </p:sp>
      <p:sp>
        <p:nvSpPr>
          <p:cNvPr id="34820" name="Notes Placeholder 2"/>
          <p:cNvSpPr>
            <a:spLocks noGrp="1"/>
          </p:cNvSpPr>
          <p:nvPr>
            <p:ph type="body" idx="1"/>
          </p:nvPr>
        </p:nvSpPr>
        <p:spPr>
          <a:noFill/>
        </p:spPr>
        <p:txBody>
          <a:bodyPr lIns="93177" tIns="46589" rIns="93177" bIns="46589"/>
          <a:lstStyle/>
          <a:p>
            <a:pPr eaLnBrk="1" hangingPunct="1">
              <a:spcBef>
                <a:spcPct val="0"/>
              </a:spcBef>
            </a:pPr>
            <a:r>
              <a:rPr lang="en-US" altLang="en-US" dirty="0">
                <a:latin typeface="Arial" panose="020B0604020202020204" pitchFamily="34" charset="0"/>
              </a:rPr>
              <a:t>Years</a:t>
            </a:r>
            <a:r>
              <a:rPr lang="en-US" altLang="en-US" baseline="0" dirty="0">
                <a:latin typeface="Arial" panose="020B0604020202020204" pitchFamily="34" charset="0"/>
              </a:rPr>
              <a:t> with high</a:t>
            </a:r>
            <a:r>
              <a:rPr lang="en-US" altLang="en-US" dirty="0">
                <a:latin typeface="Arial" panose="020B0604020202020204" pitchFamily="34" charset="0"/>
              </a:rPr>
              <a:t> burned area in Quebec are</a:t>
            </a:r>
            <a:r>
              <a:rPr lang="en-US" altLang="en-US" baseline="0" dirty="0">
                <a:latin typeface="Arial" panose="020B0604020202020204" pitchFamily="34" charset="0"/>
              </a:rPr>
              <a:t> indicated in black text, moderate years in orange, and low in green. Perhaps the degree to which the NAO is positive influences fire occurrence,</a:t>
            </a:r>
          </a:p>
          <a:p>
            <a:pPr eaLnBrk="1" hangingPunct="1">
              <a:spcBef>
                <a:spcPct val="0"/>
              </a:spcBef>
            </a:pPr>
            <a:r>
              <a:rPr lang="en-US" altLang="en-US" baseline="0" dirty="0">
                <a:latin typeface="Arial" panose="020B0604020202020204" pitchFamily="34" charset="0"/>
              </a:rPr>
              <a:t>which depends on the correct dryness (high atmospheric pressure) coupled with enough atmospheric instability to generate thundershowers, or increased human activity in the absence of rain. This may occur during years where the NAO transitions between negative and positive or vice versa.</a:t>
            </a:r>
          </a:p>
          <a:p>
            <a:pPr eaLnBrk="1" hangingPunct="1">
              <a:spcBef>
                <a:spcPct val="0"/>
              </a:spcBef>
            </a:pPr>
            <a:endParaRPr lang="en-US" altLang="en-US" baseline="0" dirty="0">
              <a:latin typeface="Arial" panose="020B0604020202020204" pitchFamily="34" charset="0"/>
            </a:endParaRPr>
          </a:p>
          <a:p>
            <a:pPr eaLnBrk="1" hangingPunct="1">
              <a:spcBef>
                <a:spcPct val="0"/>
              </a:spcBef>
            </a:pPr>
            <a:r>
              <a:rPr lang="en-US" altLang="en-US" baseline="0" dirty="0">
                <a:latin typeface="Arial" panose="020B0604020202020204" pitchFamily="34" charset="0"/>
              </a:rPr>
              <a:t>A study ongoing at </a:t>
            </a:r>
            <a:r>
              <a:rPr lang="en-US" altLang="en-US" baseline="0" dirty="0" err="1">
                <a:latin typeface="Arial" panose="020B0604020202020204" pitchFamily="34" charset="0"/>
              </a:rPr>
              <a:t>Universite</a:t>
            </a:r>
            <a:r>
              <a:rPr lang="en-US" altLang="en-US" baseline="0" dirty="0">
                <a:latin typeface="Arial" panose="020B0604020202020204" pitchFamily="34" charset="0"/>
              </a:rPr>
              <a:t> du Quebec a Montreal will likely provide more insight into oceanic/atmospheric oscillations that influence fire in eastern Canada. One finding may link a Baffin/West Atlantic (BWA) oscillation with increased severity rating (I have not read outcomes from this study so can’t comment on this any more at this time).</a:t>
            </a:r>
          </a:p>
          <a:p>
            <a:pPr eaLnBrk="1" hangingPunct="1">
              <a:spcBef>
                <a:spcPct val="0"/>
              </a:spcBef>
            </a:pPr>
            <a:endParaRPr lang="en-US" altLang="en-US" dirty="0">
              <a:latin typeface="Arial" panose="020B0604020202020204" pitchFamily="34" charset="0"/>
            </a:endParaRPr>
          </a:p>
        </p:txBody>
      </p:sp>
      <p:sp>
        <p:nvSpPr>
          <p:cNvPr id="3482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0363" indent="-233363"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976F207-C965-475A-A60E-A8B0520C9760}" type="slidenum">
              <a:rPr lang="en-US" altLang="en-US"/>
              <a:pPr algn="r">
                <a:spcBef>
                  <a:spcPct val="0"/>
                </a:spcBef>
              </a:pPr>
              <a:t>5</a:t>
            </a:fld>
            <a:endParaRPr lang="en-US" altLang="en-US"/>
          </a:p>
        </p:txBody>
      </p:sp>
    </p:spTree>
    <p:extLst>
      <p:ext uri="{BB962C8B-B14F-4D97-AF65-F5344CB8AC3E}">
        <p14:creationId xmlns:p14="http://schemas.microsoft.com/office/powerpoint/2010/main" val="98395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65581-565D-E254-3755-BDA140E2A892}"/>
            </a:ext>
          </a:extLst>
        </p:cNvPr>
        <p:cNvGrpSpPr/>
        <p:nvPr/>
      </p:nvGrpSpPr>
      <p:grpSpPr>
        <a:xfrm>
          <a:off x="0" y="0"/>
          <a:ext cx="0" cy="0"/>
          <a:chOff x="0" y="0"/>
          <a:chExt cx="0" cy="0"/>
        </a:xfrm>
      </p:grpSpPr>
      <p:sp>
        <p:nvSpPr>
          <p:cNvPr id="34818" name="Rectangle 7">
            <a:extLst>
              <a:ext uri="{FF2B5EF4-FFF2-40B4-BE49-F238E27FC236}">
                <a16:creationId xmlns:a16="http://schemas.microsoft.com/office/drawing/2014/main" id="{400FC0F0-8C89-3B0D-7F92-0C3673A6411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C7B981-5049-4D6E-840F-6B7F593C90EC}" type="slidenum">
              <a:rPr lang="en-CA" altLang="en-US"/>
              <a:pPr>
                <a:spcBef>
                  <a:spcPct val="0"/>
                </a:spcBef>
              </a:pPr>
              <a:t>6</a:t>
            </a:fld>
            <a:endParaRPr lang="en-CA" altLang="en-US"/>
          </a:p>
        </p:txBody>
      </p:sp>
      <p:sp>
        <p:nvSpPr>
          <p:cNvPr id="34819" name="Slide Image Placeholder 1">
            <a:extLst>
              <a:ext uri="{FF2B5EF4-FFF2-40B4-BE49-F238E27FC236}">
                <a16:creationId xmlns:a16="http://schemas.microsoft.com/office/drawing/2014/main" id="{D1688AB7-B713-5F2F-677D-DACF25DABF0F}"/>
              </a:ext>
            </a:extLst>
          </p:cNvPr>
          <p:cNvSpPr>
            <a:spLocks noGrp="1" noRot="1" noChangeAspect="1" noTextEdit="1"/>
          </p:cNvSpPr>
          <p:nvPr>
            <p:ph type="sldImg"/>
          </p:nvPr>
        </p:nvSpPr>
        <p:spPr>
          <a:xfrm>
            <a:off x="1181100" y="696913"/>
            <a:ext cx="4648200" cy="3486150"/>
          </a:xfrm>
          <a:ln/>
        </p:spPr>
      </p:sp>
      <p:sp>
        <p:nvSpPr>
          <p:cNvPr id="34820" name="Notes Placeholder 2">
            <a:extLst>
              <a:ext uri="{FF2B5EF4-FFF2-40B4-BE49-F238E27FC236}">
                <a16:creationId xmlns:a16="http://schemas.microsoft.com/office/drawing/2014/main" id="{60310EBE-3A37-B376-D2D6-11D1969E3D94}"/>
              </a:ext>
            </a:extLst>
          </p:cNvPr>
          <p:cNvSpPr>
            <a:spLocks noGrp="1"/>
          </p:cNvSpPr>
          <p:nvPr>
            <p:ph type="body" idx="1"/>
          </p:nvPr>
        </p:nvSpPr>
        <p:spPr>
          <a:noFill/>
        </p:spPr>
        <p:txBody>
          <a:bodyPr lIns="93177" tIns="46589" rIns="93177" bIns="46589"/>
          <a:lstStyle/>
          <a:p>
            <a:pPr eaLnBrk="1" hangingPunct="1">
              <a:spcBef>
                <a:spcPct val="0"/>
              </a:spcBef>
            </a:pPr>
            <a:r>
              <a:rPr lang="en-US" altLang="en-US" dirty="0">
                <a:latin typeface="Arial" panose="020B0604020202020204" pitchFamily="34" charset="0"/>
              </a:rPr>
              <a:t>Years</a:t>
            </a:r>
            <a:r>
              <a:rPr lang="en-US" altLang="en-US" baseline="0" dirty="0">
                <a:latin typeface="Arial" panose="020B0604020202020204" pitchFamily="34" charset="0"/>
              </a:rPr>
              <a:t> with high</a:t>
            </a:r>
            <a:r>
              <a:rPr lang="en-US" altLang="en-US" dirty="0">
                <a:latin typeface="Arial" panose="020B0604020202020204" pitchFamily="34" charset="0"/>
              </a:rPr>
              <a:t> burned area in Quebec are</a:t>
            </a:r>
            <a:r>
              <a:rPr lang="en-US" altLang="en-US" baseline="0" dirty="0">
                <a:latin typeface="Arial" panose="020B0604020202020204" pitchFamily="34" charset="0"/>
              </a:rPr>
              <a:t> indicated in black text, moderate years in orange, and low in green. Perhaps the degree to which the NAO is positive influences fire occurrence,</a:t>
            </a:r>
          </a:p>
          <a:p>
            <a:pPr eaLnBrk="1" hangingPunct="1">
              <a:spcBef>
                <a:spcPct val="0"/>
              </a:spcBef>
            </a:pPr>
            <a:r>
              <a:rPr lang="en-US" altLang="en-US" baseline="0" dirty="0">
                <a:latin typeface="Arial" panose="020B0604020202020204" pitchFamily="34" charset="0"/>
              </a:rPr>
              <a:t>which depends on the correct dryness (high atmospheric pressure) coupled with enough atmospheric instability to generate thundershowers, or increased human activity in the absence of rain. This may occur during years where the NAO transitions between negative and positive or vice versa.</a:t>
            </a:r>
          </a:p>
          <a:p>
            <a:pPr eaLnBrk="1" hangingPunct="1">
              <a:spcBef>
                <a:spcPct val="0"/>
              </a:spcBef>
            </a:pPr>
            <a:endParaRPr lang="en-US" altLang="en-US" baseline="0" dirty="0">
              <a:latin typeface="Arial" panose="020B0604020202020204" pitchFamily="34" charset="0"/>
            </a:endParaRPr>
          </a:p>
          <a:p>
            <a:pPr eaLnBrk="1" hangingPunct="1">
              <a:spcBef>
                <a:spcPct val="0"/>
              </a:spcBef>
            </a:pPr>
            <a:r>
              <a:rPr lang="en-US" altLang="en-US" baseline="0" dirty="0">
                <a:latin typeface="Arial" panose="020B0604020202020204" pitchFamily="34" charset="0"/>
              </a:rPr>
              <a:t>A study ongoing at </a:t>
            </a:r>
            <a:r>
              <a:rPr lang="en-US" altLang="en-US" baseline="0" dirty="0" err="1">
                <a:latin typeface="Arial" panose="020B0604020202020204" pitchFamily="34" charset="0"/>
              </a:rPr>
              <a:t>Universite</a:t>
            </a:r>
            <a:r>
              <a:rPr lang="en-US" altLang="en-US" baseline="0" dirty="0">
                <a:latin typeface="Arial" panose="020B0604020202020204" pitchFamily="34" charset="0"/>
              </a:rPr>
              <a:t> du Quebec a Montreal will likely provide more insight into oceanic/atmospheric oscillations that influence fire in eastern Canada. One finding may link a Baffin/West Atlantic (BWA) oscillation with increased severity rating (I have not read outcomes from this study so can’t comment on this any more at this time).</a:t>
            </a:r>
          </a:p>
          <a:p>
            <a:pPr eaLnBrk="1" hangingPunct="1">
              <a:spcBef>
                <a:spcPct val="0"/>
              </a:spcBef>
            </a:pPr>
            <a:endParaRPr lang="en-US" altLang="en-US" dirty="0">
              <a:latin typeface="Arial" panose="020B0604020202020204" pitchFamily="34" charset="0"/>
            </a:endParaRPr>
          </a:p>
        </p:txBody>
      </p:sp>
      <p:sp>
        <p:nvSpPr>
          <p:cNvPr id="34821" name="Slide Number Placeholder 3">
            <a:extLst>
              <a:ext uri="{FF2B5EF4-FFF2-40B4-BE49-F238E27FC236}">
                <a16:creationId xmlns:a16="http://schemas.microsoft.com/office/drawing/2014/main" id="{12F98D29-B9A4-985A-98B7-553786686682}"/>
              </a:ext>
            </a:extLst>
          </p:cNvPr>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0363" indent="-233363"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976F207-C965-475A-A60E-A8B0520C9760}" type="slidenum">
              <a:rPr lang="en-US" altLang="en-US"/>
              <a:pPr algn="r">
                <a:spcBef>
                  <a:spcPct val="0"/>
                </a:spcBef>
              </a:pPr>
              <a:t>6</a:t>
            </a:fld>
            <a:endParaRPr lang="en-US" altLang="en-US"/>
          </a:p>
        </p:txBody>
      </p:sp>
    </p:spTree>
    <p:extLst>
      <p:ext uri="{BB962C8B-B14F-4D97-AF65-F5344CB8AC3E}">
        <p14:creationId xmlns:p14="http://schemas.microsoft.com/office/powerpoint/2010/main" val="3659878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Starting in September 2025, Oceanic Nino Index (ONI) calculations changed by removing the ocean’s warming trend by comparing Nino 3.4 region SST with the SST averaged over</a:t>
            </a:r>
          </a:p>
          <a:p>
            <a:r>
              <a:rPr lang="en-CA" dirty="0"/>
              <a:t>the whole ocean between -20 and +20 latitude, with a monthly scaling factor applied. This relative index, called the Relative Oceanic Nino Index (RONI), has resulted in</a:t>
            </a:r>
          </a:p>
          <a:p>
            <a:r>
              <a:rPr lang="en-CA" dirty="0"/>
              <a:t>some changes to the index values, which are reflected in the table above. Reference:  </a:t>
            </a:r>
            <a:r>
              <a:rPr lang="pt-BR" dirty="0"/>
              <a:t>DOI: https://doi.org/10.1175/JCLI-D-23-0406.1</a:t>
            </a:r>
            <a:endParaRPr lang="en-CA" dirty="0"/>
          </a:p>
        </p:txBody>
      </p:sp>
      <p:sp>
        <p:nvSpPr>
          <p:cNvPr id="4" name="Slide Number Placeholder 3"/>
          <p:cNvSpPr>
            <a:spLocks noGrp="1"/>
          </p:cNvSpPr>
          <p:nvPr>
            <p:ph type="sldNum" sz="quarter" idx="5"/>
          </p:nvPr>
        </p:nvSpPr>
        <p:spPr/>
        <p:txBody>
          <a:bodyPr/>
          <a:lstStyle/>
          <a:p>
            <a:fld id="{7EF8E707-249E-4397-9FE0-34623F58E4FB}" type="slidenum">
              <a:rPr lang="en-CA" altLang="en-US" smtClean="0"/>
              <a:pPr/>
              <a:t>7</a:t>
            </a:fld>
            <a:endParaRPr lang="en-CA" altLang="en-US"/>
          </a:p>
        </p:txBody>
      </p:sp>
    </p:spTree>
    <p:extLst>
      <p:ext uri="{BB962C8B-B14F-4D97-AF65-F5344CB8AC3E}">
        <p14:creationId xmlns:p14="http://schemas.microsoft.com/office/powerpoint/2010/main" val="754721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C7B981-5049-4D6E-840F-6B7F593C90EC}" type="slidenum">
              <a:rPr lang="en-CA" altLang="en-US"/>
              <a:pPr>
                <a:spcBef>
                  <a:spcPct val="0"/>
                </a:spcBef>
              </a:pPr>
              <a:t>8</a:t>
            </a:fld>
            <a:endParaRPr lang="en-CA" altLang="en-US"/>
          </a:p>
        </p:txBody>
      </p:sp>
      <p:sp>
        <p:nvSpPr>
          <p:cNvPr id="34819" name="Slide Image Placeholder 1"/>
          <p:cNvSpPr>
            <a:spLocks noGrp="1" noRot="1" noChangeAspect="1" noTextEdit="1"/>
          </p:cNvSpPr>
          <p:nvPr>
            <p:ph type="sldImg"/>
          </p:nvPr>
        </p:nvSpPr>
        <p:spPr>
          <a:xfrm>
            <a:off x="1181100" y="696913"/>
            <a:ext cx="4648200" cy="3486150"/>
          </a:xfrm>
          <a:ln/>
        </p:spPr>
      </p:sp>
      <p:sp>
        <p:nvSpPr>
          <p:cNvPr id="34820" name="Notes Placeholder 2"/>
          <p:cNvSpPr>
            <a:spLocks noGrp="1"/>
          </p:cNvSpPr>
          <p:nvPr>
            <p:ph type="body" idx="1"/>
          </p:nvPr>
        </p:nvSpPr>
        <p:spPr>
          <a:noFill/>
        </p:spPr>
        <p:txBody>
          <a:bodyPr lIns="93177" tIns="46589" rIns="93177" bIns="46589"/>
          <a:lstStyle/>
          <a:p>
            <a:pPr eaLnBrk="1" hangingPunct="1">
              <a:spcBef>
                <a:spcPct val="0"/>
              </a:spcBef>
            </a:pPr>
            <a:r>
              <a:rPr lang="en-US" altLang="en-US" dirty="0">
                <a:latin typeface="Arial" panose="020B0604020202020204" pitchFamily="34" charset="0"/>
              </a:rPr>
              <a:t>Neutral ENSO is when indexes remain between the horizontal red lines on the plume chart and the black lines on the time series.</a:t>
            </a:r>
          </a:p>
          <a:p>
            <a:pPr eaLnBrk="1" hangingPunct="1">
              <a:spcBef>
                <a:spcPct val="0"/>
              </a:spcBef>
            </a:pPr>
            <a:r>
              <a:rPr lang="en-US" altLang="en-US" dirty="0">
                <a:latin typeface="Arial" panose="020B0604020202020204" pitchFamily="34" charset="0"/>
              </a:rPr>
              <a:t>El Nino occurs when the indexes are above the top line (+0.5 sea surface temperature anomaly in the 3.4 region) for over 3 consecutive months.</a:t>
            </a:r>
          </a:p>
          <a:p>
            <a:pPr eaLnBrk="1" hangingPunct="1">
              <a:spcBef>
                <a:spcPct val="0"/>
              </a:spcBef>
            </a:pPr>
            <a:r>
              <a:rPr lang="en-US" altLang="en-US" dirty="0">
                <a:latin typeface="Arial" panose="020B0604020202020204" pitchFamily="34" charset="0"/>
              </a:rPr>
              <a:t>La Nina occurs when the indexes are below the bottom line (-0.5 sea surface temperature anomaly in the 3.4 region) for over 3 consecutive months.</a:t>
            </a:r>
          </a:p>
        </p:txBody>
      </p:sp>
      <p:sp>
        <p:nvSpPr>
          <p:cNvPr id="34821"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0363" indent="-233363"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6976F207-C965-475A-A60E-A8B0520C9760}" type="slidenum">
              <a:rPr lang="en-US" altLang="en-US"/>
              <a:pPr algn="r">
                <a:spcBef>
                  <a:spcPct val="0"/>
                </a:spcBef>
              </a:pPr>
              <a:t>8</a:t>
            </a:fld>
            <a:endParaRPr lang="en-US" altLang="en-US"/>
          </a:p>
        </p:txBody>
      </p:sp>
    </p:spTree>
    <p:extLst>
      <p:ext uri="{BB962C8B-B14F-4D97-AF65-F5344CB8AC3E}">
        <p14:creationId xmlns:p14="http://schemas.microsoft.com/office/powerpoint/2010/main" val="422470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dirty="0"/>
              <a:t>Temperature maps</a:t>
            </a:r>
            <a:r>
              <a:rPr lang="en-CA" baseline="0" dirty="0"/>
              <a:t>:</a:t>
            </a:r>
            <a:r>
              <a:rPr lang="en-CA" dirty="0"/>
              <a:t> blue = below</a:t>
            </a:r>
            <a:r>
              <a:rPr lang="en-CA" baseline="0" dirty="0"/>
              <a:t> normal, orange--red = above normal</a:t>
            </a:r>
          </a:p>
          <a:p>
            <a:r>
              <a:rPr lang="en-CA" baseline="0" dirty="0"/>
              <a:t>Precipitation maps: orange--red = below normal, green = above normal</a:t>
            </a:r>
          </a:p>
          <a:p>
            <a:endParaRPr lang="en-CA" dirty="0"/>
          </a:p>
          <a:p>
            <a:r>
              <a:rPr lang="en-CA" dirty="0"/>
              <a:t>Seasonal</a:t>
            </a:r>
            <a:r>
              <a:rPr lang="en-CA" baseline="0" dirty="0"/>
              <a:t> forecasts produced by </a:t>
            </a:r>
            <a:r>
              <a:rPr lang="en-CA" baseline="0" dirty="0" err="1"/>
              <a:t>NRCan</a:t>
            </a:r>
            <a:r>
              <a:rPr lang="en-CA" baseline="0" dirty="0"/>
              <a:t> use temperature and precipitation from the two 10-member </a:t>
            </a:r>
            <a:r>
              <a:rPr lang="en-CA" baseline="0" dirty="0" err="1"/>
              <a:t>CanSIPS</a:t>
            </a:r>
            <a:r>
              <a:rPr lang="en-CA" baseline="0" dirty="0"/>
              <a:t> ensembles (green boxes in centre).</a:t>
            </a:r>
          </a:p>
          <a:p>
            <a:r>
              <a:rPr lang="en-CA" baseline="0" dirty="0"/>
              <a:t>GEM-NEMO translates to Global Environmental Multiscale – Nucleus for European Modeling of the Oceans.</a:t>
            </a:r>
          </a:p>
          <a:p>
            <a:r>
              <a:rPr lang="en-CA" baseline="0" dirty="0"/>
              <a:t>Wind data from these models have not been tested yet.</a:t>
            </a:r>
          </a:p>
          <a:p>
            <a:endParaRPr lang="en-CA" baseline="0" dirty="0"/>
          </a:p>
          <a:p>
            <a:r>
              <a:rPr lang="en-CA" baseline="0" dirty="0"/>
              <a:t>The remainder of the boxes show various models used in the NMME, with combined outputs condensed into the top left box, while</a:t>
            </a:r>
          </a:p>
          <a:p>
            <a:r>
              <a:rPr lang="en-CA" baseline="0" dirty="0"/>
              <a:t>the bottom right box includes European models – the International Multi-Model Ensemble (IMME). </a:t>
            </a:r>
          </a:p>
          <a:p>
            <a:endParaRPr lang="en-CA" dirty="0"/>
          </a:p>
        </p:txBody>
      </p:sp>
      <p:sp>
        <p:nvSpPr>
          <p:cNvPr id="4" name="Slide Number Placeholder 3"/>
          <p:cNvSpPr>
            <a:spLocks noGrp="1"/>
          </p:cNvSpPr>
          <p:nvPr>
            <p:ph type="sldNum" sz="quarter" idx="10"/>
          </p:nvPr>
        </p:nvSpPr>
        <p:spPr/>
        <p:txBody>
          <a:bodyPr/>
          <a:lstStyle/>
          <a:p>
            <a:fld id="{7EF8E707-249E-4397-9FE0-34623F58E4FB}" type="slidenum">
              <a:rPr lang="en-CA" altLang="en-US" smtClean="0"/>
              <a:pPr/>
              <a:t>9</a:t>
            </a:fld>
            <a:endParaRPr lang="en-CA" altLang="en-US"/>
          </a:p>
        </p:txBody>
      </p:sp>
    </p:spTree>
    <p:extLst>
      <p:ext uri="{BB962C8B-B14F-4D97-AF65-F5344CB8AC3E}">
        <p14:creationId xmlns:p14="http://schemas.microsoft.com/office/powerpoint/2010/main" val="508797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corporate_green_e.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39"/>
            <a:ext cx="7772400" cy="1470025"/>
          </a:xfrm>
        </p:spPr>
        <p:txBody>
          <a:bodyPr/>
          <a:lstStyle>
            <a:lvl1pPr algn="ctr">
              <a:defRPr>
                <a:solidFill>
                  <a:schemeClr val="tx1"/>
                </a:solidFill>
              </a:defRPr>
            </a:lvl1pPr>
          </a:lstStyle>
          <a:p>
            <a:r>
              <a:rPr lang="x-none"/>
              <a:t>Click to edit Master title style</a:t>
            </a:r>
            <a:endParaRPr lang="en-US" dirty="0"/>
          </a:p>
        </p:txBody>
      </p:sp>
      <p:sp>
        <p:nvSpPr>
          <p:cNvPr id="3" name="Subtitle 2"/>
          <p:cNvSpPr>
            <a:spLocks noGrp="1"/>
          </p:cNvSpPr>
          <p:nvPr>
            <p:ph type="subTitle" idx="1"/>
          </p:nvPr>
        </p:nvSpPr>
        <p:spPr>
          <a:xfrm>
            <a:off x="1371600" y="3600450"/>
            <a:ext cx="6400800" cy="1752600"/>
          </a:xfrm>
        </p:spPr>
        <p:txBody>
          <a:bodyPr/>
          <a:lstStyle>
            <a:lvl1pPr marL="0" indent="0" algn="ctr">
              <a:buNone/>
              <a:defRPr>
                <a:solidFill>
                  <a:schemeClr val="tx1">
                    <a:lumMod val="65000"/>
                    <a:lumOff val="35000"/>
                  </a:schemeClr>
                </a:solidFill>
              </a:defRPr>
            </a:lvl1pPr>
            <a:lvl2pPr marL="342882"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8" indent="0" algn="ctr">
              <a:buNone/>
              <a:defRPr>
                <a:solidFill>
                  <a:schemeClr val="tx1">
                    <a:tint val="75000"/>
                  </a:schemeClr>
                </a:solidFill>
              </a:defRPr>
            </a:lvl7pPr>
            <a:lvl8pPr marL="2400180" indent="0" algn="ctr">
              <a:buNone/>
              <a:defRPr>
                <a:solidFill>
                  <a:schemeClr val="tx1">
                    <a:tint val="75000"/>
                  </a:schemeClr>
                </a:solidFill>
              </a:defRPr>
            </a:lvl8pPr>
            <a:lvl9pPr marL="2743062" indent="0" algn="ctr">
              <a:buNone/>
              <a:defRPr>
                <a:solidFill>
                  <a:schemeClr val="tx1">
                    <a:tint val="75000"/>
                  </a:schemeClr>
                </a:solidFill>
              </a:defRPr>
            </a:lvl9pPr>
          </a:lstStyle>
          <a:p>
            <a:r>
              <a:rPr lang="x-none"/>
              <a:t>Click to edit Master subtitle style</a:t>
            </a:r>
            <a:endParaRPr lang="en-US"/>
          </a:p>
        </p:txBody>
      </p:sp>
    </p:spTree>
    <p:extLst>
      <p:ext uri="{BB962C8B-B14F-4D97-AF65-F5344CB8AC3E}">
        <p14:creationId xmlns:p14="http://schemas.microsoft.com/office/powerpoint/2010/main" val="324155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1FCCE7-B790-42C2-AF0D-A2D8EB27AD20}" type="slidenum">
              <a:rPr lang="en-US" altLang="en-US" smtClean="0"/>
              <a:pPr>
                <a:defRPr/>
              </a:pPr>
              <a:t>‹#›</a:t>
            </a:fld>
            <a:endParaRPr lang="en-US" altLang="en-US"/>
          </a:p>
        </p:txBody>
      </p:sp>
    </p:spTree>
    <p:extLst>
      <p:ext uri="{BB962C8B-B14F-4D97-AF65-F5344CB8AC3E}">
        <p14:creationId xmlns:p14="http://schemas.microsoft.com/office/powerpoint/2010/main" val="314972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E62957-FB0F-45CD-9F62-68809849F219}" type="slidenum">
              <a:rPr lang="en-US" altLang="en-US" smtClean="0"/>
              <a:pPr>
                <a:defRPr/>
              </a:pPr>
              <a:t>‹#›</a:t>
            </a:fld>
            <a:endParaRPr lang="en-US" altLang="en-US"/>
          </a:p>
        </p:txBody>
      </p:sp>
    </p:spTree>
    <p:extLst>
      <p:ext uri="{BB962C8B-B14F-4D97-AF65-F5344CB8AC3E}">
        <p14:creationId xmlns:p14="http://schemas.microsoft.com/office/powerpoint/2010/main" val="97688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5400" y="1385888"/>
            <a:ext cx="7543800" cy="2728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18"/>
          <p:cNvSpPr>
            <a:spLocks noGrp="1" noChangeArrowheads="1"/>
          </p:cNvSpPr>
          <p:nvPr>
            <p:ph type="dt" sz="half" idx="10"/>
          </p:nvPr>
        </p:nvSpPr>
        <p:spPr>
          <a:xfrm>
            <a:off x="685800" y="5791200"/>
            <a:ext cx="1905000" cy="457200"/>
          </a:xfrm>
          <a:prstGeom prst="rect">
            <a:avLst/>
          </a:prstGeom>
        </p:spPr>
        <p:txBody>
          <a:bodyPr/>
          <a:lstStyle>
            <a:lvl1pPr fontAlgn="auto">
              <a:spcBef>
                <a:spcPts val="0"/>
              </a:spcBef>
              <a:spcAft>
                <a:spcPts val="0"/>
              </a:spcAft>
              <a:defRPr>
                <a:solidFill>
                  <a:prstClr val="black"/>
                </a:solidFill>
                <a:latin typeface="Calibri"/>
              </a:defRPr>
            </a:lvl1pPr>
          </a:lstStyle>
          <a:p>
            <a:pPr>
              <a:defRPr/>
            </a:pPr>
            <a:endParaRPr lang="en-CA" altLang="en-US"/>
          </a:p>
        </p:txBody>
      </p:sp>
      <p:sp>
        <p:nvSpPr>
          <p:cNvPr id="4" name="Rectangle 19"/>
          <p:cNvSpPr>
            <a:spLocks noGrp="1" noChangeArrowheads="1"/>
          </p:cNvSpPr>
          <p:nvPr>
            <p:ph type="ftr" sz="quarter" idx="11"/>
          </p:nvPr>
        </p:nvSpPr>
        <p:spPr/>
        <p:txBody>
          <a:bodyPr/>
          <a:lstStyle>
            <a:lvl1pPr>
              <a:defRPr/>
            </a:lvl1pPr>
          </a:lstStyle>
          <a:p>
            <a:pPr>
              <a:defRPr/>
            </a:pPr>
            <a:endParaRPr lang="en-CA" altLang="en-US"/>
          </a:p>
        </p:txBody>
      </p:sp>
      <p:sp>
        <p:nvSpPr>
          <p:cNvPr id="5" name="Rectangle 20"/>
          <p:cNvSpPr>
            <a:spLocks noGrp="1" noChangeArrowheads="1"/>
          </p:cNvSpPr>
          <p:nvPr>
            <p:ph type="sldNum" sz="quarter" idx="12"/>
          </p:nvPr>
        </p:nvSpPr>
        <p:spPr/>
        <p:txBody>
          <a:bodyPr/>
          <a:lstStyle>
            <a:lvl1pPr>
              <a:defRPr/>
            </a:lvl1pPr>
          </a:lstStyle>
          <a:p>
            <a:pPr>
              <a:defRPr/>
            </a:pPr>
            <a:fld id="{E31E620D-168F-466C-A2E7-A8B01AE1836F}" type="slidenum">
              <a:rPr lang="en-CA" altLang="en-US" smtClean="0"/>
              <a:pPr>
                <a:defRPr/>
              </a:pPr>
              <a:t>‹#›</a:t>
            </a:fld>
            <a:endParaRPr lang="en-CA" altLang="en-US"/>
          </a:p>
        </p:txBody>
      </p:sp>
    </p:spTree>
    <p:extLst>
      <p:ext uri="{BB962C8B-B14F-4D97-AF65-F5344CB8AC3E}">
        <p14:creationId xmlns:p14="http://schemas.microsoft.com/office/powerpoint/2010/main" val="175435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corporate_green_e.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39"/>
            <a:ext cx="7772400" cy="1470025"/>
          </a:xfrm>
        </p:spPr>
        <p:txBody>
          <a:bodyPr/>
          <a:lstStyle>
            <a:lvl1pPr algn="ctr">
              <a:defRPr>
                <a:solidFill>
                  <a:schemeClr val="tx1"/>
                </a:solidFill>
              </a:defRPr>
            </a:lvl1pPr>
          </a:lstStyle>
          <a:p>
            <a:r>
              <a:rPr lang="x-none"/>
              <a:t>Click to edit Master title style</a:t>
            </a:r>
            <a:endParaRPr lang="en-US" dirty="0"/>
          </a:p>
        </p:txBody>
      </p:sp>
      <p:sp>
        <p:nvSpPr>
          <p:cNvPr id="3" name="Subtitle 2"/>
          <p:cNvSpPr>
            <a:spLocks noGrp="1"/>
          </p:cNvSpPr>
          <p:nvPr>
            <p:ph type="subTitle" idx="1"/>
          </p:nvPr>
        </p:nvSpPr>
        <p:spPr>
          <a:xfrm>
            <a:off x="1371600" y="3600450"/>
            <a:ext cx="6400800" cy="1752600"/>
          </a:xfrm>
        </p:spPr>
        <p:txBody>
          <a:bodyPr/>
          <a:lstStyle>
            <a:lvl1pPr marL="0" indent="0" algn="ctr">
              <a:buNone/>
              <a:defRPr>
                <a:solidFill>
                  <a:schemeClr val="tx1">
                    <a:lumMod val="65000"/>
                    <a:lumOff val="35000"/>
                  </a:schemeClr>
                </a:solidFill>
              </a:defRPr>
            </a:lvl1pPr>
            <a:lvl2pPr marL="342882"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8" indent="0" algn="ctr">
              <a:buNone/>
              <a:defRPr>
                <a:solidFill>
                  <a:schemeClr val="tx1">
                    <a:tint val="75000"/>
                  </a:schemeClr>
                </a:solidFill>
              </a:defRPr>
            </a:lvl7pPr>
            <a:lvl8pPr marL="2400180" indent="0" algn="ctr">
              <a:buNone/>
              <a:defRPr>
                <a:solidFill>
                  <a:schemeClr val="tx1">
                    <a:tint val="75000"/>
                  </a:schemeClr>
                </a:solidFill>
              </a:defRPr>
            </a:lvl8pPr>
            <a:lvl9pPr marL="2743062" indent="0" algn="ctr">
              <a:buNone/>
              <a:defRPr>
                <a:solidFill>
                  <a:schemeClr val="tx1">
                    <a:tint val="75000"/>
                  </a:schemeClr>
                </a:solidFill>
              </a:defRPr>
            </a:lvl9pPr>
          </a:lstStyle>
          <a:p>
            <a:r>
              <a:rPr lang="x-none"/>
              <a:t>Click to edit Master subtitle style</a:t>
            </a:r>
            <a:endParaRPr lang="en-US"/>
          </a:p>
        </p:txBody>
      </p:sp>
    </p:spTree>
    <p:extLst>
      <p:ext uri="{BB962C8B-B14F-4D97-AF65-F5344CB8AC3E}">
        <p14:creationId xmlns:p14="http://schemas.microsoft.com/office/powerpoint/2010/main" val="1032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x-none"/>
              <a:t>Click to edit Master title style</a:t>
            </a:r>
            <a:endParaRPr lang="en-US"/>
          </a:p>
        </p:txBody>
      </p:sp>
      <p:sp>
        <p:nvSpPr>
          <p:cNvPr id="3" name="Content Placeholder 2"/>
          <p:cNvSpPr>
            <a:spLocks noGrp="1"/>
          </p:cNvSpPr>
          <p:nvPr>
            <p:ph idx="1"/>
          </p:nvPr>
        </p:nvSpPr>
        <p:spPr/>
        <p:txBody>
          <a:bodyPr/>
          <a:lstStyle>
            <a:lvl1pPr>
              <a:buClr>
                <a:srgbClr val="306120"/>
              </a:buClr>
              <a:buFont typeface="Wingdings" charset="2"/>
              <a:buChar char="§"/>
              <a:defRPr/>
            </a:lvl1pPr>
            <a:lvl2pPr>
              <a:buClr>
                <a:srgbClr val="306120"/>
              </a:buClr>
              <a:buFont typeface="Wingdings" charset="2"/>
              <a:buChar char="§"/>
              <a:defRPr/>
            </a:lvl2pPr>
            <a:lvl3pPr>
              <a:buClr>
                <a:srgbClr val="306120"/>
              </a:buClr>
              <a:buFont typeface="Wingdings" charset="2"/>
              <a:buChar char="§"/>
              <a:defRPr/>
            </a:lvl3pPr>
            <a:lvl4pPr>
              <a:buClr>
                <a:srgbClr val="306120"/>
              </a:buClr>
              <a:buFont typeface="Wingdings" charset="2"/>
              <a:buChar char="§"/>
              <a:defRPr/>
            </a:lvl4pPr>
            <a:lvl5pPr>
              <a:buClr>
                <a:srgbClr val="306120"/>
              </a:buClr>
              <a:buFont typeface="Wingdings" charset="2"/>
              <a:buChar cha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4D37E20-3B86-41FA-8018-7BB57659C1CE}" type="slidenum">
              <a:rPr lang="en-CA" altLang="en-US"/>
              <a:pPr/>
              <a:t>‹#›</a:t>
            </a:fld>
            <a:endParaRPr lang="en-US" altLang="en-US"/>
          </a:p>
        </p:txBody>
      </p:sp>
    </p:spTree>
    <p:extLst>
      <p:ext uri="{BB962C8B-B14F-4D97-AF65-F5344CB8AC3E}">
        <p14:creationId xmlns:p14="http://schemas.microsoft.com/office/powerpoint/2010/main" val="276550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3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82" indent="0">
              <a:buNone/>
              <a:defRPr sz="1351">
                <a:solidFill>
                  <a:schemeClr val="tx1">
                    <a:tint val="75000"/>
                  </a:schemeClr>
                </a:solidFill>
              </a:defRPr>
            </a:lvl2pPr>
            <a:lvl3pPr marL="685766" indent="0">
              <a:buNone/>
              <a:defRPr sz="1200">
                <a:solidFill>
                  <a:schemeClr val="tx1">
                    <a:tint val="75000"/>
                  </a:schemeClr>
                </a:solidFill>
              </a:defRPr>
            </a:lvl3pPr>
            <a:lvl4pPr marL="1028649" indent="0">
              <a:buNone/>
              <a:defRPr sz="1051">
                <a:solidFill>
                  <a:schemeClr val="tx1">
                    <a:tint val="75000"/>
                  </a:schemeClr>
                </a:solidFill>
              </a:defRPr>
            </a:lvl4pPr>
            <a:lvl5pPr marL="1371532" indent="0">
              <a:buNone/>
              <a:defRPr sz="1051">
                <a:solidFill>
                  <a:schemeClr val="tx1">
                    <a:tint val="75000"/>
                  </a:schemeClr>
                </a:solidFill>
              </a:defRPr>
            </a:lvl5pPr>
            <a:lvl6pPr marL="1714414" indent="0">
              <a:buNone/>
              <a:defRPr sz="1051">
                <a:solidFill>
                  <a:schemeClr val="tx1">
                    <a:tint val="75000"/>
                  </a:schemeClr>
                </a:solidFill>
              </a:defRPr>
            </a:lvl6pPr>
            <a:lvl7pPr marL="2057298" indent="0">
              <a:buNone/>
              <a:defRPr sz="1051">
                <a:solidFill>
                  <a:schemeClr val="tx1">
                    <a:tint val="75000"/>
                  </a:schemeClr>
                </a:solidFill>
              </a:defRPr>
            </a:lvl7pPr>
            <a:lvl8pPr marL="2400180" indent="0">
              <a:buNone/>
              <a:defRPr sz="1051">
                <a:solidFill>
                  <a:schemeClr val="tx1">
                    <a:tint val="75000"/>
                  </a:schemeClr>
                </a:solidFill>
              </a:defRPr>
            </a:lvl8pPr>
            <a:lvl9pPr marL="2743062" indent="0">
              <a:buNone/>
              <a:defRPr sz="1051">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803E36E-E58E-4BA7-89E2-3E316A836AC9}" type="slidenum">
              <a:rPr lang="en-US" altLang="en-US"/>
              <a:pPr/>
              <a:t>‹#›</a:t>
            </a:fld>
            <a:endParaRPr lang="en-US" altLang="en-US"/>
          </a:p>
        </p:txBody>
      </p:sp>
    </p:spTree>
    <p:extLst>
      <p:ext uri="{BB962C8B-B14F-4D97-AF65-F5344CB8AC3E}">
        <p14:creationId xmlns:p14="http://schemas.microsoft.com/office/powerpoint/2010/main" val="264457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73060C4-F1F1-48F9-95D1-943BD62822B4}" type="slidenum">
              <a:rPr lang="en-US" altLang="en-US"/>
              <a:pPr/>
              <a:t>‹#›</a:t>
            </a:fld>
            <a:endParaRPr lang="en-US" altLang="en-US"/>
          </a:p>
        </p:txBody>
      </p:sp>
    </p:spTree>
    <p:extLst>
      <p:ext uri="{BB962C8B-B14F-4D97-AF65-F5344CB8AC3E}">
        <p14:creationId xmlns:p14="http://schemas.microsoft.com/office/powerpoint/2010/main" val="4273092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x-none"/>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4827F22E-2A24-44E8-83E4-7942757C36CC}" type="slidenum">
              <a:rPr lang="en-US" altLang="en-US"/>
              <a:pPr/>
              <a:t>‹#›</a:t>
            </a:fld>
            <a:endParaRPr lang="en-US" altLang="en-US"/>
          </a:p>
        </p:txBody>
      </p:sp>
    </p:spTree>
    <p:extLst>
      <p:ext uri="{BB962C8B-B14F-4D97-AF65-F5344CB8AC3E}">
        <p14:creationId xmlns:p14="http://schemas.microsoft.com/office/powerpoint/2010/main" val="1641321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36F90FC3-E6C0-4218-B20D-F948075F2116}" type="slidenum">
              <a:rPr lang="en-US" altLang="en-US"/>
              <a:pPr/>
              <a:t>‹#›</a:t>
            </a:fld>
            <a:endParaRPr lang="en-US" altLang="en-US"/>
          </a:p>
        </p:txBody>
      </p:sp>
    </p:spTree>
    <p:extLst>
      <p:ext uri="{BB962C8B-B14F-4D97-AF65-F5344CB8AC3E}">
        <p14:creationId xmlns:p14="http://schemas.microsoft.com/office/powerpoint/2010/main" val="2075129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8610601" y="25760"/>
            <a:ext cx="533400" cy="380480"/>
          </a:xfrm>
          <a:solidFill>
            <a:srgbClr val="92D050"/>
          </a:solidFill>
        </p:spPr>
        <p:txBody>
          <a:bodyPr wrap="square" lIns="36000" tIns="36000" rIns="36000" bIns="36000" anchor="ctr" anchorCtr="0">
            <a:spAutoFit/>
          </a:bodyPr>
          <a:lstStyle>
            <a:lvl1pPr>
              <a:defRPr sz="2000" baseline="0"/>
            </a:lvl1pPr>
          </a:lstStyle>
          <a:p>
            <a:r>
              <a:rPr lang="en-US" altLang="en-US"/>
              <a:t> </a:t>
            </a:r>
            <a:fld id="{FB93D6B1-E71C-4F75-A3DE-D6304E2F182B}" type="slidenum">
              <a:rPr lang="en-US" altLang="en-US" b="1" smtClean="0"/>
              <a:pPr/>
              <a:t>‹#›</a:t>
            </a:fld>
            <a:endParaRPr lang="en-US" altLang="en-US" b="1" dirty="0"/>
          </a:p>
        </p:txBody>
      </p:sp>
      <p:sp>
        <p:nvSpPr>
          <p:cNvPr id="5" name="TextBox 4"/>
          <p:cNvSpPr txBox="1"/>
          <p:nvPr userDrawn="1"/>
        </p:nvSpPr>
        <p:spPr>
          <a:xfrm>
            <a:off x="396000" y="360012"/>
            <a:ext cx="8280000" cy="646331"/>
          </a:xfrm>
          <a:prstGeom prst="rect">
            <a:avLst/>
          </a:prstGeom>
          <a:noFill/>
        </p:spPr>
        <p:txBody>
          <a:bodyPr wrap="square" rtlCol="0">
            <a:noAutofit/>
          </a:bodyPr>
          <a:lstStyle/>
          <a:p>
            <a:endParaRPr lang="en-CA" sz="3600" b="1" dirty="0">
              <a:solidFill>
                <a:srgbClr val="C00000"/>
              </a:solidFill>
              <a:latin typeface="+mj-lt"/>
            </a:endParaRPr>
          </a:p>
        </p:txBody>
      </p:sp>
      <p:sp>
        <p:nvSpPr>
          <p:cNvPr id="6" name="TextBox 5"/>
          <p:cNvSpPr txBox="1"/>
          <p:nvPr userDrawn="1"/>
        </p:nvSpPr>
        <p:spPr>
          <a:xfrm>
            <a:off x="396000" y="1295400"/>
            <a:ext cx="8280000" cy="4953000"/>
          </a:xfrm>
          <a:prstGeom prst="rect">
            <a:avLst/>
          </a:prstGeom>
          <a:noFill/>
        </p:spPr>
        <p:txBody>
          <a:bodyPr wrap="square" rtlCol="0">
            <a:noAutofit/>
          </a:bodyPr>
          <a:lstStyle/>
          <a:p>
            <a:endParaRPr lang="en-CA" sz="2400" b="1" dirty="0">
              <a:latin typeface="Corbel" panose="020B0503020204020204" pitchFamily="34" charset="0"/>
            </a:endParaRPr>
          </a:p>
        </p:txBody>
      </p:sp>
    </p:spTree>
    <p:extLst>
      <p:ext uri="{BB962C8B-B14F-4D97-AF65-F5344CB8AC3E}">
        <p14:creationId xmlns:p14="http://schemas.microsoft.com/office/powerpoint/2010/main" val="237945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x-none"/>
              <a:t>Click to edit Master title style</a:t>
            </a:r>
            <a:endParaRPr lang="en-US"/>
          </a:p>
        </p:txBody>
      </p:sp>
      <p:sp>
        <p:nvSpPr>
          <p:cNvPr id="3" name="Content Placeholder 2"/>
          <p:cNvSpPr>
            <a:spLocks noGrp="1"/>
          </p:cNvSpPr>
          <p:nvPr>
            <p:ph idx="1"/>
          </p:nvPr>
        </p:nvSpPr>
        <p:spPr/>
        <p:txBody>
          <a:bodyPr/>
          <a:lstStyle>
            <a:lvl1pPr>
              <a:buClr>
                <a:srgbClr val="306120"/>
              </a:buClr>
              <a:buFont typeface="Wingdings" charset="2"/>
              <a:buChar char="§"/>
              <a:defRPr/>
            </a:lvl1pPr>
            <a:lvl2pPr>
              <a:buClr>
                <a:srgbClr val="306120"/>
              </a:buClr>
              <a:buFont typeface="Wingdings" charset="2"/>
              <a:buChar char="§"/>
              <a:defRPr/>
            </a:lvl2pPr>
            <a:lvl3pPr>
              <a:buClr>
                <a:srgbClr val="306120"/>
              </a:buClr>
              <a:buFont typeface="Wingdings" charset="2"/>
              <a:buChar char="§"/>
              <a:defRPr/>
            </a:lvl3pPr>
            <a:lvl4pPr>
              <a:buClr>
                <a:srgbClr val="306120"/>
              </a:buClr>
              <a:buFont typeface="Wingdings" charset="2"/>
              <a:buChar char="§"/>
              <a:defRPr/>
            </a:lvl4pPr>
            <a:lvl5pPr>
              <a:buClr>
                <a:srgbClr val="306120"/>
              </a:buClr>
              <a:buFont typeface="Wingdings" charset="2"/>
              <a:buChar cha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D37E20-3B86-41FA-8018-7BB57659C1CE}" type="slidenum">
              <a:rPr lang="en-CA" altLang="en-US" smtClean="0"/>
              <a:pPr>
                <a:defRPr/>
              </a:pPr>
              <a:t>‹#›</a:t>
            </a:fld>
            <a:endParaRPr lang="en-US" altLang="en-US"/>
          </a:p>
        </p:txBody>
      </p:sp>
    </p:spTree>
    <p:extLst>
      <p:ext uri="{BB962C8B-B14F-4D97-AF65-F5344CB8AC3E}">
        <p14:creationId xmlns:p14="http://schemas.microsoft.com/office/powerpoint/2010/main" val="2265598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x-none"/>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1"/>
            </a:lvl1pPr>
            <a:lvl2pPr marL="342882"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8" indent="0">
              <a:buNone/>
              <a:defRPr sz="675"/>
            </a:lvl7pPr>
            <a:lvl8pPr marL="2400180" indent="0">
              <a:buNone/>
              <a:defRPr sz="675"/>
            </a:lvl8pPr>
            <a:lvl9pPr marL="2743062" indent="0">
              <a:buNone/>
              <a:defRPr sz="675"/>
            </a:lvl9pPr>
          </a:lstStyle>
          <a:p>
            <a:pPr lvl="0"/>
            <a:r>
              <a:rPr lang="x-none"/>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5B5C415-C03F-4526-B768-3565EB5F2948}" type="slidenum">
              <a:rPr lang="en-US" altLang="en-US"/>
              <a:pPr/>
              <a:t>‹#›</a:t>
            </a:fld>
            <a:endParaRPr lang="en-US" altLang="en-US"/>
          </a:p>
        </p:txBody>
      </p:sp>
    </p:spTree>
    <p:extLst>
      <p:ext uri="{BB962C8B-B14F-4D97-AF65-F5344CB8AC3E}">
        <p14:creationId xmlns:p14="http://schemas.microsoft.com/office/powerpoint/2010/main" val="104326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1"/>
            </a:lvl1pPr>
            <a:lvl2pPr marL="342882"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8" indent="0">
              <a:buNone/>
              <a:defRPr sz="675"/>
            </a:lvl7pPr>
            <a:lvl8pPr marL="2400180" indent="0">
              <a:buNone/>
              <a:defRPr sz="675"/>
            </a:lvl8pPr>
            <a:lvl9pPr marL="2743062" indent="0">
              <a:buNone/>
              <a:defRPr sz="675"/>
            </a:lvl9pPr>
          </a:lstStyle>
          <a:p>
            <a:pPr lvl="0"/>
            <a:r>
              <a:rPr lang="x-none"/>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57AF103-BCB9-4206-850E-0D9E69DB47A7}" type="slidenum">
              <a:rPr lang="en-US" altLang="en-US"/>
              <a:pPr/>
              <a:t>‹#›</a:t>
            </a:fld>
            <a:endParaRPr lang="en-US" altLang="en-US"/>
          </a:p>
        </p:txBody>
      </p:sp>
    </p:spTree>
    <p:extLst>
      <p:ext uri="{BB962C8B-B14F-4D97-AF65-F5344CB8AC3E}">
        <p14:creationId xmlns:p14="http://schemas.microsoft.com/office/powerpoint/2010/main" val="2882956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1FCCE7-B790-42C2-AF0D-A2D8EB27AD20}" type="slidenum">
              <a:rPr lang="en-US" altLang="en-US"/>
              <a:pPr/>
              <a:t>‹#›</a:t>
            </a:fld>
            <a:endParaRPr lang="en-US" altLang="en-US"/>
          </a:p>
        </p:txBody>
      </p:sp>
    </p:spTree>
    <p:extLst>
      <p:ext uri="{BB962C8B-B14F-4D97-AF65-F5344CB8AC3E}">
        <p14:creationId xmlns:p14="http://schemas.microsoft.com/office/powerpoint/2010/main" val="3105952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E62957-FB0F-45CD-9F62-68809849F219}" type="slidenum">
              <a:rPr lang="en-US" altLang="en-US"/>
              <a:pPr/>
              <a:t>‹#›</a:t>
            </a:fld>
            <a:endParaRPr lang="en-US" altLang="en-US"/>
          </a:p>
        </p:txBody>
      </p:sp>
    </p:spTree>
    <p:extLst>
      <p:ext uri="{BB962C8B-B14F-4D97-AF65-F5344CB8AC3E}">
        <p14:creationId xmlns:p14="http://schemas.microsoft.com/office/powerpoint/2010/main" val="655320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95400" y="1385888"/>
            <a:ext cx="7543800" cy="2728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Rectangle 18"/>
          <p:cNvSpPr>
            <a:spLocks noGrp="1" noChangeArrowheads="1"/>
          </p:cNvSpPr>
          <p:nvPr>
            <p:ph type="dt" sz="half" idx="10"/>
          </p:nvPr>
        </p:nvSpPr>
        <p:spPr>
          <a:xfrm>
            <a:off x="685800" y="5791200"/>
            <a:ext cx="1905000" cy="457200"/>
          </a:xfrm>
          <a:prstGeom prst="rect">
            <a:avLst/>
          </a:prstGeom>
        </p:spPr>
        <p:txBody>
          <a:bodyPr/>
          <a:lstStyle>
            <a:lvl1pPr fontAlgn="auto">
              <a:spcBef>
                <a:spcPts val="0"/>
              </a:spcBef>
              <a:spcAft>
                <a:spcPts val="0"/>
              </a:spcAft>
              <a:defRPr>
                <a:solidFill>
                  <a:prstClr val="black"/>
                </a:solidFill>
                <a:latin typeface="Calibri"/>
              </a:defRPr>
            </a:lvl1pPr>
          </a:lstStyle>
          <a:p>
            <a:pPr>
              <a:defRPr/>
            </a:pPr>
            <a:endParaRPr lang="en-CA" altLang="en-US"/>
          </a:p>
        </p:txBody>
      </p:sp>
      <p:sp>
        <p:nvSpPr>
          <p:cNvPr id="4" name="Rectangle 19"/>
          <p:cNvSpPr>
            <a:spLocks noGrp="1" noChangeArrowheads="1"/>
          </p:cNvSpPr>
          <p:nvPr>
            <p:ph type="ftr" sz="quarter" idx="11"/>
          </p:nvPr>
        </p:nvSpPr>
        <p:spPr/>
        <p:txBody>
          <a:bodyPr/>
          <a:lstStyle>
            <a:lvl1pPr>
              <a:defRPr/>
            </a:lvl1pPr>
          </a:lstStyle>
          <a:p>
            <a:pPr>
              <a:defRPr/>
            </a:pPr>
            <a:endParaRPr lang="en-CA" altLang="en-US"/>
          </a:p>
        </p:txBody>
      </p:sp>
      <p:sp>
        <p:nvSpPr>
          <p:cNvPr id="5" name="Rectangle 20"/>
          <p:cNvSpPr>
            <a:spLocks noGrp="1" noChangeArrowheads="1"/>
          </p:cNvSpPr>
          <p:nvPr>
            <p:ph type="sldNum" sz="quarter" idx="12"/>
          </p:nvPr>
        </p:nvSpPr>
        <p:spPr/>
        <p:txBody>
          <a:bodyPr/>
          <a:lstStyle>
            <a:lvl1pPr>
              <a:defRPr/>
            </a:lvl1pPr>
          </a:lstStyle>
          <a:p>
            <a:fld id="{E31E620D-168F-466C-A2E7-A8B01AE1836F}" type="slidenum">
              <a:rPr lang="en-CA" altLang="en-US"/>
              <a:pPr/>
              <a:t>‹#›</a:t>
            </a:fld>
            <a:endParaRPr lang="en-CA" altLang="en-US"/>
          </a:p>
        </p:txBody>
      </p:sp>
    </p:spTree>
    <p:extLst>
      <p:ext uri="{BB962C8B-B14F-4D97-AF65-F5344CB8AC3E}">
        <p14:creationId xmlns:p14="http://schemas.microsoft.com/office/powerpoint/2010/main" val="2175284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272B1-99B0-214E-8926-B46D3A2739B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42" y="0"/>
            <a:ext cx="9141714" cy="6858000"/>
          </a:xfrm>
          <a:prstGeom prst="rect">
            <a:avLst/>
          </a:prstGeom>
        </p:spPr>
      </p:pic>
      <p:sp>
        <p:nvSpPr>
          <p:cNvPr id="2" name="Title 1">
            <a:extLst>
              <a:ext uri="{FF2B5EF4-FFF2-40B4-BE49-F238E27FC236}">
                <a16:creationId xmlns:a16="http://schemas.microsoft.com/office/drawing/2014/main" id="{FE67D5A3-287B-C64E-8E26-AE388B0173AC}"/>
              </a:ext>
            </a:extLst>
          </p:cNvPr>
          <p:cNvSpPr>
            <a:spLocks noGrp="1"/>
          </p:cNvSpPr>
          <p:nvPr>
            <p:ph type="ctrTitle"/>
          </p:nvPr>
        </p:nvSpPr>
        <p:spPr>
          <a:xfrm>
            <a:off x="257179" y="4008994"/>
            <a:ext cx="8550995" cy="1197286"/>
          </a:xfrm>
          <a:prstGeom prst="rect">
            <a:avLst/>
          </a:prstGeom>
        </p:spPr>
        <p:txBody>
          <a:bodyPr lIns="0" bIns="0" anchor="b">
            <a:normAutofit/>
          </a:bodyPr>
          <a:lstStyle>
            <a:lvl1pPr algn="l">
              <a:defRPr sz="4051" b="1">
                <a:solidFill>
                  <a:schemeClr val="bg1"/>
                </a:solidFill>
                <a:latin typeface="+mj-lt"/>
              </a:defRPr>
            </a:lvl1pPr>
          </a:lstStyle>
          <a:p>
            <a:r>
              <a:rPr lang="en-US" dirty="0"/>
              <a:t>Click to edit Master title style</a:t>
            </a:r>
          </a:p>
        </p:txBody>
      </p:sp>
      <p:sp>
        <p:nvSpPr>
          <p:cNvPr id="6" name="Text Placeholder 5">
            <a:extLst>
              <a:ext uri="{FF2B5EF4-FFF2-40B4-BE49-F238E27FC236}">
                <a16:creationId xmlns:a16="http://schemas.microsoft.com/office/drawing/2014/main" id="{057AFF37-CE3A-B742-A62F-2A3257140A5A}"/>
              </a:ext>
            </a:extLst>
          </p:cNvPr>
          <p:cNvSpPr>
            <a:spLocks noGrp="1"/>
          </p:cNvSpPr>
          <p:nvPr>
            <p:ph type="body" sz="quarter" idx="13" hasCustomPrompt="1"/>
          </p:nvPr>
        </p:nvSpPr>
        <p:spPr>
          <a:xfrm>
            <a:off x="257175" y="5206280"/>
            <a:ext cx="7618920" cy="508720"/>
          </a:xfrm>
        </p:spPr>
        <p:txBody>
          <a:bodyPr lIns="45720" anchor="b" anchorCtr="0"/>
          <a:lstStyle>
            <a:lvl1pPr marL="0" indent="0">
              <a:buFontTx/>
              <a:buNone/>
              <a:defRPr>
                <a:solidFill>
                  <a:schemeClr val="bg1"/>
                </a:solidFill>
              </a:defRPr>
            </a:lvl1pPr>
            <a:lvl2pPr marL="215499" indent="0">
              <a:buFontTx/>
              <a:buNone/>
              <a:defRPr/>
            </a:lvl2pPr>
            <a:lvl3pPr marL="430996" indent="0">
              <a:buFontTx/>
              <a:buNone/>
              <a:defRPr/>
            </a:lvl3pPr>
            <a:lvl4pPr marL="602441" indent="0">
              <a:buFontTx/>
              <a:buNone/>
              <a:defRPr/>
            </a:lvl4pPr>
            <a:lvl5pPr marL="773887" indent="0">
              <a:buFontTx/>
              <a:buNone/>
              <a:defRPr/>
            </a:lvl5pPr>
          </a:lstStyle>
          <a:p>
            <a:pPr lvl="0"/>
            <a:r>
              <a:rPr lang="en-US" dirty="0"/>
              <a:t>Click to edit subtitle</a:t>
            </a:r>
          </a:p>
        </p:txBody>
      </p:sp>
      <p:sp>
        <p:nvSpPr>
          <p:cNvPr id="8" name="Text Placeholder 5">
            <a:extLst>
              <a:ext uri="{FF2B5EF4-FFF2-40B4-BE49-F238E27FC236}">
                <a16:creationId xmlns:a16="http://schemas.microsoft.com/office/drawing/2014/main" id="{57C7A8EA-E9AD-2747-BB8E-4E6AC446E01E}"/>
              </a:ext>
            </a:extLst>
          </p:cNvPr>
          <p:cNvSpPr>
            <a:spLocks noGrp="1"/>
          </p:cNvSpPr>
          <p:nvPr>
            <p:ph type="body" sz="quarter" idx="17" hasCustomPrompt="1"/>
          </p:nvPr>
        </p:nvSpPr>
        <p:spPr>
          <a:xfrm>
            <a:off x="257177" y="5829307"/>
            <a:ext cx="4314825" cy="358775"/>
          </a:xfrm>
        </p:spPr>
        <p:txBody>
          <a:bodyPr lIns="64008" tIns="91440" anchor="b" anchorCtr="0">
            <a:normAutofit/>
          </a:bodyPr>
          <a:lstStyle>
            <a:lvl1pPr marL="0" indent="0">
              <a:buFontTx/>
              <a:buNone/>
              <a:defRPr sz="1351">
                <a:solidFill>
                  <a:schemeClr val="bg1"/>
                </a:solidFill>
              </a:defRPr>
            </a:lvl1pPr>
            <a:lvl2pPr marL="215499" indent="0">
              <a:buFontTx/>
              <a:buNone/>
              <a:defRPr/>
            </a:lvl2pPr>
            <a:lvl3pPr marL="430996" indent="0">
              <a:buFontTx/>
              <a:buNone/>
              <a:defRPr/>
            </a:lvl3pPr>
            <a:lvl4pPr marL="602441" indent="0">
              <a:buFontTx/>
              <a:buNone/>
              <a:defRPr/>
            </a:lvl4pPr>
            <a:lvl5pPr marL="773887" indent="0">
              <a:buFontTx/>
              <a:buNone/>
              <a:defRPr/>
            </a:lvl5pPr>
          </a:lstStyle>
          <a:p>
            <a:pPr lvl="0"/>
            <a:r>
              <a:rPr lang="en-US" dirty="0"/>
              <a:t>Presenter name</a:t>
            </a:r>
          </a:p>
        </p:txBody>
      </p:sp>
    </p:spTree>
    <p:extLst>
      <p:ext uri="{BB962C8B-B14F-4D97-AF65-F5344CB8AC3E}">
        <p14:creationId xmlns:p14="http://schemas.microsoft.com/office/powerpoint/2010/main" val="2962252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3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82" indent="0">
              <a:buNone/>
              <a:defRPr sz="1351">
                <a:solidFill>
                  <a:schemeClr val="tx1">
                    <a:tint val="75000"/>
                  </a:schemeClr>
                </a:solidFill>
              </a:defRPr>
            </a:lvl2pPr>
            <a:lvl3pPr marL="685766" indent="0">
              <a:buNone/>
              <a:defRPr sz="1200">
                <a:solidFill>
                  <a:schemeClr val="tx1">
                    <a:tint val="75000"/>
                  </a:schemeClr>
                </a:solidFill>
              </a:defRPr>
            </a:lvl3pPr>
            <a:lvl4pPr marL="1028649" indent="0">
              <a:buNone/>
              <a:defRPr sz="1051">
                <a:solidFill>
                  <a:schemeClr val="tx1">
                    <a:tint val="75000"/>
                  </a:schemeClr>
                </a:solidFill>
              </a:defRPr>
            </a:lvl4pPr>
            <a:lvl5pPr marL="1371532" indent="0">
              <a:buNone/>
              <a:defRPr sz="1051">
                <a:solidFill>
                  <a:schemeClr val="tx1">
                    <a:tint val="75000"/>
                  </a:schemeClr>
                </a:solidFill>
              </a:defRPr>
            </a:lvl5pPr>
            <a:lvl6pPr marL="1714414" indent="0">
              <a:buNone/>
              <a:defRPr sz="1051">
                <a:solidFill>
                  <a:schemeClr val="tx1">
                    <a:tint val="75000"/>
                  </a:schemeClr>
                </a:solidFill>
              </a:defRPr>
            </a:lvl6pPr>
            <a:lvl7pPr marL="2057298" indent="0">
              <a:buNone/>
              <a:defRPr sz="1051">
                <a:solidFill>
                  <a:schemeClr val="tx1">
                    <a:tint val="75000"/>
                  </a:schemeClr>
                </a:solidFill>
              </a:defRPr>
            </a:lvl7pPr>
            <a:lvl8pPr marL="2400180" indent="0">
              <a:buNone/>
              <a:defRPr sz="1051">
                <a:solidFill>
                  <a:schemeClr val="tx1">
                    <a:tint val="75000"/>
                  </a:schemeClr>
                </a:solidFill>
              </a:defRPr>
            </a:lvl8pPr>
            <a:lvl9pPr marL="2743062" indent="0">
              <a:buNone/>
              <a:defRPr sz="1051">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03E36E-E58E-4BA7-89E2-3E316A836AC9}" type="slidenum">
              <a:rPr lang="en-US" altLang="en-US" smtClean="0"/>
              <a:pPr>
                <a:defRPr/>
              </a:pPr>
              <a:t>‹#›</a:t>
            </a:fld>
            <a:endParaRPr lang="en-US" altLang="en-US"/>
          </a:p>
        </p:txBody>
      </p:sp>
    </p:spTree>
    <p:extLst>
      <p:ext uri="{BB962C8B-B14F-4D97-AF65-F5344CB8AC3E}">
        <p14:creationId xmlns:p14="http://schemas.microsoft.com/office/powerpoint/2010/main" val="6816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73060C4-F1F1-48F9-95D1-943BD62822B4}" type="slidenum">
              <a:rPr lang="en-US" altLang="en-US" smtClean="0"/>
              <a:pPr>
                <a:defRPr/>
              </a:pPr>
              <a:t>‹#›</a:t>
            </a:fld>
            <a:endParaRPr lang="en-US" altLang="en-US"/>
          </a:p>
        </p:txBody>
      </p:sp>
    </p:spTree>
    <p:extLst>
      <p:ext uri="{BB962C8B-B14F-4D97-AF65-F5344CB8AC3E}">
        <p14:creationId xmlns:p14="http://schemas.microsoft.com/office/powerpoint/2010/main" val="336283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x-none"/>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827F22E-2A24-44E8-83E4-7942757C36CC}" type="slidenum">
              <a:rPr lang="en-US" altLang="en-US" smtClean="0"/>
              <a:pPr>
                <a:defRPr/>
              </a:pPr>
              <a:t>‹#›</a:t>
            </a:fld>
            <a:endParaRPr lang="en-US" altLang="en-US"/>
          </a:p>
        </p:txBody>
      </p:sp>
    </p:spTree>
    <p:extLst>
      <p:ext uri="{BB962C8B-B14F-4D97-AF65-F5344CB8AC3E}">
        <p14:creationId xmlns:p14="http://schemas.microsoft.com/office/powerpoint/2010/main" val="317535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6F90FC3-E6C0-4218-B20D-F948075F2116}" type="slidenum">
              <a:rPr lang="en-US" altLang="en-US" smtClean="0"/>
              <a:pPr>
                <a:defRPr/>
              </a:pPr>
              <a:t>‹#›</a:t>
            </a:fld>
            <a:endParaRPr lang="en-US" altLang="en-US"/>
          </a:p>
        </p:txBody>
      </p:sp>
    </p:spTree>
    <p:extLst>
      <p:ext uri="{BB962C8B-B14F-4D97-AF65-F5344CB8AC3E}">
        <p14:creationId xmlns:p14="http://schemas.microsoft.com/office/powerpoint/2010/main" val="381236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92AE7EE-0C6F-44B8-A618-F1EC8F52F0A4}" type="slidenum">
              <a:rPr lang="en-US" altLang="en-US" smtClean="0"/>
              <a:pPr>
                <a:defRPr/>
              </a:pPr>
              <a:t>‹#›</a:t>
            </a:fld>
            <a:endParaRPr lang="en-US" altLang="en-US"/>
          </a:p>
        </p:txBody>
      </p:sp>
    </p:spTree>
    <p:extLst>
      <p:ext uri="{BB962C8B-B14F-4D97-AF65-F5344CB8AC3E}">
        <p14:creationId xmlns:p14="http://schemas.microsoft.com/office/powerpoint/2010/main" val="35579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x-none"/>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1"/>
            </a:lvl1pPr>
            <a:lvl2pPr marL="342882"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8" indent="0">
              <a:buNone/>
              <a:defRPr sz="675"/>
            </a:lvl7pPr>
            <a:lvl8pPr marL="2400180" indent="0">
              <a:buNone/>
              <a:defRPr sz="675"/>
            </a:lvl8pPr>
            <a:lvl9pPr marL="2743062" indent="0">
              <a:buNone/>
              <a:defRPr sz="675"/>
            </a:lvl9pPr>
          </a:lstStyle>
          <a:p>
            <a:pPr lvl="0"/>
            <a:r>
              <a:rPr lang="x-none"/>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5B5C415-C03F-4526-B768-3565EB5F2948}" type="slidenum">
              <a:rPr lang="en-US" altLang="en-US" smtClean="0"/>
              <a:pPr>
                <a:defRPr/>
              </a:pPr>
              <a:t>‹#›</a:t>
            </a:fld>
            <a:endParaRPr lang="en-US" altLang="en-US"/>
          </a:p>
        </p:txBody>
      </p:sp>
    </p:spTree>
    <p:extLst>
      <p:ext uri="{BB962C8B-B14F-4D97-AF65-F5344CB8AC3E}">
        <p14:creationId xmlns:p14="http://schemas.microsoft.com/office/powerpoint/2010/main" val="133996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1"/>
            </a:lvl1pPr>
            <a:lvl2pPr marL="342882"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8" indent="0">
              <a:buNone/>
              <a:defRPr sz="675"/>
            </a:lvl7pPr>
            <a:lvl8pPr marL="2400180" indent="0">
              <a:buNone/>
              <a:defRPr sz="675"/>
            </a:lvl8pPr>
            <a:lvl9pPr marL="2743062" indent="0">
              <a:buNone/>
              <a:defRPr sz="675"/>
            </a:lvl9pPr>
          </a:lstStyle>
          <a:p>
            <a:pPr lvl="0"/>
            <a:r>
              <a:rPr lang="x-none"/>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57AF103-BCB9-4206-850E-0D9E69DB47A7}" type="slidenum">
              <a:rPr lang="en-US" altLang="en-US" smtClean="0"/>
              <a:pPr>
                <a:defRPr/>
              </a:pPr>
              <a:t>‹#›</a:t>
            </a:fld>
            <a:endParaRPr lang="en-US" altLang="en-US"/>
          </a:p>
        </p:txBody>
      </p:sp>
    </p:spTree>
    <p:extLst>
      <p:ext uri="{BB962C8B-B14F-4D97-AF65-F5344CB8AC3E}">
        <p14:creationId xmlns:p14="http://schemas.microsoft.com/office/powerpoint/2010/main" val="33261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0"/>
          <p:cNvSpPr>
            <a:spLocks noChangeArrowheads="1"/>
          </p:cNvSpPr>
          <p:nvPr userDrawn="1"/>
        </p:nvSpPr>
        <p:spPr bwMode="auto">
          <a:xfrm>
            <a:off x="2514600" y="0"/>
            <a:ext cx="3733800" cy="228600"/>
          </a:xfrm>
          <a:prstGeom prst="rect">
            <a:avLst/>
          </a:prstGeom>
          <a:solidFill>
            <a:srgbClr val="608B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altLang="en-US" sz="1351"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029" name="Rectangle 9"/>
          <p:cNvSpPr>
            <a:spLocks noChangeArrowheads="1"/>
          </p:cNvSpPr>
          <p:nvPr userDrawn="1"/>
        </p:nvSpPr>
        <p:spPr bwMode="auto">
          <a:xfrm>
            <a:off x="0" y="0"/>
            <a:ext cx="2895600" cy="228600"/>
          </a:xfrm>
          <a:prstGeom prst="rect">
            <a:avLst/>
          </a:prstGeom>
          <a:solidFill>
            <a:srgbClr val="3061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altLang="en-US" sz="1351"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030" name="Rectangle 11"/>
          <p:cNvSpPr>
            <a:spLocks noChangeArrowheads="1"/>
          </p:cNvSpPr>
          <p:nvPr userDrawn="1"/>
        </p:nvSpPr>
        <p:spPr bwMode="auto">
          <a:xfrm>
            <a:off x="6019800" y="0"/>
            <a:ext cx="3124200" cy="228600"/>
          </a:xfrm>
          <a:prstGeom prst="rect">
            <a:avLst/>
          </a:prstGeom>
          <a:solidFill>
            <a:srgbClr val="A3C1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altLang="en-US" sz="1351"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3" name="Rectangle 6"/>
          <p:cNvSpPr txBox="1">
            <a:spLocks noChangeArrowheads="1"/>
          </p:cNvSpPr>
          <p:nvPr userDrawn="1"/>
        </p:nvSpPr>
        <p:spPr bwMode="auto">
          <a:xfrm>
            <a:off x="7010400" y="0"/>
            <a:ext cx="2133600" cy="476250"/>
          </a:xfrm>
          <a:prstGeom prst="rect">
            <a:avLst/>
          </a:prstGeom>
          <a:noFill/>
          <a:ln w="9525">
            <a:noFill/>
            <a:miter lim="800000"/>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54" rtl="0" eaLnBrk="1" fontAlgn="base" latinLnBrk="0" hangingPunct="1">
              <a:lnSpc>
                <a:spcPct val="100000"/>
              </a:lnSpc>
              <a:spcBef>
                <a:spcPct val="0"/>
              </a:spcBef>
              <a:spcAft>
                <a:spcPct val="0"/>
              </a:spcAft>
              <a:buClrTx/>
              <a:buSzTx/>
              <a:buFontTx/>
              <a:buNone/>
              <a:tabLst/>
              <a:defRPr/>
            </a:pPr>
            <a:fld id="{D52B230D-ADED-43B8-8D5B-B93619D36C16}" type="slidenum">
              <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354"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pic>
        <p:nvPicPr>
          <p:cNvPr id="2056" name="Picture 12" descr="Canada logo"/>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7696200" y="6400800"/>
            <a:ext cx="1295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5" descr="nrcan_fip_e_2c_55"/>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304800" y="6534150"/>
            <a:ext cx="25908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pPr>
              <a:defRPr/>
            </a:pPr>
            <a:fld id="{DF135AC9-90AB-47DC-B726-676130EA7AED}" type="slidenum">
              <a:rPr lang="en-CA" altLang="en-US" smtClean="0"/>
              <a:pPr>
                <a:defRPr/>
              </a:pPr>
              <a:t>‹#›</a:t>
            </a:fld>
            <a:endParaRPr lang="en-US" altLang="en-US"/>
          </a:p>
        </p:txBody>
      </p:sp>
      <p:sp>
        <p:nvSpPr>
          <p:cNvPr id="12" name="Footer Placeholder 4"/>
          <p:cNvSpPr>
            <a:spLocks noGrp="1"/>
          </p:cNvSpPr>
          <p:nvPr>
            <p:ph type="ftr" sz="quarter" idx="3"/>
          </p:nvPr>
        </p:nvSpPr>
        <p:spPr>
          <a:xfrm>
            <a:off x="3124200" y="6356364"/>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3" name="TextBox 2">
            <a:extLst>
              <a:ext uri="{FF2B5EF4-FFF2-40B4-BE49-F238E27FC236}">
                <a16:creationId xmlns:a16="http://schemas.microsoft.com/office/drawing/2014/main" id="{3749E899-F99D-ECC8-221B-E5345D66E717}"/>
              </a:ext>
            </a:extLst>
          </p:cNvPr>
          <p:cNvSpPr txBox="1"/>
          <p:nvPr userDrawn="1">
            <p:extLst>
              <p:ext uri="{1162E1C5-73C7-4A58-AE30-91384D911F3F}">
                <p184:classification xmlns:p184="http://schemas.microsoft.com/office/powerpoint/2018/4/main" val="hdr"/>
              </p:ext>
            </p:extLst>
          </p:nvPr>
        </p:nvSpPr>
        <p:spPr>
          <a:xfrm>
            <a:off x="7153275" y="63501"/>
            <a:ext cx="1962150" cy="184666"/>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41458827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342882" rtl="0" eaLnBrk="0" fontAlgn="base" hangingPunct="0">
        <a:spcBef>
          <a:spcPct val="0"/>
        </a:spcBef>
        <a:spcAft>
          <a:spcPct val="0"/>
        </a:spcAft>
        <a:defRPr sz="2700" b="1" kern="1200">
          <a:solidFill>
            <a:srgbClr val="306120"/>
          </a:solidFill>
          <a:latin typeface="Myriad Pro"/>
          <a:ea typeface="Myriad Pro"/>
          <a:cs typeface="Myriad Pro"/>
        </a:defRPr>
      </a:lvl1pPr>
      <a:lvl2pPr algn="l" defTabSz="342882" rtl="0" eaLnBrk="0" fontAlgn="base" hangingPunct="0">
        <a:spcBef>
          <a:spcPct val="0"/>
        </a:spcBef>
        <a:spcAft>
          <a:spcPct val="0"/>
        </a:spcAft>
        <a:defRPr sz="2700" b="1">
          <a:solidFill>
            <a:srgbClr val="306120"/>
          </a:solidFill>
          <a:latin typeface="Myriad Pro"/>
          <a:ea typeface="Myriad Pro"/>
          <a:cs typeface="Myriad Pro"/>
        </a:defRPr>
      </a:lvl2pPr>
      <a:lvl3pPr algn="l" defTabSz="342882" rtl="0" eaLnBrk="0" fontAlgn="base" hangingPunct="0">
        <a:spcBef>
          <a:spcPct val="0"/>
        </a:spcBef>
        <a:spcAft>
          <a:spcPct val="0"/>
        </a:spcAft>
        <a:defRPr sz="2700" b="1">
          <a:solidFill>
            <a:srgbClr val="306120"/>
          </a:solidFill>
          <a:latin typeface="Myriad Pro"/>
          <a:ea typeface="Myriad Pro"/>
          <a:cs typeface="Myriad Pro"/>
        </a:defRPr>
      </a:lvl3pPr>
      <a:lvl4pPr algn="l" defTabSz="342882" rtl="0" eaLnBrk="0" fontAlgn="base" hangingPunct="0">
        <a:spcBef>
          <a:spcPct val="0"/>
        </a:spcBef>
        <a:spcAft>
          <a:spcPct val="0"/>
        </a:spcAft>
        <a:defRPr sz="2700" b="1">
          <a:solidFill>
            <a:srgbClr val="306120"/>
          </a:solidFill>
          <a:latin typeface="Myriad Pro"/>
          <a:ea typeface="Myriad Pro"/>
          <a:cs typeface="Myriad Pro"/>
        </a:defRPr>
      </a:lvl4pPr>
      <a:lvl5pPr algn="l" defTabSz="342882" rtl="0" eaLnBrk="0" fontAlgn="base" hangingPunct="0">
        <a:spcBef>
          <a:spcPct val="0"/>
        </a:spcBef>
        <a:spcAft>
          <a:spcPct val="0"/>
        </a:spcAft>
        <a:defRPr sz="2700" b="1">
          <a:solidFill>
            <a:srgbClr val="306120"/>
          </a:solidFill>
          <a:latin typeface="Myriad Pro"/>
          <a:ea typeface="Myriad Pro"/>
          <a:cs typeface="Myriad Pro"/>
        </a:defRPr>
      </a:lvl5pPr>
      <a:lvl6pPr marL="342882" algn="l" defTabSz="342882" rtl="0" fontAlgn="base">
        <a:spcBef>
          <a:spcPct val="0"/>
        </a:spcBef>
        <a:spcAft>
          <a:spcPct val="0"/>
        </a:spcAft>
        <a:defRPr sz="2700" b="1">
          <a:solidFill>
            <a:srgbClr val="306120"/>
          </a:solidFill>
          <a:latin typeface="Myriad Pro"/>
          <a:ea typeface="Myriad Pro"/>
          <a:cs typeface="Myriad Pro"/>
        </a:defRPr>
      </a:lvl6pPr>
      <a:lvl7pPr marL="685766" algn="l" defTabSz="342882" rtl="0" fontAlgn="base">
        <a:spcBef>
          <a:spcPct val="0"/>
        </a:spcBef>
        <a:spcAft>
          <a:spcPct val="0"/>
        </a:spcAft>
        <a:defRPr sz="2700" b="1">
          <a:solidFill>
            <a:srgbClr val="306120"/>
          </a:solidFill>
          <a:latin typeface="Myriad Pro"/>
          <a:ea typeface="Myriad Pro"/>
          <a:cs typeface="Myriad Pro"/>
        </a:defRPr>
      </a:lvl7pPr>
      <a:lvl8pPr marL="1028649" algn="l" defTabSz="342882" rtl="0" fontAlgn="base">
        <a:spcBef>
          <a:spcPct val="0"/>
        </a:spcBef>
        <a:spcAft>
          <a:spcPct val="0"/>
        </a:spcAft>
        <a:defRPr sz="2700" b="1">
          <a:solidFill>
            <a:srgbClr val="306120"/>
          </a:solidFill>
          <a:latin typeface="Myriad Pro"/>
          <a:ea typeface="Myriad Pro"/>
          <a:cs typeface="Myriad Pro"/>
        </a:defRPr>
      </a:lvl8pPr>
      <a:lvl9pPr marL="1371532" algn="l" defTabSz="342882" rtl="0" fontAlgn="base">
        <a:spcBef>
          <a:spcPct val="0"/>
        </a:spcBef>
        <a:spcAft>
          <a:spcPct val="0"/>
        </a:spcAft>
        <a:defRPr sz="2700" b="1">
          <a:solidFill>
            <a:srgbClr val="306120"/>
          </a:solidFill>
          <a:latin typeface="Myriad Pro"/>
          <a:ea typeface="Myriad Pro"/>
          <a:cs typeface="Myriad Pro"/>
        </a:defRPr>
      </a:lvl9pPr>
    </p:titleStyle>
    <p:bodyStyle>
      <a:lvl1pPr marL="257162" indent="-257162" algn="l" defTabSz="342882" rtl="0" eaLnBrk="0" fontAlgn="base" hangingPunct="0">
        <a:spcBef>
          <a:spcPct val="20000"/>
        </a:spcBef>
        <a:spcAft>
          <a:spcPct val="0"/>
        </a:spcAft>
        <a:buClr>
          <a:srgbClr val="306120"/>
        </a:buClr>
        <a:buFont typeface="Wingdings" panose="05000000000000000000" pitchFamily="2" charset="2"/>
        <a:buChar char="§"/>
        <a:defRPr sz="2400" kern="1200">
          <a:solidFill>
            <a:schemeClr val="tx1"/>
          </a:solidFill>
          <a:latin typeface="Myriad Pro"/>
          <a:ea typeface="Myriad Pro"/>
          <a:cs typeface="Myriad Pro"/>
        </a:defRPr>
      </a:lvl1pPr>
      <a:lvl2pPr marL="557185" indent="-214303" algn="l" defTabSz="342882" rtl="0" eaLnBrk="0" fontAlgn="base" hangingPunct="0">
        <a:spcBef>
          <a:spcPct val="20000"/>
        </a:spcBef>
        <a:spcAft>
          <a:spcPct val="0"/>
        </a:spcAft>
        <a:buClr>
          <a:srgbClr val="306120"/>
        </a:buClr>
        <a:buFont typeface="Wingdings" panose="05000000000000000000" pitchFamily="2" charset="2"/>
        <a:buChar char="§"/>
        <a:defRPr sz="2100" kern="1200">
          <a:solidFill>
            <a:schemeClr val="tx1"/>
          </a:solidFill>
          <a:latin typeface="Myriad Pro"/>
          <a:ea typeface="Myriad Pro"/>
          <a:cs typeface="Myriad Pro"/>
        </a:defRPr>
      </a:lvl2pPr>
      <a:lvl3pPr marL="857208" indent="-171442" algn="l" defTabSz="342882" rtl="0" eaLnBrk="0" fontAlgn="base" hangingPunct="0">
        <a:spcBef>
          <a:spcPct val="20000"/>
        </a:spcBef>
        <a:spcAft>
          <a:spcPct val="0"/>
        </a:spcAft>
        <a:buClr>
          <a:srgbClr val="306120"/>
        </a:buClr>
        <a:buFont typeface="Wingdings" panose="05000000000000000000" pitchFamily="2" charset="2"/>
        <a:buChar char="§"/>
        <a:defRPr sz="1800" kern="1200">
          <a:solidFill>
            <a:schemeClr val="tx1"/>
          </a:solidFill>
          <a:latin typeface="Myriad Pro"/>
          <a:ea typeface="Myriad Pro"/>
          <a:cs typeface="Myriad Pro"/>
        </a:defRPr>
      </a:lvl3pPr>
      <a:lvl4pPr marL="1200091" indent="-171442" algn="l" defTabSz="342882"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4pPr>
      <a:lvl5pPr marL="1542973" indent="-171442" algn="l" defTabSz="342882"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5pPr>
      <a:lvl6pPr marL="1885857" indent="-171442" algn="l" defTabSz="342882"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2"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2" rtl="0" eaLnBrk="1" latinLnBrk="0" hangingPunct="1">
        <a:spcBef>
          <a:spcPct val="20000"/>
        </a:spcBef>
        <a:buFont typeface="Arial"/>
        <a:buChar char="•"/>
        <a:defRPr sz="1500" kern="1200">
          <a:solidFill>
            <a:schemeClr val="tx1"/>
          </a:solidFill>
          <a:latin typeface="+mn-lt"/>
          <a:ea typeface="+mn-ea"/>
          <a:cs typeface="+mn-cs"/>
        </a:defRPr>
      </a:lvl8pPr>
      <a:lvl9pPr marL="2914506" indent="-171442" algn="l" defTabSz="34288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2" rtl="0" eaLnBrk="1" latinLnBrk="0" hangingPunct="1">
        <a:defRPr sz="1351" kern="1200">
          <a:solidFill>
            <a:schemeClr val="tx1"/>
          </a:solidFill>
          <a:latin typeface="+mn-lt"/>
          <a:ea typeface="+mn-ea"/>
          <a:cs typeface="+mn-cs"/>
        </a:defRPr>
      </a:lvl1pPr>
      <a:lvl2pPr marL="342882" algn="l" defTabSz="342882" rtl="0" eaLnBrk="1" latinLnBrk="0" hangingPunct="1">
        <a:defRPr sz="1351" kern="1200">
          <a:solidFill>
            <a:schemeClr val="tx1"/>
          </a:solidFill>
          <a:latin typeface="+mn-lt"/>
          <a:ea typeface="+mn-ea"/>
          <a:cs typeface="+mn-cs"/>
        </a:defRPr>
      </a:lvl2pPr>
      <a:lvl3pPr marL="685766" algn="l" defTabSz="342882" rtl="0" eaLnBrk="1" latinLnBrk="0" hangingPunct="1">
        <a:defRPr sz="1351" kern="1200">
          <a:solidFill>
            <a:schemeClr val="tx1"/>
          </a:solidFill>
          <a:latin typeface="+mn-lt"/>
          <a:ea typeface="+mn-ea"/>
          <a:cs typeface="+mn-cs"/>
        </a:defRPr>
      </a:lvl3pPr>
      <a:lvl4pPr marL="1028649" algn="l" defTabSz="342882" rtl="0" eaLnBrk="1" latinLnBrk="0" hangingPunct="1">
        <a:defRPr sz="1351" kern="1200">
          <a:solidFill>
            <a:schemeClr val="tx1"/>
          </a:solidFill>
          <a:latin typeface="+mn-lt"/>
          <a:ea typeface="+mn-ea"/>
          <a:cs typeface="+mn-cs"/>
        </a:defRPr>
      </a:lvl4pPr>
      <a:lvl5pPr marL="1371532" algn="l" defTabSz="342882" rtl="0" eaLnBrk="1" latinLnBrk="0" hangingPunct="1">
        <a:defRPr sz="1351" kern="1200">
          <a:solidFill>
            <a:schemeClr val="tx1"/>
          </a:solidFill>
          <a:latin typeface="+mn-lt"/>
          <a:ea typeface="+mn-ea"/>
          <a:cs typeface="+mn-cs"/>
        </a:defRPr>
      </a:lvl5pPr>
      <a:lvl6pPr marL="1714414" algn="l" defTabSz="342882" rtl="0" eaLnBrk="1" latinLnBrk="0" hangingPunct="1">
        <a:defRPr sz="1351" kern="1200">
          <a:solidFill>
            <a:schemeClr val="tx1"/>
          </a:solidFill>
          <a:latin typeface="+mn-lt"/>
          <a:ea typeface="+mn-ea"/>
          <a:cs typeface="+mn-cs"/>
        </a:defRPr>
      </a:lvl6pPr>
      <a:lvl7pPr marL="2057298" algn="l" defTabSz="342882" rtl="0" eaLnBrk="1" latinLnBrk="0" hangingPunct="1">
        <a:defRPr sz="1351" kern="1200">
          <a:solidFill>
            <a:schemeClr val="tx1"/>
          </a:solidFill>
          <a:latin typeface="+mn-lt"/>
          <a:ea typeface="+mn-ea"/>
          <a:cs typeface="+mn-cs"/>
        </a:defRPr>
      </a:lvl7pPr>
      <a:lvl8pPr marL="2400180" algn="l" defTabSz="342882" rtl="0" eaLnBrk="1" latinLnBrk="0" hangingPunct="1">
        <a:defRPr sz="1351" kern="1200">
          <a:solidFill>
            <a:schemeClr val="tx1"/>
          </a:solidFill>
          <a:latin typeface="+mn-lt"/>
          <a:ea typeface="+mn-ea"/>
          <a:cs typeface="+mn-cs"/>
        </a:defRPr>
      </a:lvl8pPr>
      <a:lvl9pPr marL="2743062" algn="l" defTabSz="342882"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10"/>
          <p:cNvSpPr>
            <a:spLocks noChangeArrowheads="1"/>
          </p:cNvSpPr>
          <p:nvPr userDrawn="1"/>
        </p:nvSpPr>
        <p:spPr bwMode="auto">
          <a:xfrm>
            <a:off x="2514600" y="0"/>
            <a:ext cx="3733800" cy="228600"/>
          </a:xfrm>
          <a:prstGeom prst="rect">
            <a:avLst/>
          </a:prstGeom>
          <a:solidFill>
            <a:srgbClr val="608B2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endParaRPr lang="en-US" altLang="en-US" sz="1351">
              <a:solidFill>
                <a:prstClr val="black"/>
              </a:solidFill>
            </a:endParaRPr>
          </a:p>
        </p:txBody>
      </p:sp>
      <p:sp>
        <p:nvSpPr>
          <p:cNvPr id="1029" name="Rectangle 9"/>
          <p:cNvSpPr>
            <a:spLocks noChangeArrowheads="1"/>
          </p:cNvSpPr>
          <p:nvPr userDrawn="1"/>
        </p:nvSpPr>
        <p:spPr bwMode="auto">
          <a:xfrm>
            <a:off x="0" y="0"/>
            <a:ext cx="2895600" cy="228600"/>
          </a:xfrm>
          <a:prstGeom prst="rect">
            <a:avLst/>
          </a:prstGeom>
          <a:solidFill>
            <a:srgbClr val="3061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endParaRPr lang="en-US" altLang="en-US" sz="1351">
              <a:solidFill>
                <a:prstClr val="black"/>
              </a:solidFill>
            </a:endParaRPr>
          </a:p>
        </p:txBody>
      </p:sp>
      <p:sp>
        <p:nvSpPr>
          <p:cNvPr id="1030" name="Rectangle 11"/>
          <p:cNvSpPr>
            <a:spLocks noChangeArrowheads="1"/>
          </p:cNvSpPr>
          <p:nvPr userDrawn="1"/>
        </p:nvSpPr>
        <p:spPr bwMode="auto">
          <a:xfrm>
            <a:off x="6019800" y="0"/>
            <a:ext cx="3124200" cy="228600"/>
          </a:xfrm>
          <a:prstGeom prst="rect">
            <a:avLst/>
          </a:prstGeom>
          <a:solidFill>
            <a:srgbClr val="A3C1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endParaRPr lang="en-US" altLang="en-US" sz="1351">
              <a:solidFill>
                <a:prstClr val="black"/>
              </a:solidFill>
            </a:endParaRPr>
          </a:p>
        </p:txBody>
      </p:sp>
      <p:sp>
        <p:nvSpPr>
          <p:cNvPr id="13" name="Rectangle 6"/>
          <p:cNvSpPr txBox="1">
            <a:spLocks noChangeArrowheads="1"/>
          </p:cNvSpPr>
          <p:nvPr userDrawn="1"/>
        </p:nvSpPr>
        <p:spPr bwMode="auto">
          <a:xfrm>
            <a:off x="7010400" y="0"/>
            <a:ext cx="2133600" cy="476250"/>
          </a:xfrm>
          <a:prstGeom prst="rect">
            <a:avLst/>
          </a:prstGeom>
          <a:noFill/>
          <a:ln w="9525">
            <a:noFill/>
            <a:miter lim="800000"/>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52B230D-ADED-43B8-8D5B-B93619D36C16}" type="slidenum">
              <a:rPr lang="en-US" altLang="en-US" sz="900">
                <a:solidFill>
                  <a:srgbClr val="000000"/>
                </a:solidFill>
                <a:latin typeface="Calibri" panose="020F0502020204030204" pitchFamily="34" charset="0"/>
              </a:rPr>
              <a:pPr algn="r" eaLnBrk="1" hangingPunct="1"/>
              <a:t>‹#›</a:t>
            </a:fld>
            <a:endParaRPr lang="en-US" altLang="en-US" sz="900">
              <a:solidFill>
                <a:srgbClr val="000000"/>
              </a:solidFill>
              <a:latin typeface="Calibri" panose="020F0502020204030204" pitchFamily="34" charset="0"/>
            </a:endParaRPr>
          </a:p>
        </p:txBody>
      </p:sp>
      <p:pic>
        <p:nvPicPr>
          <p:cNvPr id="2056" name="Picture 12" descr="Canada logo"/>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7696200" y="6400800"/>
            <a:ext cx="1295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5" descr="nrcan_fip_e_2c_55"/>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304800" y="6534150"/>
            <a:ext cx="25908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6553200" y="6340487"/>
            <a:ext cx="2133600" cy="365125"/>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Calibri" panose="020F0502020204030204" pitchFamily="34" charset="0"/>
              </a:defRPr>
            </a:lvl1pPr>
          </a:lstStyle>
          <a:p>
            <a:fld id="{DF135AC9-90AB-47DC-B726-676130EA7AED}" type="slidenum">
              <a:rPr lang="en-CA" altLang="en-US" smtClean="0"/>
              <a:pPr/>
              <a:t>‹#›</a:t>
            </a:fld>
            <a:endParaRPr lang="en-US" altLang="en-US" dirty="0"/>
          </a:p>
        </p:txBody>
      </p:sp>
      <p:sp>
        <p:nvSpPr>
          <p:cNvPr id="12" name="Footer Placeholder 4"/>
          <p:cNvSpPr>
            <a:spLocks noGrp="1"/>
          </p:cNvSpPr>
          <p:nvPr>
            <p:ph type="ftr" sz="quarter" idx="3"/>
          </p:nvPr>
        </p:nvSpPr>
        <p:spPr>
          <a:xfrm>
            <a:off x="3124200" y="6356364"/>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3" name="TextBox 2">
            <a:extLst>
              <a:ext uri="{FF2B5EF4-FFF2-40B4-BE49-F238E27FC236}">
                <a16:creationId xmlns:a16="http://schemas.microsoft.com/office/drawing/2014/main" id="{07781CF0-439D-6A94-8FFA-9D5A8B99BC8A}"/>
              </a:ext>
            </a:extLst>
          </p:cNvPr>
          <p:cNvSpPr txBox="1"/>
          <p:nvPr userDrawn="1">
            <p:extLst>
              <p:ext uri="{1162E1C5-73C7-4A58-AE30-91384D911F3F}">
                <p184:classification xmlns:p184="http://schemas.microsoft.com/office/powerpoint/2018/4/main" val="hdr"/>
              </p:ext>
            </p:extLst>
          </p:nvPr>
        </p:nvSpPr>
        <p:spPr>
          <a:xfrm>
            <a:off x="7153275" y="63501"/>
            <a:ext cx="1962150" cy="184666"/>
          </a:xfrm>
          <a:prstGeom prst="rect">
            <a:avLst/>
          </a:prstGeom>
        </p:spPr>
        <p:txBody>
          <a:bodyPr horzOverflow="overflow" lIns="0" tIns="0" rIns="0" bIns="0">
            <a:spAutoFit/>
          </a:bodyPr>
          <a:lstStyle/>
          <a:p>
            <a:pPr algn="l"/>
            <a:r>
              <a:rPr lang="en-CA" sz="1200">
                <a:solidFill>
                  <a:srgbClr val="000000"/>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1434165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hf hdr="0" ftr="0" dt="0"/>
  <p:txStyles>
    <p:titleStyle>
      <a:lvl1pPr algn="l" defTabSz="342882" rtl="0" eaLnBrk="0" fontAlgn="base" hangingPunct="0">
        <a:spcBef>
          <a:spcPct val="0"/>
        </a:spcBef>
        <a:spcAft>
          <a:spcPct val="0"/>
        </a:spcAft>
        <a:defRPr sz="2700" b="1" kern="1200">
          <a:solidFill>
            <a:srgbClr val="306120"/>
          </a:solidFill>
          <a:latin typeface="Myriad Pro"/>
          <a:ea typeface="Myriad Pro"/>
          <a:cs typeface="Myriad Pro"/>
        </a:defRPr>
      </a:lvl1pPr>
      <a:lvl2pPr algn="l" defTabSz="342882" rtl="0" eaLnBrk="0" fontAlgn="base" hangingPunct="0">
        <a:spcBef>
          <a:spcPct val="0"/>
        </a:spcBef>
        <a:spcAft>
          <a:spcPct val="0"/>
        </a:spcAft>
        <a:defRPr sz="2700" b="1">
          <a:solidFill>
            <a:srgbClr val="306120"/>
          </a:solidFill>
          <a:latin typeface="Myriad Pro"/>
          <a:ea typeface="Myriad Pro"/>
          <a:cs typeface="Myriad Pro"/>
        </a:defRPr>
      </a:lvl2pPr>
      <a:lvl3pPr algn="l" defTabSz="342882" rtl="0" eaLnBrk="0" fontAlgn="base" hangingPunct="0">
        <a:spcBef>
          <a:spcPct val="0"/>
        </a:spcBef>
        <a:spcAft>
          <a:spcPct val="0"/>
        </a:spcAft>
        <a:defRPr sz="2700" b="1">
          <a:solidFill>
            <a:srgbClr val="306120"/>
          </a:solidFill>
          <a:latin typeface="Myriad Pro"/>
          <a:ea typeface="Myriad Pro"/>
          <a:cs typeface="Myriad Pro"/>
        </a:defRPr>
      </a:lvl3pPr>
      <a:lvl4pPr algn="l" defTabSz="342882" rtl="0" eaLnBrk="0" fontAlgn="base" hangingPunct="0">
        <a:spcBef>
          <a:spcPct val="0"/>
        </a:spcBef>
        <a:spcAft>
          <a:spcPct val="0"/>
        </a:spcAft>
        <a:defRPr sz="2700" b="1">
          <a:solidFill>
            <a:srgbClr val="306120"/>
          </a:solidFill>
          <a:latin typeface="Myriad Pro"/>
          <a:ea typeface="Myriad Pro"/>
          <a:cs typeface="Myriad Pro"/>
        </a:defRPr>
      </a:lvl4pPr>
      <a:lvl5pPr algn="l" defTabSz="342882" rtl="0" eaLnBrk="0" fontAlgn="base" hangingPunct="0">
        <a:spcBef>
          <a:spcPct val="0"/>
        </a:spcBef>
        <a:spcAft>
          <a:spcPct val="0"/>
        </a:spcAft>
        <a:defRPr sz="2700" b="1">
          <a:solidFill>
            <a:srgbClr val="306120"/>
          </a:solidFill>
          <a:latin typeface="Myriad Pro"/>
          <a:ea typeface="Myriad Pro"/>
          <a:cs typeface="Myriad Pro"/>
        </a:defRPr>
      </a:lvl5pPr>
      <a:lvl6pPr marL="342882" algn="l" defTabSz="342882" rtl="0" fontAlgn="base">
        <a:spcBef>
          <a:spcPct val="0"/>
        </a:spcBef>
        <a:spcAft>
          <a:spcPct val="0"/>
        </a:spcAft>
        <a:defRPr sz="2700" b="1">
          <a:solidFill>
            <a:srgbClr val="306120"/>
          </a:solidFill>
          <a:latin typeface="Myriad Pro"/>
          <a:ea typeface="Myriad Pro"/>
          <a:cs typeface="Myriad Pro"/>
        </a:defRPr>
      </a:lvl6pPr>
      <a:lvl7pPr marL="685766" algn="l" defTabSz="342882" rtl="0" fontAlgn="base">
        <a:spcBef>
          <a:spcPct val="0"/>
        </a:spcBef>
        <a:spcAft>
          <a:spcPct val="0"/>
        </a:spcAft>
        <a:defRPr sz="2700" b="1">
          <a:solidFill>
            <a:srgbClr val="306120"/>
          </a:solidFill>
          <a:latin typeface="Myriad Pro"/>
          <a:ea typeface="Myriad Pro"/>
          <a:cs typeface="Myriad Pro"/>
        </a:defRPr>
      </a:lvl7pPr>
      <a:lvl8pPr marL="1028649" algn="l" defTabSz="342882" rtl="0" fontAlgn="base">
        <a:spcBef>
          <a:spcPct val="0"/>
        </a:spcBef>
        <a:spcAft>
          <a:spcPct val="0"/>
        </a:spcAft>
        <a:defRPr sz="2700" b="1">
          <a:solidFill>
            <a:srgbClr val="306120"/>
          </a:solidFill>
          <a:latin typeface="Myriad Pro"/>
          <a:ea typeface="Myriad Pro"/>
          <a:cs typeface="Myriad Pro"/>
        </a:defRPr>
      </a:lvl8pPr>
      <a:lvl9pPr marL="1371532" algn="l" defTabSz="342882" rtl="0" fontAlgn="base">
        <a:spcBef>
          <a:spcPct val="0"/>
        </a:spcBef>
        <a:spcAft>
          <a:spcPct val="0"/>
        </a:spcAft>
        <a:defRPr sz="2700" b="1">
          <a:solidFill>
            <a:srgbClr val="306120"/>
          </a:solidFill>
          <a:latin typeface="Myriad Pro"/>
          <a:ea typeface="Myriad Pro"/>
          <a:cs typeface="Myriad Pro"/>
        </a:defRPr>
      </a:lvl9pPr>
    </p:titleStyle>
    <p:bodyStyle>
      <a:lvl1pPr marL="257162" indent="-257162" algn="l" defTabSz="342882" rtl="0" eaLnBrk="0" fontAlgn="base" hangingPunct="0">
        <a:spcBef>
          <a:spcPct val="20000"/>
        </a:spcBef>
        <a:spcAft>
          <a:spcPct val="0"/>
        </a:spcAft>
        <a:buClr>
          <a:srgbClr val="306120"/>
        </a:buClr>
        <a:buFont typeface="Wingdings" panose="05000000000000000000" pitchFamily="2" charset="2"/>
        <a:buChar char="§"/>
        <a:defRPr sz="2400" kern="1200">
          <a:solidFill>
            <a:schemeClr val="tx1"/>
          </a:solidFill>
          <a:latin typeface="Myriad Pro"/>
          <a:ea typeface="Myriad Pro"/>
          <a:cs typeface="Myriad Pro"/>
        </a:defRPr>
      </a:lvl1pPr>
      <a:lvl2pPr marL="557185" indent="-214303" algn="l" defTabSz="342882" rtl="0" eaLnBrk="0" fontAlgn="base" hangingPunct="0">
        <a:spcBef>
          <a:spcPct val="20000"/>
        </a:spcBef>
        <a:spcAft>
          <a:spcPct val="0"/>
        </a:spcAft>
        <a:buClr>
          <a:srgbClr val="306120"/>
        </a:buClr>
        <a:buFont typeface="Wingdings" panose="05000000000000000000" pitchFamily="2" charset="2"/>
        <a:buChar char="§"/>
        <a:defRPr sz="2100" kern="1200">
          <a:solidFill>
            <a:schemeClr val="tx1"/>
          </a:solidFill>
          <a:latin typeface="Myriad Pro"/>
          <a:ea typeface="Myriad Pro"/>
          <a:cs typeface="Myriad Pro"/>
        </a:defRPr>
      </a:lvl2pPr>
      <a:lvl3pPr marL="857208" indent="-171442" algn="l" defTabSz="342882" rtl="0" eaLnBrk="0" fontAlgn="base" hangingPunct="0">
        <a:spcBef>
          <a:spcPct val="20000"/>
        </a:spcBef>
        <a:spcAft>
          <a:spcPct val="0"/>
        </a:spcAft>
        <a:buClr>
          <a:srgbClr val="306120"/>
        </a:buClr>
        <a:buFont typeface="Wingdings" panose="05000000000000000000" pitchFamily="2" charset="2"/>
        <a:buChar char="§"/>
        <a:defRPr sz="1800" kern="1200">
          <a:solidFill>
            <a:schemeClr val="tx1"/>
          </a:solidFill>
          <a:latin typeface="Myriad Pro"/>
          <a:ea typeface="Myriad Pro"/>
          <a:cs typeface="Myriad Pro"/>
        </a:defRPr>
      </a:lvl3pPr>
      <a:lvl4pPr marL="1200091" indent="-171442" algn="l" defTabSz="342882"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4pPr>
      <a:lvl5pPr marL="1542973" indent="-171442" algn="l" defTabSz="342882"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5pPr>
      <a:lvl6pPr marL="1885857" indent="-171442" algn="l" defTabSz="342882"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2"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2" rtl="0" eaLnBrk="1" latinLnBrk="0" hangingPunct="1">
        <a:spcBef>
          <a:spcPct val="20000"/>
        </a:spcBef>
        <a:buFont typeface="Arial"/>
        <a:buChar char="•"/>
        <a:defRPr sz="1500" kern="1200">
          <a:solidFill>
            <a:schemeClr val="tx1"/>
          </a:solidFill>
          <a:latin typeface="+mn-lt"/>
          <a:ea typeface="+mn-ea"/>
          <a:cs typeface="+mn-cs"/>
        </a:defRPr>
      </a:lvl8pPr>
      <a:lvl9pPr marL="2914506" indent="-171442" algn="l" defTabSz="34288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2" rtl="0" eaLnBrk="1" latinLnBrk="0" hangingPunct="1">
        <a:defRPr sz="1351" kern="1200">
          <a:solidFill>
            <a:schemeClr val="tx1"/>
          </a:solidFill>
          <a:latin typeface="+mn-lt"/>
          <a:ea typeface="+mn-ea"/>
          <a:cs typeface="+mn-cs"/>
        </a:defRPr>
      </a:lvl1pPr>
      <a:lvl2pPr marL="342882" algn="l" defTabSz="342882" rtl="0" eaLnBrk="1" latinLnBrk="0" hangingPunct="1">
        <a:defRPr sz="1351" kern="1200">
          <a:solidFill>
            <a:schemeClr val="tx1"/>
          </a:solidFill>
          <a:latin typeface="+mn-lt"/>
          <a:ea typeface="+mn-ea"/>
          <a:cs typeface="+mn-cs"/>
        </a:defRPr>
      </a:lvl2pPr>
      <a:lvl3pPr marL="685766" algn="l" defTabSz="342882" rtl="0" eaLnBrk="1" latinLnBrk="0" hangingPunct="1">
        <a:defRPr sz="1351" kern="1200">
          <a:solidFill>
            <a:schemeClr val="tx1"/>
          </a:solidFill>
          <a:latin typeface="+mn-lt"/>
          <a:ea typeface="+mn-ea"/>
          <a:cs typeface="+mn-cs"/>
        </a:defRPr>
      </a:lvl3pPr>
      <a:lvl4pPr marL="1028649" algn="l" defTabSz="342882" rtl="0" eaLnBrk="1" latinLnBrk="0" hangingPunct="1">
        <a:defRPr sz="1351" kern="1200">
          <a:solidFill>
            <a:schemeClr val="tx1"/>
          </a:solidFill>
          <a:latin typeface="+mn-lt"/>
          <a:ea typeface="+mn-ea"/>
          <a:cs typeface="+mn-cs"/>
        </a:defRPr>
      </a:lvl4pPr>
      <a:lvl5pPr marL="1371532" algn="l" defTabSz="342882" rtl="0" eaLnBrk="1" latinLnBrk="0" hangingPunct="1">
        <a:defRPr sz="1351" kern="1200">
          <a:solidFill>
            <a:schemeClr val="tx1"/>
          </a:solidFill>
          <a:latin typeface="+mn-lt"/>
          <a:ea typeface="+mn-ea"/>
          <a:cs typeface="+mn-cs"/>
        </a:defRPr>
      </a:lvl5pPr>
      <a:lvl6pPr marL="1714414" algn="l" defTabSz="342882" rtl="0" eaLnBrk="1" latinLnBrk="0" hangingPunct="1">
        <a:defRPr sz="1351" kern="1200">
          <a:solidFill>
            <a:schemeClr val="tx1"/>
          </a:solidFill>
          <a:latin typeface="+mn-lt"/>
          <a:ea typeface="+mn-ea"/>
          <a:cs typeface="+mn-cs"/>
        </a:defRPr>
      </a:lvl6pPr>
      <a:lvl7pPr marL="2057298" algn="l" defTabSz="342882" rtl="0" eaLnBrk="1" latinLnBrk="0" hangingPunct="1">
        <a:defRPr sz="1351" kern="1200">
          <a:solidFill>
            <a:schemeClr val="tx1"/>
          </a:solidFill>
          <a:latin typeface="+mn-lt"/>
          <a:ea typeface="+mn-ea"/>
          <a:cs typeface="+mn-cs"/>
        </a:defRPr>
      </a:lvl7pPr>
      <a:lvl8pPr marL="2400180" algn="l" defTabSz="342882" rtl="0" eaLnBrk="1" latinLnBrk="0" hangingPunct="1">
        <a:defRPr sz="1351" kern="1200">
          <a:solidFill>
            <a:schemeClr val="tx1"/>
          </a:solidFill>
          <a:latin typeface="+mn-lt"/>
          <a:ea typeface="+mn-ea"/>
          <a:cs typeface="+mn-cs"/>
        </a:defRPr>
      </a:lvl8pPr>
      <a:lvl9pPr marL="2743062" algn="l" defTabSz="342882"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mailto:Richard.Carr@NRCan-RNCan.gc.ca"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hyperlink" Target="https://collaboration.cmc.ec.gc.ca/cmc/ensemble/VIGI/data_RDPS_CALDAS/20260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climate.ncsu.edu/climate/patterns/PDO.html" TargetMode="External"/><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ds.data.jma.go.jp/tcc/tcc/products/elnino/decadal/pdo_month.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cei.noaa.gov/access/monitoring/nao" TargetMode="Externa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2.png"/><Relationship Id="rId4" Type="http://schemas.openxmlformats.org/officeDocument/2006/relationships/hyperlink" Target="https://www.ncei.noaa.gov/access/monitoring/nao"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hyperlink" Target="https://iri.columbia.edu/our-expertise/climate/forecasts/enso/2024-october-quick-look/?enso_tab=enso-sst_image" TargetMode="External"/><Relationship Id="rId5" Type="http://schemas.openxmlformats.org/officeDocument/2006/relationships/hyperlink" Target="https://iri.columbia.edu/our-expertise/climate/forecasts/enso/current/?enso_tab=enso-sst_table" TargetMode="Externa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4B1F261-689E-4D22-D86C-B6146BDE47B0}"/>
              </a:ext>
            </a:extLst>
          </p:cNvPr>
          <p:cNvSpPr txBox="1">
            <a:spLocks/>
          </p:cNvSpPr>
          <p:nvPr/>
        </p:nvSpPr>
        <p:spPr>
          <a:xfrm>
            <a:off x="500456" y="1036382"/>
            <a:ext cx="8164727" cy="3109314"/>
          </a:xfrm>
          <a:prstGeom prst="rect">
            <a:avLst/>
          </a:prstGeom>
        </p:spPr>
        <p:txBody>
          <a:bodyPr vert="horz" lIns="0" tIns="34291" rIns="68580" bIns="0" rtlCol="0" anchor="b" anchorCtr="0">
            <a:spAutoFit/>
          </a:bodyPr>
          <a:lstStyle>
            <a:lvl1pPr algn="l" defTabSz="914400" rtl="0" eaLnBrk="1" latinLnBrk="0" hangingPunct="1">
              <a:lnSpc>
                <a:spcPct val="90000"/>
              </a:lnSpc>
              <a:spcBef>
                <a:spcPct val="0"/>
              </a:spcBef>
              <a:buNone/>
              <a:defRPr sz="5400" b="1" kern="1200">
                <a:solidFill>
                  <a:schemeClr val="bg1"/>
                </a:solidFill>
                <a:latin typeface="+mj-lt"/>
                <a:ea typeface="+mj-ea"/>
                <a:cs typeface="+mj-cs"/>
              </a:defRPr>
            </a:lvl1pPr>
          </a:lstStyle>
          <a:p>
            <a:pPr algn="ctr"/>
            <a:r>
              <a:rPr lang="en-CA" altLang="en-US" sz="3300" dirty="0">
                <a:solidFill>
                  <a:srgbClr val="C00000"/>
                </a:solidFill>
                <a:latin typeface="Arial" panose="020B0604020202020204" pitchFamily="34" charset="0"/>
                <a:cs typeface="Arial" panose="020B0604020202020204" pitchFamily="34" charset="0"/>
              </a:rPr>
              <a:t>Seasonal Fire Weather Preview</a:t>
            </a:r>
          </a:p>
          <a:p>
            <a:pPr algn="ctr"/>
            <a:endParaRPr lang="en-CA" altLang="en-US" sz="3300" dirty="0">
              <a:solidFill>
                <a:srgbClr val="C00000"/>
              </a:solidFill>
              <a:latin typeface="Arial" panose="020B0604020202020204" pitchFamily="34" charset="0"/>
              <a:cs typeface="Arial" panose="020B0604020202020204" pitchFamily="34" charset="0"/>
            </a:endParaRPr>
          </a:p>
          <a:p>
            <a:pPr algn="ctr"/>
            <a:r>
              <a:rPr lang="en-CA" altLang="en-US" sz="2700" dirty="0">
                <a:solidFill>
                  <a:srgbClr val="FFFF00"/>
                </a:solidFill>
                <a:latin typeface="Arial" panose="020B0604020202020204" pitchFamily="34" charset="0"/>
                <a:cs typeface="Arial" panose="020B0604020202020204" pitchFamily="34" charset="0"/>
              </a:rPr>
              <a:t>CIFFC All Staff Meeting </a:t>
            </a:r>
            <a:endParaRPr lang="en-CA" altLang="en-US" sz="3000" dirty="0">
              <a:solidFill>
                <a:srgbClr val="C00000"/>
              </a:solidFill>
              <a:latin typeface="Arial" panose="020B0604020202020204" pitchFamily="34" charset="0"/>
              <a:cs typeface="Arial" panose="020B0604020202020204" pitchFamily="34" charset="0"/>
            </a:endParaRPr>
          </a:p>
          <a:p>
            <a:pPr algn="ctr"/>
            <a:r>
              <a:rPr lang="en-CA" altLang="en-US" sz="2700" dirty="0">
                <a:solidFill>
                  <a:srgbClr val="FFFF00"/>
                </a:solidFill>
                <a:latin typeface="Arial" panose="020B0604020202020204" pitchFamily="34" charset="0"/>
                <a:cs typeface="Arial" panose="020B0604020202020204" pitchFamily="34" charset="0"/>
              </a:rPr>
              <a:t>March 31, 2026</a:t>
            </a:r>
          </a:p>
          <a:p>
            <a:pPr algn="ctr"/>
            <a:endParaRPr lang="en-CA" altLang="en-US" sz="2700" dirty="0">
              <a:latin typeface="Arial" panose="020B0604020202020204" pitchFamily="34" charset="0"/>
              <a:cs typeface="Arial" panose="020B0604020202020204" pitchFamily="34" charset="0"/>
            </a:endParaRPr>
          </a:p>
          <a:p>
            <a:pPr algn="ctr"/>
            <a:br>
              <a:rPr lang="en-CA" altLang="en-US" sz="2700" dirty="0">
                <a:latin typeface="Arial" panose="020B0604020202020204" pitchFamily="34" charset="0"/>
                <a:cs typeface="Arial" panose="020B0604020202020204" pitchFamily="34" charset="0"/>
              </a:rPr>
            </a:br>
            <a:r>
              <a:rPr lang="en-CA" altLang="en-US" sz="2400" dirty="0">
                <a:latin typeface="Arial" panose="020B0604020202020204" pitchFamily="34" charset="0"/>
                <a:cs typeface="Arial" panose="020B0604020202020204" pitchFamily="34" charset="0"/>
              </a:rPr>
              <a:t>Richard Carr</a:t>
            </a:r>
            <a:br>
              <a:rPr lang="en-CA" altLang="en-US" sz="2400" dirty="0">
                <a:latin typeface="Arial" panose="020B0604020202020204" pitchFamily="34" charset="0"/>
                <a:cs typeface="Arial" panose="020B0604020202020204" pitchFamily="34" charset="0"/>
              </a:rPr>
            </a:br>
            <a:r>
              <a:rPr lang="en-CA" altLang="en-US" sz="2400" dirty="0">
                <a:latin typeface="Arial" panose="020B0604020202020204" pitchFamily="34" charset="0"/>
                <a:cs typeface="Arial" panose="020B0604020202020204" pitchFamily="34" charset="0"/>
              </a:rPr>
              <a:t>Natural Resources Canada – Canadian Forest Service</a:t>
            </a:r>
            <a:endParaRPr lang="en-CA" sz="2400" strike="sngStrike"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72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54865" y="1517596"/>
            <a:ext cx="2217135" cy="2223269"/>
            <a:chOff x="-114596" y="-15667"/>
            <a:chExt cx="5912360" cy="5928717"/>
          </a:xfrm>
        </p:grpSpPr>
        <p:sp>
          <p:nvSpPr>
            <p:cNvPr id="3" name="Freeform 3"/>
            <p:cNvSpPr/>
            <p:nvPr/>
          </p:nvSpPr>
          <p:spPr>
            <a:xfrm>
              <a:off x="73843" y="-15667"/>
              <a:ext cx="5535483" cy="5293306"/>
            </a:xfrm>
            <a:custGeom>
              <a:avLst/>
              <a:gdLst/>
              <a:ahLst/>
              <a:cxnLst/>
              <a:rect l="l" t="t" r="r" b="b"/>
              <a:pathLst>
                <a:path w="5535483" h="5293306">
                  <a:moveTo>
                    <a:pt x="0" y="0"/>
                  </a:moveTo>
                  <a:lnTo>
                    <a:pt x="5535483" y="0"/>
                  </a:lnTo>
                  <a:lnTo>
                    <a:pt x="5535483" y="5293306"/>
                  </a:lnTo>
                  <a:lnTo>
                    <a:pt x="0" y="5293306"/>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endParaRPr lang="en-CA" sz="2200"/>
            </a:p>
          </p:txBody>
        </p:sp>
        <p:sp>
          <p:nvSpPr>
            <p:cNvPr id="4" name="TextBox 4"/>
            <p:cNvSpPr txBox="1"/>
            <p:nvPr/>
          </p:nvSpPr>
          <p:spPr>
            <a:xfrm>
              <a:off x="-114596" y="5434287"/>
              <a:ext cx="5912360" cy="478763"/>
            </a:xfrm>
            <a:prstGeom prst="rect">
              <a:avLst/>
            </a:prstGeom>
          </p:spPr>
          <p:txBody>
            <a:bodyPr wrap="square" lIns="0" tIns="0" rIns="0" bIns="0" rtlCol="0" anchor="t">
              <a:spAutoFit/>
            </a:bodyPr>
            <a:lstStyle/>
            <a:p>
              <a:pPr marL="129513" lvl="1" algn="ctr">
                <a:lnSpc>
                  <a:spcPts val="1439"/>
                </a:lnSpc>
              </a:pPr>
              <a:r>
                <a:rPr lang="en-US" sz="1200" b="1">
                  <a:solidFill>
                    <a:srgbClr val="000000"/>
                  </a:solidFill>
                  <a:latin typeface="HK Grotesk Bold"/>
                  <a:ea typeface="HK Grotesk Bold"/>
                  <a:cs typeface="HK Grotesk Bold"/>
                  <a:sym typeface="HK Grotesk Bold"/>
                </a:rPr>
                <a:t>2.Forecast Severity Anomaly</a:t>
              </a:r>
            </a:p>
          </p:txBody>
        </p:sp>
      </p:grpSp>
      <p:grpSp>
        <p:nvGrpSpPr>
          <p:cNvPr id="5" name="Group 5"/>
          <p:cNvGrpSpPr/>
          <p:nvPr/>
        </p:nvGrpSpPr>
        <p:grpSpPr>
          <a:xfrm>
            <a:off x="4526306" y="2312642"/>
            <a:ext cx="2217136" cy="2410819"/>
            <a:chOff x="0" y="0"/>
            <a:chExt cx="5912362" cy="6428851"/>
          </a:xfrm>
        </p:grpSpPr>
        <p:sp>
          <p:nvSpPr>
            <p:cNvPr id="6" name="Freeform 6"/>
            <p:cNvSpPr/>
            <p:nvPr/>
          </p:nvSpPr>
          <p:spPr>
            <a:xfrm>
              <a:off x="0" y="0"/>
              <a:ext cx="5912362" cy="5779335"/>
            </a:xfrm>
            <a:custGeom>
              <a:avLst/>
              <a:gdLst/>
              <a:ahLst/>
              <a:cxnLst/>
              <a:rect l="l" t="t" r="r" b="b"/>
              <a:pathLst>
                <a:path w="5912362" h="5779334">
                  <a:moveTo>
                    <a:pt x="0" y="0"/>
                  </a:moveTo>
                  <a:lnTo>
                    <a:pt x="5912362" y="0"/>
                  </a:lnTo>
                  <a:lnTo>
                    <a:pt x="5912362" y="5779334"/>
                  </a:lnTo>
                  <a:lnTo>
                    <a:pt x="0" y="5779334"/>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endParaRPr lang="en-CA" sz="2200"/>
            </a:p>
          </p:txBody>
        </p:sp>
        <p:sp>
          <p:nvSpPr>
            <p:cNvPr id="7" name="TextBox 7"/>
            <p:cNvSpPr txBox="1"/>
            <p:nvPr/>
          </p:nvSpPr>
          <p:spPr>
            <a:xfrm>
              <a:off x="477715" y="5950088"/>
              <a:ext cx="4956930" cy="478763"/>
            </a:xfrm>
            <a:prstGeom prst="rect">
              <a:avLst/>
            </a:prstGeom>
          </p:spPr>
          <p:txBody>
            <a:bodyPr wrap="square" lIns="0" tIns="0" rIns="0" bIns="0" rtlCol="0" anchor="t">
              <a:spAutoFit/>
            </a:bodyPr>
            <a:lstStyle/>
            <a:p>
              <a:pPr marL="129513" lvl="1" algn="ctr">
                <a:lnSpc>
                  <a:spcPts val="1439"/>
                </a:lnSpc>
              </a:pPr>
              <a:r>
                <a:rPr lang="en-US" sz="1200" b="1">
                  <a:solidFill>
                    <a:srgbClr val="000000"/>
                  </a:solidFill>
                  <a:latin typeface="HK Grotesk Bold"/>
                  <a:ea typeface="HK Grotesk Bold"/>
                  <a:cs typeface="HK Grotesk Bold"/>
                  <a:sym typeface="HK Grotesk Bold"/>
                </a:rPr>
                <a:t>3. Forecast Probability</a:t>
              </a:r>
            </a:p>
          </p:txBody>
        </p:sp>
      </p:grpSp>
      <p:grpSp>
        <p:nvGrpSpPr>
          <p:cNvPr id="9" name="Group 8">
            <a:extLst>
              <a:ext uri="{FF2B5EF4-FFF2-40B4-BE49-F238E27FC236}">
                <a16:creationId xmlns:a16="http://schemas.microsoft.com/office/drawing/2014/main" id="{9671FA39-F6C2-C62C-0912-3980C5893BFE}"/>
              </a:ext>
            </a:extLst>
          </p:cNvPr>
          <p:cNvGrpSpPr/>
          <p:nvPr/>
        </p:nvGrpSpPr>
        <p:grpSpPr>
          <a:xfrm>
            <a:off x="121575" y="943765"/>
            <a:ext cx="2278985" cy="2180435"/>
            <a:chOff x="121575" y="914491"/>
            <a:chExt cx="2278985" cy="2180435"/>
          </a:xfrm>
        </p:grpSpPr>
        <p:sp>
          <p:nvSpPr>
            <p:cNvPr id="12" name="TextBox 12"/>
            <p:cNvSpPr txBox="1"/>
            <p:nvPr/>
          </p:nvSpPr>
          <p:spPr>
            <a:xfrm>
              <a:off x="271075" y="2735853"/>
              <a:ext cx="1979986" cy="359073"/>
            </a:xfrm>
            <a:prstGeom prst="rect">
              <a:avLst/>
            </a:prstGeom>
          </p:spPr>
          <p:txBody>
            <a:bodyPr wrap="square" lIns="0" tIns="0" rIns="0" bIns="0" rtlCol="0" anchor="t">
              <a:spAutoFit/>
            </a:bodyPr>
            <a:lstStyle/>
            <a:p>
              <a:pPr marL="129513" lvl="1" algn="ctr">
                <a:lnSpc>
                  <a:spcPts val="1439"/>
                </a:lnSpc>
              </a:pPr>
              <a:r>
                <a:rPr lang="en-US" sz="1200" b="1">
                  <a:solidFill>
                    <a:srgbClr val="000000"/>
                  </a:solidFill>
                  <a:latin typeface="HK Grotesk Bold"/>
                  <a:ea typeface="HK Grotesk Bold"/>
                  <a:cs typeface="HK Grotesk Bold"/>
                  <a:sym typeface="HK Grotesk Bold"/>
                </a:rPr>
                <a:t>1. Forecast Severity Rating</a:t>
              </a:r>
            </a:p>
          </p:txBody>
        </p:sp>
        <p:sp>
          <p:nvSpPr>
            <p:cNvPr id="15" name="Freeform 15"/>
            <p:cNvSpPr/>
            <p:nvPr/>
          </p:nvSpPr>
          <p:spPr>
            <a:xfrm>
              <a:off x="121575" y="914491"/>
              <a:ext cx="2278985" cy="1797549"/>
            </a:xfrm>
            <a:custGeom>
              <a:avLst/>
              <a:gdLst/>
              <a:ahLst/>
              <a:cxnLst/>
              <a:rect l="l" t="t" r="r" b="b"/>
              <a:pathLst>
                <a:path w="4557969" h="3595098">
                  <a:moveTo>
                    <a:pt x="0" y="0"/>
                  </a:moveTo>
                  <a:lnTo>
                    <a:pt x="4557968" y="0"/>
                  </a:lnTo>
                  <a:lnTo>
                    <a:pt x="4557968" y="3595098"/>
                  </a:lnTo>
                  <a:lnTo>
                    <a:pt x="0" y="3595098"/>
                  </a:lnTo>
                  <a:lnTo>
                    <a:pt x="0" y="0"/>
                  </a:lnTo>
                  <a:close/>
                </a:path>
              </a:pathLst>
            </a:custGeom>
            <a:blipFill>
              <a:blip r:embed="rId5" cstate="print">
                <a:extLst>
                  <a:ext uri="{28A0092B-C50C-407E-A947-70E740481C1C}">
                    <a14:useLocalDpi xmlns:a14="http://schemas.microsoft.com/office/drawing/2010/main" val="0"/>
                  </a:ext>
                </a:extLst>
              </a:blip>
              <a:stretch>
                <a:fillRect/>
              </a:stretch>
            </a:blipFill>
          </p:spPr>
          <p:txBody>
            <a:bodyPr/>
            <a:lstStyle/>
            <a:p>
              <a:endParaRPr lang="en-CA" sz="2200"/>
            </a:p>
          </p:txBody>
        </p:sp>
      </p:grpSp>
      <p:grpSp>
        <p:nvGrpSpPr>
          <p:cNvPr id="16" name="Group 15">
            <a:extLst>
              <a:ext uri="{FF2B5EF4-FFF2-40B4-BE49-F238E27FC236}">
                <a16:creationId xmlns:a16="http://schemas.microsoft.com/office/drawing/2014/main" id="{8EA94B98-A21E-B91E-697B-59D8EB47E8A7}"/>
              </a:ext>
            </a:extLst>
          </p:cNvPr>
          <p:cNvGrpSpPr/>
          <p:nvPr/>
        </p:nvGrpSpPr>
        <p:grpSpPr>
          <a:xfrm>
            <a:off x="6757921" y="3216170"/>
            <a:ext cx="2307107" cy="2041630"/>
            <a:chOff x="6796279" y="3597170"/>
            <a:chExt cx="2307107" cy="2041630"/>
          </a:xfrm>
        </p:grpSpPr>
        <p:sp>
          <p:nvSpPr>
            <p:cNvPr id="10" name="TextBox 10"/>
            <p:cNvSpPr txBox="1"/>
            <p:nvPr/>
          </p:nvSpPr>
          <p:spPr>
            <a:xfrm>
              <a:off x="7232036" y="5459264"/>
              <a:ext cx="1435593" cy="179536"/>
            </a:xfrm>
            <a:prstGeom prst="rect">
              <a:avLst/>
            </a:prstGeom>
          </p:spPr>
          <p:txBody>
            <a:bodyPr wrap="square" lIns="0" tIns="0" rIns="0" bIns="0" rtlCol="0" anchor="t">
              <a:spAutoFit/>
            </a:bodyPr>
            <a:lstStyle/>
            <a:p>
              <a:pPr marL="129513" lvl="1" algn="ctr">
                <a:lnSpc>
                  <a:spcPts val="1439"/>
                </a:lnSpc>
              </a:pPr>
              <a:r>
                <a:rPr lang="en-US" sz="1200" b="1">
                  <a:solidFill>
                    <a:srgbClr val="000000"/>
                  </a:solidFill>
                  <a:latin typeface="HK Grotesk Bold"/>
                  <a:ea typeface="HK Grotesk Bold"/>
                  <a:cs typeface="HK Grotesk Bold"/>
                  <a:sym typeface="HK Grotesk Bold"/>
                </a:rPr>
                <a:t>4. Extreme Days</a:t>
              </a:r>
            </a:p>
          </p:txBody>
        </p:sp>
        <p:sp>
          <p:nvSpPr>
            <p:cNvPr id="17" name="Freeform 4">
              <a:extLst>
                <a:ext uri="{FF2B5EF4-FFF2-40B4-BE49-F238E27FC236}">
                  <a16:creationId xmlns:a16="http://schemas.microsoft.com/office/drawing/2014/main" id="{2C42AA8F-D3EE-1B49-D331-3CD7C3894848}"/>
                </a:ext>
              </a:extLst>
            </p:cNvPr>
            <p:cNvSpPr/>
            <p:nvPr/>
          </p:nvSpPr>
          <p:spPr>
            <a:xfrm>
              <a:off x="6796279" y="3597170"/>
              <a:ext cx="2307107" cy="1782240"/>
            </a:xfrm>
            <a:custGeom>
              <a:avLst/>
              <a:gdLst/>
              <a:ahLst/>
              <a:cxnLst/>
              <a:rect l="l" t="t" r="r" b="b"/>
              <a:pathLst>
                <a:path w="10444660" h="8068500">
                  <a:moveTo>
                    <a:pt x="0" y="0"/>
                  </a:moveTo>
                  <a:lnTo>
                    <a:pt x="10444660" y="0"/>
                  </a:lnTo>
                  <a:lnTo>
                    <a:pt x="10444660" y="8068499"/>
                  </a:lnTo>
                  <a:lnTo>
                    <a:pt x="0" y="8068499"/>
                  </a:lnTo>
                  <a:lnTo>
                    <a:pt x="0" y="0"/>
                  </a:lnTo>
                  <a:close/>
                </a:path>
              </a:pathLst>
            </a:custGeom>
            <a:blipFill>
              <a:blip r:embed="rId6" cstate="print">
                <a:extLst>
                  <a:ext uri="{28A0092B-C50C-407E-A947-70E740481C1C}">
                    <a14:useLocalDpi xmlns:a14="http://schemas.microsoft.com/office/drawing/2010/main" val="0"/>
                  </a:ext>
                </a:extLst>
              </a:blip>
              <a:stretch>
                <a:fillRect/>
              </a:stretch>
            </a:blipFill>
          </p:spPr>
          <p:txBody>
            <a:bodyPr/>
            <a:lstStyle/>
            <a:p>
              <a:endParaRPr lang="en-CA" sz="2200"/>
            </a:p>
          </p:txBody>
        </p:sp>
      </p:grpSp>
      <p:sp>
        <p:nvSpPr>
          <p:cNvPr id="18" name="TextBox 6">
            <a:extLst>
              <a:ext uri="{FF2B5EF4-FFF2-40B4-BE49-F238E27FC236}">
                <a16:creationId xmlns:a16="http://schemas.microsoft.com/office/drawing/2014/main" id="{780E4A2E-3C4A-C234-E877-E08CA5E786A1}"/>
              </a:ext>
            </a:extLst>
          </p:cNvPr>
          <p:cNvSpPr txBox="1"/>
          <p:nvPr/>
        </p:nvSpPr>
        <p:spPr>
          <a:xfrm>
            <a:off x="4660994" y="1170708"/>
            <a:ext cx="4406806" cy="962892"/>
          </a:xfrm>
          <a:prstGeom prst="rect">
            <a:avLst/>
          </a:prstGeom>
        </p:spPr>
        <p:txBody>
          <a:bodyPr lIns="0" tIns="0" rIns="0" bIns="0" rtlCol="0" anchor="t">
            <a:spAutoFit/>
          </a:bodyPr>
          <a:lstStyle/>
          <a:p>
            <a:pPr marL="180975" lvl="1" indent="-180975">
              <a:lnSpc>
                <a:spcPts val="2520"/>
              </a:lnSpc>
              <a:buFont typeface="Arial" panose="020B0604020202020204" pitchFamily="34" charset="0"/>
              <a:buChar char="•"/>
            </a:pPr>
            <a:r>
              <a:rPr lang="en-US" sz="2400" b="1" dirty="0">
                <a:solidFill>
                  <a:srgbClr val="161F28"/>
                </a:solidFill>
                <a:latin typeface="Calibri" panose="020F0502020204030204" pitchFamily="34" charset="0"/>
                <a:ea typeface="Calibri" panose="020F0502020204030204" pitchFamily="34" charset="0"/>
                <a:cs typeface="Calibri" panose="020F0502020204030204" pitchFamily="34" charset="0"/>
                <a:sym typeface="HK Grotesk Medium"/>
              </a:rPr>
              <a:t>FWI calculated at each 1x1 deg grid cell over North America</a:t>
            </a:r>
          </a:p>
          <a:p>
            <a:pPr marL="180975" lvl="1" indent="-180975">
              <a:lnSpc>
                <a:spcPts val="2520"/>
              </a:lnSpc>
              <a:buFont typeface="Arial" panose="020B0604020202020204" pitchFamily="34" charset="0"/>
              <a:buChar char="•"/>
            </a:pPr>
            <a:r>
              <a:rPr lang="en-US" sz="2400" b="1" dirty="0">
                <a:solidFill>
                  <a:srgbClr val="161F28"/>
                </a:solidFill>
                <a:latin typeface="Calibri" panose="020F0502020204030204" pitchFamily="34" charset="0"/>
                <a:ea typeface="Calibri" panose="020F0502020204030204" pitchFamily="34" charset="0"/>
                <a:cs typeface="Calibri" panose="020F0502020204030204" pitchFamily="34" charset="0"/>
                <a:sym typeface="HK Grotesk Medium"/>
              </a:rPr>
              <a:t>Examples for August 2025</a:t>
            </a:r>
          </a:p>
        </p:txBody>
      </p:sp>
      <p:grpSp>
        <p:nvGrpSpPr>
          <p:cNvPr id="22" name="Group 21">
            <a:extLst>
              <a:ext uri="{FF2B5EF4-FFF2-40B4-BE49-F238E27FC236}">
                <a16:creationId xmlns:a16="http://schemas.microsoft.com/office/drawing/2014/main" id="{848EEC78-C501-D9CA-593F-7A6E35793FD0}"/>
              </a:ext>
            </a:extLst>
          </p:cNvPr>
          <p:cNvGrpSpPr/>
          <p:nvPr/>
        </p:nvGrpSpPr>
        <p:grpSpPr>
          <a:xfrm>
            <a:off x="223200" y="4139219"/>
            <a:ext cx="7854000" cy="2185381"/>
            <a:chOff x="223200" y="4139219"/>
            <a:chExt cx="7854000" cy="2185381"/>
          </a:xfrm>
        </p:grpSpPr>
        <p:pic>
          <p:nvPicPr>
            <p:cNvPr id="8" name="Picture 7">
              <a:extLst>
                <a:ext uri="{FF2B5EF4-FFF2-40B4-BE49-F238E27FC236}">
                  <a16:creationId xmlns:a16="http://schemas.microsoft.com/office/drawing/2014/main" id="{6A065B57-4CD1-A3D5-52D4-A67CB3E341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200" y="4139219"/>
              <a:ext cx="2520000" cy="2135592"/>
            </a:xfrm>
            <a:prstGeom prst="rect">
              <a:avLst/>
            </a:prstGeom>
          </p:spPr>
        </p:pic>
        <p:sp>
          <p:nvSpPr>
            <p:cNvPr id="19" name="TextBox 6">
              <a:extLst>
                <a:ext uri="{FF2B5EF4-FFF2-40B4-BE49-F238E27FC236}">
                  <a16:creationId xmlns:a16="http://schemas.microsoft.com/office/drawing/2014/main" id="{88CE5B8B-EEE0-4B8B-5DB7-4DEF6CB41F41}"/>
                </a:ext>
              </a:extLst>
            </p:cNvPr>
            <p:cNvSpPr txBox="1"/>
            <p:nvPr/>
          </p:nvSpPr>
          <p:spPr>
            <a:xfrm>
              <a:off x="2590800" y="5041107"/>
              <a:ext cx="5486400" cy="1283493"/>
            </a:xfrm>
            <a:prstGeom prst="rect">
              <a:avLst/>
            </a:prstGeom>
          </p:spPr>
          <p:txBody>
            <a:bodyPr wrap="square" lIns="0" tIns="0" rIns="0" bIns="0" rtlCol="0" anchor="t">
              <a:spAutoFit/>
            </a:bodyPr>
            <a:lstStyle/>
            <a:p>
              <a:pPr marL="151129" lvl="1">
                <a:lnSpc>
                  <a:spcPts val="2520"/>
                </a:lnSpc>
              </a:pPr>
              <a:endParaRPr lang="en-US" sz="2400" b="1" dirty="0">
                <a:solidFill>
                  <a:srgbClr val="161F28"/>
                </a:solidFill>
                <a:latin typeface="Calibri" panose="020F0502020204030204" pitchFamily="34" charset="0"/>
                <a:ea typeface="Calibri" panose="020F0502020204030204" pitchFamily="34" charset="0"/>
                <a:cs typeface="Calibri" panose="020F0502020204030204" pitchFamily="34" charset="0"/>
                <a:sym typeface="HK Grotesk Medium"/>
              </a:endParaRPr>
            </a:p>
            <a:p>
              <a:pPr marL="302259" lvl="1" indent="-151130">
                <a:lnSpc>
                  <a:spcPts val="2520"/>
                </a:lnSpc>
                <a:buFont typeface="Arial"/>
                <a:buChar char="•"/>
              </a:pPr>
              <a:r>
                <a:rPr lang="en-US" sz="2400" b="1" dirty="0">
                  <a:solidFill>
                    <a:srgbClr val="161F28"/>
                  </a:solidFill>
                  <a:latin typeface="Calibri" panose="020F0502020204030204" pitchFamily="34" charset="0"/>
                  <a:ea typeface="Calibri" panose="020F0502020204030204" pitchFamily="34" charset="0"/>
                  <a:cs typeface="Calibri" panose="020F0502020204030204" pitchFamily="34" charset="0"/>
                  <a:sym typeface="HK Grotesk Medium"/>
                </a:rPr>
                <a:t>Overwinter and startup conditions from near-real-time ERA5 reanalysis model</a:t>
              </a:r>
            </a:p>
            <a:p>
              <a:pPr marL="302259" lvl="1" indent="-151130">
                <a:lnSpc>
                  <a:spcPts val="2520"/>
                </a:lnSpc>
                <a:buFont typeface="Arial"/>
                <a:buChar char="•"/>
              </a:pPr>
              <a:r>
                <a:rPr lang="en-US" sz="2400" b="1" dirty="0">
                  <a:solidFill>
                    <a:srgbClr val="161F28"/>
                  </a:solidFill>
                  <a:latin typeface="Calibri" panose="020F0502020204030204" pitchFamily="34" charset="0"/>
                  <a:ea typeface="Calibri" panose="020F0502020204030204" pitchFamily="34" charset="0"/>
                  <a:cs typeface="Calibri" panose="020F0502020204030204" pitchFamily="34" charset="0"/>
                  <a:sym typeface="HK Grotesk Medium"/>
                </a:rPr>
                <a:t>Fire season startup directly forecasted</a:t>
              </a:r>
            </a:p>
          </p:txBody>
        </p:sp>
      </p:grpSp>
      <p:sp>
        <p:nvSpPr>
          <p:cNvPr id="21" name="TextBox 20">
            <a:extLst>
              <a:ext uri="{FF2B5EF4-FFF2-40B4-BE49-F238E27FC236}">
                <a16:creationId xmlns:a16="http://schemas.microsoft.com/office/drawing/2014/main" id="{4A361F9A-7F84-66BF-7395-BE6293D5D6FC}"/>
              </a:ext>
            </a:extLst>
          </p:cNvPr>
          <p:cNvSpPr txBox="1"/>
          <p:nvPr/>
        </p:nvSpPr>
        <p:spPr>
          <a:xfrm>
            <a:off x="432000" y="383642"/>
            <a:ext cx="8280000" cy="646331"/>
          </a:xfrm>
          <a:prstGeom prst="rect">
            <a:avLst/>
          </a:prstGeom>
          <a:noFill/>
        </p:spPr>
        <p:txBody>
          <a:bodyPr wrap="square" rtlCol="0">
            <a:noAutofit/>
          </a:bodyPr>
          <a:lstStyle/>
          <a:p>
            <a:pPr algn="ctr"/>
            <a:r>
              <a:rPr lang="en-CA" sz="3600" b="1" dirty="0">
                <a:solidFill>
                  <a:srgbClr val="C00000"/>
                </a:solidFill>
                <a:latin typeface="+mj-lt"/>
              </a:rPr>
              <a:t>New CWFIS Seasonal Maps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D2379-DF6A-15F0-4BA8-898A9A3F60F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C1FB1C3-1291-8EDB-4106-907389BBE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000" y="1066696"/>
            <a:ext cx="4464000" cy="3819579"/>
          </a:xfrm>
          <a:prstGeom prst="rect">
            <a:avLst/>
          </a:prstGeom>
        </p:spPr>
      </p:pic>
      <p:sp>
        <p:nvSpPr>
          <p:cNvPr id="6" name="Rectangle 5">
            <a:extLst>
              <a:ext uri="{FF2B5EF4-FFF2-40B4-BE49-F238E27FC236}">
                <a16:creationId xmlns:a16="http://schemas.microsoft.com/office/drawing/2014/main" id="{6BDE9E00-771E-79BF-6AE9-7EB367A2BEE9}"/>
              </a:ext>
            </a:extLst>
          </p:cNvPr>
          <p:cNvSpPr>
            <a:spLocks noChangeAspect="1"/>
          </p:cNvSpPr>
          <p:nvPr/>
        </p:nvSpPr>
        <p:spPr bwMode="auto">
          <a:xfrm>
            <a:off x="6629400" y="6288417"/>
            <a:ext cx="360000" cy="360000"/>
          </a:xfrm>
          <a:prstGeom prst="rect">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sp>
        <p:nvSpPr>
          <p:cNvPr id="5" name="Rectangle 4">
            <a:extLst>
              <a:ext uri="{FF2B5EF4-FFF2-40B4-BE49-F238E27FC236}">
                <a16:creationId xmlns:a16="http://schemas.microsoft.com/office/drawing/2014/main" id="{CC4C4515-382B-57A5-A47F-C9672B2899C4}"/>
              </a:ext>
            </a:extLst>
          </p:cNvPr>
          <p:cNvSpPr>
            <a:spLocks noChangeAspect="1"/>
          </p:cNvSpPr>
          <p:nvPr/>
        </p:nvSpPr>
        <p:spPr bwMode="auto">
          <a:xfrm>
            <a:off x="6748854" y="6421800"/>
            <a:ext cx="360000" cy="360000"/>
          </a:xfrm>
          <a:prstGeom prst="rect">
            <a:avLst/>
          </a:prstGeom>
          <a:solidFill>
            <a:srgbClr val="0099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sp>
        <p:nvSpPr>
          <p:cNvPr id="2" name="TextBox 1">
            <a:extLst>
              <a:ext uri="{FF2B5EF4-FFF2-40B4-BE49-F238E27FC236}">
                <a16:creationId xmlns:a16="http://schemas.microsoft.com/office/drawing/2014/main" id="{0BDA1983-EDD2-AD2C-6BF4-970F11EF5C92}"/>
              </a:ext>
            </a:extLst>
          </p:cNvPr>
          <p:cNvSpPr txBox="1"/>
          <p:nvPr/>
        </p:nvSpPr>
        <p:spPr>
          <a:xfrm>
            <a:off x="360000" y="360010"/>
            <a:ext cx="8280000" cy="646331"/>
          </a:xfrm>
          <a:prstGeom prst="rect">
            <a:avLst/>
          </a:prstGeom>
          <a:noFill/>
        </p:spPr>
        <p:txBody>
          <a:bodyPr wrap="square" rtlCol="0">
            <a:noAutofit/>
          </a:bodyPr>
          <a:lstStyle/>
          <a:p>
            <a:r>
              <a:rPr lang="en-CA" sz="3600" b="1" dirty="0">
                <a:solidFill>
                  <a:srgbClr val="C00000"/>
                </a:solidFill>
                <a:latin typeface="+mj-lt"/>
              </a:rPr>
              <a:t>Current Areas to Watch</a:t>
            </a:r>
          </a:p>
        </p:txBody>
      </p:sp>
      <p:sp>
        <p:nvSpPr>
          <p:cNvPr id="3" name="TextBox 2">
            <a:extLst>
              <a:ext uri="{FF2B5EF4-FFF2-40B4-BE49-F238E27FC236}">
                <a16:creationId xmlns:a16="http://schemas.microsoft.com/office/drawing/2014/main" id="{C5F66FA1-84D6-4F7C-113F-2F882548477B}"/>
              </a:ext>
            </a:extLst>
          </p:cNvPr>
          <p:cNvSpPr txBox="1"/>
          <p:nvPr/>
        </p:nvSpPr>
        <p:spPr>
          <a:xfrm>
            <a:off x="228600" y="1066803"/>
            <a:ext cx="8686800" cy="5221619"/>
          </a:xfrm>
          <a:prstGeom prst="rect">
            <a:avLst/>
          </a:prstGeom>
          <a:noFill/>
        </p:spPr>
        <p:txBody>
          <a:bodyPr wrap="square" rtlCol="0">
            <a:noAutofit/>
          </a:bodyPr>
          <a:lstStyle/>
          <a:p>
            <a:endParaRPr lang="en-CA" sz="2800" b="1" dirty="0">
              <a:latin typeface="Calibri" panose="020F0502020204030204" pitchFamily="34" charset="0"/>
              <a:cs typeface="Calibri" panose="020F0502020204030204" pitchFamily="34" charset="0"/>
            </a:endParaRPr>
          </a:p>
          <a:p>
            <a:pPr marL="182554" indent="-182554">
              <a:buFont typeface="Arial" panose="020B0604020202020204" pitchFamily="34" charset="0"/>
              <a:buChar char="•"/>
            </a:pPr>
            <a:endParaRPr lang="en-CA" sz="2800" b="1" dirty="0">
              <a:latin typeface="Calibri" panose="020F0502020204030204" pitchFamily="34" charset="0"/>
              <a:cs typeface="Calibri" panose="020F0502020204030204" pitchFamily="34" charset="0"/>
            </a:endParaRPr>
          </a:p>
          <a:p>
            <a:pPr marL="182554" indent="-182554">
              <a:buFont typeface="Arial" panose="020B0604020202020204" pitchFamily="34" charset="0"/>
              <a:buChar char="•"/>
            </a:pPr>
            <a:endParaRPr lang="en-CA" sz="2800" b="1" dirty="0">
              <a:latin typeface="Calibri" panose="020F0502020204030204" pitchFamily="34" charset="0"/>
              <a:cs typeface="Calibri" panose="020F0502020204030204" pitchFamily="34" charset="0"/>
            </a:endParaRPr>
          </a:p>
          <a:p>
            <a:pPr marL="182554" indent="-182554">
              <a:buFont typeface="Arial" panose="020B0604020202020204" pitchFamily="34" charset="0"/>
              <a:buChar char="•"/>
            </a:pPr>
            <a:endParaRPr lang="en-CA" sz="2800" b="1" dirty="0">
              <a:latin typeface="Calibri" panose="020F0502020204030204" pitchFamily="34" charset="0"/>
              <a:cs typeface="Calibri" panose="020F0502020204030204" pitchFamily="34" charset="0"/>
            </a:endParaRPr>
          </a:p>
          <a:p>
            <a:pPr marL="182554" indent="-182554">
              <a:buFont typeface="Arial" panose="020B0604020202020204" pitchFamily="34" charset="0"/>
              <a:buChar char="•"/>
            </a:pPr>
            <a:endParaRPr lang="en-CA" sz="2800" b="1" dirty="0">
              <a:latin typeface="Calibri" panose="020F0502020204030204" pitchFamily="34" charset="0"/>
              <a:cs typeface="Calibri" panose="020F0502020204030204" pitchFamily="34" charset="0"/>
            </a:endParaRPr>
          </a:p>
          <a:p>
            <a:pPr marL="182554" indent="-182554">
              <a:buFont typeface="Arial" panose="020B0604020202020204" pitchFamily="34" charset="0"/>
              <a:buChar char="•"/>
            </a:pPr>
            <a:endParaRPr lang="en-CA" sz="2800" b="1" dirty="0">
              <a:latin typeface="Calibri" panose="020F0502020204030204" pitchFamily="34" charset="0"/>
              <a:cs typeface="Calibri" panose="020F0502020204030204" pitchFamily="34" charset="0"/>
            </a:endParaRPr>
          </a:p>
          <a:p>
            <a:pPr marL="182554" indent="-182554">
              <a:buFont typeface="Arial" panose="020B0604020202020204" pitchFamily="34" charset="0"/>
              <a:buChar char="•"/>
            </a:pPr>
            <a:endParaRPr lang="en-CA" sz="2800" b="1" dirty="0">
              <a:latin typeface="Calibri" panose="020F0502020204030204" pitchFamily="34" charset="0"/>
              <a:cs typeface="Calibri" panose="020F0502020204030204" pitchFamily="34" charset="0"/>
            </a:endParaRPr>
          </a:p>
          <a:p>
            <a:pPr marL="182554" indent="-182554">
              <a:buFont typeface="Arial" panose="020B0604020202020204" pitchFamily="34" charset="0"/>
              <a:buChar char="•"/>
            </a:pPr>
            <a:endParaRPr lang="en-CA" sz="2800" b="1" dirty="0">
              <a:latin typeface="Calibri" panose="020F0502020204030204" pitchFamily="34" charset="0"/>
              <a:cs typeface="Calibri" panose="020F0502020204030204" pitchFamily="34" charset="0"/>
            </a:endParaRPr>
          </a:p>
          <a:p>
            <a:endParaRPr lang="en-CA" sz="2800" b="1" dirty="0">
              <a:latin typeface="Calibri" panose="020F0502020204030204" pitchFamily="34" charset="0"/>
              <a:cs typeface="Calibri" panose="020F0502020204030204" pitchFamily="34" charset="0"/>
            </a:endParaRPr>
          </a:p>
          <a:p>
            <a:pPr marL="182554" indent="-182554">
              <a:buFont typeface="Arial" panose="020B0604020202020204" pitchFamily="34" charset="0"/>
              <a:buChar char="•"/>
            </a:pPr>
            <a:r>
              <a:rPr lang="en-CA" sz="2800" b="1" dirty="0">
                <a:latin typeface="Calibri" panose="020F0502020204030204" pitchFamily="34" charset="0"/>
                <a:cs typeface="Calibri" panose="020F0502020204030204" pitchFamily="34" charset="0"/>
              </a:rPr>
              <a:t>Skill of climate forecasts often best in coastal areas, poorer in lee of mountain ranges</a:t>
            </a:r>
          </a:p>
          <a:p>
            <a:pPr marL="180966"/>
            <a:endParaRPr lang="en-CA" sz="2000" b="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AA73A66-5867-3C7D-5381-274962618AF9}"/>
              </a:ext>
            </a:extLst>
          </p:cNvPr>
          <p:cNvSpPr>
            <a:spLocks noGrp="1"/>
          </p:cNvSpPr>
          <p:nvPr>
            <p:ph type="sldNum" sz="quarter" idx="12"/>
          </p:nvPr>
        </p:nvSpPr>
        <p:spPr/>
        <p:txBody>
          <a:bodyPr/>
          <a:lstStyle/>
          <a:p>
            <a:fld id="{FB93D6B1-E71C-4F75-A3DE-D6304E2F182B}" type="slidenum">
              <a:rPr lang="en-US" altLang="en-US" smtClean="0"/>
              <a:pPr/>
              <a:t>11</a:t>
            </a:fld>
            <a:endParaRPr lang="en-US" altLang="en-US" dirty="0"/>
          </a:p>
        </p:txBody>
      </p:sp>
    </p:spTree>
    <p:extLst>
      <p:ext uri="{BB962C8B-B14F-4D97-AF65-F5344CB8AC3E}">
        <p14:creationId xmlns:p14="http://schemas.microsoft.com/office/powerpoint/2010/main" val="304173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B93D6B1-E71C-4F75-A3DE-D6304E2F182B}" type="slidenum">
              <a:rPr lang="en-US" altLang="en-US" smtClean="0"/>
              <a:pPr/>
              <a:t>12</a:t>
            </a:fld>
            <a:endParaRPr lang="en-US" altLang="en-US" dirty="0"/>
          </a:p>
        </p:txBody>
      </p:sp>
      <p:sp>
        <p:nvSpPr>
          <p:cNvPr id="7" name="TextBox 6"/>
          <p:cNvSpPr txBox="1"/>
          <p:nvPr/>
        </p:nvSpPr>
        <p:spPr>
          <a:xfrm>
            <a:off x="360000" y="360010"/>
            <a:ext cx="8280000" cy="646331"/>
          </a:xfrm>
          <a:prstGeom prst="rect">
            <a:avLst/>
          </a:prstGeom>
          <a:noFill/>
        </p:spPr>
        <p:txBody>
          <a:bodyPr wrap="square" rtlCol="0">
            <a:noAutofit/>
          </a:bodyPr>
          <a:lstStyle/>
          <a:p>
            <a:pPr>
              <a:defRPr/>
            </a:pPr>
            <a:r>
              <a:rPr lang="en-CA" sz="3600" b="1" dirty="0">
                <a:solidFill>
                  <a:srgbClr val="C00000"/>
                </a:solidFill>
                <a:latin typeface="Calibri"/>
              </a:rPr>
              <a:t>Questions?</a:t>
            </a:r>
          </a:p>
        </p:txBody>
      </p:sp>
      <p:sp>
        <p:nvSpPr>
          <p:cNvPr id="8" name="TextBox 7"/>
          <p:cNvSpPr txBox="1"/>
          <p:nvPr/>
        </p:nvSpPr>
        <p:spPr>
          <a:xfrm>
            <a:off x="3276600" y="914400"/>
            <a:ext cx="5410200" cy="5334000"/>
          </a:xfrm>
          <a:prstGeom prst="rect">
            <a:avLst/>
          </a:prstGeom>
          <a:noFill/>
        </p:spPr>
        <p:txBody>
          <a:bodyPr wrap="square" rtlCol="0">
            <a:noAutofit/>
          </a:bodyPr>
          <a:lstStyle/>
          <a:p>
            <a:r>
              <a:rPr lang="en-CA" sz="2800" b="1" dirty="0">
                <a:solidFill>
                  <a:srgbClr val="C00000"/>
                </a:solidFill>
                <a:latin typeface="Calibri" panose="020F0502020204030204" pitchFamily="34" charset="0"/>
                <a:cs typeface="Calibri" panose="020F0502020204030204" pitchFamily="34" charset="0"/>
              </a:rPr>
              <a:t>Contact:</a:t>
            </a:r>
          </a:p>
          <a:p>
            <a:endParaRPr lang="en-CA" sz="2800" b="1" dirty="0">
              <a:solidFill>
                <a:srgbClr val="C00000"/>
              </a:solidFill>
              <a:latin typeface="Calibri" panose="020F0502020204030204" pitchFamily="34" charset="0"/>
              <a:cs typeface="Calibri" panose="020F0502020204030204" pitchFamily="34" charset="0"/>
            </a:endParaRPr>
          </a:p>
          <a:p>
            <a:r>
              <a:rPr lang="en-CA" sz="2800" b="1" dirty="0">
                <a:latin typeface="Calibri" panose="020F0502020204030204" pitchFamily="34" charset="0"/>
                <a:cs typeface="Calibri" panose="020F0502020204030204" pitchFamily="34" charset="0"/>
              </a:rPr>
              <a:t>Richard Carr</a:t>
            </a:r>
          </a:p>
          <a:p>
            <a:r>
              <a:rPr lang="en-CA" sz="2400" b="1" dirty="0">
                <a:latin typeface="Calibri" panose="020F0502020204030204" pitchFamily="34" charset="0"/>
                <a:cs typeface="Calibri" panose="020F0502020204030204" pitchFamily="34" charset="0"/>
              </a:rPr>
              <a:t>Fire Research Analyst</a:t>
            </a:r>
          </a:p>
          <a:p>
            <a:r>
              <a:rPr lang="en-CA" sz="2400" b="1" dirty="0">
                <a:solidFill>
                  <a:srgbClr val="008000"/>
                </a:solidFill>
                <a:latin typeface="Calibri" panose="020F0502020204030204" pitchFamily="34" charset="0"/>
                <a:cs typeface="Calibri" panose="020F0502020204030204" pitchFamily="34" charset="0"/>
              </a:rPr>
              <a:t>Natural Resources Canada – Canadian Forest Service</a:t>
            </a:r>
          </a:p>
          <a:p>
            <a:endParaRPr lang="en-CA" sz="2400" b="1" dirty="0">
              <a:latin typeface="Calibri" panose="020F0502020204030204" pitchFamily="34" charset="0"/>
              <a:cs typeface="Calibri" panose="020F0502020204030204" pitchFamily="34" charset="0"/>
            </a:endParaRPr>
          </a:p>
          <a:p>
            <a:r>
              <a:rPr lang="en-CA" sz="2400" b="1" dirty="0">
                <a:latin typeface="Calibri" panose="020F0502020204030204" pitchFamily="34" charset="0"/>
                <a:cs typeface="Calibri" panose="020F0502020204030204" pitchFamily="34" charset="0"/>
                <a:hlinkClick r:id="rId3"/>
              </a:rPr>
              <a:t>Richard.Carr@NRCan-RNCan.gc.ca</a:t>
            </a:r>
            <a:endParaRPr lang="en-CA" sz="2400" b="1" dirty="0">
              <a:latin typeface="Calibri" panose="020F0502020204030204" pitchFamily="34" charset="0"/>
              <a:cs typeface="Calibri" panose="020F0502020204030204" pitchFamily="34" charset="0"/>
            </a:endParaRPr>
          </a:p>
          <a:p>
            <a:endParaRPr lang="en-CA" sz="2800" b="1" dirty="0">
              <a:latin typeface="Calibri" panose="020F0502020204030204" pitchFamily="34" charset="0"/>
              <a:cs typeface="Calibri" panose="020F0502020204030204" pitchFamily="34" charset="0"/>
            </a:endParaRPr>
          </a:p>
          <a:p>
            <a:r>
              <a:rPr lang="en-CA" sz="2400" b="1" dirty="0">
                <a:latin typeface="Calibri" panose="020F0502020204030204" pitchFamily="34" charset="0"/>
                <a:cs typeface="Calibri" panose="020F0502020204030204" pitchFamily="34" charset="0"/>
              </a:rPr>
              <a:t>5320 122 Street NW</a:t>
            </a:r>
          </a:p>
          <a:p>
            <a:r>
              <a:rPr lang="en-CA" sz="2400" b="1" dirty="0">
                <a:latin typeface="Calibri" panose="020F0502020204030204" pitchFamily="34" charset="0"/>
                <a:cs typeface="Calibri" panose="020F0502020204030204" pitchFamily="34" charset="0"/>
              </a:rPr>
              <a:t>Edmonton, AB, Canada</a:t>
            </a:r>
          </a:p>
          <a:p>
            <a:r>
              <a:rPr lang="en-CA" sz="2400" b="1" dirty="0">
                <a:latin typeface="Calibri" panose="020F0502020204030204" pitchFamily="34" charset="0"/>
                <a:cs typeface="Calibri" panose="020F0502020204030204" pitchFamily="34" charset="0"/>
              </a:rPr>
              <a:t>T6H 3S5</a:t>
            </a:r>
          </a:p>
          <a:p>
            <a:r>
              <a:rPr lang="en-CA" sz="2400" b="1" dirty="0">
                <a:latin typeface="Calibri" panose="020F0502020204030204" pitchFamily="34" charset="0"/>
                <a:cs typeface="Calibri" panose="020F0502020204030204" pitchFamily="34" charset="0"/>
              </a:rPr>
              <a:t>825-510-1265</a:t>
            </a:r>
          </a:p>
        </p:txBody>
      </p:sp>
      <p:sp>
        <p:nvSpPr>
          <p:cNvPr id="9" name="TextBox 8"/>
          <p:cNvSpPr txBox="1"/>
          <p:nvPr/>
        </p:nvSpPr>
        <p:spPr>
          <a:xfrm>
            <a:off x="1257301" y="2188812"/>
            <a:ext cx="466794" cy="646331"/>
          </a:xfrm>
          <a:prstGeom prst="rect">
            <a:avLst/>
          </a:prstGeom>
          <a:noFill/>
        </p:spPr>
        <p:txBody>
          <a:bodyPr wrap="none" rtlCol="0">
            <a:spAutoFit/>
          </a:bodyPr>
          <a:lstStyle/>
          <a:p>
            <a:r>
              <a:rPr lang="en-CA" sz="3600" b="1" dirty="0">
                <a:solidFill>
                  <a:srgbClr val="008000"/>
                </a:solidFill>
              </a:rPr>
              <a:t>?</a:t>
            </a:r>
          </a:p>
        </p:txBody>
      </p:sp>
      <p:sp>
        <p:nvSpPr>
          <p:cNvPr id="10" name="TextBox 9"/>
          <p:cNvSpPr txBox="1"/>
          <p:nvPr/>
        </p:nvSpPr>
        <p:spPr>
          <a:xfrm>
            <a:off x="1724095" y="2619781"/>
            <a:ext cx="466794" cy="646331"/>
          </a:xfrm>
          <a:prstGeom prst="rect">
            <a:avLst/>
          </a:prstGeom>
          <a:noFill/>
        </p:spPr>
        <p:txBody>
          <a:bodyPr wrap="none" rtlCol="0">
            <a:spAutoFit/>
          </a:bodyPr>
          <a:lstStyle/>
          <a:p>
            <a:r>
              <a:rPr lang="en-CA" sz="3600" b="1" dirty="0"/>
              <a:t>?</a:t>
            </a:r>
          </a:p>
        </p:txBody>
      </p:sp>
      <p:sp>
        <p:nvSpPr>
          <p:cNvPr id="11" name="TextBox 10"/>
          <p:cNvSpPr txBox="1"/>
          <p:nvPr/>
        </p:nvSpPr>
        <p:spPr>
          <a:xfrm>
            <a:off x="2124005" y="1847281"/>
            <a:ext cx="466794" cy="646331"/>
          </a:xfrm>
          <a:prstGeom prst="rect">
            <a:avLst/>
          </a:prstGeom>
          <a:noFill/>
        </p:spPr>
        <p:txBody>
          <a:bodyPr wrap="none" rtlCol="0">
            <a:spAutoFit/>
          </a:bodyPr>
          <a:lstStyle/>
          <a:p>
            <a:r>
              <a:rPr lang="en-CA" sz="3600" b="1" dirty="0">
                <a:solidFill>
                  <a:srgbClr val="FFC000"/>
                </a:solidFill>
              </a:rPr>
              <a:t>?</a:t>
            </a:r>
          </a:p>
        </p:txBody>
      </p:sp>
      <p:sp>
        <p:nvSpPr>
          <p:cNvPr id="12" name="TextBox 11"/>
          <p:cNvSpPr txBox="1"/>
          <p:nvPr/>
        </p:nvSpPr>
        <p:spPr>
          <a:xfrm>
            <a:off x="1876495" y="3392281"/>
            <a:ext cx="466794" cy="646331"/>
          </a:xfrm>
          <a:prstGeom prst="rect">
            <a:avLst/>
          </a:prstGeom>
          <a:noFill/>
        </p:spPr>
        <p:txBody>
          <a:bodyPr wrap="none" rtlCol="0">
            <a:spAutoFit/>
          </a:bodyPr>
          <a:lstStyle/>
          <a:p>
            <a:r>
              <a:rPr lang="en-CA" sz="3600" b="1" dirty="0">
                <a:solidFill>
                  <a:srgbClr val="FF0000"/>
                </a:solidFill>
              </a:rPr>
              <a:t>?</a:t>
            </a:r>
          </a:p>
        </p:txBody>
      </p:sp>
      <p:sp>
        <p:nvSpPr>
          <p:cNvPr id="13" name="TextBox 12"/>
          <p:cNvSpPr txBox="1"/>
          <p:nvPr/>
        </p:nvSpPr>
        <p:spPr>
          <a:xfrm>
            <a:off x="800101" y="2914081"/>
            <a:ext cx="466794" cy="646331"/>
          </a:xfrm>
          <a:prstGeom prst="rect">
            <a:avLst/>
          </a:prstGeom>
          <a:noFill/>
        </p:spPr>
        <p:txBody>
          <a:bodyPr wrap="none" rtlCol="0">
            <a:spAutoFit/>
          </a:bodyPr>
          <a:lstStyle/>
          <a:p>
            <a:r>
              <a:rPr lang="en-CA" sz="3600" b="1" dirty="0">
                <a:solidFill>
                  <a:srgbClr val="00B0F0"/>
                </a:solidFill>
              </a:rPr>
              <a:t>?</a:t>
            </a:r>
          </a:p>
        </p:txBody>
      </p:sp>
    </p:spTree>
    <p:extLst>
      <p:ext uri="{BB962C8B-B14F-4D97-AF65-F5344CB8AC3E}">
        <p14:creationId xmlns:p14="http://schemas.microsoft.com/office/powerpoint/2010/main" val="119966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83D988-80C1-F3FB-7EAA-1563259B58A0}"/>
              </a:ext>
            </a:extLst>
          </p:cNvPr>
          <p:cNvSpPr>
            <a:spLocks noChangeAspect="1"/>
          </p:cNvSpPr>
          <p:nvPr/>
        </p:nvSpPr>
        <p:spPr bwMode="auto">
          <a:xfrm>
            <a:off x="6748854" y="6421800"/>
            <a:ext cx="360000" cy="360000"/>
          </a:xfrm>
          <a:prstGeom prst="rect">
            <a:avLst/>
          </a:prstGeom>
          <a:solidFill>
            <a:srgbClr val="0099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pic>
        <p:nvPicPr>
          <p:cNvPr id="18" name="Picture 17">
            <a:extLst>
              <a:ext uri="{FF2B5EF4-FFF2-40B4-BE49-F238E27FC236}">
                <a16:creationId xmlns:a16="http://schemas.microsoft.com/office/drawing/2014/main" id="{F6B16F22-7264-CD09-661A-7C4763CF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048" y="2260263"/>
            <a:ext cx="3319272" cy="2564892"/>
          </a:xfrm>
          <a:prstGeom prst="rect">
            <a:avLst/>
          </a:prstGeom>
          <a:ln w="12700">
            <a:solidFill>
              <a:srgbClr val="C00000"/>
            </a:solidFill>
          </a:ln>
        </p:spPr>
      </p:pic>
      <p:sp>
        <p:nvSpPr>
          <p:cNvPr id="9" name="Rectangle 8">
            <a:extLst>
              <a:ext uri="{FF2B5EF4-FFF2-40B4-BE49-F238E27FC236}">
                <a16:creationId xmlns:a16="http://schemas.microsoft.com/office/drawing/2014/main" id="{28338CE4-1A8D-2A85-105A-279B47AFC0C1}"/>
              </a:ext>
            </a:extLst>
          </p:cNvPr>
          <p:cNvSpPr>
            <a:spLocks noChangeAspect="1"/>
          </p:cNvSpPr>
          <p:nvPr/>
        </p:nvSpPr>
        <p:spPr bwMode="auto">
          <a:xfrm>
            <a:off x="6629400" y="6288417"/>
            <a:ext cx="360000" cy="360000"/>
          </a:xfrm>
          <a:prstGeom prst="rect">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sp>
        <p:nvSpPr>
          <p:cNvPr id="3" name="TextBox 2"/>
          <p:cNvSpPr txBox="1"/>
          <p:nvPr/>
        </p:nvSpPr>
        <p:spPr>
          <a:xfrm>
            <a:off x="228600" y="1066800"/>
            <a:ext cx="8686800" cy="1175817"/>
          </a:xfrm>
          <a:prstGeom prst="rect">
            <a:avLst/>
          </a:prstGeom>
          <a:noFill/>
        </p:spPr>
        <p:txBody>
          <a:bodyPr wrap="square" rtlCol="0">
            <a:noAutofit/>
          </a:bodyPr>
          <a:lstStyle/>
          <a:p>
            <a:pPr marL="182554" indent="-182554">
              <a:buFont typeface="Arial" panose="020B0604020202020204" pitchFamily="34" charset="0"/>
              <a:buChar char="•"/>
            </a:pPr>
            <a:r>
              <a:rPr lang="en-CA" sz="2800" b="1" dirty="0">
                <a:latin typeface="Calibri" panose="020F0502020204030204" pitchFamily="34" charset="0"/>
                <a:cs typeface="Calibri" panose="020F0502020204030204" pitchFamily="34" charset="0"/>
              </a:rPr>
              <a:t>General improvement over winter 2025-26</a:t>
            </a:r>
          </a:p>
          <a:p>
            <a:pPr marL="360363" indent="-180975">
              <a:buFont typeface="Arial" panose="020B0604020202020204" pitchFamily="34" charset="0"/>
              <a:buChar char="•"/>
            </a:pPr>
            <a:r>
              <a:rPr lang="en-CA" sz="2400" b="1" dirty="0">
                <a:latin typeface="Calibri" panose="020F0502020204030204" pitchFamily="34" charset="0"/>
                <a:cs typeface="Calibri" panose="020F0502020204030204" pitchFamily="34" charset="0"/>
              </a:rPr>
              <a:t>Some areas intensified </a:t>
            </a:r>
          </a:p>
        </p:txBody>
      </p:sp>
      <p:sp>
        <p:nvSpPr>
          <p:cNvPr id="4" name="Slide Number Placeholder 3"/>
          <p:cNvSpPr>
            <a:spLocks noGrp="1"/>
          </p:cNvSpPr>
          <p:nvPr>
            <p:ph type="sldNum" sz="quarter" idx="12"/>
          </p:nvPr>
        </p:nvSpPr>
        <p:spPr/>
        <p:txBody>
          <a:bodyPr/>
          <a:lstStyle/>
          <a:p>
            <a:fld id="{FB93D6B1-E71C-4F75-A3DE-D6304E2F182B}" type="slidenum">
              <a:rPr lang="en-US" altLang="en-US" smtClean="0"/>
              <a:pPr/>
              <a:t>2</a:t>
            </a:fld>
            <a:endParaRPr lang="en-US" altLang="en-US" dirty="0"/>
          </a:p>
        </p:txBody>
      </p:sp>
      <p:sp>
        <p:nvSpPr>
          <p:cNvPr id="10" name="TextBox 9">
            <a:extLst>
              <a:ext uri="{FF2B5EF4-FFF2-40B4-BE49-F238E27FC236}">
                <a16:creationId xmlns:a16="http://schemas.microsoft.com/office/drawing/2014/main" id="{9CCB145E-B37A-F642-A43D-0BB3ECF0A424}"/>
              </a:ext>
            </a:extLst>
          </p:cNvPr>
          <p:cNvSpPr txBox="1"/>
          <p:nvPr/>
        </p:nvSpPr>
        <p:spPr>
          <a:xfrm>
            <a:off x="360000" y="360010"/>
            <a:ext cx="8280000" cy="646331"/>
          </a:xfrm>
          <a:prstGeom prst="rect">
            <a:avLst/>
          </a:prstGeom>
          <a:noFill/>
        </p:spPr>
        <p:txBody>
          <a:bodyPr wrap="square" rtlCol="0">
            <a:noAutofit/>
          </a:bodyPr>
          <a:lstStyle/>
          <a:p>
            <a:r>
              <a:rPr lang="en-CA" sz="3600" b="1" dirty="0">
                <a:solidFill>
                  <a:srgbClr val="C00000"/>
                </a:solidFill>
                <a:latin typeface="+mj-lt"/>
              </a:rPr>
              <a:t>Drought Progression</a:t>
            </a:r>
          </a:p>
        </p:txBody>
      </p:sp>
      <p:sp>
        <p:nvSpPr>
          <p:cNvPr id="13" name="TextBox 12">
            <a:extLst>
              <a:ext uri="{FF2B5EF4-FFF2-40B4-BE49-F238E27FC236}">
                <a16:creationId xmlns:a16="http://schemas.microsoft.com/office/drawing/2014/main" id="{D46883A7-0F78-253D-49AF-537C28F897A1}"/>
              </a:ext>
            </a:extLst>
          </p:cNvPr>
          <p:cNvSpPr txBox="1"/>
          <p:nvPr/>
        </p:nvSpPr>
        <p:spPr>
          <a:xfrm>
            <a:off x="244023" y="5139784"/>
            <a:ext cx="2573400" cy="838197"/>
          </a:xfrm>
          <a:prstGeom prst="rect">
            <a:avLst/>
          </a:prstGeom>
          <a:noFill/>
        </p:spPr>
        <p:txBody>
          <a:bodyPr wrap="square" rtlCol="0">
            <a:noAutofit/>
          </a:bodyPr>
          <a:lstStyle/>
          <a:p>
            <a:endParaRPr lang="en-CA" sz="2800" b="1" dirty="0">
              <a:solidFill>
                <a:srgbClr val="FF0000"/>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3C91FDCA-1A25-D4B6-A137-E43F3A2DFC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3727775"/>
            <a:ext cx="3319200" cy="2564836"/>
          </a:xfrm>
          <a:prstGeom prst="rect">
            <a:avLst/>
          </a:prstGeom>
          <a:ln w="12700">
            <a:solidFill>
              <a:srgbClr val="C00000"/>
            </a:solidFill>
          </a:ln>
        </p:spPr>
      </p:pic>
      <p:pic>
        <p:nvPicPr>
          <p:cNvPr id="20" name="Picture 19">
            <a:extLst>
              <a:ext uri="{FF2B5EF4-FFF2-40B4-BE49-F238E27FC236}">
                <a16:creationId xmlns:a16="http://schemas.microsoft.com/office/drawing/2014/main" id="{6FD549B9-01E7-2E85-5549-D08562547F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4200" y="1600200"/>
            <a:ext cx="3319200" cy="2564836"/>
          </a:xfrm>
          <a:prstGeom prst="rect">
            <a:avLst/>
          </a:prstGeom>
          <a:ln w="12700">
            <a:solidFill>
              <a:srgbClr val="C00000"/>
            </a:solidFill>
          </a:ln>
        </p:spPr>
      </p:pic>
      <p:pic>
        <p:nvPicPr>
          <p:cNvPr id="6" name="Picture 5">
            <a:extLst>
              <a:ext uri="{FF2B5EF4-FFF2-40B4-BE49-F238E27FC236}">
                <a16:creationId xmlns:a16="http://schemas.microsoft.com/office/drawing/2014/main" id="{9804D6F2-0740-6163-9A55-5A02AEB5D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2891" y="2050194"/>
            <a:ext cx="4658824" cy="360000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2698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7F1001-9904-37BA-A5B3-968077CD2CFC}"/>
              </a:ext>
            </a:extLst>
          </p:cNvPr>
          <p:cNvSpPr>
            <a:spLocks noChangeAspect="1"/>
          </p:cNvSpPr>
          <p:nvPr/>
        </p:nvSpPr>
        <p:spPr bwMode="auto">
          <a:xfrm>
            <a:off x="6629400" y="6288417"/>
            <a:ext cx="360000" cy="360000"/>
          </a:xfrm>
          <a:prstGeom prst="rect">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sp>
        <p:nvSpPr>
          <p:cNvPr id="6" name="Rectangle 5">
            <a:extLst>
              <a:ext uri="{FF2B5EF4-FFF2-40B4-BE49-F238E27FC236}">
                <a16:creationId xmlns:a16="http://schemas.microsoft.com/office/drawing/2014/main" id="{B4D952DC-60DF-2A23-8FE5-F8E3FA0F5A07}"/>
              </a:ext>
            </a:extLst>
          </p:cNvPr>
          <p:cNvSpPr>
            <a:spLocks noChangeAspect="1"/>
          </p:cNvSpPr>
          <p:nvPr/>
        </p:nvSpPr>
        <p:spPr bwMode="auto">
          <a:xfrm>
            <a:off x="6748854" y="6421800"/>
            <a:ext cx="360000" cy="360000"/>
          </a:xfrm>
          <a:prstGeom prst="rect">
            <a:avLst/>
          </a:prstGeom>
          <a:solidFill>
            <a:srgbClr val="0099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sp>
        <p:nvSpPr>
          <p:cNvPr id="3" name="TextBox 2"/>
          <p:cNvSpPr txBox="1"/>
          <p:nvPr/>
        </p:nvSpPr>
        <p:spPr>
          <a:xfrm>
            <a:off x="228600" y="1106269"/>
            <a:ext cx="8686800" cy="1262147"/>
          </a:xfrm>
          <a:prstGeom prst="rect">
            <a:avLst/>
          </a:prstGeom>
          <a:noFill/>
        </p:spPr>
        <p:txBody>
          <a:bodyPr wrap="square" rtlCol="0">
            <a:noAutofit/>
          </a:bodyPr>
          <a:lstStyle/>
          <a:p>
            <a:pPr marL="182554" indent="-182554">
              <a:buFont typeface="Arial" panose="020B0604020202020204" pitchFamily="34" charset="0"/>
              <a:buChar char="•"/>
            </a:pPr>
            <a:r>
              <a:rPr lang="en-CA" sz="2800" b="1" dirty="0">
                <a:latin typeface="Calibri" panose="020F0502020204030204" pitchFamily="34" charset="0"/>
                <a:cs typeface="Calibri" panose="020F0502020204030204" pitchFamily="34" charset="0"/>
              </a:rPr>
              <a:t>Good snowpack in boreal region</a:t>
            </a:r>
          </a:p>
          <a:p>
            <a:pPr marL="182554" indent="-182554">
              <a:buFont typeface="Arial" panose="020B0604020202020204" pitchFamily="34" charset="0"/>
              <a:buChar char="•"/>
            </a:pPr>
            <a:r>
              <a:rPr lang="en-CA" sz="2800" b="1" dirty="0">
                <a:latin typeface="Calibri" panose="020F0502020204030204" pitchFamily="34" charset="0"/>
                <a:cs typeface="Calibri" panose="020F0502020204030204" pitchFamily="34" charset="0"/>
              </a:rPr>
              <a:t>Snow cover sporadic in southwest </a:t>
            </a:r>
          </a:p>
        </p:txBody>
      </p:sp>
      <p:sp>
        <p:nvSpPr>
          <p:cNvPr id="4" name="Slide Number Placeholder 3"/>
          <p:cNvSpPr>
            <a:spLocks noGrp="1"/>
          </p:cNvSpPr>
          <p:nvPr>
            <p:ph type="sldNum" sz="quarter" idx="12"/>
          </p:nvPr>
        </p:nvSpPr>
        <p:spPr/>
        <p:txBody>
          <a:bodyPr/>
          <a:lstStyle/>
          <a:p>
            <a:fld id="{FB93D6B1-E71C-4F75-A3DE-D6304E2F182B}" type="slidenum">
              <a:rPr lang="en-US" altLang="en-US" smtClean="0"/>
              <a:pPr/>
              <a:t>3</a:t>
            </a:fld>
            <a:endParaRPr lang="en-US" altLang="en-US" dirty="0"/>
          </a:p>
        </p:txBody>
      </p:sp>
      <p:sp>
        <p:nvSpPr>
          <p:cNvPr id="10" name="TextBox 9">
            <a:extLst>
              <a:ext uri="{FF2B5EF4-FFF2-40B4-BE49-F238E27FC236}">
                <a16:creationId xmlns:a16="http://schemas.microsoft.com/office/drawing/2014/main" id="{9CCB145E-B37A-F642-A43D-0BB3ECF0A424}"/>
              </a:ext>
            </a:extLst>
          </p:cNvPr>
          <p:cNvSpPr txBox="1"/>
          <p:nvPr/>
        </p:nvSpPr>
        <p:spPr>
          <a:xfrm>
            <a:off x="360000" y="360010"/>
            <a:ext cx="8280000" cy="646331"/>
          </a:xfrm>
          <a:prstGeom prst="rect">
            <a:avLst/>
          </a:prstGeom>
          <a:noFill/>
        </p:spPr>
        <p:txBody>
          <a:bodyPr wrap="square" rtlCol="0">
            <a:noAutofit/>
          </a:bodyPr>
          <a:lstStyle/>
          <a:p>
            <a:r>
              <a:rPr lang="en-CA" sz="3600" b="1" dirty="0">
                <a:solidFill>
                  <a:srgbClr val="C00000"/>
                </a:solidFill>
                <a:latin typeface="+mj-lt"/>
              </a:rPr>
              <a:t>Snow Cover – </a:t>
            </a:r>
            <a:r>
              <a:rPr lang="en-CA" sz="3600" b="1" i="1" dirty="0">
                <a:solidFill>
                  <a:srgbClr val="FF3399"/>
                </a:solidFill>
                <a:latin typeface="+mj-lt"/>
              </a:rPr>
              <a:t>CCIN maps gone!</a:t>
            </a:r>
          </a:p>
        </p:txBody>
      </p:sp>
      <p:sp>
        <p:nvSpPr>
          <p:cNvPr id="15" name="TextBox 14">
            <a:extLst>
              <a:ext uri="{FF2B5EF4-FFF2-40B4-BE49-F238E27FC236}">
                <a16:creationId xmlns:a16="http://schemas.microsoft.com/office/drawing/2014/main" id="{8C180058-274D-AA27-A707-387EBF5F361F}"/>
              </a:ext>
            </a:extLst>
          </p:cNvPr>
          <p:cNvSpPr txBox="1"/>
          <p:nvPr/>
        </p:nvSpPr>
        <p:spPr>
          <a:xfrm>
            <a:off x="990600" y="5105400"/>
            <a:ext cx="2057400" cy="369332"/>
          </a:xfrm>
          <a:prstGeom prst="rect">
            <a:avLst/>
          </a:prstGeom>
          <a:noFill/>
        </p:spPr>
        <p:txBody>
          <a:bodyPr wrap="square" rtlCol="0">
            <a:spAutoFit/>
          </a:bodyPr>
          <a:lstStyle/>
          <a:p>
            <a:r>
              <a:rPr lang="en-CA" sz="1800" b="1" i="1" dirty="0">
                <a:solidFill>
                  <a:srgbClr val="FF3399"/>
                </a:solidFill>
                <a:latin typeface="Corbel" panose="020B0503020204020204" pitchFamily="34" charset="0"/>
              </a:rPr>
              <a:t>CWFIS – March 30</a:t>
            </a:r>
          </a:p>
        </p:txBody>
      </p:sp>
      <p:pic>
        <p:nvPicPr>
          <p:cNvPr id="13" name="Picture 12">
            <a:extLst>
              <a:ext uri="{FF2B5EF4-FFF2-40B4-BE49-F238E27FC236}">
                <a16:creationId xmlns:a16="http://schemas.microsoft.com/office/drawing/2014/main" id="{D1C21B5D-5E25-D5BD-61D0-8C16CE7AE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2133600"/>
            <a:ext cx="3352381" cy="2895238"/>
          </a:xfrm>
          <a:prstGeom prst="rect">
            <a:avLst/>
          </a:prstGeom>
        </p:spPr>
      </p:pic>
      <p:sp>
        <p:nvSpPr>
          <p:cNvPr id="2" name="TextBox 1">
            <a:extLst>
              <a:ext uri="{FF2B5EF4-FFF2-40B4-BE49-F238E27FC236}">
                <a16:creationId xmlns:a16="http://schemas.microsoft.com/office/drawing/2014/main" id="{2495C9B9-4692-9C7C-BFE2-1680F8927314}"/>
              </a:ext>
            </a:extLst>
          </p:cNvPr>
          <p:cNvSpPr txBox="1"/>
          <p:nvPr/>
        </p:nvSpPr>
        <p:spPr>
          <a:xfrm>
            <a:off x="4108004" y="5025630"/>
            <a:ext cx="3878580" cy="582090"/>
          </a:xfrm>
          <a:prstGeom prst="rect">
            <a:avLst/>
          </a:prstGeom>
          <a:noFill/>
        </p:spPr>
        <p:txBody>
          <a:bodyPr wrap="square" rtlCol="0">
            <a:noAutofit/>
          </a:bodyPr>
          <a:lstStyle/>
          <a:p>
            <a:pPr algn="ctr"/>
            <a:r>
              <a:rPr lang="en-CA" sz="1000" b="1" i="1" dirty="0">
                <a:hlinkClick r:id="rId4"/>
              </a:rPr>
              <a:t>SWE: /</a:t>
            </a:r>
            <a:r>
              <a:rPr lang="en-CA" sz="1000" b="1" i="1" dirty="0" err="1">
                <a:hlinkClick r:id="rId4"/>
              </a:rPr>
              <a:t>cmc</a:t>
            </a:r>
            <a:r>
              <a:rPr lang="en-CA" sz="1000" b="1" i="1" dirty="0">
                <a:hlinkClick r:id="rId4"/>
              </a:rPr>
              <a:t>/ensemble/VIGI/</a:t>
            </a:r>
            <a:r>
              <a:rPr lang="en-CA" sz="1000" b="1" i="1" dirty="0" err="1">
                <a:hlinkClick r:id="rId4"/>
              </a:rPr>
              <a:t>data_RDPS_CALDAS</a:t>
            </a:r>
            <a:r>
              <a:rPr lang="en-CA" sz="1000" b="1" i="1" dirty="0">
                <a:hlinkClick r:id="rId4"/>
              </a:rPr>
              <a:t>/202603</a:t>
            </a:r>
            <a:endParaRPr lang="en-CA" sz="1000" b="1" i="1" dirty="0"/>
          </a:p>
          <a:p>
            <a:pPr algn="ctr"/>
            <a:endParaRPr lang="en-CA" sz="1000" b="1" i="1" dirty="0">
              <a:latin typeface="Calibri" panose="020F0502020204030204" pitchFamily="34" charset="0"/>
              <a:cs typeface="Calibri" panose="020F0502020204030204" pitchFamily="34" charset="0"/>
            </a:endParaRPr>
          </a:p>
          <a:p>
            <a:pPr algn="ctr"/>
            <a:r>
              <a:rPr lang="en-CA" sz="1000" b="1" i="1" dirty="0">
                <a:latin typeface="Calibri" panose="020F0502020204030204" pitchFamily="34" charset="0"/>
                <a:cs typeface="Calibri" panose="020F0502020204030204" pitchFamily="34" charset="0"/>
              </a:rPr>
              <a:t> 1 kg /m2 SWE ~ 1 cm snow cover</a:t>
            </a:r>
          </a:p>
        </p:txBody>
      </p:sp>
      <p:pic>
        <p:nvPicPr>
          <p:cNvPr id="5" name="Picture 4">
            <a:extLst>
              <a:ext uri="{FF2B5EF4-FFF2-40B4-BE49-F238E27FC236}">
                <a16:creationId xmlns:a16="http://schemas.microsoft.com/office/drawing/2014/main" id="{4BE88C8F-FFD5-A139-8036-342B1022EA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8004" y="2450070"/>
            <a:ext cx="3878580" cy="2575560"/>
          </a:xfrm>
          <a:prstGeom prst="rect">
            <a:avLst/>
          </a:prstGeom>
          <a:ln w="12700">
            <a:solidFill>
              <a:schemeClr val="accent2"/>
            </a:solidFill>
          </a:ln>
        </p:spPr>
      </p:pic>
      <p:sp>
        <p:nvSpPr>
          <p:cNvPr id="8" name="TextBox 7">
            <a:extLst>
              <a:ext uri="{FF2B5EF4-FFF2-40B4-BE49-F238E27FC236}">
                <a16:creationId xmlns:a16="http://schemas.microsoft.com/office/drawing/2014/main" id="{AF78D07B-5664-AB20-D6A0-92EBA2372146}"/>
              </a:ext>
            </a:extLst>
          </p:cNvPr>
          <p:cNvSpPr txBox="1"/>
          <p:nvPr/>
        </p:nvSpPr>
        <p:spPr>
          <a:xfrm>
            <a:off x="5029200" y="5567065"/>
            <a:ext cx="2308254" cy="369332"/>
          </a:xfrm>
          <a:prstGeom prst="rect">
            <a:avLst/>
          </a:prstGeom>
          <a:noFill/>
        </p:spPr>
        <p:txBody>
          <a:bodyPr wrap="square" rtlCol="0">
            <a:spAutoFit/>
          </a:bodyPr>
          <a:lstStyle/>
          <a:p>
            <a:r>
              <a:rPr lang="en-CA" sz="1800" b="1" i="1" dirty="0" err="1">
                <a:solidFill>
                  <a:srgbClr val="FF3399"/>
                </a:solidFill>
                <a:latin typeface="Corbel" panose="020B0503020204020204" pitchFamily="34" charset="0"/>
              </a:rPr>
              <a:t>CaLDAS</a:t>
            </a:r>
            <a:r>
              <a:rPr lang="en-CA" sz="1800" b="1" i="1" dirty="0">
                <a:solidFill>
                  <a:srgbClr val="FF3399"/>
                </a:solidFill>
                <a:latin typeface="Corbel" panose="020B0503020204020204" pitchFamily="34" charset="0"/>
              </a:rPr>
              <a:t> – March 29</a:t>
            </a:r>
          </a:p>
        </p:txBody>
      </p:sp>
    </p:spTree>
    <p:extLst>
      <p:ext uri="{BB962C8B-B14F-4D97-AF65-F5344CB8AC3E}">
        <p14:creationId xmlns:p14="http://schemas.microsoft.com/office/powerpoint/2010/main" val="126733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1B5F38-F4B1-E302-9630-3CD422263CC6}"/>
              </a:ext>
            </a:extLst>
          </p:cNvPr>
          <p:cNvSpPr>
            <a:spLocks noChangeAspect="1"/>
          </p:cNvSpPr>
          <p:nvPr/>
        </p:nvSpPr>
        <p:spPr bwMode="auto">
          <a:xfrm>
            <a:off x="6629400" y="6288417"/>
            <a:ext cx="360000" cy="360000"/>
          </a:xfrm>
          <a:prstGeom prst="rect">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pic>
        <p:nvPicPr>
          <p:cNvPr id="3" name="Picture 2">
            <a:extLst>
              <a:ext uri="{FF2B5EF4-FFF2-40B4-BE49-F238E27FC236}">
                <a16:creationId xmlns:a16="http://schemas.microsoft.com/office/drawing/2014/main" id="{5B1A7B31-0EA2-F661-97BF-F0836D147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54" y="1207409"/>
            <a:ext cx="7067550" cy="2981325"/>
          </a:xfrm>
          <a:prstGeom prst="rect">
            <a:avLst/>
          </a:prstGeom>
        </p:spPr>
      </p:pic>
      <p:sp>
        <p:nvSpPr>
          <p:cNvPr id="5" name="Rectangle 4">
            <a:extLst>
              <a:ext uri="{FF2B5EF4-FFF2-40B4-BE49-F238E27FC236}">
                <a16:creationId xmlns:a16="http://schemas.microsoft.com/office/drawing/2014/main" id="{0DE9AADE-77C7-AD5F-507F-F76FFE5FD94C}"/>
              </a:ext>
            </a:extLst>
          </p:cNvPr>
          <p:cNvSpPr>
            <a:spLocks noChangeAspect="1"/>
          </p:cNvSpPr>
          <p:nvPr/>
        </p:nvSpPr>
        <p:spPr bwMode="auto">
          <a:xfrm>
            <a:off x="6748854" y="6421800"/>
            <a:ext cx="360000" cy="360000"/>
          </a:xfrm>
          <a:prstGeom prst="rect">
            <a:avLst/>
          </a:prstGeom>
          <a:solidFill>
            <a:srgbClr val="0099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sp>
        <p:nvSpPr>
          <p:cNvPr id="4" name="Slide Number Placeholder 3"/>
          <p:cNvSpPr>
            <a:spLocks noGrp="1"/>
          </p:cNvSpPr>
          <p:nvPr>
            <p:ph type="sldNum" sz="quarter" idx="12"/>
          </p:nvPr>
        </p:nvSpPr>
        <p:spPr/>
        <p:txBody>
          <a:bodyPr/>
          <a:lstStyle/>
          <a:p>
            <a:fld id="{FB93D6B1-E71C-4F75-A3DE-D6304E2F182B}" type="slidenum">
              <a:rPr lang="en-US" altLang="en-US" smtClean="0"/>
              <a:pPr/>
              <a:t>4</a:t>
            </a:fld>
            <a:endParaRPr lang="en-US" altLang="en-US" dirty="0"/>
          </a:p>
        </p:txBody>
      </p:sp>
      <p:sp>
        <p:nvSpPr>
          <p:cNvPr id="8" name="Rectangle 2"/>
          <p:cNvSpPr txBox="1">
            <a:spLocks noChangeArrowheads="1"/>
          </p:cNvSpPr>
          <p:nvPr/>
        </p:nvSpPr>
        <p:spPr>
          <a:xfrm>
            <a:off x="360000" y="360000"/>
            <a:ext cx="8433480" cy="643200"/>
          </a:xfrm>
          <a:prstGeom prst="rect">
            <a:avLst/>
          </a:prstGeom>
        </p:spPr>
        <p:txBody>
          <a:bodyPr/>
          <a:lstStyle>
            <a:lvl1pPr algn="l" defTabSz="342900" rtl="0" eaLnBrk="0" fontAlgn="base" hangingPunct="0">
              <a:spcBef>
                <a:spcPct val="0"/>
              </a:spcBef>
              <a:spcAft>
                <a:spcPct val="0"/>
              </a:spcAft>
              <a:defRPr sz="2700" b="1" kern="1200">
                <a:solidFill>
                  <a:srgbClr val="306120"/>
                </a:solidFill>
                <a:latin typeface="Myriad Pro"/>
                <a:ea typeface="Myriad Pro"/>
                <a:cs typeface="Myriad Pro"/>
              </a:defRPr>
            </a:lvl1pPr>
            <a:lvl2pPr algn="l" defTabSz="342900" rtl="0" eaLnBrk="0" fontAlgn="base" hangingPunct="0">
              <a:spcBef>
                <a:spcPct val="0"/>
              </a:spcBef>
              <a:spcAft>
                <a:spcPct val="0"/>
              </a:spcAft>
              <a:defRPr sz="2700" b="1">
                <a:solidFill>
                  <a:srgbClr val="306120"/>
                </a:solidFill>
                <a:latin typeface="Myriad Pro"/>
                <a:ea typeface="Myriad Pro"/>
                <a:cs typeface="Myriad Pro"/>
              </a:defRPr>
            </a:lvl2pPr>
            <a:lvl3pPr algn="l" defTabSz="342900" rtl="0" eaLnBrk="0" fontAlgn="base" hangingPunct="0">
              <a:spcBef>
                <a:spcPct val="0"/>
              </a:spcBef>
              <a:spcAft>
                <a:spcPct val="0"/>
              </a:spcAft>
              <a:defRPr sz="2700" b="1">
                <a:solidFill>
                  <a:srgbClr val="306120"/>
                </a:solidFill>
                <a:latin typeface="Myriad Pro"/>
                <a:ea typeface="Myriad Pro"/>
                <a:cs typeface="Myriad Pro"/>
              </a:defRPr>
            </a:lvl3pPr>
            <a:lvl4pPr algn="l" defTabSz="342900" rtl="0" eaLnBrk="0" fontAlgn="base" hangingPunct="0">
              <a:spcBef>
                <a:spcPct val="0"/>
              </a:spcBef>
              <a:spcAft>
                <a:spcPct val="0"/>
              </a:spcAft>
              <a:defRPr sz="2700" b="1">
                <a:solidFill>
                  <a:srgbClr val="306120"/>
                </a:solidFill>
                <a:latin typeface="Myriad Pro"/>
                <a:ea typeface="Myriad Pro"/>
                <a:cs typeface="Myriad Pro"/>
              </a:defRPr>
            </a:lvl4pPr>
            <a:lvl5pPr algn="l" defTabSz="342900" rtl="0" eaLnBrk="0" fontAlgn="base" hangingPunct="0">
              <a:spcBef>
                <a:spcPct val="0"/>
              </a:spcBef>
              <a:spcAft>
                <a:spcPct val="0"/>
              </a:spcAft>
              <a:defRPr sz="2700" b="1">
                <a:solidFill>
                  <a:srgbClr val="306120"/>
                </a:solidFill>
                <a:latin typeface="Myriad Pro"/>
                <a:ea typeface="Myriad Pro"/>
                <a:cs typeface="Myriad Pro"/>
              </a:defRPr>
            </a:lvl5pPr>
            <a:lvl6pPr marL="342900" algn="l" defTabSz="342900" rtl="0" fontAlgn="base">
              <a:spcBef>
                <a:spcPct val="0"/>
              </a:spcBef>
              <a:spcAft>
                <a:spcPct val="0"/>
              </a:spcAft>
              <a:defRPr sz="2700" b="1">
                <a:solidFill>
                  <a:srgbClr val="306120"/>
                </a:solidFill>
                <a:latin typeface="Myriad Pro"/>
                <a:ea typeface="Myriad Pro"/>
                <a:cs typeface="Myriad Pro"/>
              </a:defRPr>
            </a:lvl6pPr>
            <a:lvl7pPr marL="685800" algn="l" defTabSz="342900" rtl="0" fontAlgn="base">
              <a:spcBef>
                <a:spcPct val="0"/>
              </a:spcBef>
              <a:spcAft>
                <a:spcPct val="0"/>
              </a:spcAft>
              <a:defRPr sz="2700" b="1">
                <a:solidFill>
                  <a:srgbClr val="306120"/>
                </a:solidFill>
                <a:latin typeface="Myriad Pro"/>
                <a:ea typeface="Myriad Pro"/>
                <a:cs typeface="Myriad Pro"/>
              </a:defRPr>
            </a:lvl7pPr>
            <a:lvl8pPr marL="1028700" algn="l" defTabSz="342900" rtl="0" fontAlgn="base">
              <a:spcBef>
                <a:spcPct val="0"/>
              </a:spcBef>
              <a:spcAft>
                <a:spcPct val="0"/>
              </a:spcAft>
              <a:defRPr sz="2700" b="1">
                <a:solidFill>
                  <a:srgbClr val="306120"/>
                </a:solidFill>
                <a:latin typeface="Myriad Pro"/>
                <a:ea typeface="Myriad Pro"/>
                <a:cs typeface="Myriad Pro"/>
              </a:defRPr>
            </a:lvl8pPr>
            <a:lvl9pPr marL="1371600" algn="l" defTabSz="342900" rtl="0" fontAlgn="base">
              <a:spcBef>
                <a:spcPct val="0"/>
              </a:spcBef>
              <a:spcAft>
                <a:spcPct val="0"/>
              </a:spcAft>
              <a:defRPr sz="2700" b="1">
                <a:solidFill>
                  <a:srgbClr val="306120"/>
                </a:solidFill>
                <a:latin typeface="Myriad Pro"/>
                <a:ea typeface="Myriad Pro"/>
                <a:cs typeface="Myriad Pro"/>
              </a:defRPr>
            </a:lvl9pPr>
          </a:lstStyle>
          <a:p>
            <a:pPr eaLnBrk="1" hangingPunct="1"/>
            <a:r>
              <a:rPr lang="en-CA" sz="3600" dirty="0">
                <a:solidFill>
                  <a:srgbClr val="C00000"/>
                </a:solidFill>
                <a:latin typeface="+mj-lt"/>
              </a:rPr>
              <a:t>Pacific Decadal Oscillation (as of Mar 2026)</a:t>
            </a:r>
            <a:endParaRPr lang="en-US" sz="3600" dirty="0">
              <a:solidFill>
                <a:srgbClr val="C00000"/>
              </a:solidFill>
              <a:latin typeface="+mj-lt"/>
            </a:endParaRPr>
          </a:p>
        </p:txBody>
      </p:sp>
      <p:sp>
        <p:nvSpPr>
          <p:cNvPr id="9" name="Rectangle 3"/>
          <p:cNvSpPr txBox="1">
            <a:spLocks noChangeArrowheads="1"/>
          </p:cNvSpPr>
          <p:nvPr/>
        </p:nvSpPr>
        <p:spPr>
          <a:xfrm>
            <a:off x="2286000" y="999947"/>
            <a:ext cx="5105400" cy="219265"/>
          </a:xfrm>
          <a:prstGeom prst="rect">
            <a:avLst/>
          </a:prstGeom>
        </p:spPr>
        <p:txBody>
          <a:bodyPr/>
          <a:lstStyle>
            <a:lvl1pPr marL="257175" indent="-257175" algn="l" defTabSz="342900" rtl="0" eaLnBrk="0" fontAlgn="base" hangingPunct="0">
              <a:spcBef>
                <a:spcPct val="20000"/>
              </a:spcBef>
              <a:spcAft>
                <a:spcPct val="0"/>
              </a:spcAft>
              <a:buClr>
                <a:srgbClr val="306120"/>
              </a:buClr>
              <a:buFont typeface="Wingdings" panose="05000000000000000000" pitchFamily="2" charset="2"/>
              <a:buChar char="§"/>
              <a:defRPr sz="2400" kern="1200">
                <a:solidFill>
                  <a:schemeClr val="tx1"/>
                </a:solidFill>
                <a:latin typeface="Myriad Pro"/>
                <a:ea typeface="Myriad Pro"/>
                <a:cs typeface="Myriad Pro"/>
              </a:defRPr>
            </a:lvl1pPr>
            <a:lvl2pPr marL="557213" indent="-214313" algn="l" defTabSz="342900" rtl="0" eaLnBrk="0" fontAlgn="base" hangingPunct="0">
              <a:spcBef>
                <a:spcPct val="20000"/>
              </a:spcBef>
              <a:spcAft>
                <a:spcPct val="0"/>
              </a:spcAft>
              <a:buClr>
                <a:srgbClr val="306120"/>
              </a:buClr>
              <a:buFont typeface="Wingdings" panose="05000000000000000000" pitchFamily="2" charset="2"/>
              <a:buChar char="§"/>
              <a:defRPr sz="2100" kern="1200">
                <a:solidFill>
                  <a:schemeClr val="tx1"/>
                </a:solidFill>
                <a:latin typeface="Myriad Pro"/>
                <a:ea typeface="Myriad Pro"/>
                <a:cs typeface="Myriad Pro"/>
              </a:defRPr>
            </a:lvl2pPr>
            <a:lvl3pPr marL="857250" indent="-171450" algn="l" defTabSz="342900" rtl="0" eaLnBrk="0" fontAlgn="base" hangingPunct="0">
              <a:spcBef>
                <a:spcPct val="20000"/>
              </a:spcBef>
              <a:spcAft>
                <a:spcPct val="0"/>
              </a:spcAft>
              <a:buClr>
                <a:srgbClr val="306120"/>
              </a:buClr>
              <a:buFont typeface="Wingdings" panose="05000000000000000000" pitchFamily="2" charset="2"/>
              <a:buChar char="§"/>
              <a:defRPr sz="1800" kern="1200">
                <a:solidFill>
                  <a:schemeClr val="tx1"/>
                </a:solidFill>
                <a:latin typeface="Myriad Pro"/>
                <a:ea typeface="Myriad Pro"/>
                <a:cs typeface="Myriad Pro"/>
              </a:defRPr>
            </a:lvl3pPr>
            <a:lvl4pPr marL="1200150" indent="-171450" algn="l" defTabSz="342900"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4pPr>
            <a:lvl5pPr marL="1543050" indent="-171450" algn="l" defTabSz="342900"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defTabSz="361934" eaLnBrk="1" hangingPunct="1">
              <a:lnSpc>
                <a:spcPct val="80000"/>
              </a:lnSpc>
              <a:buNone/>
            </a:pPr>
            <a:r>
              <a:rPr lang="en-US" sz="1200" i="1" dirty="0">
                <a:hlinkClick r:id="rId4"/>
              </a:rPr>
              <a:t>https://ds.data.jma.go.jp/tcc/tcc/products/elnino/decadal/pdo_month.html</a:t>
            </a:r>
            <a:endParaRPr lang="en-US" sz="1200" i="1" dirty="0"/>
          </a:p>
        </p:txBody>
      </p:sp>
      <p:pic>
        <p:nvPicPr>
          <p:cNvPr id="10" name="Picture 4"/>
          <p:cNvPicPr>
            <a:picLocks noChangeAspect="1" noChangeArrowheads="1"/>
          </p:cNvPicPr>
          <p:nvPr/>
        </p:nvPicPr>
        <p:blipFill>
          <a:blip r:embed="rId5"/>
          <a:srcRect/>
          <a:stretch>
            <a:fillRect/>
          </a:stretch>
        </p:blipFill>
        <p:spPr bwMode="auto">
          <a:xfrm>
            <a:off x="-457200" y="-457200"/>
            <a:ext cx="1587" cy="1587"/>
          </a:xfrm>
          <a:prstGeom prst="rect">
            <a:avLst/>
          </a:prstGeom>
          <a:noFill/>
          <a:ln w="9525">
            <a:noFill/>
            <a:miter lim="800000"/>
            <a:headEnd/>
            <a:tailEnd/>
          </a:ln>
        </p:spPr>
      </p:pic>
      <p:grpSp>
        <p:nvGrpSpPr>
          <p:cNvPr id="11" name="Group 10"/>
          <p:cNvGrpSpPr/>
          <p:nvPr/>
        </p:nvGrpSpPr>
        <p:grpSpPr>
          <a:xfrm>
            <a:off x="371485" y="4343408"/>
            <a:ext cx="3209925" cy="1900239"/>
            <a:chOff x="5638800" y="1371600"/>
            <a:chExt cx="3209925" cy="1900238"/>
          </a:xfrm>
        </p:grpSpPr>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371600"/>
              <a:ext cx="3209925" cy="1900238"/>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bwMode="auto">
            <a:xfrm>
              <a:off x="5638800" y="1371600"/>
              <a:ext cx="979311" cy="24622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r>
                <a:rPr lang="en-CA" sz="1000" b="1" dirty="0">
                  <a:solidFill>
                    <a:srgbClr val="C00000"/>
                  </a:solidFill>
                  <a:latin typeface="Arial" charset="0"/>
                </a:rPr>
                <a:t>Warm phase</a:t>
              </a:r>
            </a:p>
          </p:txBody>
        </p:sp>
      </p:grpSp>
      <p:grpSp>
        <p:nvGrpSpPr>
          <p:cNvPr id="14" name="Group 13"/>
          <p:cNvGrpSpPr/>
          <p:nvPr/>
        </p:nvGrpSpPr>
        <p:grpSpPr>
          <a:xfrm>
            <a:off x="5410200" y="4343400"/>
            <a:ext cx="3383280" cy="1828800"/>
            <a:chOff x="5562600" y="3571140"/>
            <a:chExt cx="3383280" cy="1828800"/>
          </a:xfrm>
        </p:grpSpPr>
        <p:pic>
          <p:nvPicPr>
            <p:cNvPr id="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571140"/>
              <a:ext cx="3383280" cy="1828800"/>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16" name="Rectangle 15"/>
            <p:cNvSpPr/>
            <p:nvPr/>
          </p:nvSpPr>
          <p:spPr bwMode="auto">
            <a:xfrm>
              <a:off x="5562600" y="3581400"/>
              <a:ext cx="979311" cy="24622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r>
                <a:rPr lang="en-CA" sz="1000" dirty="0">
                  <a:solidFill>
                    <a:srgbClr val="0000FF"/>
                  </a:solidFill>
                </a:rPr>
                <a:t>Cold</a:t>
              </a:r>
              <a:r>
                <a:rPr lang="en-CA" sz="1000" b="1" dirty="0">
                  <a:solidFill>
                    <a:srgbClr val="0000FF"/>
                  </a:solidFill>
                  <a:latin typeface="Arial" charset="0"/>
                </a:rPr>
                <a:t> phase</a:t>
              </a:r>
            </a:p>
          </p:txBody>
        </p:sp>
      </p:grpSp>
      <p:sp>
        <p:nvSpPr>
          <p:cNvPr id="17" name="Rectangle 3"/>
          <p:cNvSpPr txBox="1">
            <a:spLocks noChangeArrowheads="1"/>
          </p:cNvSpPr>
          <p:nvPr/>
        </p:nvSpPr>
        <p:spPr>
          <a:xfrm>
            <a:off x="2971802" y="5486400"/>
            <a:ext cx="3543300" cy="228600"/>
          </a:xfrm>
          <a:prstGeom prst="rect">
            <a:avLst/>
          </a:prstGeom>
          <a:solidFill>
            <a:srgbClr val="CCFFFF"/>
          </a:solidFill>
          <a:ln>
            <a:noFill/>
          </a:ln>
        </p:spPr>
        <p:txBody>
          <a:bodyPr/>
          <a:lstStyle>
            <a:lvl1pPr marL="257175" indent="-257175" algn="l" defTabSz="342900" rtl="0" eaLnBrk="0" fontAlgn="base" hangingPunct="0">
              <a:spcBef>
                <a:spcPct val="20000"/>
              </a:spcBef>
              <a:spcAft>
                <a:spcPct val="0"/>
              </a:spcAft>
              <a:buClr>
                <a:srgbClr val="306120"/>
              </a:buClr>
              <a:buFont typeface="Wingdings" panose="05000000000000000000" pitchFamily="2" charset="2"/>
              <a:buChar char="§"/>
              <a:defRPr sz="2400" kern="1200">
                <a:solidFill>
                  <a:schemeClr val="tx1"/>
                </a:solidFill>
                <a:latin typeface="Myriad Pro"/>
                <a:ea typeface="Myriad Pro"/>
                <a:cs typeface="Myriad Pro"/>
              </a:defRPr>
            </a:lvl1pPr>
            <a:lvl2pPr marL="557213" indent="-214313" algn="l" defTabSz="342900" rtl="0" eaLnBrk="0" fontAlgn="base" hangingPunct="0">
              <a:spcBef>
                <a:spcPct val="20000"/>
              </a:spcBef>
              <a:spcAft>
                <a:spcPct val="0"/>
              </a:spcAft>
              <a:buClr>
                <a:srgbClr val="306120"/>
              </a:buClr>
              <a:buFont typeface="Wingdings" panose="05000000000000000000" pitchFamily="2" charset="2"/>
              <a:buChar char="§"/>
              <a:defRPr sz="2100" kern="1200">
                <a:solidFill>
                  <a:schemeClr val="tx1"/>
                </a:solidFill>
                <a:latin typeface="Myriad Pro"/>
                <a:ea typeface="Myriad Pro"/>
                <a:cs typeface="Myriad Pro"/>
              </a:defRPr>
            </a:lvl2pPr>
            <a:lvl3pPr marL="857250" indent="-171450" algn="l" defTabSz="342900" rtl="0" eaLnBrk="0" fontAlgn="base" hangingPunct="0">
              <a:spcBef>
                <a:spcPct val="20000"/>
              </a:spcBef>
              <a:spcAft>
                <a:spcPct val="0"/>
              </a:spcAft>
              <a:buClr>
                <a:srgbClr val="306120"/>
              </a:buClr>
              <a:buFont typeface="Wingdings" panose="05000000000000000000" pitchFamily="2" charset="2"/>
              <a:buChar char="§"/>
              <a:defRPr sz="1800" kern="1200">
                <a:solidFill>
                  <a:schemeClr val="tx1"/>
                </a:solidFill>
                <a:latin typeface="Myriad Pro"/>
                <a:ea typeface="Myriad Pro"/>
                <a:cs typeface="Myriad Pro"/>
              </a:defRPr>
            </a:lvl3pPr>
            <a:lvl4pPr marL="1200150" indent="-171450" algn="l" defTabSz="342900"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4pPr>
            <a:lvl5pPr marL="1543050" indent="-171450" algn="l" defTabSz="342900"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defTabSz="361934" eaLnBrk="1" hangingPunct="1">
              <a:lnSpc>
                <a:spcPct val="80000"/>
              </a:lnSpc>
              <a:buNone/>
            </a:pPr>
            <a:r>
              <a:rPr lang="en-US" sz="1200" i="1" dirty="0">
                <a:hlinkClick r:id="rId8"/>
              </a:rPr>
              <a:t>http://climate.ncsu.edu/climate/patterns/PDO.html</a:t>
            </a:r>
            <a:endParaRPr lang="en-US" sz="1200" i="1" dirty="0"/>
          </a:p>
        </p:txBody>
      </p:sp>
    </p:spTree>
    <p:extLst>
      <p:ext uri="{BB962C8B-B14F-4D97-AF65-F5344CB8AC3E}">
        <p14:creationId xmlns:p14="http://schemas.microsoft.com/office/powerpoint/2010/main" val="376453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627582" y="1728787"/>
            <a:ext cx="2059218" cy="2462213"/>
          </a:xfrm>
          <a:prstGeom prst="rect">
            <a:avLst/>
          </a:prstGeom>
          <a:solidFill>
            <a:schemeClr val="bg1"/>
          </a:solidFill>
        </p:spPr>
        <p:txBody>
          <a:bodyPr wrap="none" rtlCol="0">
            <a:spAutoFit/>
          </a:bodyPr>
          <a:lstStyle/>
          <a:p>
            <a:pPr algn="ctr"/>
            <a:r>
              <a:rPr lang="en-CA" sz="1400" b="1" dirty="0"/>
              <a:t>Quebec Area Burned</a:t>
            </a:r>
          </a:p>
          <a:p>
            <a:pPr algn="ctr"/>
            <a:r>
              <a:rPr lang="en-CA" sz="1400" b="1" dirty="0"/>
              <a:t>(NFDB, ha*1000)</a:t>
            </a:r>
          </a:p>
          <a:p>
            <a:r>
              <a:rPr lang="en-CA" sz="1400" b="1" dirty="0"/>
              <a:t>2023	5000*</a:t>
            </a:r>
          </a:p>
          <a:p>
            <a:r>
              <a:rPr lang="en-CA" sz="1400" b="1" dirty="0">
                <a:solidFill>
                  <a:srgbClr val="008000"/>
                </a:solidFill>
              </a:rPr>
              <a:t>2015	5</a:t>
            </a:r>
          </a:p>
          <a:p>
            <a:r>
              <a:rPr lang="en-CA" sz="1400" b="1" dirty="0"/>
              <a:t>2013	1900</a:t>
            </a:r>
          </a:p>
          <a:p>
            <a:r>
              <a:rPr lang="en-CA" sz="1400" b="1" dirty="0">
                <a:solidFill>
                  <a:srgbClr val="FF6600"/>
                </a:solidFill>
              </a:rPr>
              <a:t>2010	315</a:t>
            </a:r>
          </a:p>
          <a:p>
            <a:r>
              <a:rPr lang="en-CA" sz="1400" b="1" dirty="0">
                <a:solidFill>
                  <a:srgbClr val="008000"/>
                </a:solidFill>
              </a:rPr>
              <a:t>2008	1</a:t>
            </a:r>
          </a:p>
          <a:p>
            <a:r>
              <a:rPr lang="en-CA" sz="1400" b="1" dirty="0">
                <a:solidFill>
                  <a:srgbClr val="FF6600"/>
                </a:solidFill>
              </a:rPr>
              <a:t>2007	343</a:t>
            </a:r>
            <a:endParaRPr lang="en-CA" sz="1400" b="1" dirty="0"/>
          </a:p>
          <a:p>
            <a:r>
              <a:rPr lang="en-CA" sz="1400" b="1" dirty="0"/>
              <a:t>2005	800</a:t>
            </a:r>
          </a:p>
          <a:p>
            <a:r>
              <a:rPr lang="en-CA" sz="1400" b="1" dirty="0">
                <a:solidFill>
                  <a:srgbClr val="008000"/>
                </a:solidFill>
              </a:rPr>
              <a:t>2004	3</a:t>
            </a:r>
          </a:p>
          <a:p>
            <a:r>
              <a:rPr lang="en-CA" sz="1400" b="1" dirty="0"/>
              <a:t>2002	1000</a:t>
            </a:r>
          </a:p>
        </p:txBody>
      </p:sp>
      <p:sp>
        <p:nvSpPr>
          <p:cNvPr id="5" name="Rectangle 4">
            <a:extLst>
              <a:ext uri="{FF2B5EF4-FFF2-40B4-BE49-F238E27FC236}">
                <a16:creationId xmlns:a16="http://schemas.microsoft.com/office/drawing/2014/main" id="{92F92DA5-C6F6-7B99-795E-359FCA5EB706}"/>
              </a:ext>
            </a:extLst>
          </p:cNvPr>
          <p:cNvSpPr>
            <a:spLocks noChangeAspect="1"/>
          </p:cNvSpPr>
          <p:nvPr/>
        </p:nvSpPr>
        <p:spPr bwMode="auto">
          <a:xfrm>
            <a:off x="6748854" y="6421800"/>
            <a:ext cx="360000" cy="360000"/>
          </a:xfrm>
          <a:prstGeom prst="rect">
            <a:avLst/>
          </a:prstGeom>
          <a:solidFill>
            <a:srgbClr val="0099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sp>
        <p:nvSpPr>
          <p:cNvPr id="13" name="Rectangle 12">
            <a:extLst>
              <a:ext uri="{FF2B5EF4-FFF2-40B4-BE49-F238E27FC236}">
                <a16:creationId xmlns:a16="http://schemas.microsoft.com/office/drawing/2014/main" id="{92BBBC32-11FB-1C83-A349-6D2B9A765AE0}"/>
              </a:ext>
            </a:extLst>
          </p:cNvPr>
          <p:cNvSpPr>
            <a:spLocks noChangeAspect="1"/>
          </p:cNvSpPr>
          <p:nvPr/>
        </p:nvSpPr>
        <p:spPr bwMode="auto">
          <a:xfrm>
            <a:off x="6629400" y="6288417"/>
            <a:ext cx="360000" cy="360000"/>
          </a:xfrm>
          <a:prstGeom prst="rect">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sp>
        <p:nvSpPr>
          <p:cNvPr id="4" name="Slide Number Placeholder 3"/>
          <p:cNvSpPr>
            <a:spLocks noGrp="1"/>
          </p:cNvSpPr>
          <p:nvPr>
            <p:ph type="sldNum" sz="quarter" idx="12"/>
          </p:nvPr>
        </p:nvSpPr>
        <p:spPr/>
        <p:txBody>
          <a:bodyPr/>
          <a:lstStyle/>
          <a:p>
            <a:fld id="{FB93D6B1-E71C-4F75-A3DE-D6304E2F182B}" type="slidenum">
              <a:rPr lang="en-US" altLang="en-US" smtClean="0"/>
              <a:pPr/>
              <a:t>5</a:t>
            </a:fld>
            <a:endParaRPr lang="en-US" altLang="en-US" dirty="0"/>
          </a:p>
        </p:txBody>
      </p:sp>
      <p:sp>
        <p:nvSpPr>
          <p:cNvPr id="8" name="Rectangle 2"/>
          <p:cNvSpPr txBox="1">
            <a:spLocks noChangeArrowheads="1"/>
          </p:cNvSpPr>
          <p:nvPr/>
        </p:nvSpPr>
        <p:spPr>
          <a:xfrm>
            <a:off x="360000" y="360005"/>
            <a:ext cx="7793400" cy="597039"/>
          </a:xfrm>
          <a:prstGeom prst="rect">
            <a:avLst/>
          </a:prstGeom>
        </p:spPr>
        <p:txBody>
          <a:bodyPr/>
          <a:lstStyle>
            <a:lvl1pPr algn="l" defTabSz="342900" rtl="0" eaLnBrk="0" fontAlgn="base" hangingPunct="0">
              <a:spcBef>
                <a:spcPct val="0"/>
              </a:spcBef>
              <a:spcAft>
                <a:spcPct val="0"/>
              </a:spcAft>
              <a:defRPr sz="2700" b="1" kern="1200">
                <a:solidFill>
                  <a:srgbClr val="306120"/>
                </a:solidFill>
                <a:latin typeface="Myriad Pro"/>
                <a:ea typeface="Myriad Pro"/>
                <a:cs typeface="Myriad Pro"/>
              </a:defRPr>
            </a:lvl1pPr>
            <a:lvl2pPr algn="l" defTabSz="342900" rtl="0" eaLnBrk="0" fontAlgn="base" hangingPunct="0">
              <a:spcBef>
                <a:spcPct val="0"/>
              </a:spcBef>
              <a:spcAft>
                <a:spcPct val="0"/>
              </a:spcAft>
              <a:defRPr sz="2700" b="1">
                <a:solidFill>
                  <a:srgbClr val="306120"/>
                </a:solidFill>
                <a:latin typeface="Myriad Pro"/>
                <a:ea typeface="Myriad Pro"/>
                <a:cs typeface="Myriad Pro"/>
              </a:defRPr>
            </a:lvl2pPr>
            <a:lvl3pPr algn="l" defTabSz="342900" rtl="0" eaLnBrk="0" fontAlgn="base" hangingPunct="0">
              <a:spcBef>
                <a:spcPct val="0"/>
              </a:spcBef>
              <a:spcAft>
                <a:spcPct val="0"/>
              </a:spcAft>
              <a:defRPr sz="2700" b="1">
                <a:solidFill>
                  <a:srgbClr val="306120"/>
                </a:solidFill>
                <a:latin typeface="Myriad Pro"/>
                <a:ea typeface="Myriad Pro"/>
                <a:cs typeface="Myriad Pro"/>
              </a:defRPr>
            </a:lvl3pPr>
            <a:lvl4pPr algn="l" defTabSz="342900" rtl="0" eaLnBrk="0" fontAlgn="base" hangingPunct="0">
              <a:spcBef>
                <a:spcPct val="0"/>
              </a:spcBef>
              <a:spcAft>
                <a:spcPct val="0"/>
              </a:spcAft>
              <a:defRPr sz="2700" b="1">
                <a:solidFill>
                  <a:srgbClr val="306120"/>
                </a:solidFill>
                <a:latin typeface="Myriad Pro"/>
                <a:ea typeface="Myriad Pro"/>
                <a:cs typeface="Myriad Pro"/>
              </a:defRPr>
            </a:lvl4pPr>
            <a:lvl5pPr algn="l" defTabSz="342900" rtl="0" eaLnBrk="0" fontAlgn="base" hangingPunct="0">
              <a:spcBef>
                <a:spcPct val="0"/>
              </a:spcBef>
              <a:spcAft>
                <a:spcPct val="0"/>
              </a:spcAft>
              <a:defRPr sz="2700" b="1">
                <a:solidFill>
                  <a:srgbClr val="306120"/>
                </a:solidFill>
                <a:latin typeface="Myriad Pro"/>
                <a:ea typeface="Myriad Pro"/>
                <a:cs typeface="Myriad Pro"/>
              </a:defRPr>
            </a:lvl5pPr>
            <a:lvl6pPr marL="342900" algn="l" defTabSz="342900" rtl="0" fontAlgn="base">
              <a:spcBef>
                <a:spcPct val="0"/>
              </a:spcBef>
              <a:spcAft>
                <a:spcPct val="0"/>
              </a:spcAft>
              <a:defRPr sz="2700" b="1">
                <a:solidFill>
                  <a:srgbClr val="306120"/>
                </a:solidFill>
                <a:latin typeface="Myriad Pro"/>
                <a:ea typeface="Myriad Pro"/>
                <a:cs typeface="Myriad Pro"/>
              </a:defRPr>
            </a:lvl6pPr>
            <a:lvl7pPr marL="685800" algn="l" defTabSz="342900" rtl="0" fontAlgn="base">
              <a:spcBef>
                <a:spcPct val="0"/>
              </a:spcBef>
              <a:spcAft>
                <a:spcPct val="0"/>
              </a:spcAft>
              <a:defRPr sz="2700" b="1">
                <a:solidFill>
                  <a:srgbClr val="306120"/>
                </a:solidFill>
                <a:latin typeface="Myriad Pro"/>
                <a:ea typeface="Myriad Pro"/>
                <a:cs typeface="Myriad Pro"/>
              </a:defRPr>
            </a:lvl7pPr>
            <a:lvl8pPr marL="1028700" algn="l" defTabSz="342900" rtl="0" fontAlgn="base">
              <a:spcBef>
                <a:spcPct val="0"/>
              </a:spcBef>
              <a:spcAft>
                <a:spcPct val="0"/>
              </a:spcAft>
              <a:defRPr sz="2700" b="1">
                <a:solidFill>
                  <a:srgbClr val="306120"/>
                </a:solidFill>
                <a:latin typeface="Myriad Pro"/>
                <a:ea typeface="Myriad Pro"/>
                <a:cs typeface="Myriad Pro"/>
              </a:defRPr>
            </a:lvl8pPr>
            <a:lvl9pPr marL="1371600" algn="l" defTabSz="342900" rtl="0" fontAlgn="base">
              <a:spcBef>
                <a:spcPct val="0"/>
              </a:spcBef>
              <a:spcAft>
                <a:spcPct val="0"/>
              </a:spcAft>
              <a:defRPr sz="2700" b="1">
                <a:solidFill>
                  <a:srgbClr val="306120"/>
                </a:solidFill>
                <a:latin typeface="Myriad Pro"/>
                <a:ea typeface="Myriad Pro"/>
                <a:cs typeface="Myriad Pro"/>
              </a:defRPr>
            </a:lvl9pPr>
          </a:lstStyle>
          <a:p>
            <a:pPr eaLnBrk="1" hangingPunct="1"/>
            <a:r>
              <a:rPr lang="en-CA" sz="3600" dirty="0">
                <a:solidFill>
                  <a:srgbClr val="C00000"/>
                </a:solidFill>
                <a:latin typeface="+mj-lt"/>
              </a:rPr>
              <a:t>North Atlantic Oscillation (to Mar 2025)</a:t>
            </a:r>
            <a:endParaRPr lang="en-US" sz="3600" dirty="0">
              <a:solidFill>
                <a:srgbClr val="C00000"/>
              </a:solidFill>
              <a:latin typeface="+mj-lt"/>
            </a:endParaRPr>
          </a:p>
        </p:txBody>
      </p:sp>
      <p:sp>
        <p:nvSpPr>
          <p:cNvPr id="9" name="Rectangle 3"/>
          <p:cNvSpPr txBox="1">
            <a:spLocks noChangeArrowheads="1"/>
          </p:cNvSpPr>
          <p:nvPr/>
        </p:nvSpPr>
        <p:spPr>
          <a:xfrm>
            <a:off x="3812400" y="935400"/>
            <a:ext cx="3960000" cy="360000"/>
          </a:xfrm>
          <a:prstGeom prst="rect">
            <a:avLst/>
          </a:prstGeom>
        </p:spPr>
        <p:txBody>
          <a:bodyPr/>
          <a:lstStyle>
            <a:lvl1pPr marL="257175" indent="-257175" algn="l" defTabSz="342900" rtl="0" eaLnBrk="0" fontAlgn="base" hangingPunct="0">
              <a:spcBef>
                <a:spcPct val="20000"/>
              </a:spcBef>
              <a:spcAft>
                <a:spcPct val="0"/>
              </a:spcAft>
              <a:buClr>
                <a:srgbClr val="306120"/>
              </a:buClr>
              <a:buFont typeface="Wingdings" panose="05000000000000000000" pitchFamily="2" charset="2"/>
              <a:buChar char="§"/>
              <a:defRPr sz="2400" kern="1200">
                <a:solidFill>
                  <a:schemeClr val="tx1"/>
                </a:solidFill>
                <a:latin typeface="Myriad Pro"/>
                <a:ea typeface="Myriad Pro"/>
                <a:cs typeface="Myriad Pro"/>
              </a:defRPr>
            </a:lvl1pPr>
            <a:lvl2pPr marL="557213" indent="-214313" algn="l" defTabSz="342900" rtl="0" eaLnBrk="0" fontAlgn="base" hangingPunct="0">
              <a:spcBef>
                <a:spcPct val="20000"/>
              </a:spcBef>
              <a:spcAft>
                <a:spcPct val="0"/>
              </a:spcAft>
              <a:buClr>
                <a:srgbClr val="306120"/>
              </a:buClr>
              <a:buFont typeface="Wingdings" panose="05000000000000000000" pitchFamily="2" charset="2"/>
              <a:buChar char="§"/>
              <a:defRPr sz="2100" kern="1200">
                <a:solidFill>
                  <a:schemeClr val="tx1"/>
                </a:solidFill>
                <a:latin typeface="Myriad Pro"/>
                <a:ea typeface="Myriad Pro"/>
                <a:cs typeface="Myriad Pro"/>
              </a:defRPr>
            </a:lvl2pPr>
            <a:lvl3pPr marL="857250" indent="-171450" algn="l" defTabSz="342900" rtl="0" eaLnBrk="0" fontAlgn="base" hangingPunct="0">
              <a:spcBef>
                <a:spcPct val="20000"/>
              </a:spcBef>
              <a:spcAft>
                <a:spcPct val="0"/>
              </a:spcAft>
              <a:buClr>
                <a:srgbClr val="306120"/>
              </a:buClr>
              <a:buFont typeface="Wingdings" panose="05000000000000000000" pitchFamily="2" charset="2"/>
              <a:buChar char="§"/>
              <a:defRPr sz="1800" kern="1200">
                <a:solidFill>
                  <a:schemeClr val="tx1"/>
                </a:solidFill>
                <a:latin typeface="Myriad Pro"/>
                <a:ea typeface="Myriad Pro"/>
                <a:cs typeface="Myriad Pro"/>
              </a:defRPr>
            </a:lvl3pPr>
            <a:lvl4pPr marL="1200150" indent="-171450" algn="l" defTabSz="342900"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4pPr>
            <a:lvl5pPr marL="1543050" indent="-171450" algn="l" defTabSz="342900"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defTabSz="361934" eaLnBrk="1" hangingPunct="1">
              <a:lnSpc>
                <a:spcPct val="80000"/>
              </a:lnSpc>
              <a:buNone/>
            </a:pPr>
            <a:r>
              <a:rPr lang="en-US" sz="1200" i="1" dirty="0">
                <a:hlinkClick r:id="rId3"/>
              </a:rPr>
              <a:t>https://www.ncei.noaa.gov/access/monitoring/nao</a:t>
            </a:r>
            <a:r>
              <a:rPr lang="en-US" sz="1200" i="1" dirty="0"/>
              <a:t>  </a:t>
            </a:r>
          </a:p>
        </p:txBody>
      </p:sp>
      <p:pic>
        <p:nvPicPr>
          <p:cNvPr id="10" name="Picture 4"/>
          <p:cNvPicPr>
            <a:picLocks noChangeAspect="1" noChangeArrowheads="1"/>
          </p:cNvPicPr>
          <p:nvPr/>
        </p:nvPicPr>
        <p:blipFill>
          <a:blip r:embed="rId4"/>
          <a:srcRect/>
          <a:stretch>
            <a:fillRect/>
          </a:stretch>
        </p:blipFill>
        <p:spPr bwMode="auto">
          <a:xfrm>
            <a:off x="-457200" y="-457200"/>
            <a:ext cx="1587" cy="1587"/>
          </a:xfrm>
          <a:prstGeom prst="rect">
            <a:avLst/>
          </a:prstGeom>
          <a:noFill/>
          <a:ln w="9525">
            <a:noFill/>
            <a:miter lim="800000"/>
            <a:headEnd/>
            <a:tailEnd/>
          </a:ln>
        </p:spPr>
      </p:pic>
      <p:pic>
        <p:nvPicPr>
          <p:cNvPr id="11" name="Picture 2" descr="Positive N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227" y="1104531"/>
            <a:ext cx="2259140" cy="2629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Negative N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062" y="3833828"/>
            <a:ext cx="2259140" cy="262928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6E697BD9-E92D-75BC-3DFE-D1507BD18681}"/>
              </a:ext>
            </a:extLst>
          </p:cNvPr>
          <p:cNvGrpSpPr/>
          <p:nvPr/>
        </p:nvGrpSpPr>
        <p:grpSpPr>
          <a:xfrm>
            <a:off x="685808" y="1644134"/>
            <a:ext cx="1151931" cy="4070868"/>
            <a:chOff x="5554378" y="1256263"/>
            <a:chExt cx="1151930" cy="4070866"/>
          </a:xfrm>
        </p:grpSpPr>
        <p:sp>
          <p:nvSpPr>
            <p:cNvPr id="24" name="TextBox 23">
              <a:extLst>
                <a:ext uri="{FF2B5EF4-FFF2-40B4-BE49-F238E27FC236}">
                  <a16:creationId xmlns:a16="http://schemas.microsoft.com/office/drawing/2014/main" id="{5D5C357B-A399-C6B9-C9FD-38D1C53774C0}"/>
                </a:ext>
              </a:extLst>
            </p:cNvPr>
            <p:cNvSpPr txBox="1"/>
            <p:nvPr/>
          </p:nvSpPr>
          <p:spPr>
            <a:xfrm>
              <a:off x="5554378" y="1942063"/>
              <a:ext cx="325730" cy="646331"/>
            </a:xfrm>
            <a:prstGeom prst="rect">
              <a:avLst/>
            </a:prstGeom>
            <a:noFill/>
          </p:spPr>
          <p:txBody>
            <a:bodyPr wrap="none" rtlCol="0">
              <a:spAutoFit/>
            </a:bodyPr>
            <a:lstStyle/>
            <a:p>
              <a:r>
                <a:rPr lang="en-CA" sz="3600" b="1" dirty="0">
                  <a:solidFill>
                    <a:srgbClr val="FF3399"/>
                  </a:solidFill>
                  <a:latin typeface="+mj-lt"/>
                </a:rPr>
                <a:t>-</a:t>
              </a:r>
            </a:p>
          </p:txBody>
        </p:sp>
        <p:sp>
          <p:nvSpPr>
            <p:cNvPr id="27" name="TextBox 26">
              <a:extLst>
                <a:ext uri="{FF2B5EF4-FFF2-40B4-BE49-F238E27FC236}">
                  <a16:creationId xmlns:a16="http://schemas.microsoft.com/office/drawing/2014/main" id="{17E68DAF-219C-31C4-45CB-EF4211463331}"/>
                </a:ext>
              </a:extLst>
            </p:cNvPr>
            <p:cNvSpPr txBox="1"/>
            <p:nvPr/>
          </p:nvSpPr>
          <p:spPr>
            <a:xfrm>
              <a:off x="5782978" y="1256263"/>
              <a:ext cx="413896" cy="646331"/>
            </a:xfrm>
            <a:prstGeom prst="rect">
              <a:avLst/>
            </a:prstGeom>
            <a:noFill/>
          </p:spPr>
          <p:txBody>
            <a:bodyPr wrap="none" rtlCol="0">
              <a:spAutoFit/>
            </a:bodyPr>
            <a:lstStyle/>
            <a:p>
              <a:r>
                <a:rPr lang="en-CA" sz="3600" b="1" dirty="0">
                  <a:solidFill>
                    <a:srgbClr val="FF3399"/>
                  </a:solidFill>
                  <a:latin typeface="+mj-lt"/>
                </a:rPr>
                <a:t>+</a:t>
              </a:r>
            </a:p>
          </p:txBody>
        </p:sp>
        <p:sp>
          <p:nvSpPr>
            <p:cNvPr id="28" name="TextBox 27">
              <a:extLst>
                <a:ext uri="{FF2B5EF4-FFF2-40B4-BE49-F238E27FC236}">
                  <a16:creationId xmlns:a16="http://schemas.microsoft.com/office/drawing/2014/main" id="{A028AAF4-4BD8-8135-EE30-9F411D3CD1BF}"/>
                </a:ext>
              </a:extLst>
            </p:cNvPr>
            <p:cNvSpPr txBox="1"/>
            <p:nvPr/>
          </p:nvSpPr>
          <p:spPr>
            <a:xfrm>
              <a:off x="6200578" y="4680798"/>
              <a:ext cx="413896" cy="646331"/>
            </a:xfrm>
            <a:prstGeom prst="rect">
              <a:avLst/>
            </a:prstGeom>
            <a:noFill/>
          </p:spPr>
          <p:txBody>
            <a:bodyPr wrap="none" rtlCol="0">
              <a:spAutoFit/>
            </a:bodyPr>
            <a:lstStyle/>
            <a:p>
              <a:r>
                <a:rPr lang="en-CA" sz="3600" b="1" dirty="0">
                  <a:solidFill>
                    <a:srgbClr val="FF3399"/>
                  </a:solidFill>
                  <a:latin typeface="+mj-lt"/>
                </a:rPr>
                <a:t>+</a:t>
              </a:r>
            </a:p>
          </p:txBody>
        </p:sp>
        <p:sp>
          <p:nvSpPr>
            <p:cNvPr id="29" name="TextBox 28">
              <a:extLst>
                <a:ext uri="{FF2B5EF4-FFF2-40B4-BE49-F238E27FC236}">
                  <a16:creationId xmlns:a16="http://schemas.microsoft.com/office/drawing/2014/main" id="{02CA25C1-555A-9785-16F6-E9AD69D7A381}"/>
                </a:ext>
              </a:extLst>
            </p:cNvPr>
            <p:cNvSpPr txBox="1"/>
            <p:nvPr/>
          </p:nvSpPr>
          <p:spPr>
            <a:xfrm>
              <a:off x="6380578" y="3994998"/>
              <a:ext cx="325730" cy="646331"/>
            </a:xfrm>
            <a:prstGeom prst="rect">
              <a:avLst/>
            </a:prstGeom>
            <a:noFill/>
          </p:spPr>
          <p:txBody>
            <a:bodyPr wrap="none" rtlCol="0">
              <a:spAutoFit/>
            </a:bodyPr>
            <a:lstStyle/>
            <a:p>
              <a:r>
                <a:rPr lang="en-CA" sz="3600" b="1" dirty="0">
                  <a:solidFill>
                    <a:srgbClr val="FF3399"/>
                  </a:solidFill>
                  <a:latin typeface="+mj-lt"/>
                </a:rPr>
                <a:t>-</a:t>
              </a:r>
            </a:p>
          </p:txBody>
        </p:sp>
      </p:grpSp>
      <p:sp>
        <p:nvSpPr>
          <p:cNvPr id="2" name="Content Placeholder 2">
            <a:extLst>
              <a:ext uri="{FF2B5EF4-FFF2-40B4-BE49-F238E27FC236}">
                <a16:creationId xmlns:a16="http://schemas.microsoft.com/office/drawing/2014/main" id="{6DB05C05-9A19-391F-70A8-6D8AF28A9BDC}"/>
              </a:ext>
            </a:extLst>
          </p:cNvPr>
          <p:cNvSpPr txBox="1">
            <a:spLocks/>
          </p:cNvSpPr>
          <p:nvPr/>
        </p:nvSpPr>
        <p:spPr>
          <a:xfrm>
            <a:off x="6213275" y="4207603"/>
            <a:ext cx="2854525" cy="1050197"/>
          </a:xfrm>
          <a:prstGeom prst="rect">
            <a:avLst/>
          </a:prstGeom>
        </p:spPr>
        <p:txBody>
          <a:bodyPr/>
          <a:lstStyle>
            <a:lvl1pPr marL="257168" indent="-257168" algn="l" defTabSz="342891" rtl="0" eaLnBrk="0" fontAlgn="base" hangingPunct="0">
              <a:spcBef>
                <a:spcPct val="20000"/>
              </a:spcBef>
              <a:spcAft>
                <a:spcPct val="0"/>
              </a:spcAft>
              <a:buClr>
                <a:srgbClr val="306120"/>
              </a:buClr>
              <a:buFont typeface="Wingdings" panose="05000000000000000000" pitchFamily="2" charset="2"/>
              <a:buChar char="§"/>
              <a:defRPr sz="2400" kern="1200">
                <a:solidFill>
                  <a:schemeClr val="tx1"/>
                </a:solidFill>
                <a:latin typeface="Myriad Pro"/>
                <a:ea typeface="Myriad Pro"/>
                <a:cs typeface="Myriad Pro"/>
              </a:defRPr>
            </a:lvl1pPr>
            <a:lvl2pPr marL="557199" indent="-214308" algn="l" defTabSz="342891" rtl="0" eaLnBrk="0" fontAlgn="base" hangingPunct="0">
              <a:spcBef>
                <a:spcPct val="20000"/>
              </a:spcBef>
              <a:spcAft>
                <a:spcPct val="0"/>
              </a:spcAft>
              <a:buClr>
                <a:srgbClr val="306120"/>
              </a:buClr>
              <a:buFont typeface="Wingdings" panose="05000000000000000000" pitchFamily="2" charset="2"/>
              <a:buChar char="§"/>
              <a:defRPr sz="2100" kern="1200">
                <a:solidFill>
                  <a:schemeClr val="tx1"/>
                </a:solidFill>
                <a:latin typeface="Myriad Pro"/>
                <a:ea typeface="Myriad Pro"/>
                <a:cs typeface="Myriad Pro"/>
              </a:defRPr>
            </a:lvl2pPr>
            <a:lvl3pPr marL="857229" indent="-171446" algn="l" defTabSz="342891" rtl="0" eaLnBrk="0" fontAlgn="base" hangingPunct="0">
              <a:spcBef>
                <a:spcPct val="20000"/>
              </a:spcBef>
              <a:spcAft>
                <a:spcPct val="0"/>
              </a:spcAft>
              <a:buClr>
                <a:srgbClr val="306120"/>
              </a:buClr>
              <a:buFont typeface="Wingdings" panose="05000000000000000000" pitchFamily="2" charset="2"/>
              <a:buChar char="§"/>
              <a:defRPr sz="1800" kern="1200">
                <a:solidFill>
                  <a:schemeClr val="tx1"/>
                </a:solidFill>
                <a:latin typeface="Myriad Pro"/>
                <a:ea typeface="Myriad Pro"/>
                <a:cs typeface="Myriad Pro"/>
              </a:defRPr>
            </a:lvl3pPr>
            <a:lvl4pPr marL="1200121" indent="-171446" algn="l" defTabSz="342891"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4pPr>
            <a:lvl5pPr marL="1543012" indent="-171446" algn="l" defTabSz="342891"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CA" altLang="en-US" sz="1800" b="1" i="1" dirty="0">
                <a:latin typeface="+mn-lt"/>
                <a:cs typeface="Calibri" panose="020F0502020204030204" pitchFamily="34" charset="0"/>
              </a:rPr>
              <a:t>Early years may not include area burned in northern (unmanaged) region</a:t>
            </a:r>
          </a:p>
        </p:txBody>
      </p:sp>
      <p:pic>
        <p:nvPicPr>
          <p:cNvPr id="3" name="Picture 2">
            <a:extLst>
              <a:ext uri="{FF2B5EF4-FFF2-40B4-BE49-F238E27FC236}">
                <a16:creationId xmlns:a16="http://schemas.microsoft.com/office/drawing/2014/main" id="{958ECC23-03F8-03D7-007D-0A2937FC217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200400" y="1685579"/>
            <a:ext cx="2975960" cy="4512015"/>
          </a:xfrm>
          <a:prstGeom prst="rect">
            <a:avLst/>
          </a:prstGeom>
        </p:spPr>
      </p:pic>
      <p:cxnSp>
        <p:nvCxnSpPr>
          <p:cNvPr id="22" name="Straight Arrow Connector 21">
            <a:extLst>
              <a:ext uri="{FF2B5EF4-FFF2-40B4-BE49-F238E27FC236}">
                <a16:creationId xmlns:a16="http://schemas.microsoft.com/office/drawing/2014/main" id="{6F54E062-B521-98FD-9CA9-1B4E67EB8799}"/>
              </a:ext>
            </a:extLst>
          </p:cNvPr>
          <p:cNvCxnSpPr>
            <a:cxnSpLocks/>
          </p:cNvCxnSpPr>
          <p:nvPr/>
        </p:nvCxnSpPr>
        <p:spPr>
          <a:xfrm rot="10800000" flipV="1">
            <a:off x="3480715" y="5181600"/>
            <a:ext cx="0" cy="353198"/>
          </a:xfrm>
          <a:prstGeom prst="straightConnector1">
            <a:avLst/>
          </a:prstGeom>
          <a:ln w="44450">
            <a:solidFill>
              <a:srgbClr val="FF66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951105C-C979-2B03-7467-7B38CC8408AA}"/>
              </a:ext>
            </a:extLst>
          </p:cNvPr>
          <p:cNvCxnSpPr>
            <a:cxnSpLocks/>
          </p:cNvCxnSpPr>
          <p:nvPr/>
        </p:nvCxnSpPr>
        <p:spPr>
          <a:xfrm rot="10800000" flipV="1">
            <a:off x="5660400" y="4495800"/>
            <a:ext cx="0" cy="353198"/>
          </a:xfrm>
          <a:prstGeom prst="straightConnector1">
            <a:avLst/>
          </a:prstGeom>
          <a:ln w="44450">
            <a:solidFill>
              <a:srgbClr val="FF66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A4001A9C-9881-E159-6A8A-ED0F1D317335}"/>
              </a:ext>
            </a:extLst>
          </p:cNvPr>
          <p:cNvCxnSpPr>
            <a:cxnSpLocks/>
          </p:cNvCxnSpPr>
          <p:nvPr/>
        </p:nvCxnSpPr>
        <p:spPr>
          <a:xfrm rot="10800000" flipV="1">
            <a:off x="4014115" y="5181600"/>
            <a:ext cx="0" cy="353198"/>
          </a:xfrm>
          <a:prstGeom prst="straightConnector1">
            <a:avLst/>
          </a:prstGeom>
          <a:ln w="4445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A9048B73-D49B-14B7-0864-931A17F8E52F}"/>
              </a:ext>
            </a:extLst>
          </p:cNvPr>
          <p:cNvCxnSpPr>
            <a:cxnSpLocks/>
          </p:cNvCxnSpPr>
          <p:nvPr/>
        </p:nvCxnSpPr>
        <p:spPr>
          <a:xfrm rot="10800000" flipV="1">
            <a:off x="4744915" y="4495800"/>
            <a:ext cx="0" cy="353198"/>
          </a:xfrm>
          <a:prstGeom prst="straightConnector1">
            <a:avLst/>
          </a:prstGeom>
          <a:ln w="4445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CCC4F49F-8D53-7C44-3201-0E52708DFCCD}"/>
              </a:ext>
            </a:extLst>
          </p:cNvPr>
          <p:cNvCxnSpPr>
            <a:cxnSpLocks/>
          </p:cNvCxnSpPr>
          <p:nvPr/>
        </p:nvCxnSpPr>
        <p:spPr>
          <a:xfrm rot="10800000" flipV="1">
            <a:off x="5318400" y="4495800"/>
            <a:ext cx="0" cy="353198"/>
          </a:xfrm>
          <a:prstGeom prst="straightConnector1">
            <a:avLst/>
          </a:prstGeom>
          <a:ln w="4445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A3E67CC-D9B6-7256-16FD-6138868C5349}"/>
              </a:ext>
            </a:extLst>
          </p:cNvPr>
          <p:cNvCxnSpPr>
            <a:cxnSpLocks/>
          </p:cNvCxnSpPr>
          <p:nvPr/>
        </p:nvCxnSpPr>
        <p:spPr>
          <a:xfrm rot="10800000" flipV="1">
            <a:off x="5840400" y="5181600"/>
            <a:ext cx="0" cy="353198"/>
          </a:xfrm>
          <a:prstGeom prst="straightConnector1">
            <a:avLst/>
          </a:prstGeom>
          <a:ln w="4445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E687F502-5C49-2101-1FA9-A56F048163BA}"/>
              </a:ext>
            </a:extLst>
          </p:cNvPr>
          <p:cNvCxnSpPr>
            <a:cxnSpLocks/>
          </p:cNvCxnSpPr>
          <p:nvPr/>
        </p:nvCxnSpPr>
        <p:spPr>
          <a:xfrm rot="10800000" flipV="1">
            <a:off x="5120400" y="4495800"/>
            <a:ext cx="0" cy="353198"/>
          </a:xfrm>
          <a:prstGeom prst="straightConnector1">
            <a:avLst/>
          </a:prstGeom>
          <a:ln w="44450">
            <a:solidFill>
              <a:srgbClr val="008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EBA94A9E-D0B6-B332-5001-5A5778183BC0}"/>
              </a:ext>
            </a:extLst>
          </p:cNvPr>
          <p:cNvCxnSpPr>
            <a:cxnSpLocks/>
          </p:cNvCxnSpPr>
          <p:nvPr/>
        </p:nvCxnSpPr>
        <p:spPr>
          <a:xfrm rot="10800000" flipV="1">
            <a:off x="5822400" y="4495800"/>
            <a:ext cx="0" cy="353198"/>
          </a:xfrm>
          <a:prstGeom prst="straightConnector1">
            <a:avLst/>
          </a:prstGeom>
          <a:ln w="44450">
            <a:solidFill>
              <a:srgbClr val="008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5EA918A7-A66C-5AA1-CB46-D33726936AD5}"/>
              </a:ext>
            </a:extLst>
          </p:cNvPr>
          <p:cNvCxnSpPr>
            <a:cxnSpLocks/>
          </p:cNvCxnSpPr>
          <p:nvPr/>
        </p:nvCxnSpPr>
        <p:spPr>
          <a:xfrm rot="10800000" flipV="1">
            <a:off x="4382400" y="5181600"/>
            <a:ext cx="0" cy="353198"/>
          </a:xfrm>
          <a:prstGeom prst="straightConnector1">
            <a:avLst/>
          </a:prstGeom>
          <a:ln w="44450">
            <a:solidFill>
              <a:srgbClr val="008000"/>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87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AEF75-F2AA-B016-C017-6B0A4B25B73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6B9DFD2-367C-0A9F-862B-509A687272AE}"/>
              </a:ext>
            </a:extLst>
          </p:cNvPr>
          <p:cNvSpPr>
            <a:spLocks noChangeAspect="1"/>
          </p:cNvSpPr>
          <p:nvPr/>
        </p:nvSpPr>
        <p:spPr bwMode="auto">
          <a:xfrm>
            <a:off x="6629400" y="6288417"/>
            <a:ext cx="360000" cy="360000"/>
          </a:xfrm>
          <a:prstGeom prst="rect">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pic>
        <p:nvPicPr>
          <p:cNvPr id="3" name="Picture 2">
            <a:extLst>
              <a:ext uri="{FF2B5EF4-FFF2-40B4-BE49-F238E27FC236}">
                <a16:creationId xmlns:a16="http://schemas.microsoft.com/office/drawing/2014/main" id="{62FB04ED-FB7B-4C8D-EECA-09AE6BA033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15800" y="1174200"/>
            <a:ext cx="5004000" cy="3169200"/>
          </a:xfrm>
          <a:prstGeom prst="rect">
            <a:avLst/>
          </a:prstGeom>
          <a:ln w="12700">
            <a:solidFill>
              <a:srgbClr val="C00000"/>
            </a:solidFill>
          </a:ln>
        </p:spPr>
      </p:pic>
      <p:sp>
        <p:nvSpPr>
          <p:cNvPr id="5" name="Rectangle 4">
            <a:extLst>
              <a:ext uri="{FF2B5EF4-FFF2-40B4-BE49-F238E27FC236}">
                <a16:creationId xmlns:a16="http://schemas.microsoft.com/office/drawing/2014/main" id="{734E3EB8-71E3-B06F-6D45-A92C0EF5CB43}"/>
              </a:ext>
            </a:extLst>
          </p:cNvPr>
          <p:cNvSpPr>
            <a:spLocks noChangeAspect="1"/>
          </p:cNvSpPr>
          <p:nvPr/>
        </p:nvSpPr>
        <p:spPr bwMode="auto">
          <a:xfrm>
            <a:off x="6748854" y="6421800"/>
            <a:ext cx="360000" cy="360000"/>
          </a:xfrm>
          <a:prstGeom prst="rect">
            <a:avLst/>
          </a:prstGeom>
          <a:solidFill>
            <a:srgbClr val="0099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sp>
        <p:nvSpPr>
          <p:cNvPr id="4" name="Slide Number Placeholder 3">
            <a:extLst>
              <a:ext uri="{FF2B5EF4-FFF2-40B4-BE49-F238E27FC236}">
                <a16:creationId xmlns:a16="http://schemas.microsoft.com/office/drawing/2014/main" id="{A3ECD2A4-1D5A-9231-1666-70A51AA05EF6}"/>
              </a:ext>
            </a:extLst>
          </p:cNvPr>
          <p:cNvSpPr>
            <a:spLocks noGrp="1"/>
          </p:cNvSpPr>
          <p:nvPr>
            <p:ph type="sldNum" sz="quarter" idx="12"/>
          </p:nvPr>
        </p:nvSpPr>
        <p:spPr/>
        <p:txBody>
          <a:bodyPr/>
          <a:lstStyle/>
          <a:p>
            <a:fld id="{FB93D6B1-E71C-4F75-A3DE-D6304E2F182B}" type="slidenum">
              <a:rPr lang="en-US" altLang="en-US" smtClean="0"/>
              <a:pPr/>
              <a:t>6</a:t>
            </a:fld>
            <a:endParaRPr lang="en-US" altLang="en-US" dirty="0"/>
          </a:p>
        </p:txBody>
      </p:sp>
      <p:sp>
        <p:nvSpPr>
          <p:cNvPr id="8" name="Rectangle 2">
            <a:extLst>
              <a:ext uri="{FF2B5EF4-FFF2-40B4-BE49-F238E27FC236}">
                <a16:creationId xmlns:a16="http://schemas.microsoft.com/office/drawing/2014/main" id="{05415548-CEB6-A75C-9017-87D27DBCEB7F}"/>
              </a:ext>
            </a:extLst>
          </p:cNvPr>
          <p:cNvSpPr txBox="1">
            <a:spLocks noChangeArrowheads="1"/>
          </p:cNvSpPr>
          <p:nvPr/>
        </p:nvSpPr>
        <p:spPr>
          <a:xfrm>
            <a:off x="360000" y="360005"/>
            <a:ext cx="7793400" cy="597039"/>
          </a:xfrm>
          <a:prstGeom prst="rect">
            <a:avLst/>
          </a:prstGeom>
        </p:spPr>
        <p:txBody>
          <a:bodyPr/>
          <a:lstStyle>
            <a:lvl1pPr algn="l" defTabSz="342900" rtl="0" eaLnBrk="0" fontAlgn="base" hangingPunct="0">
              <a:spcBef>
                <a:spcPct val="0"/>
              </a:spcBef>
              <a:spcAft>
                <a:spcPct val="0"/>
              </a:spcAft>
              <a:defRPr sz="2700" b="1" kern="1200">
                <a:solidFill>
                  <a:srgbClr val="306120"/>
                </a:solidFill>
                <a:latin typeface="Myriad Pro"/>
                <a:ea typeface="Myriad Pro"/>
                <a:cs typeface="Myriad Pro"/>
              </a:defRPr>
            </a:lvl1pPr>
            <a:lvl2pPr algn="l" defTabSz="342900" rtl="0" eaLnBrk="0" fontAlgn="base" hangingPunct="0">
              <a:spcBef>
                <a:spcPct val="0"/>
              </a:spcBef>
              <a:spcAft>
                <a:spcPct val="0"/>
              </a:spcAft>
              <a:defRPr sz="2700" b="1">
                <a:solidFill>
                  <a:srgbClr val="306120"/>
                </a:solidFill>
                <a:latin typeface="Myriad Pro"/>
                <a:ea typeface="Myriad Pro"/>
                <a:cs typeface="Myriad Pro"/>
              </a:defRPr>
            </a:lvl2pPr>
            <a:lvl3pPr algn="l" defTabSz="342900" rtl="0" eaLnBrk="0" fontAlgn="base" hangingPunct="0">
              <a:spcBef>
                <a:spcPct val="0"/>
              </a:spcBef>
              <a:spcAft>
                <a:spcPct val="0"/>
              </a:spcAft>
              <a:defRPr sz="2700" b="1">
                <a:solidFill>
                  <a:srgbClr val="306120"/>
                </a:solidFill>
                <a:latin typeface="Myriad Pro"/>
                <a:ea typeface="Myriad Pro"/>
                <a:cs typeface="Myriad Pro"/>
              </a:defRPr>
            </a:lvl3pPr>
            <a:lvl4pPr algn="l" defTabSz="342900" rtl="0" eaLnBrk="0" fontAlgn="base" hangingPunct="0">
              <a:spcBef>
                <a:spcPct val="0"/>
              </a:spcBef>
              <a:spcAft>
                <a:spcPct val="0"/>
              </a:spcAft>
              <a:defRPr sz="2700" b="1">
                <a:solidFill>
                  <a:srgbClr val="306120"/>
                </a:solidFill>
                <a:latin typeface="Myriad Pro"/>
                <a:ea typeface="Myriad Pro"/>
                <a:cs typeface="Myriad Pro"/>
              </a:defRPr>
            </a:lvl4pPr>
            <a:lvl5pPr algn="l" defTabSz="342900" rtl="0" eaLnBrk="0" fontAlgn="base" hangingPunct="0">
              <a:spcBef>
                <a:spcPct val="0"/>
              </a:spcBef>
              <a:spcAft>
                <a:spcPct val="0"/>
              </a:spcAft>
              <a:defRPr sz="2700" b="1">
                <a:solidFill>
                  <a:srgbClr val="306120"/>
                </a:solidFill>
                <a:latin typeface="Myriad Pro"/>
                <a:ea typeface="Myriad Pro"/>
                <a:cs typeface="Myriad Pro"/>
              </a:defRPr>
            </a:lvl5pPr>
            <a:lvl6pPr marL="342900" algn="l" defTabSz="342900" rtl="0" fontAlgn="base">
              <a:spcBef>
                <a:spcPct val="0"/>
              </a:spcBef>
              <a:spcAft>
                <a:spcPct val="0"/>
              </a:spcAft>
              <a:defRPr sz="2700" b="1">
                <a:solidFill>
                  <a:srgbClr val="306120"/>
                </a:solidFill>
                <a:latin typeface="Myriad Pro"/>
                <a:ea typeface="Myriad Pro"/>
                <a:cs typeface="Myriad Pro"/>
              </a:defRPr>
            </a:lvl6pPr>
            <a:lvl7pPr marL="685800" algn="l" defTabSz="342900" rtl="0" fontAlgn="base">
              <a:spcBef>
                <a:spcPct val="0"/>
              </a:spcBef>
              <a:spcAft>
                <a:spcPct val="0"/>
              </a:spcAft>
              <a:defRPr sz="2700" b="1">
                <a:solidFill>
                  <a:srgbClr val="306120"/>
                </a:solidFill>
                <a:latin typeface="Myriad Pro"/>
                <a:ea typeface="Myriad Pro"/>
                <a:cs typeface="Myriad Pro"/>
              </a:defRPr>
            </a:lvl7pPr>
            <a:lvl8pPr marL="1028700" algn="l" defTabSz="342900" rtl="0" fontAlgn="base">
              <a:spcBef>
                <a:spcPct val="0"/>
              </a:spcBef>
              <a:spcAft>
                <a:spcPct val="0"/>
              </a:spcAft>
              <a:defRPr sz="2700" b="1">
                <a:solidFill>
                  <a:srgbClr val="306120"/>
                </a:solidFill>
                <a:latin typeface="Myriad Pro"/>
                <a:ea typeface="Myriad Pro"/>
                <a:cs typeface="Myriad Pro"/>
              </a:defRPr>
            </a:lvl8pPr>
            <a:lvl9pPr marL="1371600" algn="l" defTabSz="342900" rtl="0" fontAlgn="base">
              <a:spcBef>
                <a:spcPct val="0"/>
              </a:spcBef>
              <a:spcAft>
                <a:spcPct val="0"/>
              </a:spcAft>
              <a:defRPr sz="2700" b="1">
                <a:solidFill>
                  <a:srgbClr val="306120"/>
                </a:solidFill>
                <a:latin typeface="Myriad Pro"/>
                <a:ea typeface="Myriad Pro"/>
                <a:cs typeface="Myriad Pro"/>
              </a:defRPr>
            </a:lvl9pPr>
          </a:lstStyle>
          <a:p>
            <a:pPr eaLnBrk="1" hangingPunct="1"/>
            <a:r>
              <a:rPr lang="en-CA" sz="3600" dirty="0">
                <a:solidFill>
                  <a:srgbClr val="C00000"/>
                </a:solidFill>
                <a:latin typeface="+mj-lt"/>
              </a:rPr>
              <a:t>North Atlantic Oscillation (to Feb 2026)</a:t>
            </a:r>
            <a:endParaRPr lang="en-US" sz="3600" dirty="0">
              <a:solidFill>
                <a:srgbClr val="C00000"/>
              </a:solidFill>
              <a:latin typeface="+mj-lt"/>
            </a:endParaRPr>
          </a:p>
        </p:txBody>
      </p:sp>
      <p:sp>
        <p:nvSpPr>
          <p:cNvPr id="9" name="Rectangle 3">
            <a:extLst>
              <a:ext uri="{FF2B5EF4-FFF2-40B4-BE49-F238E27FC236}">
                <a16:creationId xmlns:a16="http://schemas.microsoft.com/office/drawing/2014/main" id="{552A5BD8-CF3F-3851-2849-12ECD512BBB7}"/>
              </a:ext>
            </a:extLst>
          </p:cNvPr>
          <p:cNvSpPr txBox="1">
            <a:spLocks noChangeArrowheads="1"/>
          </p:cNvSpPr>
          <p:nvPr/>
        </p:nvSpPr>
        <p:spPr>
          <a:xfrm>
            <a:off x="2590800" y="935400"/>
            <a:ext cx="3960000" cy="360000"/>
          </a:xfrm>
          <a:prstGeom prst="rect">
            <a:avLst/>
          </a:prstGeom>
        </p:spPr>
        <p:txBody>
          <a:bodyPr/>
          <a:lstStyle>
            <a:lvl1pPr marL="257175" indent="-257175" algn="l" defTabSz="342900" rtl="0" eaLnBrk="0" fontAlgn="base" hangingPunct="0">
              <a:spcBef>
                <a:spcPct val="20000"/>
              </a:spcBef>
              <a:spcAft>
                <a:spcPct val="0"/>
              </a:spcAft>
              <a:buClr>
                <a:srgbClr val="306120"/>
              </a:buClr>
              <a:buFont typeface="Wingdings" panose="05000000000000000000" pitchFamily="2" charset="2"/>
              <a:buChar char="§"/>
              <a:defRPr sz="2400" kern="1200">
                <a:solidFill>
                  <a:schemeClr val="tx1"/>
                </a:solidFill>
                <a:latin typeface="Myriad Pro"/>
                <a:ea typeface="Myriad Pro"/>
                <a:cs typeface="Myriad Pro"/>
              </a:defRPr>
            </a:lvl1pPr>
            <a:lvl2pPr marL="557213" indent="-214313" algn="l" defTabSz="342900" rtl="0" eaLnBrk="0" fontAlgn="base" hangingPunct="0">
              <a:spcBef>
                <a:spcPct val="20000"/>
              </a:spcBef>
              <a:spcAft>
                <a:spcPct val="0"/>
              </a:spcAft>
              <a:buClr>
                <a:srgbClr val="306120"/>
              </a:buClr>
              <a:buFont typeface="Wingdings" panose="05000000000000000000" pitchFamily="2" charset="2"/>
              <a:buChar char="§"/>
              <a:defRPr sz="2100" kern="1200">
                <a:solidFill>
                  <a:schemeClr val="tx1"/>
                </a:solidFill>
                <a:latin typeface="Myriad Pro"/>
                <a:ea typeface="Myriad Pro"/>
                <a:cs typeface="Myriad Pro"/>
              </a:defRPr>
            </a:lvl2pPr>
            <a:lvl3pPr marL="857250" indent="-171450" algn="l" defTabSz="342900" rtl="0" eaLnBrk="0" fontAlgn="base" hangingPunct="0">
              <a:spcBef>
                <a:spcPct val="20000"/>
              </a:spcBef>
              <a:spcAft>
                <a:spcPct val="0"/>
              </a:spcAft>
              <a:buClr>
                <a:srgbClr val="306120"/>
              </a:buClr>
              <a:buFont typeface="Wingdings" panose="05000000000000000000" pitchFamily="2" charset="2"/>
              <a:buChar char="§"/>
              <a:defRPr sz="1800" kern="1200">
                <a:solidFill>
                  <a:schemeClr val="tx1"/>
                </a:solidFill>
                <a:latin typeface="Myriad Pro"/>
                <a:ea typeface="Myriad Pro"/>
                <a:cs typeface="Myriad Pro"/>
              </a:defRPr>
            </a:lvl3pPr>
            <a:lvl4pPr marL="1200150" indent="-171450" algn="l" defTabSz="342900"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4pPr>
            <a:lvl5pPr marL="1543050" indent="-171450" algn="l" defTabSz="342900"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defTabSz="361934" eaLnBrk="1" hangingPunct="1">
              <a:lnSpc>
                <a:spcPct val="80000"/>
              </a:lnSpc>
              <a:buNone/>
            </a:pPr>
            <a:r>
              <a:rPr lang="en-US" sz="1200" i="1" dirty="0">
                <a:hlinkClick r:id="rId4"/>
              </a:rPr>
              <a:t>https://www.ncei.noaa.gov/access/monitoring/nao</a:t>
            </a:r>
            <a:r>
              <a:rPr lang="en-US" sz="1200" i="1" dirty="0"/>
              <a:t>  </a:t>
            </a:r>
          </a:p>
        </p:txBody>
      </p:sp>
      <p:pic>
        <p:nvPicPr>
          <p:cNvPr id="10" name="Picture 4">
            <a:extLst>
              <a:ext uri="{FF2B5EF4-FFF2-40B4-BE49-F238E27FC236}">
                <a16:creationId xmlns:a16="http://schemas.microsoft.com/office/drawing/2014/main" id="{E8A4BCEE-5455-B294-CBCC-40A6EF5375B9}"/>
              </a:ext>
            </a:extLst>
          </p:cNvPr>
          <p:cNvPicPr>
            <a:picLocks noChangeAspect="1" noChangeArrowheads="1"/>
          </p:cNvPicPr>
          <p:nvPr/>
        </p:nvPicPr>
        <p:blipFill>
          <a:blip r:embed="rId5"/>
          <a:srcRect/>
          <a:stretch>
            <a:fillRect/>
          </a:stretch>
        </p:blipFill>
        <p:spPr bwMode="auto">
          <a:xfrm>
            <a:off x="-457200" y="-457200"/>
            <a:ext cx="1587" cy="1587"/>
          </a:xfrm>
          <a:prstGeom prst="rect">
            <a:avLst/>
          </a:prstGeom>
          <a:noFill/>
          <a:ln w="9525">
            <a:noFill/>
            <a:miter lim="800000"/>
            <a:headEnd/>
            <a:tailEnd/>
          </a:ln>
        </p:spPr>
      </p:pic>
      <p:sp>
        <p:nvSpPr>
          <p:cNvPr id="2" name="Content Placeholder 2">
            <a:extLst>
              <a:ext uri="{FF2B5EF4-FFF2-40B4-BE49-F238E27FC236}">
                <a16:creationId xmlns:a16="http://schemas.microsoft.com/office/drawing/2014/main" id="{52CD32D4-ED89-187E-FD3E-8A0E3740EE04}"/>
              </a:ext>
            </a:extLst>
          </p:cNvPr>
          <p:cNvSpPr txBox="1">
            <a:spLocks/>
          </p:cNvSpPr>
          <p:nvPr/>
        </p:nvSpPr>
        <p:spPr>
          <a:xfrm>
            <a:off x="6213275" y="4207603"/>
            <a:ext cx="2854525" cy="1050197"/>
          </a:xfrm>
          <a:prstGeom prst="rect">
            <a:avLst/>
          </a:prstGeom>
        </p:spPr>
        <p:txBody>
          <a:bodyPr/>
          <a:lstStyle>
            <a:lvl1pPr marL="257168" indent="-257168" algn="l" defTabSz="342891" rtl="0" eaLnBrk="0" fontAlgn="base" hangingPunct="0">
              <a:spcBef>
                <a:spcPct val="20000"/>
              </a:spcBef>
              <a:spcAft>
                <a:spcPct val="0"/>
              </a:spcAft>
              <a:buClr>
                <a:srgbClr val="306120"/>
              </a:buClr>
              <a:buFont typeface="Wingdings" panose="05000000000000000000" pitchFamily="2" charset="2"/>
              <a:buChar char="§"/>
              <a:defRPr sz="2400" kern="1200">
                <a:solidFill>
                  <a:schemeClr val="tx1"/>
                </a:solidFill>
                <a:latin typeface="Myriad Pro"/>
                <a:ea typeface="Myriad Pro"/>
                <a:cs typeface="Myriad Pro"/>
              </a:defRPr>
            </a:lvl1pPr>
            <a:lvl2pPr marL="557199" indent="-214308" algn="l" defTabSz="342891" rtl="0" eaLnBrk="0" fontAlgn="base" hangingPunct="0">
              <a:spcBef>
                <a:spcPct val="20000"/>
              </a:spcBef>
              <a:spcAft>
                <a:spcPct val="0"/>
              </a:spcAft>
              <a:buClr>
                <a:srgbClr val="306120"/>
              </a:buClr>
              <a:buFont typeface="Wingdings" panose="05000000000000000000" pitchFamily="2" charset="2"/>
              <a:buChar char="§"/>
              <a:defRPr sz="2100" kern="1200">
                <a:solidFill>
                  <a:schemeClr val="tx1"/>
                </a:solidFill>
                <a:latin typeface="Myriad Pro"/>
                <a:ea typeface="Myriad Pro"/>
                <a:cs typeface="Myriad Pro"/>
              </a:defRPr>
            </a:lvl2pPr>
            <a:lvl3pPr marL="857229" indent="-171446" algn="l" defTabSz="342891" rtl="0" eaLnBrk="0" fontAlgn="base" hangingPunct="0">
              <a:spcBef>
                <a:spcPct val="20000"/>
              </a:spcBef>
              <a:spcAft>
                <a:spcPct val="0"/>
              </a:spcAft>
              <a:buClr>
                <a:srgbClr val="306120"/>
              </a:buClr>
              <a:buFont typeface="Wingdings" panose="05000000000000000000" pitchFamily="2" charset="2"/>
              <a:buChar char="§"/>
              <a:defRPr sz="1800" kern="1200">
                <a:solidFill>
                  <a:schemeClr val="tx1"/>
                </a:solidFill>
                <a:latin typeface="Myriad Pro"/>
                <a:ea typeface="Myriad Pro"/>
                <a:cs typeface="Myriad Pro"/>
              </a:defRPr>
            </a:lvl3pPr>
            <a:lvl4pPr marL="1200121" indent="-171446" algn="l" defTabSz="342891"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4pPr>
            <a:lvl5pPr marL="1543012" indent="-171446" algn="l" defTabSz="342891"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5pPr>
            <a:lvl6pPr marL="1885904" indent="-171446" algn="l" defTabSz="342891"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1"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1" rtl="0" eaLnBrk="1" latinLnBrk="0" hangingPunct="1">
              <a:spcBef>
                <a:spcPct val="20000"/>
              </a:spcBef>
              <a:buFont typeface="Arial"/>
              <a:buChar char="•"/>
              <a:defRPr sz="1500" kern="1200">
                <a:solidFill>
                  <a:schemeClr val="tx1"/>
                </a:solidFill>
                <a:latin typeface="+mn-lt"/>
                <a:ea typeface="+mn-ea"/>
                <a:cs typeface="+mn-cs"/>
              </a:defRPr>
            </a:lvl8pPr>
            <a:lvl9pPr marL="2914578" indent="-171446" algn="l" defTabSz="342891"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CA" altLang="en-US" sz="1800" b="1" i="1" dirty="0">
                <a:latin typeface="+mn-lt"/>
                <a:cs typeface="Calibri" panose="020F0502020204030204" pitchFamily="34" charset="0"/>
              </a:rPr>
              <a:t>Early years may not include area burned in northern (unmanaged) region</a:t>
            </a:r>
          </a:p>
        </p:txBody>
      </p:sp>
      <p:pic>
        <p:nvPicPr>
          <p:cNvPr id="14" name="Picture 13">
            <a:extLst>
              <a:ext uri="{FF2B5EF4-FFF2-40B4-BE49-F238E27FC236}">
                <a16:creationId xmlns:a16="http://schemas.microsoft.com/office/drawing/2014/main" id="{5697FE9A-C2B2-281C-BB0D-1EAE29C6BA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4294380"/>
            <a:ext cx="1859304" cy="2160000"/>
          </a:xfrm>
          <a:prstGeom prst="rect">
            <a:avLst/>
          </a:prstGeom>
        </p:spPr>
      </p:pic>
      <p:pic>
        <p:nvPicPr>
          <p:cNvPr id="20" name="Picture 19">
            <a:extLst>
              <a:ext uri="{FF2B5EF4-FFF2-40B4-BE49-F238E27FC236}">
                <a16:creationId xmlns:a16="http://schemas.microsoft.com/office/drawing/2014/main" id="{A7D458A5-D00C-31F4-A667-ED196497EF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4558" y="4267200"/>
            <a:ext cx="1859304" cy="2160000"/>
          </a:xfrm>
          <a:prstGeom prst="rect">
            <a:avLst/>
          </a:prstGeom>
        </p:spPr>
      </p:pic>
      <p:pic>
        <p:nvPicPr>
          <p:cNvPr id="22" name="Picture 21">
            <a:extLst>
              <a:ext uri="{FF2B5EF4-FFF2-40B4-BE49-F238E27FC236}">
                <a16:creationId xmlns:a16="http://schemas.microsoft.com/office/drawing/2014/main" id="{F48ED4ED-E357-6599-66AA-FAA890250D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3980" y="1749334"/>
            <a:ext cx="2072820" cy="2517866"/>
          </a:xfrm>
          <a:prstGeom prst="rect">
            <a:avLst/>
          </a:prstGeom>
        </p:spPr>
      </p:pic>
    </p:spTree>
    <p:extLst>
      <p:ext uri="{BB962C8B-B14F-4D97-AF65-F5344CB8AC3E}">
        <p14:creationId xmlns:p14="http://schemas.microsoft.com/office/powerpoint/2010/main" val="336227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A1C85-6C23-4797-EB96-F505157A30D0}"/>
              </a:ext>
            </a:extLst>
          </p:cNvPr>
          <p:cNvSpPr>
            <a:spLocks noGrp="1"/>
          </p:cNvSpPr>
          <p:nvPr>
            <p:ph type="sldNum" sz="quarter" idx="12"/>
          </p:nvPr>
        </p:nvSpPr>
        <p:spPr>
          <a:xfrm>
            <a:off x="8610601" y="304800"/>
            <a:ext cx="533400" cy="380480"/>
          </a:xfrm>
        </p:spPr>
        <p:txBody>
          <a:bodyPr/>
          <a:lstStyle/>
          <a:p>
            <a:r>
              <a:rPr lang="en-US" altLang="en-US"/>
              <a:t> </a:t>
            </a:r>
            <a:fld id="{FB93D6B1-E71C-4F75-A3DE-D6304E2F182B}" type="slidenum">
              <a:rPr lang="en-US" altLang="en-US" b="1" smtClean="0"/>
              <a:pPr/>
              <a:t>7</a:t>
            </a:fld>
            <a:endParaRPr lang="en-US" altLang="en-US" b="1" dirty="0"/>
          </a:p>
        </p:txBody>
      </p:sp>
      <p:graphicFrame>
        <p:nvGraphicFramePr>
          <p:cNvPr id="3" name="Table 2">
            <a:extLst>
              <a:ext uri="{FF2B5EF4-FFF2-40B4-BE49-F238E27FC236}">
                <a16:creationId xmlns:a16="http://schemas.microsoft.com/office/drawing/2014/main" id="{975A127B-C78F-8A9C-DF3C-3066DA9D1BF8}"/>
              </a:ext>
            </a:extLst>
          </p:cNvPr>
          <p:cNvGraphicFramePr>
            <a:graphicFrameLocks noGrp="1"/>
          </p:cNvGraphicFramePr>
          <p:nvPr>
            <p:extLst>
              <p:ext uri="{D42A27DB-BD31-4B8C-83A1-F6EECF244321}">
                <p14:modId xmlns:p14="http://schemas.microsoft.com/office/powerpoint/2010/main" val="893046894"/>
              </p:ext>
            </p:extLst>
          </p:nvPr>
        </p:nvGraphicFramePr>
        <p:xfrm>
          <a:off x="1949400" y="942077"/>
          <a:ext cx="4680000" cy="4287616"/>
        </p:xfrm>
        <a:graphic>
          <a:graphicData uri="http://schemas.openxmlformats.org/drawingml/2006/table">
            <a:tbl>
              <a:tblPr/>
              <a:tblGrid>
                <a:gridCol w="360000">
                  <a:extLst>
                    <a:ext uri="{9D8B030D-6E8A-4147-A177-3AD203B41FA5}">
                      <a16:colId xmlns:a16="http://schemas.microsoft.com/office/drawing/2014/main" val="2120189370"/>
                    </a:ext>
                  </a:extLst>
                </a:gridCol>
                <a:gridCol w="360000">
                  <a:extLst>
                    <a:ext uri="{9D8B030D-6E8A-4147-A177-3AD203B41FA5}">
                      <a16:colId xmlns:a16="http://schemas.microsoft.com/office/drawing/2014/main" val="926558335"/>
                    </a:ext>
                  </a:extLst>
                </a:gridCol>
                <a:gridCol w="360000">
                  <a:extLst>
                    <a:ext uri="{9D8B030D-6E8A-4147-A177-3AD203B41FA5}">
                      <a16:colId xmlns:a16="http://schemas.microsoft.com/office/drawing/2014/main" val="3363434070"/>
                    </a:ext>
                  </a:extLst>
                </a:gridCol>
                <a:gridCol w="360000">
                  <a:extLst>
                    <a:ext uri="{9D8B030D-6E8A-4147-A177-3AD203B41FA5}">
                      <a16:colId xmlns:a16="http://schemas.microsoft.com/office/drawing/2014/main" val="3434366505"/>
                    </a:ext>
                  </a:extLst>
                </a:gridCol>
                <a:gridCol w="360000">
                  <a:extLst>
                    <a:ext uri="{9D8B030D-6E8A-4147-A177-3AD203B41FA5}">
                      <a16:colId xmlns:a16="http://schemas.microsoft.com/office/drawing/2014/main" val="544069336"/>
                    </a:ext>
                  </a:extLst>
                </a:gridCol>
                <a:gridCol w="360000">
                  <a:extLst>
                    <a:ext uri="{9D8B030D-6E8A-4147-A177-3AD203B41FA5}">
                      <a16:colId xmlns:a16="http://schemas.microsoft.com/office/drawing/2014/main" val="1591524198"/>
                    </a:ext>
                  </a:extLst>
                </a:gridCol>
                <a:gridCol w="360000">
                  <a:extLst>
                    <a:ext uri="{9D8B030D-6E8A-4147-A177-3AD203B41FA5}">
                      <a16:colId xmlns:a16="http://schemas.microsoft.com/office/drawing/2014/main" val="1066584088"/>
                    </a:ext>
                  </a:extLst>
                </a:gridCol>
                <a:gridCol w="360000">
                  <a:extLst>
                    <a:ext uri="{9D8B030D-6E8A-4147-A177-3AD203B41FA5}">
                      <a16:colId xmlns:a16="http://schemas.microsoft.com/office/drawing/2014/main" val="891307263"/>
                    </a:ext>
                  </a:extLst>
                </a:gridCol>
                <a:gridCol w="360000">
                  <a:extLst>
                    <a:ext uri="{9D8B030D-6E8A-4147-A177-3AD203B41FA5}">
                      <a16:colId xmlns:a16="http://schemas.microsoft.com/office/drawing/2014/main" val="1033588949"/>
                    </a:ext>
                  </a:extLst>
                </a:gridCol>
                <a:gridCol w="360000">
                  <a:extLst>
                    <a:ext uri="{9D8B030D-6E8A-4147-A177-3AD203B41FA5}">
                      <a16:colId xmlns:a16="http://schemas.microsoft.com/office/drawing/2014/main" val="3747492841"/>
                    </a:ext>
                  </a:extLst>
                </a:gridCol>
                <a:gridCol w="360000">
                  <a:extLst>
                    <a:ext uri="{9D8B030D-6E8A-4147-A177-3AD203B41FA5}">
                      <a16:colId xmlns:a16="http://schemas.microsoft.com/office/drawing/2014/main" val="79506538"/>
                    </a:ext>
                  </a:extLst>
                </a:gridCol>
                <a:gridCol w="360000">
                  <a:extLst>
                    <a:ext uri="{9D8B030D-6E8A-4147-A177-3AD203B41FA5}">
                      <a16:colId xmlns:a16="http://schemas.microsoft.com/office/drawing/2014/main" val="586218552"/>
                    </a:ext>
                  </a:extLst>
                </a:gridCol>
                <a:gridCol w="360000">
                  <a:extLst>
                    <a:ext uri="{9D8B030D-6E8A-4147-A177-3AD203B41FA5}">
                      <a16:colId xmlns:a16="http://schemas.microsoft.com/office/drawing/2014/main" val="1745259625"/>
                    </a:ext>
                  </a:extLst>
                </a:gridCol>
              </a:tblGrid>
              <a:tr h="143077">
                <a:tc>
                  <a:txBody>
                    <a:bodyPr/>
                    <a:lstStyle/>
                    <a:p>
                      <a:pPr algn="ctr">
                        <a:buNone/>
                      </a:pPr>
                      <a:r>
                        <a:rPr lang="en-CA" sz="800" dirty="0">
                          <a:effectLst/>
                        </a:rPr>
                        <a:t>Year</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dirty="0">
                          <a:effectLst/>
                        </a:rPr>
                        <a:t>DJF</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dirty="0">
                          <a:effectLst/>
                        </a:rPr>
                        <a:t>JFM</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dirty="0">
                          <a:effectLst/>
                        </a:rPr>
                        <a:t>FMA</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dirty="0">
                          <a:effectLst/>
                        </a:rPr>
                        <a:t>MAM</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AMJ</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MJJ</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JJA</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JAS</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ASO</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SON</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OND</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NDJ</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extLst>
                  <a:ext uri="{0D108BD9-81ED-4DB2-BD59-A6C34878D82A}">
                    <a16:rowId xmlns:a16="http://schemas.microsoft.com/office/drawing/2014/main" val="1478465330"/>
                  </a:ext>
                </a:extLst>
              </a:tr>
              <a:tr h="143077">
                <a:tc>
                  <a:txBody>
                    <a:bodyPr/>
                    <a:lstStyle/>
                    <a:p>
                      <a:pPr algn="ctr">
                        <a:buNone/>
                      </a:pPr>
                      <a:r>
                        <a:rPr lang="en-CA" sz="800" dirty="0">
                          <a:effectLst/>
                        </a:rPr>
                        <a:t>2000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-1.4</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-0.8</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-0.7</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4186113694"/>
                  </a:ext>
                </a:extLst>
              </a:tr>
              <a:tr h="143077">
                <a:tc>
                  <a:txBody>
                    <a:bodyPr/>
                    <a:lstStyle/>
                    <a:p>
                      <a:pPr algn="ctr">
                        <a:buNone/>
                      </a:pPr>
                      <a:r>
                        <a:rPr lang="en-CA" sz="800">
                          <a:effectLst/>
                        </a:rPr>
                        <a:t>2001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-0.5</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FF00"/>
                    </a:solid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1024831431"/>
                  </a:ext>
                </a:extLst>
              </a:tr>
              <a:tr h="143077">
                <a:tc>
                  <a:txBody>
                    <a:bodyPr/>
                    <a:lstStyle/>
                    <a:p>
                      <a:pPr algn="ctr">
                        <a:buNone/>
                      </a:pPr>
                      <a:r>
                        <a:rPr lang="en-CA" sz="800">
                          <a:effectLst/>
                        </a:rPr>
                        <a:t>2002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1.3</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1.4</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E80016"/>
                          </a:solidFill>
                          <a:effectLst/>
                          <a:latin typeface="arial" panose="020B0604020202020204" pitchFamily="34" charset="0"/>
                        </a:rPr>
                        <a:t>1.2</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4165288854"/>
                  </a:ext>
                </a:extLst>
              </a:tr>
              <a:tr h="143077">
                <a:tc>
                  <a:txBody>
                    <a:bodyPr/>
                    <a:lstStyle/>
                    <a:p>
                      <a:pPr algn="ctr">
                        <a:buNone/>
                      </a:pPr>
                      <a:r>
                        <a:rPr lang="en-CA" sz="800">
                          <a:effectLst/>
                        </a:rPr>
                        <a:t>2003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C99"/>
                    </a:solidFill>
                  </a:tcPr>
                </a:tc>
                <a:tc>
                  <a:txBody>
                    <a:bodyPr/>
                    <a:lstStyle/>
                    <a:p>
                      <a:pPr algn="ctr">
                        <a:buNone/>
                      </a:pPr>
                      <a:r>
                        <a:rPr lang="en-CA" sz="800" dirty="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C99"/>
                    </a:solidFill>
                  </a:tcPr>
                </a:tc>
                <a:tc>
                  <a:txBody>
                    <a:bodyPr/>
                    <a:lstStyle/>
                    <a:p>
                      <a:pPr algn="ctr">
                        <a:buNone/>
                      </a:pPr>
                      <a:r>
                        <a:rPr lang="en-CA" sz="800" dirty="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C99"/>
                    </a:solid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550742499"/>
                  </a:ext>
                </a:extLst>
              </a:tr>
              <a:tr h="108000">
                <a:tc>
                  <a:txBody>
                    <a:bodyPr/>
                    <a:lstStyle/>
                    <a:p>
                      <a:pPr algn="ctr">
                        <a:buNone/>
                      </a:pPr>
                      <a:r>
                        <a:rPr lang="en-CA" sz="800">
                          <a:effectLst/>
                        </a:rPr>
                        <a:t>2004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E80016"/>
                          </a:solidFill>
                          <a:effectLst/>
                          <a:latin typeface="arial" panose="020B0604020202020204" pitchFamily="34" charset="0"/>
                        </a:rPr>
                        <a:t>0.5</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E80016"/>
                          </a:solidFill>
                          <a:effectLst/>
                          <a:latin typeface="arial" panose="020B0604020202020204" pitchFamily="34" charset="0"/>
                        </a:rPr>
                        <a:t>0.8</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4203844068"/>
                  </a:ext>
                </a:extLst>
              </a:tr>
              <a:tr h="143077">
                <a:tc>
                  <a:txBody>
                    <a:bodyPr/>
                    <a:lstStyle/>
                    <a:p>
                      <a:pPr algn="ctr">
                        <a:buNone/>
                      </a:pPr>
                      <a:r>
                        <a:rPr lang="en-CA" sz="800" dirty="0">
                          <a:effectLst/>
                        </a:rPr>
                        <a:t>2005</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-0.8</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2661087565"/>
                  </a:ext>
                </a:extLst>
              </a:tr>
              <a:tr h="143077">
                <a:tc>
                  <a:txBody>
                    <a:bodyPr/>
                    <a:lstStyle/>
                    <a:p>
                      <a:pPr algn="ctr">
                        <a:buNone/>
                      </a:pPr>
                      <a:r>
                        <a:rPr lang="en-CA" sz="800">
                          <a:effectLst/>
                        </a:rPr>
                        <a:t>2006</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E80016"/>
                          </a:solidFill>
                          <a:effectLst/>
                          <a:latin typeface="arial" panose="020B0604020202020204" pitchFamily="34" charset="0"/>
                        </a:rPr>
                        <a:t>0.9</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1224940045"/>
                  </a:ext>
                </a:extLst>
              </a:tr>
              <a:tr h="143077">
                <a:tc>
                  <a:txBody>
                    <a:bodyPr/>
                    <a:lstStyle/>
                    <a:p>
                      <a:pPr algn="ctr">
                        <a:buNone/>
                      </a:pPr>
                      <a:r>
                        <a:rPr lang="en-CA" sz="800">
                          <a:effectLst/>
                        </a:rPr>
                        <a:t>2007</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-0.8</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-1.3</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-1.4</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719065838"/>
                  </a:ext>
                </a:extLst>
              </a:tr>
              <a:tr h="143077">
                <a:tc>
                  <a:txBody>
                    <a:bodyPr/>
                    <a:lstStyle/>
                    <a:p>
                      <a:pPr algn="ctr">
                        <a:buNone/>
                      </a:pPr>
                      <a:r>
                        <a:rPr lang="en-CA" sz="800">
                          <a:effectLst/>
                        </a:rPr>
                        <a:t>2008</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-1.3</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2043258775"/>
                  </a:ext>
                </a:extLst>
              </a:tr>
              <a:tr h="143077">
                <a:tc>
                  <a:txBody>
                    <a:bodyPr/>
                    <a:lstStyle/>
                    <a:p>
                      <a:pPr algn="ctr">
                        <a:buNone/>
                      </a:pPr>
                      <a:r>
                        <a:rPr lang="en-CA" sz="800">
                          <a:effectLst/>
                        </a:rPr>
                        <a:t>2009</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1.3</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2691055762"/>
                  </a:ext>
                </a:extLst>
              </a:tr>
              <a:tr h="143077">
                <a:tc>
                  <a:txBody>
                    <a:bodyPr/>
                    <a:lstStyle/>
                    <a:p>
                      <a:pPr algn="ctr">
                        <a:buNone/>
                      </a:pPr>
                      <a:r>
                        <a:rPr lang="en-CA" sz="800">
                          <a:effectLst/>
                        </a:rPr>
                        <a:t>Year</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DJF</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JFM</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FMA</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MAM</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AMJ</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dirty="0">
                          <a:effectLst/>
                        </a:rPr>
                        <a:t>MJJ</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JJA</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JAS</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ASO</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SON</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OND</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NDJ</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extLst>
                  <a:ext uri="{0D108BD9-81ED-4DB2-BD59-A6C34878D82A}">
                    <a16:rowId xmlns:a16="http://schemas.microsoft.com/office/drawing/2014/main" val="2221324587"/>
                  </a:ext>
                </a:extLst>
              </a:tr>
              <a:tr h="136986">
                <a:tc>
                  <a:txBody>
                    <a:bodyPr/>
                    <a:lstStyle/>
                    <a:p>
                      <a:pPr algn="ctr">
                        <a:buNone/>
                      </a:pPr>
                      <a:r>
                        <a:rPr lang="en-CA" sz="800">
                          <a:effectLst/>
                        </a:rPr>
                        <a:t>2010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-0.5</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-1.0</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-1.3</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C99"/>
                    </a:solidFill>
                  </a:tcPr>
                </a:tc>
                <a:tc>
                  <a:txBody>
                    <a:bodyPr/>
                    <a:lstStyle/>
                    <a:p>
                      <a:pPr algn="ctr">
                        <a:buNone/>
                      </a:pPr>
                      <a:r>
                        <a:rPr lang="en-CA" sz="800" b="1" dirty="0">
                          <a:solidFill>
                            <a:srgbClr val="195FE4"/>
                          </a:solidFill>
                          <a:effectLst/>
                          <a:latin typeface="arial" panose="020B0604020202020204" pitchFamily="34" charset="0"/>
                        </a:rPr>
                        <a:t>-1.5</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C99"/>
                    </a:solidFill>
                  </a:tcPr>
                </a:tc>
                <a:tc>
                  <a:txBody>
                    <a:bodyPr/>
                    <a:lstStyle/>
                    <a:p>
                      <a:pPr algn="ctr">
                        <a:buNone/>
                      </a:pPr>
                      <a:r>
                        <a:rPr lang="en-CA" sz="800" b="1" dirty="0">
                          <a:solidFill>
                            <a:srgbClr val="195FE4"/>
                          </a:solidFill>
                          <a:effectLst/>
                          <a:latin typeface="arial" panose="020B0604020202020204" pitchFamily="34" charset="0"/>
                        </a:rPr>
                        <a:t>-1.7</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C99"/>
                    </a:solidFill>
                  </a:tcPr>
                </a:tc>
                <a:tc>
                  <a:txBody>
                    <a:bodyPr/>
                    <a:lstStyle/>
                    <a:p>
                      <a:pPr algn="ctr">
                        <a:buNone/>
                      </a:pPr>
                      <a:r>
                        <a:rPr lang="en-CA" sz="800" b="1">
                          <a:solidFill>
                            <a:srgbClr val="195FE4"/>
                          </a:solidFill>
                          <a:effectLst/>
                          <a:latin typeface="arial" panose="020B0604020202020204" pitchFamily="34" charset="0"/>
                        </a:rPr>
                        <a:t>-1.7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326347997"/>
                  </a:ext>
                </a:extLst>
              </a:tr>
              <a:tr h="143077">
                <a:tc>
                  <a:txBody>
                    <a:bodyPr/>
                    <a:lstStyle/>
                    <a:p>
                      <a:pPr algn="ctr">
                        <a:buNone/>
                      </a:pPr>
                      <a:r>
                        <a:rPr lang="en-CA" sz="800">
                          <a:effectLst/>
                        </a:rPr>
                        <a:t>2011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-1.4</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-1.2</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-0.5</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FF00"/>
                    </a:solidFill>
                  </a:tcPr>
                </a:tc>
                <a:tc>
                  <a:txBody>
                    <a:bodyPr/>
                    <a:lstStyle/>
                    <a:p>
                      <a:pPr algn="ctr">
                        <a:buNone/>
                      </a:pPr>
                      <a:r>
                        <a:rPr lang="en-CA" sz="800" dirty="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-0.5</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-0.7</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2314571452"/>
                  </a:ext>
                </a:extLst>
              </a:tr>
              <a:tr h="143077">
                <a:tc>
                  <a:txBody>
                    <a:bodyPr/>
                    <a:lstStyle/>
                    <a:p>
                      <a:pPr algn="ctr">
                        <a:buNone/>
                      </a:pPr>
                      <a:r>
                        <a:rPr lang="en-CA" sz="800">
                          <a:effectLst/>
                        </a:rPr>
                        <a:t>2012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2477872420"/>
                  </a:ext>
                </a:extLst>
              </a:tr>
              <a:tr h="143077">
                <a:tc>
                  <a:txBody>
                    <a:bodyPr/>
                    <a:lstStyle/>
                    <a:p>
                      <a:pPr algn="ctr">
                        <a:buNone/>
                      </a:pPr>
                      <a:r>
                        <a:rPr lang="en-CA" sz="800">
                          <a:effectLst/>
                        </a:rPr>
                        <a:t>2013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-0.6</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-0.6</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-0.5</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3834834189"/>
                  </a:ext>
                </a:extLst>
              </a:tr>
              <a:tr h="143077">
                <a:tc>
                  <a:txBody>
                    <a:bodyPr/>
                    <a:lstStyle/>
                    <a:p>
                      <a:pPr algn="ctr">
                        <a:buNone/>
                      </a:pPr>
                      <a:r>
                        <a:rPr lang="en-CA" sz="800">
                          <a:effectLst/>
                        </a:rPr>
                        <a:t>2014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-0.5</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-0.5</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C99"/>
                    </a:solidFill>
                  </a:tcPr>
                </a:tc>
                <a:tc>
                  <a:txBody>
                    <a:bodyPr/>
                    <a:lstStyle/>
                    <a:p>
                      <a:pPr algn="ctr">
                        <a:buNone/>
                      </a:pPr>
                      <a:r>
                        <a:rPr lang="en-CA" sz="800" dirty="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C99"/>
                    </a:solidFill>
                  </a:tcPr>
                </a:tc>
                <a:tc>
                  <a:txBody>
                    <a:bodyPr/>
                    <a:lstStyle/>
                    <a:p>
                      <a:pPr algn="ctr">
                        <a:buNone/>
                      </a:pPr>
                      <a:r>
                        <a:rPr lang="en-CA" sz="800" dirty="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C99"/>
                    </a:solid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0.5</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0.6</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3978129236"/>
                  </a:ext>
                </a:extLst>
              </a:tr>
              <a:tr h="143077">
                <a:tc>
                  <a:txBody>
                    <a:bodyPr/>
                    <a:lstStyle/>
                    <a:p>
                      <a:pPr algn="ctr">
                        <a:buNone/>
                      </a:pPr>
                      <a:r>
                        <a:rPr lang="en-CA" sz="800">
                          <a:effectLst/>
                        </a:rPr>
                        <a:t>2015</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0.5</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E80016"/>
                          </a:solidFill>
                          <a:effectLst/>
                          <a:latin typeface="arial" panose="020B0604020202020204" pitchFamily="34" charset="0"/>
                        </a:rPr>
                        <a:t>0.6</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1.3</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E80016"/>
                          </a:solidFill>
                          <a:effectLst/>
                          <a:latin typeface="arial" panose="020B0604020202020204" pitchFamily="34" charset="0"/>
                        </a:rPr>
                        <a:t>1.9</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2.2</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2.3</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2.4</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3750595545"/>
                  </a:ext>
                </a:extLst>
              </a:tr>
              <a:tr h="143077">
                <a:tc>
                  <a:txBody>
                    <a:bodyPr/>
                    <a:lstStyle/>
                    <a:p>
                      <a:pPr algn="ctr">
                        <a:buNone/>
                      </a:pPr>
                      <a:r>
                        <a:rPr lang="en-CA" sz="800">
                          <a:effectLst/>
                        </a:rPr>
                        <a:t>2016</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2.2</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1.3</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E80016"/>
                          </a:solidFill>
                          <a:effectLst/>
                          <a:latin typeface="arial" panose="020B0604020202020204" pitchFamily="34" charset="0"/>
                        </a:rPr>
                        <a:t>0.5</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FF00"/>
                    </a:solid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3877345715"/>
                  </a:ext>
                </a:extLst>
              </a:tr>
              <a:tr h="143077">
                <a:tc>
                  <a:txBody>
                    <a:bodyPr/>
                    <a:lstStyle/>
                    <a:p>
                      <a:pPr algn="ctr">
                        <a:buNone/>
                      </a:pPr>
                      <a:r>
                        <a:rPr lang="en-CA" sz="800">
                          <a:effectLst/>
                        </a:rPr>
                        <a:t>2017</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000"/>
                    </a:solidFill>
                  </a:tcPr>
                </a:tc>
                <a:tc>
                  <a:txBody>
                    <a:bodyPr/>
                    <a:lstStyle/>
                    <a:p>
                      <a:pPr algn="ctr">
                        <a:buNone/>
                      </a:pPr>
                      <a:r>
                        <a:rPr lang="en-CA" sz="800" b="1" dirty="0">
                          <a:solidFill>
                            <a:srgbClr val="195FE4"/>
                          </a:solidFill>
                          <a:effectLst/>
                          <a:latin typeface="arial" panose="020B0604020202020204" pitchFamily="34" charset="0"/>
                        </a:rPr>
                        <a:t>-0.5</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000"/>
                    </a:solidFill>
                  </a:tcPr>
                </a:tc>
                <a:tc>
                  <a:txBody>
                    <a:bodyPr/>
                    <a:lstStyle/>
                    <a:p>
                      <a:pPr algn="ctr">
                        <a:buNone/>
                      </a:pPr>
                      <a:r>
                        <a:rPr lang="en-CA" sz="800" b="1" dirty="0">
                          <a:solidFill>
                            <a:srgbClr val="195FE4"/>
                          </a:solidFill>
                          <a:effectLst/>
                          <a:latin typeface="arial" panose="020B0604020202020204" pitchFamily="34" charset="0"/>
                        </a:rPr>
                        <a:t>-0.7</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000"/>
                    </a:solid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-1.3</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3437234373"/>
                  </a:ext>
                </a:extLst>
              </a:tr>
              <a:tr h="143077">
                <a:tc>
                  <a:txBody>
                    <a:bodyPr/>
                    <a:lstStyle/>
                    <a:p>
                      <a:pPr algn="ctr">
                        <a:buNone/>
                      </a:pPr>
                      <a:r>
                        <a:rPr lang="en-CA" sz="800">
                          <a:effectLst/>
                        </a:rPr>
                        <a:t>2018</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-0.7</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000"/>
                    </a:solidFill>
                  </a:tcPr>
                </a:tc>
                <a:tc>
                  <a:txBody>
                    <a:bodyPr/>
                    <a:lstStyle/>
                    <a:p>
                      <a:pPr algn="ctr">
                        <a:buNone/>
                      </a:pPr>
                      <a:r>
                        <a:rPr lang="en-CA" sz="800" dirty="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000"/>
                    </a:solidFill>
                  </a:tcPr>
                </a:tc>
                <a:tc>
                  <a:txBody>
                    <a:bodyPr/>
                    <a:lstStyle/>
                    <a:p>
                      <a:pPr algn="ctr">
                        <a:buNone/>
                      </a:pPr>
                      <a:r>
                        <a:rPr lang="en-CA" sz="800" dirty="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000"/>
                    </a:solidFill>
                  </a:tcPr>
                </a:tc>
                <a:tc>
                  <a:txBody>
                    <a:bodyPr/>
                    <a:lstStyle/>
                    <a:p>
                      <a:pPr algn="ctr">
                        <a:buNone/>
                      </a:pPr>
                      <a:r>
                        <a:rPr lang="en-CA" sz="800" b="1">
                          <a:solidFill>
                            <a:srgbClr val="E80016"/>
                          </a:solidFill>
                          <a:effectLst/>
                          <a:latin typeface="arial" panose="020B0604020202020204" pitchFamily="34" charset="0"/>
                        </a:rPr>
                        <a:t>0.7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2125589211"/>
                  </a:ext>
                </a:extLst>
              </a:tr>
              <a:tr h="143077">
                <a:tc>
                  <a:txBody>
                    <a:bodyPr/>
                    <a:lstStyle/>
                    <a:p>
                      <a:pPr algn="ctr">
                        <a:buNone/>
                      </a:pPr>
                      <a:r>
                        <a:rPr lang="en-CA" sz="800">
                          <a:effectLst/>
                        </a:rPr>
                        <a:t>2019</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E80016"/>
                          </a:solidFill>
                          <a:effectLst/>
                          <a:latin typeface="arial" panose="020B0604020202020204" pitchFamily="34" charset="0"/>
                        </a:rPr>
                        <a:t>0.5</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15512369"/>
                  </a:ext>
                </a:extLst>
              </a:tr>
              <a:tr h="143077">
                <a:tc>
                  <a:txBody>
                    <a:bodyPr/>
                    <a:lstStyle/>
                    <a:p>
                      <a:pPr algn="ctr">
                        <a:buNone/>
                      </a:pPr>
                      <a:r>
                        <a:rPr lang="en-CA" sz="800">
                          <a:effectLst/>
                        </a:rPr>
                        <a:t>Year</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DJF</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JFM</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dirty="0">
                          <a:effectLst/>
                        </a:rPr>
                        <a:t>FMA</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MAM</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AMJ</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MJJ</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dirty="0">
                          <a:effectLst/>
                        </a:rPr>
                        <a:t>JJA</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JAS</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ASO</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SON</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OND</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tc>
                  <a:txBody>
                    <a:bodyPr/>
                    <a:lstStyle/>
                    <a:p>
                      <a:pPr algn="ctr">
                        <a:buNone/>
                      </a:pPr>
                      <a:r>
                        <a:rPr lang="en-CA" sz="800">
                          <a:effectLst/>
                        </a:rPr>
                        <a:t>NDJ</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0F2F5"/>
                    </a:solidFill>
                  </a:tcPr>
                </a:tc>
                <a:extLst>
                  <a:ext uri="{0D108BD9-81ED-4DB2-BD59-A6C34878D82A}">
                    <a16:rowId xmlns:a16="http://schemas.microsoft.com/office/drawing/2014/main" val="3887071837"/>
                  </a:ext>
                </a:extLst>
              </a:tr>
              <a:tr h="143077">
                <a:tc>
                  <a:txBody>
                    <a:bodyPr/>
                    <a:lstStyle/>
                    <a:p>
                      <a:pPr algn="ctr">
                        <a:buNone/>
                      </a:pPr>
                      <a:r>
                        <a:rPr lang="en-CA" sz="800">
                          <a:effectLst/>
                        </a:rPr>
                        <a:t>2020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0.0</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-0.8</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-1.2</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-1.4</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672091589"/>
                  </a:ext>
                </a:extLst>
              </a:tr>
              <a:tr h="143077">
                <a:tc>
                  <a:txBody>
                    <a:bodyPr/>
                    <a:lstStyle/>
                    <a:p>
                      <a:pPr algn="ctr">
                        <a:buNone/>
                      </a:pPr>
                      <a:r>
                        <a:rPr lang="en-CA" sz="800">
                          <a:effectLst/>
                        </a:rPr>
                        <a:t>2021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-1.2</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-1.0</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-0.5</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000"/>
                    </a:solidFill>
                  </a:tcPr>
                </a:tc>
                <a:tc>
                  <a:txBody>
                    <a:bodyPr/>
                    <a:lstStyle/>
                    <a:p>
                      <a:pPr algn="ctr">
                        <a:buNone/>
                      </a:pPr>
                      <a:r>
                        <a:rPr lang="en-CA" sz="800" b="1" dirty="0">
                          <a:solidFill>
                            <a:srgbClr val="195FE4"/>
                          </a:solidFill>
                          <a:effectLst/>
                          <a:latin typeface="arial" panose="020B0604020202020204" pitchFamily="34" charset="0"/>
                        </a:rPr>
                        <a:t>-0.6</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000"/>
                    </a:solidFill>
                  </a:tcPr>
                </a:tc>
                <a:tc>
                  <a:txBody>
                    <a:bodyPr/>
                    <a:lstStyle/>
                    <a:p>
                      <a:pPr algn="ctr">
                        <a:buNone/>
                      </a:pPr>
                      <a:r>
                        <a:rPr lang="en-CA" sz="800" b="1" dirty="0">
                          <a:solidFill>
                            <a:srgbClr val="195FE4"/>
                          </a:solidFill>
                          <a:effectLst/>
                          <a:latin typeface="arial" panose="020B0604020202020204" pitchFamily="34" charset="0"/>
                        </a:rPr>
                        <a:t>-0.7</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solidFill>
                      <a:srgbClr val="FFC000"/>
                    </a:solid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-1.2</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-1.2</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1699082583"/>
                  </a:ext>
                </a:extLst>
              </a:tr>
              <a:tr h="143077">
                <a:tc>
                  <a:txBody>
                    <a:bodyPr/>
                    <a:lstStyle/>
                    <a:p>
                      <a:pPr algn="ctr">
                        <a:buNone/>
                      </a:pPr>
                      <a:r>
                        <a:rPr lang="en-CA" sz="800">
                          <a:effectLst/>
                        </a:rPr>
                        <a:t>2022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-1.2</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-1.2</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-1.3</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-1.3</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-1.2</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195FE4"/>
                          </a:solidFill>
                          <a:effectLst/>
                          <a:latin typeface="arial" panose="020B0604020202020204" pitchFamily="34" charset="0"/>
                        </a:rPr>
                        <a:t>-0.9</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2774031906"/>
                  </a:ext>
                </a:extLst>
              </a:tr>
              <a:tr h="143077">
                <a:tc>
                  <a:txBody>
                    <a:bodyPr/>
                    <a:lstStyle/>
                    <a:p>
                      <a:pPr algn="ctr">
                        <a:buNone/>
                      </a:pPr>
                      <a:r>
                        <a:rPr lang="en-CA" sz="800">
                          <a:effectLst/>
                        </a:rPr>
                        <a:t>2023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dirty="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-0.2</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1.4</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335180753"/>
                  </a:ext>
                </a:extLst>
              </a:tr>
              <a:tr h="143077">
                <a:tc>
                  <a:txBody>
                    <a:bodyPr/>
                    <a:lstStyle/>
                    <a:p>
                      <a:pPr algn="ctr">
                        <a:buNone/>
                      </a:pPr>
                      <a:r>
                        <a:rPr lang="en-CA" sz="800">
                          <a:effectLst/>
                        </a:rPr>
                        <a:t>2024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1.2</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E80016"/>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dirty="0">
                          <a:solidFill>
                            <a:srgbClr val="E80016"/>
                          </a:solidFill>
                          <a:effectLst/>
                          <a:latin typeface="arial" panose="020B0604020202020204" pitchFamily="34" charset="0"/>
                        </a:rPr>
                        <a:t>0.5</a:t>
                      </a:r>
                      <a:endParaRPr lang="en-CA" sz="800" dirty="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0.1</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-0.3</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2943432898"/>
                  </a:ext>
                </a:extLst>
              </a:tr>
              <a:tr h="143077">
                <a:tc>
                  <a:txBody>
                    <a:bodyPr/>
                    <a:lstStyle/>
                    <a:p>
                      <a:pPr algn="ctr">
                        <a:buNone/>
                      </a:pPr>
                      <a:r>
                        <a:rPr lang="en-CA" sz="800">
                          <a:effectLst/>
                        </a:rPr>
                        <a:t>2025</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-1.1</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-0.7</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a:effectLst/>
                          <a:latin typeface="arial" panose="020B0604020202020204" pitchFamily="34" charset="0"/>
                        </a:rPr>
                        <a:t>-0.4</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-0.5</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-0.6</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-0.8</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-1.0</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extLst>
                  <a:ext uri="{0D108BD9-81ED-4DB2-BD59-A6C34878D82A}">
                    <a16:rowId xmlns:a16="http://schemas.microsoft.com/office/drawing/2014/main" val="3966225390"/>
                  </a:ext>
                </a:extLst>
              </a:tr>
              <a:tr h="143077">
                <a:tc>
                  <a:txBody>
                    <a:bodyPr/>
                    <a:lstStyle/>
                    <a:p>
                      <a:pPr algn="ctr">
                        <a:buNone/>
                      </a:pPr>
                      <a:r>
                        <a:rPr lang="en-CA" sz="800">
                          <a:effectLst/>
                        </a:rPr>
                        <a:t>2026</a:t>
                      </a: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pPr algn="ctr">
                        <a:buNone/>
                      </a:pPr>
                      <a:r>
                        <a:rPr lang="en-CA" sz="800" b="1">
                          <a:solidFill>
                            <a:srgbClr val="195FE4"/>
                          </a:solidFill>
                          <a:effectLst/>
                          <a:latin typeface="arial" panose="020B0604020202020204" pitchFamily="34" charset="0"/>
                        </a:rPr>
                        <a:t>-0.9</a:t>
                      </a:r>
                      <a:endParaRPr lang="en-CA" sz="800">
                        <a:effectLst/>
                        <a:latin typeface="arial" panose="020B0604020202020204" pitchFamily="34" charset="0"/>
                      </a:endParaRPr>
                    </a:p>
                  </a:txBody>
                  <a:tcPr marL="18811" marR="18811" marT="9405" marB="9405" anchor="ctr">
                    <a:lnL w="7620" cap="flat" cmpd="sng" algn="ctr">
                      <a:solidFill>
                        <a:srgbClr val="646464"/>
                      </a:solidFill>
                      <a:prstDash val="solid"/>
                      <a:round/>
                      <a:headEnd type="none" w="med" len="med"/>
                      <a:tailEnd type="none" w="med" len="med"/>
                    </a:lnL>
                    <a:lnR w="7620" cap="flat" cmpd="sng" algn="ctr">
                      <a:solidFill>
                        <a:srgbClr val="646464"/>
                      </a:solidFill>
                      <a:prstDash val="solid"/>
                      <a:round/>
                      <a:headEnd type="none" w="med" len="med"/>
                      <a:tailEnd type="none" w="med" len="med"/>
                    </a:lnR>
                    <a:lnT w="7620" cap="flat" cmpd="sng" algn="ctr">
                      <a:solidFill>
                        <a:srgbClr val="646464"/>
                      </a:solidFill>
                      <a:prstDash val="solid"/>
                      <a:round/>
                      <a:headEnd type="none" w="med" len="med"/>
                      <a:tailEnd type="none" w="med" len="med"/>
                    </a:lnT>
                    <a:lnB w="7620" cap="flat" cmpd="sng" algn="ctr">
                      <a:solidFill>
                        <a:srgbClr val="646464"/>
                      </a:solidFill>
                      <a:prstDash val="solid"/>
                      <a:round/>
                      <a:headEnd type="none" w="med" len="med"/>
                      <a:tailEnd type="none" w="med" len="med"/>
                    </a:lnB>
                    <a:noFill/>
                  </a:tcPr>
                </a:tc>
                <a:tc>
                  <a:txBody>
                    <a:bodyPr/>
                    <a:lstStyle/>
                    <a:p>
                      <a:endParaRPr lang="en-CA" sz="800"/>
                    </a:p>
                  </a:txBody>
                  <a:tcPr marL="18811" marR="18811" marT="9405" marB="9405">
                    <a:lnL w="7620" cap="flat" cmpd="sng" algn="ctr">
                      <a:solidFill>
                        <a:srgbClr val="646464"/>
                      </a:solidFill>
                      <a:prstDash val="solid"/>
                      <a:round/>
                      <a:headEnd type="none" w="med" len="med"/>
                      <a:tailEnd type="none" w="med" len="med"/>
                    </a:lnL>
                    <a:lnT w="7620" cap="flat" cmpd="sng" algn="ctr">
                      <a:solidFill>
                        <a:srgbClr val="646464"/>
                      </a:solidFill>
                      <a:prstDash val="solid"/>
                      <a:round/>
                      <a:headEnd type="none" w="med" len="med"/>
                      <a:tailEnd type="none" w="med" len="med"/>
                    </a:lnT>
                  </a:tcPr>
                </a:tc>
                <a:tc>
                  <a:txBody>
                    <a:bodyPr/>
                    <a:lstStyle/>
                    <a:p>
                      <a:endParaRPr lang="en-CA" sz="800"/>
                    </a:p>
                  </a:txBody>
                  <a:tcPr marL="18811" marR="18811" marT="9405" marB="9405">
                    <a:lnT w="7620" cap="flat" cmpd="sng" algn="ctr">
                      <a:solidFill>
                        <a:srgbClr val="646464"/>
                      </a:solidFill>
                      <a:prstDash val="solid"/>
                      <a:round/>
                      <a:headEnd type="none" w="med" len="med"/>
                      <a:tailEnd type="none" w="med" len="med"/>
                    </a:lnT>
                  </a:tcPr>
                </a:tc>
                <a:tc>
                  <a:txBody>
                    <a:bodyPr/>
                    <a:lstStyle/>
                    <a:p>
                      <a:endParaRPr lang="en-CA" sz="800"/>
                    </a:p>
                  </a:txBody>
                  <a:tcPr marL="18811" marR="18811" marT="9405" marB="9405">
                    <a:lnT w="7620" cap="flat" cmpd="sng" algn="ctr">
                      <a:solidFill>
                        <a:srgbClr val="646464"/>
                      </a:solidFill>
                      <a:prstDash val="solid"/>
                      <a:round/>
                      <a:headEnd type="none" w="med" len="med"/>
                      <a:tailEnd type="none" w="med" len="med"/>
                    </a:lnT>
                  </a:tcPr>
                </a:tc>
                <a:tc>
                  <a:txBody>
                    <a:bodyPr/>
                    <a:lstStyle/>
                    <a:p>
                      <a:endParaRPr lang="en-CA" sz="800"/>
                    </a:p>
                  </a:txBody>
                  <a:tcPr marL="18811" marR="18811" marT="9405" marB="9405">
                    <a:lnT w="7620" cap="flat" cmpd="sng" algn="ctr">
                      <a:solidFill>
                        <a:srgbClr val="646464"/>
                      </a:solidFill>
                      <a:prstDash val="solid"/>
                      <a:round/>
                      <a:headEnd type="none" w="med" len="med"/>
                      <a:tailEnd type="none" w="med" len="med"/>
                    </a:lnT>
                  </a:tcPr>
                </a:tc>
                <a:tc>
                  <a:txBody>
                    <a:bodyPr/>
                    <a:lstStyle/>
                    <a:p>
                      <a:endParaRPr lang="en-CA" sz="800"/>
                    </a:p>
                  </a:txBody>
                  <a:tcPr marL="18811" marR="18811" marT="9405" marB="9405">
                    <a:lnT w="7620" cap="flat" cmpd="sng" algn="ctr">
                      <a:solidFill>
                        <a:srgbClr val="646464"/>
                      </a:solidFill>
                      <a:prstDash val="solid"/>
                      <a:round/>
                      <a:headEnd type="none" w="med" len="med"/>
                      <a:tailEnd type="none" w="med" len="med"/>
                    </a:lnT>
                  </a:tcPr>
                </a:tc>
                <a:tc>
                  <a:txBody>
                    <a:bodyPr/>
                    <a:lstStyle/>
                    <a:p>
                      <a:endParaRPr lang="en-CA" sz="800"/>
                    </a:p>
                  </a:txBody>
                  <a:tcPr marL="18811" marR="18811" marT="9405" marB="9405">
                    <a:lnT w="7620" cap="flat" cmpd="sng" algn="ctr">
                      <a:solidFill>
                        <a:srgbClr val="646464"/>
                      </a:solidFill>
                      <a:prstDash val="solid"/>
                      <a:round/>
                      <a:headEnd type="none" w="med" len="med"/>
                      <a:tailEnd type="none" w="med" len="med"/>
                    </a:lnT>
                  </a:tcPr>
                </a:tc>
                <a:tc>
                  <a:txBody>
                    <a:bodyPr/>
                    <a:lstStyle/>
                    <a:p>
                      <a:endParaRPr lang="en-CA" sz="800"/>
                    </a:p>
                  </a:txBody>
                  <a:tcPr marL="18811" marR="18811" marT="9405" marB="9405">
                    <a:lnT w="7620" cap="flat" cmpd="sng" algn="ctr">
                      <a:solidFill>
                        <a:srgbClr val="646464"/>
                      </a:solidFill>
                      <a:prstDash val="solid"/>
                      <a:round/>
                      <a:headEnd type="none" w="med" len="med"/>
                      <a:tailEnd type="none" w="med" len="med"/>
                    </a:lnT>
                  </a:tcPr>
                </a:tc>
                <a:tc>
                  <a:txBody>
                    <a:bodyPr/>
                    <a:lstStyle/>
                    <a:p>
                      <a:endParaRPr lang="en-CA" sz="800"/>
                    </a:p>
                  </a:txBody>
                  <a:tcPr marL="18811" marR="18811" marT="9405" marB="9405">
                    <a:lnT w="7620" cap="flat" cmpd="sng" algn="ctr">
                      <a:solidFill>
                        <a:srgbClr val="646464"/>
                      </a:solidFill>
                      <a:prstDash val="solid"/>
                      <a:round/>
                      <a:headEnd type="none" w="med" len="med"/>
                      <a:tailEnd type="none" w="med" len="med"/>
                    </a:lnT>
                  </a:tcPr>
                </a:tc>
                <a:tc>
                  <a:txBody>
                    <a:bodyPr/>
                    <a:lstStyle/>
                    <a:p>
                      <a:endParaRPr lang="en-CA" sz="800"/>
                    </a:p>
                  </a:txBody>
                  <a:tcPr marL="18811" marR="18811" marT="9405" marB="9405">
                    <a:lnT w="7620" cap="flat" cmpd="sng" algn="ctr">
                      <a:solidFill>
                        <a:srgbClr val="646464"/>
                      </a:solidFill>
                      <a:prstDash val="solid"/>
                      <a:round/>
                      <a:headEnd type="none" w="med" len="med"/>
                      <a:tailEnd type="none" w="med" len="med"/>
                    </a:lnT>
                  </a:tcPr>
                </a:tc>
                <a:tc>
                  <a:txBody>
                    <a:bodyPr/>
                    <a:lstStyle/>
                    <a:p>
                      <a:endParaRPr lang="en-CA" sz="800"/>
                    </a:p>
                  </a:txBody>
                  <a:tcPr marL="18811" marR="18811" marT="9405" marB="9405">
                    <a:lnT w="7620" cap="flat" cmpd="sng" algn="ctr">
                      <a:solidFill>
                        <a:srgbClr val="646464"/>
                      </a:solidFill>
                      <a:prstDash val="solid"/>
                      <a:round/>
                      <a:headEnd type="none" w="med" len="med"/>
                      <a:tailEnd type="none" w="med" len="med"/>
                    </a:lnT>
                  </a:tcPr>
                </a:tc>
                <a:tc>
                  <a:txBody>
                    <a:bodyPr/>
                    <a:lstStyle/>
                    <a:p>
                      <a:endParaRPr lang="en-CA" sz="800" dirty="0"/>
                    </a:p>
                  </a:txBody>
                  <a:tcPr marL="18811" marR="18811" marT="9405" marB="9405">
                    <a:lnT w="7620" cap="flat" cmpd="sng" algn="ctr">
                      <a:solidFill>
                        <a:srgbClr val="646464"/>
                      </a:solidFill>
                      <a:prstDash val="solid"/>
                      <a:round/>
                      <a:headEnd type="none" w="med" len="med"/>
                      <a:tailEnd type="none" w="med" len="med"/>
                    </a:lnT>
                  </a:tcPr>
                </a:tc>
                <a:extLst>
                  <a:ext uri="{0D108BD9-81ED-4DB2-BD59-A6C34878D82A}">
                    <a16:rowId xmlns:a16="http://schemas.microsoft.com/office/drawing/2014/main" val="1575200814"/>
                  </a:ext>
                </a:extLst>
              </a:tr>
            </a:tbl>
          </a:graphicData>
        </a:graphic>
      </p:graphicFrame>
      <p:sp>
        <p:nvSpPr>
          <p:cNvPr id="5" name="TextBox 4">
            <a:extLst>
              <a:ext uri="{FF2B5EF4-FFF2-40B4-BE49-F238E27FC236}">
                <a16:creationId xmlns:a16="http://schemas.microsoft.com/office/drawing/2014/main" id="{E57BC76A-A5B4-27FD-E050-3D7F36D47D5A}"/>
              </a:ext>
            </a:extLst>
          </p:cNvPr>
          <p:cNvSpPr txBox="1"/>
          <p:nvPr/>
        </p:nvSpPr>
        <p:spPr>
          <a:xfrm>
            <a:off x="6858005" y="685800"/>
            <a:ext cx="2084813" cy="5638800"/>
          </a:xfrm>
          <a:prstGeom prst="rect">
            <a:avLst/>
          </a:prstGeom>
          <a:noFill/>
        </p:spPr>
        <p:txBody>
          <a:bodyPr wrap="square" rtlCol="0">
            <a:noAutofit/>
          </a:bodyPr>
          <a:lstStyle/>
          <a:p>
            <a:r>
              <a:rPr lang="en-CA" sz="2400" b="1" dirty="0">
                <a:solidFill>
                  <a:srgbClr val="FF0000"/>
                </a:solidFill>
                <a:latin typeface="Calibri" panose="020F0502020204030204" pitchFamily="34" charset="0"/>
                <a:cs typeface="Calibri" panose="020F0502020204030204" pitchFamily="34" charset="0"/>
              </a:rPr>
              <a:t>El Niño: </a:t>
            </a:r>
          </a:p>
          <a:p>
            <a:pPr marL="342891" indent="-161921">
              <a:buFont typeface="Arial" panose="020B0604020202020204" pitchFamily="34" charset="0"/>
              <a:buChar char="•"/>
            </a:pPr>
            <a:r>
              <a:rPr lang="en-CA" sz="2000" b="1" dirty="0">
                <a:solidFill>
                  <a:srgbClr val="FF0000"/>
                </a:solidFill>
                <a:latin typeface="Calibri" panose="020F0502020204030204" pitchFamily="34" charset="0"/>
                <a:cs typeface="Calibri" panose="020F0502020204030204" pitchFamily="34" charset="0"/>
              </a:rPr>
              <a:t>Warm, windy, dry in western Canada</a:t>
            </a:r>
          </a:p>
          <a:p>
            <a:endParaRPr lang="en-CA" sz="2000" b="1" dirty="0">
              <a:latin typeface="Calibri" panose="020F0502020204030204" pitchFamily="34" charset="0"/>
              <a:cs typeface="Calibri" panose="020F0502020204030204" pitchFamily="34" charset="0"/>
            </a:endParaRPr>
          </a:p>
          <a:p>
            <a:r>
              <a:rPr lang="en-CA" sz="2400" b="1" dirty="0">
                <a:solidFill>
                  <a:srgbClr val="0000FF"/>
                </a:solidFill>
                <a:latin typeface="Calibri" panose="020F0502020204030204" pitchFamily="34" charset="0"/>
                <a:cs typeface="Calibri" panose="020F0502020204030204" pitchFamily="34" charset="0"/>
              </a:rPr>
              <a:t>La Niña:</a:t>
            </a:r>
          </a:p>
          <a:p>
            <a:pPr marL="285744" indent="-104772">
              <a:buFont typeface="Arial" panose="020B0604020202020204" pitchFamily="34" charset="0"/>
              <a:buChar char="•"/>
            </a:pPr>
            <a:r>
              <a:rPr lang="en-CA" sz="2000" b="1" dirty="0">
                <a:solidFill>
                  <a:srgbClr val="0000FF"/>
                </a:solidFill>
                <a:latin typeface="Calibri" panose="020F0502020204030204" pitchFamily="34" charset="0"/>
                <a:cs typeface="Calibri" panose="020F0502020204030204" pitchFamily="34" charset="0"/>
              </a:rPr>
              <a:t>Arctic surface highs bring dry air, strong wind around edges </a:t>
            </a:r>
          </a:p>
          <a:p>
            <a:pPr marL="285744" indent="-104772">
              <a:buFont typeface="Arial" panose="020B0604020202020204" pitchFamily="34" charset="0"/>
              <a:buChar char="•"/>
            </a:pPr>
            <a:r>
              <a:rPr lang="en-CA" sz="2000" b="1" dirty="0">
                <a:solidFill>
                  <a:srgbClr val="0000FF"/>
                </a:solidFill>
                <a:latin typeface="Calibri" panose="020F0502020204030204" pitchFamily="34" charset="0"/>
                <a:cs typeface="Calibri" panose="020F0502020204030204" pitchFamily="34" charset="0"/>
              </a:rPr>
              <a:t>Temperature </a:t>
            </a:r>
            <a:r>
              <a:rPr lang="en-CA" sz="2000" b="1" i="1" dirty="0">
                <a:solidFill>
                  <a:srgbClr val="0000FF"/>
                </a:solidFill>
                <a:latin typeface="Calibri" panose="020F0502020204030204" pitchFamily="34" charset="0"/>
                <a:cs typeface="Calibri" panose="020F0502020204030204" pitchFamily="34" charset="0"/>
              </a:rPr>
              <a:t>may</a:t>
            </a:r>
            <a:r>
              <a:rPr lang="en-CA" sz="2000" b="1" dirty="0">
                <a:solidFill>
                  <a:srgbClr val="0000FF"/>
                </a:solidFill>
                <a:latin typeface="Calibri" panose="020F0502020204030204" pitchFamily="34" charset="0"/>
                <a:cs typeface="Calibri" panose="020F0502020204030204" pitchFamily="34" charset="0"/>
              </a:rPr>
              <a:t> be cool</a:t>
            </a:r>
          </a:p>
          <a:p>
            <a:endParaRPr lang="en-CA" sz="2000" b="1" dirty="0">
              <a:latin typeface="Calibri" panose="020F0502020204030204" pitchFamily="34" charset="0"/>
              <a:cs typeface="Calibri" panose="020F0502020204030204" pitchFamily="34" charset="0"/>
            </a:endParaRPr>
          </a:p>
          <a:p>
            <a:r>
              <a:rPr lang="en-CA" sz="2000" b="1" dirty="0">
                <a:solidFill>
                  <a:srgbClr val="FF9900"/>
                </a:solidFill>
                <a:latin typeface="Calibri" panose="020F0502020204030204" pitchFamily="34" charset="0"/>
                <a:cs typeface="Calibri" panose="020F0502020204030204" pitchFamily="34" charset="0"/>
              </a:rPr>
              <a:t>Summer fire problems may depend on other influences </a:t>
            </a:r>
          </a:p>
        </p:txBody>
      </p:sp>
      <p:grpSp>
        <p:nvGrpSpPr>
          <p:cNvPr id="10" name="Group 9">
            <a:extLst>
              <a:ext uri="{FF2B5EF4-FFF2-40B4-BE49-F238E27FC236}">
                <a16:creationId xmlns:a16="http://schemas.microsoft.com/office/drawing/2014/main" id="{4BBD104E-4FFC-0FEF-B007-B17738EC56B7}"/>
              </a:ext>
            </a:extLst>
          </p:cNvPr>
          <p:cNvGrpSpPr/>
          <p:nvPr/>
        </p:nvGrpSpPr>
        <p:grpSpPr>
          <a:xfrm>
            <a:off x="452860" y="1114263"/>
            <a:ext cx="1375939" cy="307777"/>
            <a:chOff x="452860" y="609600"/>
            <a:chExt cx="1375939" cy="307777"/>
          </a:xfrm>
        </p:grpSpPr>
        <p:sp>
          <p:nvSpPr>
            <p:cNvPr id="6" name="TextBox 5">
              <a:extLst>
                <a:ext uri="{FF2B5EF4-FFF2-40B4-BE49-F238E27FC236}">
                  <a16:creationId xmlns:a16="http://schemas.microsoft.com/office/drawing/2014/main" id="{0161779E-6DE5-2DCC-BDAD-0D39B41122B2}"/>
                </a:ext>
              </a:extLst>
            </p:cNvPr>
            <p:cNvSpPr txBox="1"/>
            <p:nvPr/>
          </p:nvSpPr>
          <p:spPr>
            <a:xfrm>
              <a:off x="452860" y="609600"/>
              <a:ext cx="1223540" cy="307777"/>
            </a:xfrm>
            <a:prstGeom prst="rect">
              <a:avLst/>
            </a:prstGeom>
            <a:noFill/>
          </p:spPr>
          <p:txBody>
            <a:bodyPr wrap="none" rtlCol="0">
              <a:spAutoFit/>
            </a:bodyPr>
            <a:lstStyle/>
            <a:p>
              <a:r>
                <a:rPr lang="en-CA" sz="1400" b="1" dirty="0">
                  <a:solidFill>
                    <a:srgbClr val="0000FF"/>
                  </a:solidFill>
                  <a:latin typeface="Corbel" panose="020B0503020204020204" pitchFamily="34" charset="0"/>
                </a:rPr>
                <a:t>Chisholm, AB</a:t>
              </a:r>
            </a:p>
          </p:txBody>
        </p:sp>
        <p:cxnSp>
          <p:nvCxnSpPr>
            <p:cNvPr id="7" name="Straight Arrow Connector 6">
              <a:extLst>
                <a:ext uri="{FF2B5EF4-FFF2-40B4-BE49-F238E27FC236}">
                  <a16:creationId xmlns:a16="http://schemas.microsoft.com/office/drawing/2014/main" id="{71A77618-682A-00CD-39EC-B69526654983}"/>
                </a:ext>
              </a:extLst>
            </p:cNvPr>
            <p:cNvCxnSpPr/>
            <p:nvPr/>
          </p:nvCxnSpPr>
          <p:spPr>
            <a:xfrm rot="10800000" flipH="1" flipV="1">
              <a:off x="1600199" y="764978"/>
              <a:ext cx="228600" cy="1"/>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99549E12-0540-C3FE-E52C-08802D68B4C9}"/>
              </a:ext>
            </a:extLst>
          </p:cNvPr>
          <p:cNvGrpSpPr/>
          <p:nvPr/>
        </p:nvGrpSpPr>
        <p:grpSpPr>
          <a:xfrm>
            <a:off x="509414" y="1419063"/>
            <a:ext cx="1319385" cy="307777"/>
            <a:chOff x="509414" y="1063823"/>
            <a:chExt cx="1319385" cy="307777"/>
          </a:xfrm>
        </p:grpSpPr>
        <p:sp>
          <p:nvSpPr>
            <p:cNvPr id="8" name="TextBox 7">
              <a:extLst>
                <a:ext uri="{FF2B5EF4-FFF2-40B4-BE49-F238E27FC236}">
                  <a16:creationId xmlns:a16="http://schemas.microsoft.com/office/drawing/2014/main" id="{35375398-66C8-DF51-1B19-84D6F62FA292}"/>
                </a:ext>
              </a:extLst>
            </p:cNvPr>
            <p:cNvSpPr txBox="1"/>
            <p:nvPr/>
          </p:nvSpPr>
          <p:spPr>
            <a:xfrm>
              <a:off x="509414" y="1063823"/>
              <a:ext cx="1166986" cy="307777"/>
            </a:xfrm>
            <a:prstGeom prst="rect">
              <a:avLst/>
            </a:prstGeom>
            <a:noFill/>
          </p:spPr>
          <p:txBody>
            <a:bodyPr wrap="none" rtlCol="0">
              <a:spAutoFit/>
            </a:bodyPr>
            <a:lstStyle/>
            <a:p>
              <a:r>
                <a:rPr lang="en-CA" sz="1400" b="1" dirty="0">
                  <a:solidFill>
                    <a:srgbClr val="FF9933"/>
                  </a:solidFill>
                  <a:latin typeface="Corbel" panose="020B0503020204020204" pitchFamily="34" charset="0"/>
                </a:rPr>
                <a:t>Kelowna, BC</a:t>
              </a:r>
            </a:p>
          </p:txBody>
        </p:sp>
        <p:cxnSp>
          <p:nvCxnSpPr>
            <p:cNvPr id="9" name="Straight Arrow Connector 8">
              <a:extLst>
                <a:ext uri="{FF2B5EF4-FFF2-40B4-BE49-F238E27FC236}">
                  <a16:creationId xmlns:a16="http://schemas.microsoft.com/office/drawing/2014/main" id="{000721F3-78A1-7EE2-8892-4504E3BFC234}"/>
                </a:ext>
              </a:extLst>
            </p:cNvPr>
            <p:cNvCxnSpPr/>
            <p:nvPr/>
          </p:nvCxnSpPr>
          <p:spPr>
            <a:xfrm rot="10800000" flipH="1" flipV="1">
              <a:off x="1600199" y="1219198"/>
              <a:ext cx="228600" cy="1"/>
            </a:xfrm>
            <a:prstGeom prst="straightConnector1">
              <a:avLst/>
            </a:prstGeom>
            <a:ln>
              <a:solidFill>
                <a:srgbClr val="FF9933"/>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C0BFA3B5-8423-AC23-7AA9-5D07F1DA7D4A}"/>
              </a:ext>
            </a:extLst>
          </p:cNvPr>
          <p:cNvGrpSpPr/>
          <p:nvPr/>
        </p:nvGrpSpPr>
        <p:grpSpPr>
          <a:xfrm>
            <a:off x="347381" y="2714463"/>
            <a:ext cx="1481418" cy="307777"/>
            <a:chOff x="347381" y="2435423"/>
            <a:chExt cx="1481418" cy="307777"/>
          </a:xfrm>
        </p:grpSpPr>
        <p:sp>
          <p:nvSpPr>
            <p:cNvPr id="12" name="TextBox 11">
              <a:extLst>
                <a:ext uri="{FF2B5EF4-FFF2-40B4-BE49-F238E27FC236}">
                  <a16:creationId xmlns:a16="http://schemas.microsoft.com/office/drawing/2014/main" id="{C2B4D6CA-D5DE-A133-B98F-C60BE9D19CC5}"/>
                </a:ext>
              </a:extLst>
            </p:cNvPr>
            <p:cNvSpPr txBox="1"/>
            <p:nvPr/>
          </p:nvSpPr>
          <p:spPr>
            <a:xfrm>
              <a:off x="347381" y="2435423"/>
              <a:ext cx="1329018" cy="307777"/>
            </a:xfrm>
            <a:prstGeom prst="rect">
              <a:avLst/>
            </a:prstGeom>
            <a:noFill/>
          </p:spPr>
          <p:txBody>
            <a:bodyPr wrap="none" rtlCol="0">
              <a:spAutoFit/>
            </a:bodyPr>
            <a:lstStyle/>
            <a:p>
              <a:r>
                <a:rPr lang="en-CA" sz="1400" b="1" dirty="0">
                  <a:solidFill>
                    <a:srgbClr val="0000FF"/>
                  </a:solidFill>
                  <a:latin typeface="Corbel" panose="020B0503020204020204" pitchFamily="34" charset="0"/>
                </a:rPr>
                <a:t>Slave Lake, AB</a:t>
              </a:r>
            </a:p>
          </p:txBody>
        </p:sp>
        <p:cxnSp>
          <p:nvCxnSpPr>
            <p:cNvPr id="13" name="Straight Arrow Connector 12">
              <a:extLst>
                <a:ext uri="{FF2B5EF4-FFF2-40B4-BE49-F238E27FC236}">
                  <a16:creationId xmlns:a16="http://schemas.microsoft.com/office/drawing/2014/main" id="{24063144-1A9A-5D62-F3F3-83F0B762CDBA}"/>
                </a:ext>
              </a:extLst>
            </p:cNvPr>
            <p:cNvCxnSpPr/>
            <p:nvPr/>
          </p:nvCxnSpPr>
          <p:spPr>
            <a:xfrm rot="10800000" flipH="1" flipV="1">
              <a:off x="1600199" y="2590801"/>
              <a:ext cx="228600" cy="1"/>
            </a:xfrm>
            <a:prstGeom prst="straightConnector1">
              <a:avLst/>
            </a:prstGeom>
            <a:ln>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D86F1766-282E-DBC0-AEA4-65CBF5371088}"/>
              </a:ext>
            </a:extLst>
          </p:cNvPr>
          <p:cNvGrpSpPr/>
          <p:nvPr/>
        </p:nvGrpSpPr>
        <p:grpSpPr>
          <a:xfrm>
            <a:off x="37430" y="3429040"/>
            <a:ext cx="1795709" cy="539354"/>
            <a:chOff x="37430" y="3118246"/>
            <a:chExt cx="1795709" cy="539354"/>
          </a:xfrm>
        </p:grpSpPr>
        <p:sp>
          <p:nvSpPr>
            <p:cNvPr id="14" name="TextBox 13">
              <a:extLst>
                <a:ext uri="{FF2B5EF4-FFF2-40B4-BE49-F238E27FC236}">
                  <a16:creationId xmlns:a16="http://schemas.microsoft.com/office/drawing/2014/main" id="{9148D8A8-3E44-865B-898F-20101959B8EA}"/>
                </a:ext>
              </a:extLst>
            </p:cNvPr>
            <p:cNvSpPr txBox="1"/>
            <p:nvPr/>
          </p:nvSpPr>
          <p:spPr>
            <a:xfrm>
              <a:off x="37430" y="3118246"/>
              <a:ext cx="1638975" cy="307777"/>
            </a:xfrm>
            <a:prstGeom prst="rect">
              <a:avLst/>
            </a:prstGeom>
            <a:noFill/>
          </p:spPr>
          <p:txBody>
            <a:bodyPr wrap="none" rtlCol="0">
              <a:spAutoFit/>
            </a:bodyPr>
            <a:lstStyle/>
            <a:p>
              <a:r>
                <a:rPr lang="en-CA" sz="1400" b="1" dirty="0">
                  <a:solidFill>
                    <a:srgbClr val="FF0000"/>
                  </a:solidFill>
                  <a:latin typeface="Corbel" panose="020B0503020204020204" pitchFamily="34" charset="0"/>
                </a:rPr>
                <a:t>Fort McMurray, AB</a:t>
              </a:r>
            </a:p>
          </p:txBody>
        </p:sp>
        <p:cxnSp>
          <p:nvCxnSpPr>
            <p:cNvPr id="15" name="Straight Arrow Connector 14">
              <a:extLst>
                <a:ext uri="{FF2B5EF4-FFF2-40B4-BE49-F238E27FC236}">
                  <a16:creationId xmlns:a16="http://schemas.microsoft.com/office/drawing/2014/main" id="{5FADDDEA-8D67-6D7A-4EB8-0527B1186592}"/>
                </a:ext>
              </a:extLst>
            </p:cNvPr>
            <p:cNvCxnSpPr/>
            <p:nvPr/>
          </p:nvCxnSpPr>
          <p:spPr>
            <a:xfrm rot="10800000" flipH="1" flipV="1">
              <a:off x="1604539" y="3270646"/>
              <a:ext cx="228600" cy="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5D1F2D6-D24E-4CB6-8D35-0ADFABDCF75B}"/>
                </a:ext>
              </a:extLst>
            </p:cNvPr>
            <p:cNvCxnSpPr/>
            <p:nvPr/>
          </p:nvCxnSpPr>
          <p:spPr>
            <a:xfrm rot="10800000" flipH="1" flipV="1">
              <a:off x="1600199" y="3428999"/>
              <a:ext cx="228600" cy="1"/>
            </a:xfrm>
            <a:prstGeom prst="straightConnector1">
              <a:avLst/>
            </a:prstGeom>
            <a:ln>
              <a:solidFill>
                <a:srgbClr val="FF993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3BF983F-1921-471A-36D1-45DA1850B28C}"/>
                </a:ext>
              </a:extLst>
            </p:cNvPr>
            <p:cNvCxnSpPr/>
            <p:nvPr/>
          </p:nvCxnSpPr>
          <p:spPr>
            <a:xfrm rot="10800000" flipH="1" flipV="1">
              <a:off x="1600199" y="3581399"/>
              <a:ext cx="228600" cy="1"/>
            </a:xfrm>
            <a:prstGeom prst="straightConnector1">
              <a:avLst/>
            </a:prstGeom>
            <a:ln>
              <a:solidFill>
                <a:srgbClr val="FF9933"/>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495834D-E11C-2B4D-A316-A6293DF29161}"/>
                </a:ext>
              </a:extLst>
            </p:cNvPr>
            <p:cNvSpPr txBox="1"/>
            <p:nvPr/>
          </p:nvSpPr>
          <p:spPr>
            <a:xfrm>
              <a:off x="348792" y="3349823"/>
              <a:ext cx="1327608" cy="307777"/>
            </a:xfrm>
            <a:prstGeom prst="rect">
              <a:avLst/>
            </a:prstGeom>
            <a:noFill/>
          </p:spPr>
          <p:txBody>
            <a:bodyPr wrap="none" rtlCol="0">
              <a:spAutoFit/>
            </a:bodyPr>
            <a:lstStyle/>
            <a:p>
              <a:r>
                <a:rPr lang="en-CA" sz="1400" b="1" dirty="0">
                  <a:solidFill>
                    <a:srgbClr val="FF9933"/>
                  </a:solidFill>
                  <a:latin typeface="Corbel" panose="020B0503020204020204" pitchFamily="34" charset="0"/>
                </a:rPr>
                <a:t>Big years in BC</a:t>
              </a:r>
            </a:p>
          </p:txBody>
        </p:sp>
      </p:grpSp>
      <p:grpSp>
        <p:nvGrpSpPr>
          <p:cNvPr id="31" name="Group 30">
            <a:extLst>
              <a:ext uri="{FF2B5EF4-FFF2-40B4-BE49-F238E27FC236}">
                <a16:creationId xmlns:a16="http://schemas.microsoft.com/office/drawing/2014/main" id="{24C0AF42-B8FD-5D2C-1498-A82E2DAC8484}"/>
              </a:ext>
            </a:extLst>
          </p:cNvPr>
          <p:cNvGrpSpPr/>
          <p:nvPr/>
        </p:nvGrpSpPr>
        <p:grpSpPr>
          <a:xfrm>
            <a:off x="475623" y="4275040"/>
            <a:ext cx="1353176" cy="307777"/>
            <a:chOff x="475623" y="3962400"/>
            <a:chExt cx="1353176" cy="307777"/>
          </a:xfrm>
        </p:grpSpPr>
        <p:sp>
          <p:nvSpPr>
            <p:cNvPr id="22" name="TextBox 21">
              <a:extLst>
                <a:ext uri="{FF2B5EF4-FFF2-40B4-BE49-F238E27FC236}">
                  <a16:creationId xmlns:a16="http://schemas.microsoft.com/office/drawing/2014/main" id="{CADADA90-0577-9288-5323-014F3E642A10}"/>
                </a:ext>
              </a:extLst>
            </p:cNvPr>
            <p:cNvSpPr txBox="1"/>
            <p:nvPr/>
          </p:nvSpPr>
          <p:spPr>
            <a:xfrm>
              <a:off x="475623" y="3962400"/>
              <a:ext cx="1200778" cy="307777"/>
            </a:xfrm>
            <a:prstGeom prst="rect">
              <a:avLst/>
            </a:prstGeom>
            <a:noFill/>
          </p:spPr>
          <p:txBody>
            <a:bodyPr wrap="none" rtlCol="0">
              <a:spAutoFit/>
            </a:bodyPr>
            <a:lstStyle/>
            <a:p>
              <a:r>
                <a:rPr lang="en-CA" sz="1400" b="1" dirty="0">
                  <a:solidFill>
                    <a:srgbClr val="FF9933"/>
                  </a:solidFill>
                  <a:latin typeface="Corbel" panose="020B0503020204020204" pitchFamily="34" charset="0"/>
                </a:rPr>
                <a:t>Western  half</a:t>
              </a:r>
            </a:p>
          </p:txBody>
        </p:sp>
        <p:cxnSp>
          <p:nvCxnSpPr>
            <p:cNvPr id="23" name="Straight Arrow Connector 22">
              <a:extLst>
                <a:ext uri="{FF2B5EF4-FFF2-40B4-BE49-F238E27FC236}">
                  <a16:creationId xmlns:a16="http://schemas.microsoft.com/office/drawing/2014/main" id="{AA6CAA11-9554-2D42-5770-3B57D01209D0}"/>
                </a:ext>
              </a:extLst>
            </p:cNvPr>
            <p:cNvCxnSpPr/>
            <p:nvPr/>
          </p:nvCxnSpPr>
          <p:spPr>
            <a:xfrm rot="10800000" flipH="1" flipV="1">
              <a:off x="1600199" y="4117776"/>
              <a:ext cx="228600" cy="1"/>
            </a:xfrm>
            <a:prstGeom prst="straightConnector1">
              <a:avLst/>
            </a:prstGeom>
            <a:ln>
              <a:solidFill>
                <a:srgbClr val="FF9933"/>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4BB65266-8492-BF68-12E4-F3054D054F16}"/>
              </a:ext>
            </a:extLst>
          </p:cNvPr>
          <p:cNvGrpSpPr/>
          <p:nvPr/>
        </p:nvGrpSpPr>
        <p:grpSpPr>
          <a:xfrm>
            <a:off x="5" y="3159040"/>
            <a:ext cx="1828794" cy="307779"/>
            <a:chOff x="5" y="2892621"/>
            <a:chExt cx="1828794" cy="307779"/>
          </a:xfrm>
        </p:grpSpPr>
        <p:cxnSp>
          <p:nvCxnSpPr>
            <p:cNvPr id="17" name="Straight Arrow Connector 16">
              <a:extLst>
                <a:ext uri="{FF2B5EF4-FFF2-40B4-BE49-F238E27FC236}">
                  <a16:creationId xmlns:a16="http://schemas.microsoft.com/office/drawing/2014/main" id="{486B30DC-2C89-67D8-1C28-7DB52D3429B5}"/>
                </a:ext>
              </a:extLst>
            </p:cNvPr>
            <p:cNvCxnSpPr/>
            <p:nvPr/>
          </p:nvCxnSpPr>
          <p:spPr>
            <a:xfrm rot="10800000" flipH="1" flipV="1">
              <a:off x="1600199" y="3047999"/>
              <a:ext cx="228600" cy="1"/>
            </a:xfrm>
            <a:prstGeom prst="straightConnector1">
              <a:avLst/>
            </a:prstGeom>
            <a:ln>
              <a:solidFill>
                <a:srgbClr val="FF339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B41F81B-DAD5-5A28-B6FA-1342E5A539EF}"/>
                </a:ext>
              </a:extLst>
            </p:cNvPr>
            <p:cNvCxnSpPr/>
            <p:nvPr/>
          </p:nvCxnSpPr>
          <p:spPr>
            <a:xfrm rot="10800000" flipH="1" flipV="1">
              <a:off x="1600199" y="3200399"/>
              <a:ext cx="228600" cy="1"/>
            </a:xfrm>
            <a:prstGeom prst="straightConnector1">
              <a:avLst/>
            </a:prstGeom>
            <a:ln>
              <a:solidFill>
                <a:srgbClr val="FF3399"/>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29CAD5C-2D8F-214F-A335-97B780FD884E}"/>
                </a:ext>
              </a:extLst>
            </p:cNvPr>
            <p:cNvCxnSpPr/>
            <p:nvPr/>
          </p:nvCxnSpPr>
          <p:spPr>
            <a:xfrm rot="10800000" flipH="1" flipV="1">
              <a:off x="1600199" y="2895597"/>
              <a:ext cx="228600" cy="1"/>
            </a:xfrm>
            <a:prstGeom prst="straightConnector1">
              <a:avLst/>
            </a:prstGeom>
            <a:ln>
              <a:solidFill>
                <a:srgbClr val="FF3399"/>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469A2C74-A1B5-C9CF-7E51-2BA995E30B26}"/>
                </a:ext>
              </a:extLst>
            </p:cNvPr>
            <p:cNvSpPr txBox="1"/>
            <p:nvPr/>
          </p:nvSpPr>
          <p:spPr>
            <a:xfrm>
              <a:off x="5" y="2892621"/>
              <a:ext cx="1691489" cy="307777"/>
            </a:xfrm>
            <a:prstGeom prst="rect">
              <a:avLst/>
            </a:prstGeom>
            <a:noFill/>
          </p:spPr>
          <p:txBody>
            <a:bodyPr wrap="none" rtlCol="0">
              <a:spAutoFit/>
            </a:bodyPr>
            <a:lstStyle/>
            <a:p>
              <a:r>
                <a:rPr lang="en-CA" sz="1400" b="1" dirty="0">
                  <a:solidFill>
                    <a:srgbClr val="FF3399"/>
                  </a:solidFill>
                  <a:latin typeface="Corbel" panose="020B0503020204020204" pitchFamily="34" charset="0"/>
                </a:rPr>
                <a:t>PDO positive phase</a:t>
              </a:r>
            </a:p>
          </p:txBody>
        </p:sp>
      </p:grpSp>
      <p:grpSp>
        <p:nvGrpSpPr>
          <p:cNvPr id="30" name="Group 29">
            <a:extLst>
              <a:ext uri="{FF2B5EF4-FFF2-40B4-BE49-F238E27FC236}">
                <a16:creationId xmlns:a16="http://schemas.microsoft.com/office/drawing/2014/main" id="{ECFFC13E-1A55-E89A-8BAE-B9E4A1D88DF0}"/>
              </a:ext>
            </a:extLst>
          </p:cNvPr>
          <p:cNvGrpSpPr/>
          <p:nvPr/>
        </p:nvGrpSpPr>
        <p:grpSpPr>
          <a:xfrm>
            <a:off x="240365" y="4563040"/>
            <a:ext cx="1588434" cy="460177"/>
            <a:chOff x="240365" y="4320000"/>
            <a:chExt cx="1588434" cy="460177"/>
          </a:xfrm>
        </p:grpSpPr>
        <p:sp>
          <p:nvSpPr>
            <p:cNvPr id="25" name="TextBox 24">
              <a:extLst>
                <a:ext uri="{FF2B5EF4-FFF2-40B4-BE49-F238E27FC236}">
                  <a16:creationId xmlns:a16="http://schemas.microsoft.com/office/drawing/2014/main" id="{52AC5D3C-FA88-5882-0434-05D176208C69}"/>
                </a:ext>
              </a:extLst>
            </p:cNvPr>
            <p:cNvSpPr txBox="1"/>
            <p:nvPr/>
          </p:nvSpPr>
          <p:spPr>
            <a:xfrm>
              <a:off x="240365" y="4320000"/>
              <a:ext cx="1436034" cy="307777"/>
            </a:xfrm>
            <a:prstGeom prst="rect">
              <a:avLst/>
            </a:prstGeom>
            <a:noFill/>
          </p:spPr>
          <p:txBody>
            <a:bodyPr wrap="none" rtlCol="0">
              <a:spAutoFit/>
            </a:bodyPr>
            <a:lstStyle/>
            <a:p>
              <a:r>
                <a:rPr lang="en-CA" sz="1400" b="1" dirty="0">
                  <a:solidFill>
                    <a:srgbClr val="FF0000"/>
                  </a:solidFill>
                  <a:latin typeface="Corbel" panose="020B0503020204020204" pitchFamily="34" charset="0"/>
                </a:rPr>
                <a:t>Most of Canada!</a:t>
              </a:r>
            </a:p>
          </p:txBody>
        </p:sp>
        <p:cxnSp>
          <p:nvCxnSpPr>
            <p:cNvPr id="26" name="Straight Arrow Connector 25">
              <a:extLst>
                <a:ext uri="{FF2B5EF4-FFF2-40B4-BE49-F238E27FC236}">
                  <a16:creationId xmlns:a16="http://schemas.microsoft.com/office/drawing/2014/main" id="{2A289968-1960-067F-1F79-77A2749852C8}"/>
                </a:ext>
              </a:extLst>
            </p:cNvPr>
            <p:cNvCxnSpPr/>
            <p:nvPr/>
          </p:nvCxnSpPr>
          <p:spPr>
            <a:xfrm rot="10800000" flipH="1" flipV="1">
              <a:off x="1600199" y="4472400"/>
              <a:ext cx="228600" cy="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9853EB24-F71F-E8CC-03EF-AF12BD53D1F0}"/>
                </a:ext>
              </a:extLst>
            </p:cNvPr>
            <p:cNvSpPr txBox="1"/>
            <p:nvPr/>
          </p:nvSpPr>
          <p:spPr>
            <a:xfrm>
              <a:off x="240365" y="4472400"/>
              <a:ext cx="1452642" cy="307777"/>
            </a:xfrm>
            <a:prstGeom prst="rect">
              <a:avLst/>
            </a:prstGeom>
            <a:noFill/>
          </p:spPr>
          <p:txBody>
            <a:bodyPr wrap="none" rtlCol="0">
              <a:spAutoFit/>
            </a:bodyPr>
            <a:lstStyle/>
            <a:p>
              <a:r>
                <a:rPr lang="en-CA" sz="1400" b="1" dirty="0">
                  <a:solidFill>
                    <a:srgbClr val="FF0000"/>
                  </a:solidFill>
                  <a:latin typeface="Corbel" panose="020B0503020204020204" pitchFamily="34" charset="0"/>
                </a:rPr>
                <a:t>     Busy summer </a:t>
              </a:r>
            </a:p>
          </p:txBody>
        </p:sp>
        <p:cxnSp>
          <p:nvCxnSpPr>
            <p:cNvPr id="28" name="Straight Arrow Connector 27">
              <a:extLst>
                <a:ext uri="{FF2B5EF4-FFF2-40B4-BE49-F238E27FC236}">
                  <a16:creationId xmlns:a16="http://schemas.microsoft.com/office/drawing/2014/main" id="{3676A449-D1D7-C705-BF78-C8E1E8DBEAF5}"/>
                </a:ext>
              </a:extLst>
            </p:cNvPr>
            <p:cNvCxnSpPr/>
            <p:nvPr/>
          </p:nvCxnSpPr>
          <p:spPr>
            <a:xfrm rot="10800000" flipH="1" flipV="1">
              <a:off x="1600199" y="4624800"/>
              <a:ext cx="228600" cy="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5" name="TextBox 34">
            <a:extLst>
              <a:ext uri="{FF2B5EF4-FFF2-40B4-BE49-F238E27FC236}">
                <a16:creationId xmlns:a16="http://schemas.microsoft.com/office/drawing/2014/main" id="{AB8DE871-E140-A510-7A5C-E0C8FDC4B1E2}"/>
              </a:ext>
            </a:extLst>
          </p:cNvPr>
          <p:cNvSpPr txBox="1"/>
          <p:nvPr/>
        </p:nvSpPr>
        <p:spPr>
          <a:xfrm>
            <a:off x="360000" y="268069"/>
            <a:ext cx="8280000" cy="646331"/>
          </a:xfrm>
          <a:prstGeom prst="rect">
            <a:avLst/>
          </a:prstGeom>
          <a:noFill/>
        </p:spPr>
        <p:txBody>
          <a:bodyPr wrap="square" rtlCol="0">
            <a:noAutofit/>
          </a:bodyPr>
          <a:lstStyle/>
          <a:p>
            <a:r>
              <a:rPr lang="en-CA" sz="3600" b="1" dirty="0">
                <a:solidFill>
                  <a:srgbClr val="C00000"/>
                </a:solidFill>
                <a:latin typeface="+mj-lt"/>
              </a:rPr>
              <a:t>Fire problems in ENSO Springs</a:t>
            </a:r>
          </a:p>
        </p:txBody>
      </p:sp>
    </p:spTree>
    <p:extLst>
      <p:ext uri="{BB962C8B-B14F-4D97-AF65-F5344CB8AC3E}">
        <p14:creationId xmlns:p14="http://schemas.microsoft.com/office/powerpoint/2010/main" val="376429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46C1713-BC83-8C42-4C66-7146E212B243}"/>
              </a:ext>
            </a:extLst>
          </p:cNvPr>
          <p:cNvSpPr>
            <a:spLocks noChangeAspect="1"/>
          </p:cNvSpPr>
          <p:nvPr/>
        </p:nvSpPr>
        <p:spPr bwMode="auto">
          <a:xfrm>
            <a:off x="6629400" y="6288417"/>
            <a:ext cx="360000" cy="360000"/>
          </a:xfrm>
          <a:prstGeom prst="rect">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grpSp>
        <p:nvGrpSpPr>
          <p:cNvPr id="20" name="Group 19">
            <a:extLst>
              <a:ext uri="{FF2B5EF4-FFF2-40B4-BE49-F238E27FC236}">
                <a16:creationId xmlns:a16="http://schemas.microsoft.com/office/drawing/2014/main" id="{E412BE2E-DA2C-3111-0CF7-87B59CC41677}"/>
              </a:ext>
            </a:extLst>
          </p:cNvPr>
          <p:cNvGrpSpPr>
            <a:grpSpLocks noChangeAspect="1"/>
          </p:cNvGrpSpPr>
          <p:nvPr/>
        </p:nvGrpSpPr>
        <p:grpSpPr>
          <a:xfrm>
            <a:off x="5806800" y="1585204"/>
            <a:ext cx="2880000" cy="1919996"/>
            <a:chOff x="5255996" y="2661600"/>
            <a:chExt cx="3780008" cy="2520000"/>
          </a:xfrm>
        </p:grpSpPr>
        <p:pic>
          <p:nvPicPr>
            <p:cNvPr id="6" name="Picture 5">
              <a:extLst>
                <a:ext uri="{FF2B5EF4-FFF2-40B4-BE49-F238E27FC236}">
                  <a16:creationId xmlns:a16="http://schemas.microsoft.com/office/drawing/2014/main" id="{F5644E13-7257-73A5-1C91-4C286470C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5996" y="2661600"/>
              <a:ext cx="3780000" cy="2520000"/>
            </a:xfrm>
            <a:prstGeom prst="rect">
              <a:avLst/>
            </a:prstGeom>
            <a:ln w="12700">
              <a:solidFill>
                <a:srgbClr val="0000FF"/>
              </a:solidFill>
            </a:ln>
          </p:spPr>
        </p:pic>
        <p:cxnSp>
          <p:nvCxnSpPr>
            <p:cNvPr id="3" name="Straight Connector 2">
              <a:extLst>
                <a:ext uri="{FF2B5EF4-FFF2-40B4-BE49-F238E27FC236}">
                  <a16:creationId xmlns:a16="http://schemas.microsoft.com/office/drawing/2014/main" id="{6ADA4ECC-DBC2-DFD5-4585-593EB2FF8A1D}"/>
                </a:ext>
              </a:extLst>
            </p:cNvPr>
            <p:cNvCxnSpPr/>
            <p:nvPr/>
          </p:nvCxnSpPr>
          <p:spPr>
            <a:xfrm>
              <a:off x="5544003" y="3685800"/>
              <a:ext cx="3492001"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1D3F054-5786-A736-E916-5C1EA8481A5F}"/>
                </a:ext>
              </a:extLst>
            </p:cNvPr>
            <p:cNvCxnSpPr/>
            <p:nvPr/>
          </p:nvCxnSpPr>
          <p:spPr>
            <a:xfrm>
              <a:off x="5544003" y="4006800"/>
              <a:ext cx="3492001" cy="0"/>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 name="Rectangle 9">
            <a:extLst>
              <a:ext uri="{FF2B5EF4-FFF2-40B4-BE49-F238E27FC236}">
                <a16:creationId xmlns:a16="http://schemas.microsoft.com/office/drawing/2014/main" id="{623DA3CB-8CDD-023D-C424-72C489D3531C}"/>
              </a:ext>
            </a:extLst>
          </p:cNvPr>
          <p:cNvSpPr>
            <a:spLocks noChangeAspect="1"/>
          </p:cNvSpPr>
          <p:nvPr/>
        </p:nvSpPr>
        <p:spPr bwMode="auto">
          <a:xfrm>
            <a:off x="6748854" y="6421800"/>
            <a:ext cx="360000" cy="360000"/>
          </a:xfrm>
          <a:prstGeom prst="rect">
            <a:avLst/>
          </a:prstGeom>
          <a:solidFill>
            <a:srgbClr val="0099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sp>
        <p:nvSpPr>
          <p:cNvPr id="4" name="Slide Number Placeholder 3"/>
          <p:cNvSpPr>
            <a:spLocks noGrp="1"/>
          </p:cNvSpPr>
          <p:nvPr>
            <p:ph type="sldNum" sz="quarter" idx="12"/>
          </p:nvPr>
        </p:nvSpPr>
        <p:spPr/>
        <p:txBody>
          <a:bodyPr/>
          <a:lstStyle/>
          <a:p>
            <a:fld id="{FB93D6B1-E71C-4F75-A3DE-D6304E2F182B}" type="slidenum">
              <a:rPr lang="en-US" altLang="en-US" smtClean="0"/>
              <a:pPr/>
              <a:t>8</a:t>
            </a:fld>
            <a:endParaRPr lang="en-US" altLang="en-US" dirty="0"/>
          </a:p>
        </p:txBody>
      </p:sp>
      <p:sp>
        <p:nvSpPr>
          <p:cNvPr id="8" name="TextBox 7"/>
          <p:cNvSpPr txBox="1"/>
          <p:nvPr/>
        </p:nvSpPr>
        <p:spPr>
          <a:xfrm>
            <a:off x="360000" y="360010"/>
            <a:ext cx="8280000" cy="646331"/>
          </a:xfrm>
          <a:prstGeom prst="rect">
            <a:avLst/>
          </a:prstGeom>
          <a:noFill/>
        </p:spPr>
        <p:txBody>
          <a:bodyPr wrap="square" rtlCol="0">
            <a:noAutofit/>
          </a:bodyPr>
          <a:lstStyle/>
          <a:p>
            <a:r>
              <a:rPr lang="en-CA" sz="3600" b="1" dirty="0">
                <a:solidFill>
                  <a:srgbClr val="C00000"/>
                </a:solidFill>
                <a:latin typeface="+mj-lt"/>
              </a:rPr>
              <a:t>IRI ENSO Forecast</a:t>
            </a:r>
          </a:p>
        </p:txBody>
      </p:sp>
      <p:grpSp>
        <p:nvGrpSpPr>
          <p:cNvPr id="18" name="Group 17">
            <a:extLst>
              <a:ext uri="{FF2B5EF4-FFF2-40B4-BE49-F238E27FC236}">
                <a16:creationId xmlns:a16="http://schemas.microsoft.com/office/drawing/2014/main" id="{86308CBE-3BE8-2874-D522-D0BA6E43FADD}"/>
              </a:ext>
            </a:extLst>
          </p:cNvPr>
          <p:cNvGrpSpPr/>
          <p:nvPr/>
        </p:nvGrpSpPr>
        <p:grpSpPr>
          <a:xfrm>
            <a:off x="218551" y="1389080"/>
            <a:ext cx="5040000" cy="3665455"/>
            <a:chOff x="218551" y="1389080"/>
            <a:chExt cx="5040000" cy="3665455"/>
          </a:xfrm>
        </p:grpSpPr>
        <p:pic>
          <p:nvPicPr>
            <p:cNvPr id="14" name="Picture 13">
              <a:extLst>
                <a:ext uri="{FF2B5EF4-FFF2-40B4-BE49-F238E27FC236}">
                  <a16:creationId xmlns:a16="http://schemas.microsoft.com/office/drawing/2014/main" id="{E51FE3E1-6358-20D1-407C-2D5B85CE0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51" y="1389080"/>
              <a:ext cx="5040000" cy="3665455"/>
            </a:xfrm>
            <a:prstGeom prst="rect">
              <a:avLst/>
            </a:prstGeom>
            <a:ln w="12700">
              <a:solidFill>
                <a:srgbClr val="7030A0"/>
              </a:solidFill>
            </a:ln>
          </p:spPr>
        </p:pic>
        <p:cxnSp>
          <p:nvCxnSpPr>
            <p:cNvPr id="11" name="Straight Connector 10"/>
            <p:cNvCxnSpPr/>
            <p:nvPr/>
          </p:nvCxnSpPr>
          <p:spPr>
            <a:xfrm>
              <a:off x="720000" y="2797896"/>
              <a:ext cx="3852000" cy="0"/>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0000" y="3255096"/>
              <a:ext cx="3852000" cy="0"/>
            </a:xfrm>
            <a:prstGeom prst="line">
              <a:avLst/>
            </a:prstGeom>
            <a:ln w="44450">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15" name="TextBox 14">
            <a:extLst>
              <a:ext uri="{FF2B5EF4-FFF2-40B4-BE49-F238E27FC236}">
                <a16:creationId xmlns:a16="http://schemas.microsoft.com/office/drawing/2014/main" id="{77ADBD4B-F770-78A5-5DCC-772AE2EC6213}"/>
              </a:ext>
            </a:extLst>
          </p:cNvPr>
          <p:cNvSpPr txBox="1"/>
          <p:nvPr/>
        </p:nvSpPr>
        <p:spPr>
          <a:xfrm>
            <a:off x="2133600" y="1650387"/>
            <a:ext cx="1676400" cy="369332"/>
          </a:xfrm>
          <a:prstGeom prst="rect">
            <a:avLst/>
          </a:prstGeom>
          <a:noFill/>
        </p:spPr>
        <p:txBody>
          <a:bodyPr wrap="square" rtlCol="0">
            <a:spAutoFit/>
          </a:bodyPr>
          <a:lstStyle/>
          <a:p>
            <a:r>
              <a:rPr lang="en-CA" sz="1800" b="1" i="1" dirty="0">
                <a:solidFill>
                  <a:srgbClr val="FF3399"/>
                </a:solidFill>
                <a:latin typeface="Corbel" panose="020B0503020204020204" pitchFamily="34" charset="0"/>
              </a:rPr>
              <a:t>March 2026</a:t>
            </a:r>
          </a:p>
        </p:txBody>
      </p:sp>
      <p:sp>
        <p:nvSpPr>
          <p:cNvPr id="13" name="Rectangle 3">
            <a:extLst>
              <a:ext uri="{FF2B5EF4-FFF2-40B4-BE49-F238E27FC236}">
                <a16:creationId xmlns:a16="http://schemas.microsoft.com/office/drawing/2014/main" id="{EEDA8CDB-6816-0385-6A68-05347D64AE53}"/>
              </a:ext>
            </a:extLst>
          </p:cNvPr>
          <p:cNvSpPr txBox="1">
            <a:spLocks noChangeArrowheads="1"/>
          </p:cNvSpPr>
          <p:nvPr/>
        </p:nvSpPr>
        <p:spPr>
          <a:xfrm>
            <a:off x="149400" y="935400"/>
            <a:ext cx="8080200" cy="442454"/>
          </a:xfrm>
          <a:prstGeom prst="rect">
            <a:avLst/>
          </a:prstGeom>
        </p:spPr>
        <p:txBody>
          <a:bodyPr/>
          <a:lstStyle>
            <a:lvl1pPr marL="257175" indent="-257175" algn="l" defTabSz="342900" rtl="0" eaLnBrk="0" fontAlgn="base" hangingPunct="0">
              <a:spcBef>
                <a:spcPct val="20000"/>
              </a:spcBef>
              <a:spcAft>
                <a:spcPct val="0"/>
              </a:spcAft>
              <a:buClr>
                <a:srgbClr val="306120"/>
              </a:buClr>
              <a:buFont typeface="Wingdings" panose="05000000000000000000" pitchFamily="2" charset="2"/>
              <a:buChar char="§"/>
              <a:defRPr sz="2400" kern="1200">
                <a:solidFill>
                  <a:schemeClr val="tx1"/>
                </a:solidFill>
                <a:latin typeface="Myriad Pro"/>
                <a:ea typeface="Myriad Pro"/>
                <a:cs typeface="Myriad Pro"/>
              </a:defRPr>
            </a:lvl1pPr>
            <a:lvl2pPr marL="557213" indent="-214313" algn="l" defTabSz="342900" rtl="0" eaLnBrk="0" fontAlgn="base" hangingPunct="0">
              <a:spcBef>
                <a:spcPct val="20000"/>
              </a:spcBef>
              <a:spcAft>
                <a:spcPct val="0"/>
              </a:spcAft>
              <a:buClr>
                <a:srgbClr val="306120"/>
              </a:buClr>
              <a:buFont typeface="Wingdings" panose="05000000000000000000" pitchFamily="2" charset="2"/>
              <a:buChar char="§"/>
              <a:defRPr sz="2100" kern="1200">
                <a:solidFill>
                  <a:schemeClr val="tx1"/>
                </a:solidFill>
                <a:latin typeface="Myriad Pro"/>
                <a:ea typeface="Myriad Pro"/>
                <a:cs typeface="Myriad Pro"/>
              </a:defRPr>
            </a:lvl2pPr>
            <a:lvl3pPr marL="857250" indent="-171450" algn="l" defTabSz="342900" rtl="0" eaLnBrk="0" fontAlgn="base" hangingPunct="0">
              <a:spcBef>
                <a:spcPct val="20000"/>
              </a:spcBef>
              <a:spcAft>
                <a:spcPct val="0"/>
              </a:spcAft>
              <a:buClr>
                <a:srgbClr val="306120"/>
              </a:buClr>
              <a:buFont typeface="Wingdings" panose="05000000000000000000" pitchFamily="2" charset="2"/>
              <a:buChar char="§"/>
              <a:defRPr sz="1800" kern="1200">
                <a:solidFill>
                  <a:schemeClr val="tx1"/>
                </a:solidFill>
                <a:latin typeface="Myriad Pro"/>
                <a:ea typeface="Myriad Pro"/>
                <a:cs typeface="Myriad Pro"/>
              </a:defRPr>
            </a:lvl3pPr>
            <a:lvl4pPr marL="1200150" indent="-171450" algn="l" defTabSz="342900"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4pPr>
            <a:lvl5pPr marL="1543050" indent="-171450" algn="l" defTabSz="342900" rtl="0" eaLnBrk="0" fontAlgn="base" hangingPunct="0">
              <a:spcBef>
                <a:spcPct val="20000"/>
              </a:spcBef>
              <a:spcAft>
                <a:spcPct val="0"/>
              </a:spcAft>
              <a:buClr>
                <a:srgbClr val="306120"/>
              </a:buClr>
              <a:buFont typeface="Wingdings" panose="05000000000000000000" pitchFamily="2" charset="2"/>
              <a:buChar char="§"/>
              <a:defRPr sz="1500" kern="1200">
                <a:solidFill>
                  <a:schemeClr val="tx1"/>
                </a:solidFill>
                <a:latin typeface="Myriad Pro"/>
                <a:ea typeface="Myriad Pro"/>
                <a:cs typeface="Myriad Pro"/>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defTabSz="361934" eaLnBrk="1" hangingPunct="1">
              <a:lnSpc>
                <a:spcPct val="80000"/>
              </a:lnSpc>
              <a:buNone/>
            </a:pPr>
            <a:r>
              <a:rPr lang="en-US" sz="1200" i="1" dirty="0">
                <a:hlinkClick r:id="rId5"/>
              </a:rPr>
              <a:t>https://iri.columbia.edu/our-expertise/climate/forecasts/enso/current/?enso_tab=enso-sst_table</a:t>
            </a:r>
            <a:endParaRPr lang="en-US" sz="1200" i="1" dirty="0"/>
          </a:p>
          <a:p>
            <a:pPr marL="0" indent="0" defTabSz="361934" eaLnBrk="1" hangingPunct="1">
              <a:lnSpc>
                <a:spcPct val="80000"/>
              </a:lnSpc>
              <a:buNone/>
            </a:pPr>
            <a:r>
              <a:rPr lang="en-US" sz="1200" i="1" dirty="0">
                <a:hlinkClick r:id="rId6"/>
              </a:rPr>
              <a:t>https://iri.columbia.edu/our-expertise/climate/forecasts/enso/2024-october-quick-look/?enso_tab=enso-sst_image</a:t>
            </a:r>
            <a:r>
              <a:rPr lang="en-US" sz="1200" i="1" dirty="0"/>
              <a:t> </a:t>
            </a:r>
          </a:p>
        </p:txBody>
      </p:sp>
      <p:grpSp>
        <p:nvGrpSpPr>
          <p:cNvPr id="9" name="Group 8">
            <a:extLst>
              <a:ext uri="{FF2B5EF4-FFF2-40B4-BE49-F238E27FC236}">
                <a16:creationId xmlns:a16="http://schemas.microsoft.com/office/drawing/2014/main" id="{AE18C067-21DA-B822-8DFA-962A7DCB92CE}"/>
              </a:ext>
            </a:extLst>
          </p:cNvPr>
          <p:cNvGrpSpPr/>
          <p:nvPr/>
        </p:nvGrpSpPr>
        <p:grpSpPr>
          <a:xfrm>
            <a:off x="5495400" y="3657600"/>
            <a:ext cx="3420000" cy="2444080"/>
            <a:chOff x="2300251" y="4038600"/>
            <a:chExt cx="3420000" cy="2444080"/>
          </a:xfrm>
        </p:grpSpPr>
        <p:pic>
          <p:nvPicPr>
            <p:cNvPr id="2" name="Picture 1">
              <a:extLst>
                <a:ext uri="{FF2B5EF4-FFF2-40B4-BE49-F238E27FC236}">
                  <a16:creationId xmlns:a16="http://schemas.microsoft.com/office/drawing/2014/main" id="{08395201-283C-F63E-62DD-6227986E6C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0251" y="4038600"/>
              <a:ext cx="3420000" cy="2444080"/>
            </a:xfrm>
            <a:prstGeom prst="rect">
              <a:avLst/>
            </a:prstGeom>
          </p:spPr>
        </p:pic>
        <p:pic>
          <p:nvPicPr>
            <p:cNvPr id="23" name="Picture 22">
              <a:extLst>
                <a:ext uri="{FF2B5EF4-FFF2-40B4-BE49-F238E27FC236}">
                  <a16:creationId xmlns:a16="http://schemas.microsoft.com/office/drawing/2014/main" id="{3169C2B1-5A08-CF03-B3A4-808D65AB5D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5800" y="4483480"/>
              <a:ext cx="1536325" cy="1097375"/>
            </a:xfrm>
            <a:prstGeom prst="rect">
              <a:avLst/>
            </a:prstGeom>
          </p:spPr>
        </p:pic>
      </p:grpSp>
      <p:sp>
        <p:nvSpPr>
          <p:cNvPr id="19" name="TextBox 18">
            <a:extLst>
              <a:ext uri="{FF2B5EF4-FFF2-40B4-BE49-F238E27FC236}">
                <a16:creationId xmlns:a16="http://schemas.microsoft.com/office/drawing/2014/main" id="{297E41D6-5AE7-40DC-A764-48956B33BC16}"/>
              </a:ext>
            </a:extLst>
          </p:cNvPr>
          <p:cNvSpPr txBox="1"/>
          <p:nvPr/>
        </p:nvSpPr>
        <p:spPr>
          <a:xfrm>
            <a:off x="5715000" y="1551801"/>
            <a:ext cx="2857501" cy="276999"/>
          </a:xfrm>
          <a:prstGeom prst="rect">
            <a:avLst/>
          </a:prstGeom>
          <a:noFill/>
        </p:spPr>
        <p:txBody>
          <a:bodyPr wrap="square" rtlCol="0">
            <a:spAutoFit/>
          </a:bodyPr>
          <a:lstStyle/>
          <a:p>
            <a:pPr algn="ctr"/>
            <a:r>
              <a:rPr lang="en-CA" sz="1200" b="1" i="1" dirty="0">
                <a:solidFill>
                  <a:srgbClr val="FF3399"/>
                </a:solidFill>
                <a:latin typeface="Corbel" panose="020B0503020204020204" pitchFamily="34" charset="0"/>
                <a:cs typeface="Calibri" panose="020F0502020204030204" pitchFamily="34" charset="0"/>
              </a:rPr>
              <a:t>Time series to January 2026</a:t>
            </a:r>
          </a:p>
        </p:txBody>
      </p:sp>
      <p:sp>
        <p:nvSpPr>
          <p:cNvPr id="16" name="TextBox 15">
            <a:extLst>
              <a:ext uri="{FF2B5EF4-FFF2-40B4-BE49-F238E27FC236}">
                <a16:creationId xmlns:a16="http://schemas.microsoft.com/office/drawing/2014/main" id="{0EA3935A-4297-848C-A863-ECF591945E86}"/>
              </a:ext>
            </a:extLst>
          </p:cNvPr>
          <p:cNvSpPr txBox="1"/>
          <p:nvPr/>
        </p:nvSpPr>
        <p:spPr>
          <a:xfrm>
            <a:off x="349114" y="5221848"/>
            <a:ext cx="5040000" cy="954107"/>
          </a:xfrm>
          <a:prstGeom prst="rect">
            <a:avLst/>
          </a:prstGeom>
          <a:noFill/>
        </p:spPr>
        <p:txBody>
          <a:bodyPr wrap="square" rtlCol="0">
            <a:spAutoFit/>
          </a:bodyPr>
          <a:lstStyle/>
          <a:p>
            <a:r>
              <a:rPr lang="en-CA" sz="2800" b="1" dirty="0">
                <a:latin typeface="Corbel" panose="020B0503020204020204" pitchFamily="34" charset="0"/>
              </a:rPr>
              <a:t>El Niño likely develops over summer</a:t>
            </a:r>
          </a:p>
        </p:txBody>
      </p:sp>
    </p:spTree>
    <p:extLst>
      <p:ext uri="{BB962C8B-B14F-4D97-AF65-F5344CB8AC3E}">
        <p14:creationId xmlns:p14="http://schemas.microsoft.com/office/powerpoint/2010/main" val="361690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13C3E5-C3D0-14ED-3886-A2C6619BDF68}"/>
              </a:ext>
            </a:extLst>
          </p:cNvPr>
          <p:cNvSpPr>
            <a:spLocks noChangeAspect="1"/>
          </p:cNvSpPr>
          <p:nvPr/>
        </p:nvSpPr>
        <p:spPr bwMode="auto">
          <a:xfrm>
            <a:off x="6629400" y="6288417"/>
            <a:ext cx="360000" cy="360000"/>
          </a:xfrm>
          <a:prstGeom prst="rect">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grpSp>
        <p:nvGrpSpPr>
          <p:cNvPr id="22" name="Group 21">
            <a:extLst>
              <a:ext uri="{FF2B5EF4-FFF2-40B4-BE49-F238E27FC236}">
                <a16:creationId xmlns:a16="http://schemas.microsoft.com/office/drawing/2014/main" id="{2883EB0A-AD09-AAF9-14FC-02DE99395CCB}"/>
              </a:ext>
            </a:extLst>
          </p:cNvPr>
          <p:cNvGrpSpPr/>
          <p:nvPr/>
        </p:nvGrpSpPr>
        <p:grpSpPr>
          <a:xfrm>
            <a:off x="132216" y="1524000"/>
            <a:ext cx="8935584" cy="4606589"/>
            <a:chOff x="132216" y="1524000"/>
            <a:chExt cx="8935584" cy="4606589"/>
          </a:xfrm>
        </p:grpSpPr>
        <p:pic>
          <p:nvPicPr>
            <p:cNvPr id="13" name="Picture 12">
              <a:extLst>
                <a:ext uri="{FF2B5EF4-FFF2-40B4-BE49-F238E27FC236}">
                  <a16:creationId xmlns:a16="http://schemas.microsoft.com/office/drawing/2014/main" id="{8DB1C113-0013-5F01-1B9A-44A7EBEF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800" y="1600200"/>
              <a:ext cx="6840000" cy="4530389"/>
            </a:xfrm>
            <a:prstGeom prst="rect">
              <a:avLst/>
            </a:prstGeom>
          </p:spPr>
        </p:pic>
        <p:sp>
          <p:nvSpPr>
            <p:cNvPr id="4" name="TextBox 3"/>
            <p:cNvSpPr txBox="1"/>
            <p:nvPr/>
          </p:nvSpPr>
          <p:spPr>
            <a:xfrm>
              <a:off x="132216" y="1524000"/>
              <a:ext cx="2306184" cy="4229059"/>
            </a:xfrm>
            <a:prstGeom prst="rect">
              <a:avLst/>
            </a:prstGeom>
            <a:solidFill>
              <a:schemeClr val="bg1"/>
            </a:solidFill>
          </p:spPr>
          <p:txBody>
            <a:bodyPr wrap="square" rtlCol="0">
              <a:noAutofit/>
            </a:bodyPr>
            <a:lstStyle/>
            <a:p>
              <a:r>
                <a:rPr lang="en-CA" sz="2800" b="1" dirty="0">
                  <a:latin typeface="Corbel" panose="020B0503020204020204" pitchFamily="34" charset="0"/>
                </a:rPr>
                <a:t>AMJ Temp</a:t>
              </a:r>
            </a:p>
            <a:p>
              <a:endParaRPr lang="en-CA" sz="2400" b="1" dirty="0">
                <a:latin typeface="Corbel" panose="020B0503020204020204" pitchFamily="34" charset="0"/>
              </a:endParaRPr>
            </a:p>
            <a:p>
              <a:r>
                <a:rPr lang="en-CA" sz="2400" b="1" i="1" dirty="0">
                  <a:solidFill>
                    <a:srgbClr val="FF6600"/>
                  </a:solidFill>
                  <a:latin typeface="Corbel" panose="020B0503020204020204" pitchFamily="34" charset="0"/>
                </a:rPr>
                <a:t>Looks warm …</a:t>
              </a:r>
            </a:p>
            <a:p>
              <a:endParaRPr lang="en-CA" sz="2400" b="1" i="1" dirty="0">
                <a:solidFill>
                  <a:srgbClr val="FF6600"/>
                </a:solidFill>
                <a:latin typeface="Corbel" panose="020B0503020204020204" pitchFamily="34" charset="0"/>
              </a:endParaRPr>
            </a:p>
            <a:p>
              <a:r>
                <a:rPr lang="en-CA" sz="2400" b="1" i="1" dirty="0">
                  <a:solidFill>
                    <a:srgbClr val="FF6600"/>
                  </a:solidFill>
                  <a:latin typeface="Corbel" panose="020B0503020204020204" pitchFamily="34" charset="0"/>
                </a:rPr>
                <a:t>Subtract a bit of drama to get truer picture!</a:t>
              </a:r>
            </a:p>
            <a:p>
              <a:endParaRPr lang="en-CA" sz="2400" b="1" i="1" dirty="0">
                <a:solidFill>
                  <a:srgbClr val="FF6600"/>
                </a:solidFill>
                <a:latin typeface="Corbel" panose="020B0503020204020204" pitchFamily="34" charset="0"/>
              </a:endParaRPr>
            </a:p>
            <a:p>
              <a:r>
                <a:rPr lang="en-CA" sz="2400" b="1" i="1" dirty="0">
                  <a:solidFill>
                    <a:srgbClr val="0000FF"/>
                  </a:solidFill>
                  <a:latin typeface="Corbel" panose="020B0503020204020204" pitchFamily="34" charset="0"/>
                </a:rPr>
                <a:t>Canadian models may show cool in NW</a:t>
              </a:r>
            </a:p>
            <a:p>
              <a:endParaRPr lang="en-CA" sz="2400" b="1" dirty="0">
                <a:latin typeface="Corbel" panose="020B0503020204020204" pitchFamily="34" charset="0"/>
              </a:endParaRPr>
            </a:p>
            <a:p>
              <a:endParaRPr lang="en-CA" sz="2400" b="1" dirty="0">
                <a:latin typeface="Corbel" panose="020B0503020204020204" pitchFamily="34" charset="0"/>
              </a:endParaRPr>
            </a:p>
          </p:txBody>
        </p:sp>
      </p:grpSp>
      <p:grpSp>
        <p:nvGrpSpPr>
          <p:cNvPr id="23" name="Group 22">
            <a:extLst>
              <a:ext uri="{FF2B5EF4-FFF2-40B4-BE49-F238E27FC236}">
                <a16:creationId xmlns:a16="http://schemas.microsoft.com/office/drawing/2014/main" id="{405A5D04-F0CF-5C28-3923-E3A81F90B5C6}"/>
              </a:ext>
            </a:extLst>
          </p:cNvPr>
          <p:cNvGrpSpPr/>
          <p:nvPr/>
        </p:nvGrpSpPr>
        <p:grpSpPr>
          <a:xfrm>
            <a:off x="76200" y="1548621"/>
            <a:ext cx="8973600" cy="4928379"/>
            <a:chOff x="152400" y="1548621"/>
            <a:chExt cx="8973600" cy="4928379"/>
          </a:xfrm>
        </p:grpSpPr>
        <p:sp>
          <p:nvSpPr>
            <p:cNvPr id="19" name="TextBox 18">
              <a:extLst>
                <a:ext uri="{FF2B5EF4-FFF2-40B4-BE49-F238E27FC236}">
                  <a16:creationId xmlns:a16="http://schemas.microsoft.com/office/drawing/2014/main" id="{B940BD75-4870-361E-9079-2F09E25F8CCB}"/>
                </a:ext>
              </a:extLst>
            </p:cNvPr>
            <p:cNvSpPr txBox="1"/>
            <p:nvPr/>
          </p:nvSpPr>
          <p:spPr>
            <a:xfrm>
              <a:off x="152400" y="1548621"/>
              <a:ext cx="2306184" cy="4928379"/>
            </a:xfrm>
            <a:prstGeom prst="rect">
              <a:avLst/>
            </a:prstGeom>
            <a:solidFill>
              <a:schemeClr val="bg1"/>
            </a:solidFill>
          </p:spPr>
          <p:txBody>
            <a:bodyPr wrap="square" rtlCol="0">
              <a:noAutofit/>
            </a:bodyPr>
            <a:lstStyle/>
            <a:p>
              <a:r>
                <a:rPr lang="en-CA" sz="2800" b="1" dirty="0">
                  <a:latin typeface="Corbel" panose="020B0503020204020204" pitchFamily="34" charset="0"/>
                </a:rPr>
                <a:t>AMJ </a:t>
              </a:r>
              <a:r>
                <a:rPr lang="en-CA" sz="2800" b="1" dirty="0" err="1">
                  <a:latin typeface="Corbel" panose="020B0503020204020204" pitchFamily="34" charset="0"/>
                </a:rPr>
                <a:t>Precip</a:t>
              </a:r>
              <a:endParaRPr lang="en-CA" sz="2800" b="1" dirty="0">
                <a:latin typeface="Corbel" panose="020B0503020204020204" pitchFamily="34" charset="0"/>
              </a:endParaRPr>
            </a:p>
            <a:p>
              <a:endParaRPr lang="en-CA" sz="2400" b="1" dirty="0">
                <a:latin typeface="Corbel" panose="020B0503020204020204" pitchFamily="34" charset="0"/>
              </a:endParaRPr>
            </a:p>
            <a:p>
              <a:endParaRPr lang="en-CA" sz="2400" b="1" dirty="0">
                <a:latin typeface="Corbel" panose="020B0503020204020204" pitchFamily="34" charset="0"/>
              </a:endParaRPr>
            </a:p>
            <a:p>
              <a:r>
                <a:rPr lang="en-CA" sz="2800" b="1" i="1" dirty="0">
                  <a:solidFill>
                    <a:srgbClr val="0000FF"/>
                  </a:solidFill>
                  <a:latin typeface="Corbel" panose="020B0503020204020204" pitchFamily="34" charset="0"/>
                </a:rPr>
                <a:t>No dominant trends seen</a:t>
              </a:r>
            </a:p>
            <a:p>
              <a:endParaRPr lang="en-CA" sz="2800" b="1" dirty="0">
                <a:latin typeface="Corbel" panose="020B0503020204020204" pitchFamily="34" charset="0"/>
              </a:endParaRPr>
            </a:p>
            <a:p>
              <a:endParaRPr lang="en-CA" sz="2400" b="1" dirty="0">
                <a:latin typeface="Corbel" panose="020B0503020204020204" pitchFamily="34" charset="0"/>
              </a:endParaRPr>
            </a:p>
          </p:txBody>
        </p:sp>
        <p:pic>
          <p:nvPicPr>
            <p:cNvPr id="21" name="Picture 20">
              <a:extLst>
                <a:ext uri="{FF2B5EF4-FFF2-40B4-BE49-F238E27FC236}">
                  <a16:creationId xmlns:a16="http://schemas.microsoft.com/office/drawing/2014/main" id="{1FC2476F-3399-28E6-147C-02082A256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600200"/>
              <a:ext cx="6840000" cy="4573288"/>
            </a:xfrm>
            <a:prstGeom prst="rect">
              <a:avLst/>
            </a:prstGeom>
          </p:spPr>
        </p:pic>
      </p:grpSp>
      <p:sp>
        <p:nvSpPr>
          <p:cNvPr id="5" name="Rectangle 4">
            <a:extLst>
              <a:ext uri="{FF2B5EF4-FFF2-40B4-BE49-F238E27FC236}">
                <a16:creationId xmlns:a16="http://schemas.microsoft.com/office/drawing/2014/main" id="{82649BF9-7F23-8825-8779-A10386E48EE2}"/>
              </a:ext>
            </a:extLst>
          </p:cNvPr>
          <p:cNvSpPr>
            <a:spLocks noChangeAspect="1"/>
          </p:cNvSpPr>
          <p:nvPr/>
        </p:nvSpPr>
        <p:spPr bwMode="auto">
          <a:xfrm>
            <a:off x="6748854" y="6421800"/>
            <a:ext cx="360000" cy="360000"/>
          </a:xfrm>
          <a:prstGeom prst="rect">
            <a:avLst/>
          </a:prstGeom>
          <a:solidFill>
            <a:srgbClr val="0099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CA" dirty="0">
              <a:solidFill>
                <a:srgbClr val="000000"/>
              </a:solidFill>
            </a:endParaRPr>
          </a:p>
        </p:txBody>
      </p:sp>
      <p:sp>
        <p:nvSpPr>
          <p:cNvPr id="2" name="Slide Number Placeholder 1"/>
          <p:cNvSpPr>
            <a:spLocks noGrp="1"/>
          </p:cNvSpPr>
          <p:nvPr>
            <p:ph type="sldNum" sz="quarter" idx="12"/>
          </p:nvPr>
        </p:nvSpPr>
        <p:spPr/>
        <p:txBody>
          <a:bodyPr/>
          <a:lstStyle/>
          <a:p>
            <a:fld id="{392AE7EE-0C6F-44B8-A618-F1EC8F52F0A4}" type="slidenum">
              <a:rPr lang="en-US" altLang="en-US" smtClean="0"/>
              <a:pPr/>
              <a:t>9</a:t>
            </a:fld>
            <a:endParaRPr lang="en-US" altLang="en-US" dirty="0"/>
          </a:p>
        </p:txBody>
      </p:sp>
      <p:sp>
        <p:nvSpPr>
          <p:cNvPr id="3" name="TextBox 2"/>
          <p:cNvSpPr txBox="1"/>
          <p:nvPr/>
        </p:nvSpPr>
        <p:spPr>
          <a:xfrm>
            <a:off x="360005" y="360010"/>
            <a:ext cx="7848601" cy="646331"/>
          </a:xfrm>
          <a:prstGeom prst="rect">
            <a:avLst/>
          </a:prstGeom>
          <a:noFill/>
        </p:spPr>
        <p:txBody>
          <a:bodyPr wrap="square" rtlCol="0">
            <a:noAutofit/>
          </a:bodyPr>
          <a:lstStyle/>
          <a:p>
            <a:pPr algn="ctr"/>
            <a:r>
              <a:rPr lang="en-CA" sz="3600" b="1" dirty="0">
                <a:solidFill>
                  <a:srgbClr val="C00000"/>
                </a:solidFill>
                <a:latin typeface="+mj-lt"/>
              </a:rPr>
              <a:t>North American Multi-model Ensemble</a:t>
            </a:r>
          </a:p>
        </p:txBody>
      </p:sp>
      <p:sp>
        <p:nvSpPr>
          <p:cNvPr id="8" name="Rectangle 7"/>
          <p:cNvSpPr/>
          <p:nvPr/>
        </p:nvSpPr>
        <p:spPr>
          <a:xfrm>
            <a:off x="4924106" y="3429000"/>
            <a:ext cx="2971800" cy="1359336"/>
          </a:xfrm>
          <a:prstGeom prst="rect">
            <a:avLst/>
          </a:prstGeom>
          <a:noFill/>
          <a:ln w="63500">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TextBox 11"/>
          <p:cNvSpPr txBox="1"/>
          <p:nvPr/>
        </p:nvSpPr>
        <p:spPr>
          <a:xfrm>
            <a:off x="2819400" y="900885"/>
            <a:ext cx="3276600" cy="546925"/>
          </a:xfrm>
          <a:prstGeom prst="rect">
            <a:avLst/>
          </a:prstGeom>
          <a:noFill/>
        </p:spPr>
        <p:txBody>
          <a:bodyPr wrap="square" rtlCol="0">
            <a:noAutofit/>
          </a:bodyPr>
          <a:lstStyle/>
          <a:p>
            <a:pPr algn="ctr"/>
            <a:r>
              <a:rPr lang="en-CA" sz="2800" b="1" dirty="0">
                <a:solidFill>
                  <a:srgbClr val="C00000"/>
                </a:solidFill>
                <a:latin typeface="Corbel" panose="020B0503020204020204" pitchFamily="34" charset="0"/>
              </a:rPr>
              <a:t>NMME – March run</a:t>
            </a:r>
          </a:p>
        </p:txBody>
      </p:sp>
    </p:spTree>
    <p:extLst>
      <p:ext uri="{BB962C8B-B14F-4D97-AF65-F5344CB8AC3E}">
        <p14:creationId xmlns:p14="http://schemas.microsoft.com/office/powerpoint/2010/main" val="42404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240108|-11700327|-8754175|-9605520|-12039861|NRCan&quot;,&quot;Id&quot;:&quot;6646447d31423362d48752a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219619fd-75dc-48cb-820d-8f683a95dd8b}" enabled="1" method="Privileged" siteId="{05c95b33-90ca-49d5-b644-288b930b912b}" contentBits="1" removed="0"/>
</clbl:labelList>
</file>

<file path=docProps/app.xml><?xml version="1.0" encoding="utf-8"?>
<Properties xmlns="http://schemas.openxmlformats.org/officeDocument/2006/extended-properties" xmlns:vt="http://schemas.openxmlformats.org/officeDocument/2006/docPropsVTypes">
  <TotalTime>18494</TotalTime>
  <Words>1967</Words>
  <Application>Microsoft Office PowerPoint</Application>
  <PresentationFormat>On-screen Show (4:3)</PresentationFormat>
  <Paragraphs>566</Paragraphs>
  <Slides>12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vt:lpstr>
      <vt:lpstr>Calibri</vt:lpstr>
      <vt:lpstr>Corbel</vt:lpstr>
      <vt:lpstr>HK Grotesk Bold</vt:lpstr>
      <vt:lpstr>Myriad Pro</vt:lpstr>
      <vt:lpstr>Wingdings</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NRCAN-RNCAN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kanderso</dc:creator>
  <cp:lastModifiedBy>Carr, Richard (he, him | il, lui)</cp:lastModifiedBy>
  <cp:revision>804</cp:revision>
  <cp:lastPrinted>2019-03-20T16:47:45Z</cp:lastPrinted>
  <dcterms:created xsi:type="dcterms:W3CDTF">2011-04-19T21:11:26Z</dcterms:created>
  <dcterms:modified xsi:type="dcterms:W3CDTF">2026-03-31T20:00:01Z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2_Office Theme:3\1_Office Theme:3</vt:lpwstr>
  </property>
  <property fmtid="{D5CDD505-2E9C-101B-9397-08002B2CF9AE}" pid="3" name="ClassificationContentMarkingHeaderText">
    <vt:lpwstr>UNCLASSIFIED - NON CLASSIFIÉ</vt:lpwstr>
  </property>
</Properties>
</file>