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8"/>
  </p:notesMasterIdLst>
  <p:sldIdLst>
    <p:sldId id="630" r:id="rId3"/>
    <p:sldId id="666" r:id="rId4"/>
    <p:sldId id="641" r:id="rId5"/>
    <p:sldId id="640" r:id="rId6"/>
    <p:sldId id="543" r:id="rId7"/>
    <p:sldId id="660" r:id="rId8"/>
    <p:sldId id="662" r:id="rId9"/>
    <p:sldId id="663" r:id="rId10"/>
    <p:sldId id="661" r:id="rId11"/>
    <p:sldId id="638" r:id="rId12"/>
    <p:sldId id="642" r:id="rId13"/>
    <p:sldId id="639" r:id="rId14"/>
    <p:sldId id="643" r:id="rId15"/>
    <p:sldId id="644" r:id="rId16"/>
    <p:sldId id="645" r:id="rId17"/>
    <p:sldId id="655" r:id="rId18"/>
    <p:sldId id="653" r:id="rId19"/>
    <p:sldId id="646" r:id="rId20"/>
    <p:sldId id="652" r:id="rId21"/>
    <p:sldId id="647" r:id="rId22"/>
    <p:sldId id="649" r:id="rId23"/>
    <p:sldId id="664" r:id="rId24"/>
    <p:sldId id="665" r:id="rId25"/>
    <p:sldId id="650" r:id="rId26"/>
    <p:sldId id="656" r:id="rId27"/>
  </p:sldIdLst>
  <p:sldSz cx="9144000" cy="6858000" type="screen4x3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BE00"/>
    <a:srgbClr val="FF6600"/>
    <a:srgbClr val="FFCCCC"/>
    <a:srgbClr val="66FFFF"/>
    <a:srgbClr val="008000"/>
    <a:srgbClr val="CCECFF"/>
    <a:srgbClr val="CCFFCC"/>
    <a:srgbClr val="FFFF00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175" autoAdjust="0"/>
  </p:normalViewPr>
  <p:slideViewPr>
    <p:cSldViewPr snapToGrid="0">
      <p:cViewPr varScale="1">
        <p:scale>
          <a:sx n="90" d="100"/>
          <a:sy n="90" d="100"/>
        </p:scale>
        <p:origin x="2136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r, Richard (he, him | il, lui)" userId="e5213c0a-c063-49f9-a60c-637e036461eb" providerId="ADAL" clId="{968DD353-B04C-4A9C-BE0E-8872DBD4A22D}"/>
    <pc:docChg chg="custSel modSld">
      <pc:chgData name="Carr, Richard (he, him | il, lui)" userId="e5213c0a-c063-49f9-a60c-637e036461eb" providerId="ADAL" clId="{968DD353-B04C-4A9C-BE0E-8872DBD4A22D}" dt="2023-12-11T22:52:16.634" v="90" actId="20577"/>
      <pc:docMkLst>
        <pc:docMk/>
      </pc:docMkLst>
      <pc:sldChg chg="modNotesTx">
        <pc:chgData name="Carr, Richard (he, him | il, lui)" userId="e5213c0a-c063-49f9-a60c-637e036461eb" providerId="ADAL" clId="{968DD353-B04C-4A9C-BE0E-8872DBD4A22D}" dt="2023-12-11T22:52:16.634" v="90" actId="20577"/>
        <pc:sldMkLst>
          <pc:docMk/>
          <pc:sldMk cId="2954727590" sldId="25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595946-F59C-4E01-8503-EB1484F4CE5A}" type="datetimeFigureOut">
              <a:rPr lang="en-CA" smtClean="0"/>
              <a:t>2024-05-07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B44399-CA56-428E-A697-E2C078CAF07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7440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charset="2"/>
              <a:buNone/>
              <a:defRPr/>
            </a:pPr>
            <a:r>
              <a:rPr lang="en-US" altLang="en-US" sz="1800" b="0" dirty="0">
                <a:latin typeface="+mj-lt"/>
              </a:rPr>
              <a:t>The location and year of the fire in the background photo is unknown to the author; however, this landscape is typical for </a:t>
            </a:r>
          </a:p>
          <a:p>
            <a:pPr marL="0" indent="0" eaLnBrk="1" hangingPunct="1">
              <a:buFont typeface="Wingdings" charset="2"/>
              <a:buNone/>
              <a:defRPr/>
            </a:pPr>
            <a:r>
              <a:rPr lang="en-US" altLang="en-US" sz="1800" b="0" dirty="0">
                <a:latin typeface="+mj-lt"/>
              </a:rPr>
              <a:t>northern parts of the provinces or southern parts of the Territories.</a:t>
            </a:r>
          </a:p>
          <a:p>
            <a:pPr marL="0" indent="0" eaLnBrk="1" hangingPunct="1">
              <a:buFont typeface="Wingdings" charset="2"/>
              <a:buNone/>
              <a:defRPr/>
            </a:pPr>
            <a:endParaRPr lang="en-US" altLang="en-US" sz="1800" b="0" dirty="0">
              <a:latin typeface="+mj-lt"/>
            </a:endParaRPr>
          </a:p>
          <a:p>
            <a:pPr marL="0" indent="0" eaLnBrk="1" hangingPunct="1">
              <a:buFont typeface="Wingdings" charset="2"/>
              <a:buNone/>
              <a:defRPr/>
            </a:pPr>
            <a:r>
              <a:rPr lang="en-US" altLang="en-US" sz="1800" b="0" dirty="0">
                <a:latin typeface="+mj-lt"/>
              </a:rPr>
              <a:t>Each year Canada has about:</a:t>
            </a:r>
          </a:p>
          <a:p>
            <a:pPr marL="355600" indent="-179388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b="0" dirty="0">
                <a:solidFill>
                  <a:srgbClr val="C00000"/>
                </a:solidFill>
                <a:latin typeface="+mj-lt"/>
              </a:rPr>
              <a:t>7,500 forest fires (NFDB 1990-2016)</a:t>
            </a:r>
          </a:p>
          <a:p>
            <a:pPr marL="355600" indent="-179388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b="0" dirty="0">
                <a:solidFill>
                  <a:srgbClr val="C00000"/>
                </a:solidFill>
                <a:latin typeface="+mj-lt"/>
              </a:rPr>
              <a:t>2.5 million ha burned (NFDB 1990-2016</a:t>
            </a:r>
          </a:p>
          <a:p>
            <a:pPr marL="355600" indent="-179388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b="0" dirty="0">
                <a:solidFill>
                  <a:srgbClr val="C00000"/>
                </a:solidFill>
                <a:latin typeface="+mj-lt"/>
              </a:rPr>
              <a:t>The 2023 burned area will skew the historical statistic. The number of fires was not very big, so Canada had a</a:t>
            </a:r>
          </a:p>
          <a:p>
            <a:pPr marL="176212" indent="0" eaLnBrk="1" hangingPunct="1">
              <a:buFont typeface="Arial" panose="020B0604020202020204" pitchFamily="34" charset="0"/>
              <a:buNone/>
              <a:defRPr/>
            </a:pPr>
            <a:r>
              <a:rPr lang="en-US" altLang="en-US" b="0" dirty="0">
                <a:solidFill>
                  <a:srgbClr val="C00000"/>
                </a:solidFill>
                <a:latin typeface="+mj-lt"/>
              </a:rPr>
              <a:t>     lot of fires that burned very large areas.</a:t>
            </a:r>
          </a:p>
          <a:p>
            <a:pPr marL="176212" indent="0" eaLnBrk="1" hangingPunct="1">
              <a:buFont typeface="Arial" panose="020B0604020202020204" pitchFamily="34" charset="0"/>
              <a:buNone/>
              <a:defRPr/>
            </a:pPr>
            <a:endParaRPr lang="en-US" altLang="en-US" b="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44399-CA56-428E-A697-E2C078CAF07B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486917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943626D1-14DB-3DA6-88BD-B250A8C8E3D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46FB7313-EECC-86F2-2740-6375A9855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CA" altLang="en-US" dirty="0"/>
              <a:t>The burned area chart shows the progression during 2023, with the black 2023 line dwarfing the burned area from</a:t>
            </a:r>
          </a:p>
          <a:p>
            <a:r>
              <a:rPr lang="en-CA" altLang="en-US" dirty="0"/>
              <a:t>the previous few years. At the moment, let us focus on the circled areas in the chart:</a:t>
            </a:r>
          </a:p>
          <a:p>
            <a:r>
              <a:rPr lang="en-CA" altLang="en-US" dirty="0"/>
              <a:t>   -Fires started in late April and early May in the Parkland area (mixed forest/cropland/grazing land) in Alberta</a:t>
            </a:r>
          </a:p>
          <a:p>
            <a:r>
              <a:rPr lang="en-CA" altLang="en-US" dirty="0"/>
              <a:t>     and were most likely human-caused with little lightning at the time. Southeast winds drove rapid fire growth.</a:t>
            </a:r>
          </a:p>
          <a:p>
            <a:r>
              <a:rPr lang="en-CA" altLang="en-US" dirty="0"/>
              <a:t>     Edmonton, where the author and the Northern Forestry Centre are located, are near the tip of the pink arrow.</a:t>
            </a:r>
          </a:p>
          <a:p>
            <a:r>
              <a:rPr lang="en-CA" altLang="en-US" dirty="0"/>
              <a:t>     Fires starting after the first couple days of May in the Swan Hills, northwestern Alberta, northeastern BC, and</a:t>
            </a:r>
          </a:p>
          <a:p>
            <a:r>
              <a:rPr lang="en-CA" altLang="en-US" dirty="0"/>
              <a:t>     western SK may be lightning-caused, with numerous weak thundershowers present in the first half of May.</a:t>
            </a:r>
          </a:p>
          <a:p>
            <a:r>
              <a:rPr lang="en-CA" altLang="en-US" dirty="0"/>
              <a:t>&lt;Advance slide&gt;</a:t>
            </a:r>
          </a:p>
          <a:p>
            <a:r>
              <a:rPr lang="en-CA" altLang="en-US" dirty="0"/>
              <a:t>   -By mid-May, fires in northern Alberta, northeastern BC, and western Saskatchewan were growing fast.</a:t>
            </a:r>
          </a:p>
          <a:p>
            <a:r>
              <a:rPr lang="en-CA" altLang="en-US" dirty="0"/>
              <a:t>&lt;Advance slide&gt;</a:t>
            </a:r>
          </a:p>
          <a:p>
            <a:r>
              <a:rPr lang="en-CA" altLang="en-US" dirty="0"/>
              <a:t>   -Area in the blue oval began receiving good rainfall in about the 3</a:t>
            </a:r>
            <a:r>
              <a:rPr lang="en-CA" altLang="en-US" baseline="30000" dirty="0"/>
              <a:t>rd</a:t>
            </a:r>
            <a:r>
              <a:rPr lang="en-CA" altLang="en-US" dirty="0"/>
              <a:t> week of May. Daily precipitation from the CWFIS</a:t>
            </a:r>
          </a:p>
          <a:p>
            <a:r>
              <a:rPr lang="en-CA" altLang="en-US" dirty="0"/>
              <a:t>    for May 23 is shown at left. Fires outside this area remained active, while the most intense fires within the oval</a:t>
            </a:r>
          </a:p>
          <a:p>
            <a:r>
              <a:rPr lang="en-CA" altLang="en-US" dirty="0"/>
              <a:t>    were reduced in intensity but not completely extinguished. Frequent rainfall over the rest of the summer within</a:t>
            </a:r>
          </a:p>
          <a:p>
            <a:r>
              <a:rPr lang="en-CA" altLang="en-US" dirty="0"/>
              <a:t>    the oval area kept these fires from re-intensifying.</a:t>
            </a:r>
          </a:p>
          <a:p>
            <a:endParaRPr lang="en-CA" altLang="en-US" dirty="0"/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213F62BD-3024-5B65-2F99-985E37D46B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77FBF42-7AB1-474C-973E-4A4EFD60973E}" type="slidenum">
              <a:rPr lang="en-CA" altLang="en-US" b="0">
                <a:latin typeface="Times" panose="02020603050405020304" pitchFamily="18" charset="0"/>
              </a:rPr>
              <a:pPr/>
              <a:t>10</a:t>
            </a:fld>
            <a:endParaRPr lang="en-CA" altLang="en-US" b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5920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943626D1-14DB-3DA6-88BD-B250A8C8E3D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46FB7313-EECC-86F2-2740-6375A9855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CA" altLang="en-US" dirty="0"/>
              <a:t>The </a:t>
            </a:r>
            <a:r>
              <a:rPr lang="en-CA" altLang="en-US" dirty="0" err="1"/>
              <a:t>Tantallon</a:t>
            </a:r>
            <a:r>
              <a:rPr lang="en-CA" altLang="en-US" dirty="0"/>
              <a:t> fire near Halifax (off the top of this map) resulted in evacuations during the same period.</a:t>
            </a:r>
          </a:p>
          <a:p>
            <a:endParaRPr lang="en-CA" altLang="en-US" dirty="0"/>
          </a:p>
          <a:p>
            <a:r>
              <a:rPr lang="en-CA" altLang="en-US" dirty="0"/>
              <a:t>During mid-May to mid-June, a 500 hectopascal ridge of high pressure moved east across Canada, then was forced</a:t>
            </a:r>
          </a:p>
          <a:p>
            <a:r>
              <a:rPr lang="en-CA" altLang="en-US" dirty="0"/>
              <a:t>westward (retrogression) across the country, after which it moved east across Canada again before flattening in eastern regions.</a:t>
            </a:r>
          </a:p>
          <a:p>
            <a:r>
              <a:rPr lang="en-CA" altLang="en-US" dirty="0"/>
              <a:t>The author has never seen a ridge traverse the country three times in opposite directions. Some ridge retrogression</a:t>
            </a:r>
          </a:p>
          <a:p>
            <a:r>
              <a:rPr lang="en-CA" altLang="en-US" dirty="0"/>
              <a:t>often occurs in winter where intruding Arctic air pushes a ridge from western Canada over the eastern Pacific Ocean,</a:t>
            </a:r>
          </a:p>
          <a:p>
            <a:r>
              <a:rPr lang="en-CA" altLang="en-US" dirty="0"/>
              <a:t>after which the ridge may move east again. The amount of movement of this one ridge in 2023 was very unusual though.</a:t>
            </a:r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213F62BD-3024-5B65-2F99-985E37D46B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77FBF42-7AB1-474C-973E-4A4EFD60973E}" type="slidenum">
              <a:rPr lang="en-CA" altLang="en-US" b="0">
                <a:latin typeface="Times" panose="02020603050405020304" pitchFamily="18" charset="0"/>
              </a:rPr>
              <a:pPr/>
              <a:t>11</a:t>
            </a:fld>
            <a:endParaRPr lang="en-CA" altLang="en-US" b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3559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943626D1-14DB-3DA6-88BD-B250A8C8E3D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46FB7313-EECC-86F2-2740-6375A9855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CA" altLang="en-US" dirty="0"/>
              <a:t>Some Northwest Territories fires started in May (recall the early snow departure), which is early for this region.</a:t>
            </a:r>
          </a:p>
          <a:p>
            <a:r>
              <a:rPr lang="en-CA" altLang="en-US" dirty="0"/>
              <a:t>During June, many western Canadian fires showed vigorous activity, and many Quebec fires started in the first few </a:t>
            </a:r>
          </a:p>
          <a:p>
            <a:r>
              <a:rPr lang="en-CA" altLang="en-US" dirty="0"/>
              <a:t>days of June. Hot and dry conditions followed by scattered thundershowers appeared to start the majority of these fires.</a:t>
            </a:r>
          </a:p>
          <a:p>
            <a:endParaRPr lang="en-CA" altLang="en-US" dirty="0"/>
          </a:p>
          <a:p>
            <a:r>
              <a:rPr lang="en-CA" altLang="en-US" dirty="0"/>
              <a:t>&lt;Advance slide&gt;</a:t>
            </a:r>
          </a:p>
          <a:p>
            <a:r>
              <a:rPr lang="en-CA" altLang="en-US" dirty="0"/>
              <a:t>By June 27, Canada had broken the previous area burned records set in 1995 and/or 1989 (close to 7.5 million hectares).</a:t>
            </a:r>
          </a:p>
          <a:p>
            <a:r>
              <a:rPr lang="en-CA" altLang="en-US" dirty="0"/>
              <a:t>This necessitated extending the chart’s y-axis to about 12 million hectares. This wasn’t enough though, as the y-axis</a:t>
            </a:r>
          </a:p>
          <a:p>
            <a:r>
              <a:rPr lang="en-CA" altLang="en-US" dirty="0"/>
              <a:t>had to be extended a second time later in the summer.</a:t>
            </a:r>
          </a:p>
          <a:p>
            <a:endParaRPr lang="en-CA" altLang="en-US" dirty="0"/>
          </a:p>
          <a:p>
            <a:r>
              <a:rPr lang="en-CA" altLang="en-US" dirty="0"/>
              <a:t>&lt;Advance slide&gt;</a:t>
            </a:r>
          </a:p>
          <a:p>
            <a:r>
              <a:rPr lang="en-CA" altLang="en-US" dirty="0"/>
              <a:t>The photo at the left shows fire activity on Vancouver Island was intense early in the season, as the axe</a:t>
            </a:r>
          </a:p>
          <a:p>
            <a:r>
              <a:rPr lang="en-CA" altLang="en-US" dirty="0"/>
              <a:t>shows the depth of burn – close to 1 metre – exposed mineral soil. </a:t>
            </a:r>
          </a:p>
          <a:p>
            <a:endParaRPr lang="en-CA" altLang="en-US" dirty="0"/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213F62BD-3024-5B65-2F99-985E37D46B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77FBF42-7AB1-474C-973E-4A4EFD60973E}" type="slidenum">
              <a:rPr lang="en-CA" altLang="en-US" b="0">
                <a:latin typeface="Times" panose="02020603050405020304" pitchFamily="18" charset="0"/>
              </a:rPr>
              <a:pPr/>
              <a:t>12</a:t>
            </a:fld>
            <a:endParaRPr lang="en-CA" altLang="en-US" b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0044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943626D1-14DB-3DA6-88BD-B250A8C8E3D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46FB7313-EECC-86F2-2740-6375A9855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CA" altLang="en-US" dirty="0"/>
              <a:t>As July progressed, fires in southern Quebec began receiving rain, but those further north along James Bay</a:t>
            </a:r>
          </a:p>
          <a:p>
            <a:r>
              <a:rPr lang="en-CA" altLang="en-US" dirty="0"/>
              <a:t>remained very active until late in the month. Extreme activity developed in western Canada.</a:t>
            </a:r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213F62BD-3024-5B65-2F99-985E37D46B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77FBF42-7AB1-474C-973E-4A4EFD60973E}" type="slidenum">
              <a:rPr lang="en-CA" altLang="en-US" b="0">
                <a:latin typeface="Times" panose="02020603050405020304" pitchFamily="18" charset="0"/>
              </a:rPr>
              <a:pPr/>
              <a:t>13</a:t>
            </a:fld>
            <a:endParaRPr lang="en-CA" altLang="en-US" b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597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943626D1-14DB-3DA6-88BD-B250A8C8E3D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46FB7313-EECC-86F2-2740-6375A9855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CA" altLang="en-US" dirty="0"/>
              <a:t>During August, Quebec fires flared occasionally, and activity continued to increase in western areas through much</a:t>
            </a:r>
          </a:p>
          <a:p>
            <a:r>
              <a:rPr lang="en-CA" altLang="en-US" dirty="0"/>
              <a:t>of the month. Many new starts occurred in southern and central BC, and Yukon (left circle). By late in the month,</a:t>
            </a:r>
          </a:p>
          <a:p>
            <a:r>
              <a:rPr lang="en-CA" altLang="en-US" dirty="0"/>
              <a:t>cool and wet conditions in the northern Northwest Territories slowed fire activity there, but the responsible pressure</a:t>
            </a:r>
          </a:p>
          <a:p>
            <a:r>
              <a:rPr lang="en-CA" altLang="en-US" dirty="0"/>
              <a:t>patterns led to warm, dry, and windy conditions along the 60</a:t>
            </a:r>
            <a:r>
              <a:rPr lang="en-CA" altLang="en-US" baseline="30000" dirty="0"/>
              <a:t>th</a:t>
            </a:r>
            <a:r>
              <a:rPr lang="en-CA" altLang="en-US" dirty="0"/>
              <a:t> parallel. One such wind event led to rapid growth</a:t>
            </a:r>
          </a:p>
          <a:p>
            <a:r>
              <a:rPr lang="en-CA" altLang="en-US" dirty="0"/>
              <a:t>at the end of August and start of September (right circle).    </a:t>
            </a:r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213F62BD-3024-5B65-2F99-985E37D46B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77FBF42-7AB1-474C-973E-4A4EFD60973E}" type="slidenum">
              <a:rPr lang="en-CA" altLang="en-US" b="0">
                <a:latin typeface="Times" panose="02020603050405020304" pitchFamily="18" charset="0"/>
              </a:rPr>
              <a:pPr/>
              <a:t>14</a:t>
            </a:fld>
            <a:endParaRPr lang="en-CA" altLang="en-US" b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0520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943626D1-14DB-3DA6-88BD-B250A8C8E3D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46FB7313-EECC-86F2-2740-6375A9855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CA" altLang="en-US" dirty="0"/>
              <a:t>The CWFIS wind map shows noon conditions for September 2, which contributed to rapid fire growth. Red areas</a:t>
            </a:r>
          </a:p>
          <a:p>
            <a:r>
              <a:rPr lang="en-CA" altLang="en-US" dirty="0"/>
              <a:t>indicate speeds of 25 km/h or higher. Since this map indicates noon local time observations, high winds could have</a:t>
            </a:r>
          </a:p>
          <a:p>
            <a:r>
              <a:rPr lang="en-CA" altLang="en-US" dirty="0"/>
              <a:t>occurred in other areas earlier or later in the day.</a:t>
            </a:r>
          </a:p>
          <a:p>
            <a:r>
              <a:rPr lang="en-CA" altLang="en-US" dirty="0"/>
              <a:t>&lt;Advance slide&gt;</a:t>
            </a:r>
          </a:p>
          <a:p>
            <a:endParaRPr lang="en-CA" altLang="en-US" dirty="0"/>
          </a:p>
          <a:p>
            <a:r>
              <a:rPr lang="en-CA" altLang="en-US" dirty="0"/>
              <a:t>A wind event may have led to a further large increase in area burned in late September. Remember this chart is </a:t>
            </a:r>
          </a:p>
          <a:p>
            <a:r>
              <a:rPr lang="en-CA" altLang="en-US" dirty="0"/>
              <a:t>derived from hotspots, so this apparent large increase in area burned could also be an artifact of clear skies,</a:t>
            </a:r>
          </a:p>
          <a:p>
            <a:r>
              <a:rPr lang="en-CA" altLang="en-US" dirty="0"/>
              <a:t>which may have allowed more hotspots to be visible than on previous days. Regardless, wind did drive fire growth</a:t>
            </a:r>
          </a:p>
          <a:p>
            <a:r>
              <a:rPr lang="en-CA" altLang="en-US" dirty="0"/>
              <a:t>close to 60N between September 21 and 22.</a:t>
            </a:r>
          </a:p>
          <a:p>
            <a:endParaRPr lang="en-CA" altLang="en-US" dirty="0"/>
          </a:p>
          <a:p>
            <a:r>
              <a:rPr lang="en-CA" altLang="en-US" dirty="0"/>
              <a:t>Sporadic fire continued through September around James Bay, and the intense activity in the west carried on into</a:t>
            </a:r>
          </a:p>
          <a:p>
            <a:r>
              <a:rPr lang="en-CA" altLang="en-US" dirty="0"/>
              <a:t>October. This gradually settled down, but did not entirely disappear, over the month. Some new fires have been</a:t>
            </a:r>
          </a:p>
          <a:p>
            <a:r>
              <a:rPr lang="en-CA" altLang="en-US" dirty="0"/>
              <a:t>recorded in Alberta and British Columbia in November, but these are likely managed easily by suppression crews.</a:t>
            </a:r>
          </a:p>
          <a:p>
            <a:endParaRPr lang="en-CA" altLang="en-US" dirty="0"/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213F62BD-3024-5B65-2F99-985E37D46B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77FBF42-7AB1-474C-973E-4A4EFD60973E}" type="slidenum">
              <a:rPr lang="en-CA" altLang="en-US" b="0">
                <a:latin typeface="Times" panose="02020603050405020304" pitchFamily="18" charset="0"/>
              </a:rPr>
              <a:pPr/>
              <a:t>15</a:t>
            </a:fld>
            <a:endParaRPr lang="en-CA" altLang="en-US" b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0577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943626D1-14DB-3DA6-88BD-B250A8C8E3D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46FB7313-EECC-86F2-2740-6375A9855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altLang="en-US" dirty="0"/>
              <a:t>A large increase in area burned was possible on September 22. Reminder to consider whether clear skies on a particular day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altLang="en-US" dirty="0"/>
              <a:t>could allow a larger number of hotspots to be visible.</a:t>
            </a:r>
          </a:p>
          <a:p>
            <a:r>
              <a:rPr lang="en-CA" altLang="en-US" dirty="0"/>
              <a:t>&lt;Advance slide&gt;</a:t>
            </a:r>
          </a:p>
          <a:p>
            <a:endParaRPr lang="en-CA" altLang="en-US" dirty="0"/>
          </a:p>
          <a:p>
            <a:r>
              <a:rPr lang="en-CA" altLang="en-US" dirty="0"/>
              <a:t>Maybe the largest one-day increase in area burned was in mid-June, as shown by the tallest black spire on this chart.</a:t>
            </a:r>
          </a:p>
          <a:p>
            <a:r>
              <a:rPr lang="en-CA" altLang="en-US" dirty="0"/>
              <a:t>Other colored lines represent counts from the past few years. Note that very little burning had occurred in the previous few years in</a:t>
            </a:r>
          </a:p>
          <a:p>
            <a:r>
              <a:rPr lang="en-CA" altLang="en-US" dirty="0"/>
              <a:t>Late August and September, while a large amount of burning occurred during this period in 2023.</a:t>
            </a:r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213F62BD-3024-5B65-2F99-985E37D46B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77FBF42-7AB1-474C-973E-4A4EFD60973E}" type="slidenum">
              <a:rPr lang="en-CA" altLang="en-US" b="0">
                <a:latin typeface="Times" panose="02020603050405020304" pitchFamily="18" charset="0"/>
              </a:rPr>
              <a:pPr/>
              <a:t>16</a:t>
            </a:fld>
            <a:endParaRPr lang="en-CA" altLang="en-US" b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0524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943626D1-14DB-3DA6-88BD-B250A8C8E3D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46FB7313-EECC-86F2-2740-6375A9855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CA" altLang="en-US" dirty="0"/>
              <a:t>Quebec’s intensive fire management zone roughly stretches east from the bottom of James Bay to the Labrador border.</a:t>
            </a:r>
          </a:p>
          <a:p>
            <a:r>
              <a:rPr lang="en-CA" altLang="en-US" dirty="0"/>
              <a:t>While more fires occurred in this zone, the area burned was less than in the northern zone, where fires are often not</a:t>
            </a:r>
          </a:p>
          <a:p>
            <a:r>
              <a:rPr lang="en-CA" altLang="en-US" dirty="0"/>
              <a:t>suppressed to the same degree as in the intensive zone.</a:t>
            </a:r>
          </a:p>
          <a:p>
            <a:endParaRPr lang="en-CA" altLang="en-US" dirty="0"/>
          </a:p>
          <a:p>
            <a:r>
              <a:rPr lang="en-CA" altLang="en-US" dirty="0"/>
              <a:t>Of note, the large fire (Fire 344) in the intensive zone below James Bay is the largest recorded in that area at about </a:t>
            </a:r>
          </a:p>
          <a:p>
            <a:r>
              <a:rPr lang="en-CA" altLang="en-US" dirty="0"/>
              <a:t>483,000 ha.</a:t>
            </a:r>
          </a:p>
          <a:p>
            <a:endParaRPr lang="en-CA" altLang="en-US" dirty="0"/>
          </a:p>
          <a:p>
            <a:r>
              <a:rPr lang="en-CA" altLang="en-US" dirty="0"/>
              <a:t>Fire 218, on the south side of La Grande Riviere, became Quebec’s largest recorded fire at about 1.2 million hectares.</a:t>
            </a:r>
          </a:p>
          <a:p>
            <a:r>
              <a:rPr lang="en-CA" altLang="en-US" dirty="0"/>
              <a:t>The gap in the fire history (brown shades) north of Fire 218 marks La Grande Riviere, and large river with several </a:t>
            </a:r>
          </a:p>
          <a:p>
            <a:r>
              <a:rPr lang="en-CA" altLang="en-US" dirty="0"/>
              <a:t>hydroelectric plants, a small number of scattered communities, and large water bodies that break up the fire history pattern.</a:t>
            </a:r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213F62BD-3024-5B65-2F99-985E37D46B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77FBF42-7AB1-474C-973E-4A4EFD60973E}" type="slidenum">
              <a:rPr lang="en-CA" altLang="en-US" b="0">
                <a:latin typeface="Times" panose="02020603050405020304" pitchFamily="18" charset="0"/>
              </a:rPr>
              <a:pPr/>
              <a:t>17</a:t>
            </a:fld>
            <a:endParaRPr lang="en-CA" altLang="en-US" b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9883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943626D1-14DB-3DA6-88BD-B250A8C8E3D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46FB7313-EECC-86F2-2740-6375A9855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CA" altLang="en-US" dirty="0"/>
              <a:t>Links to a couple </a:t>
            </a:r>
            <a:r>
              <a:rPr lang="en-CA" altLang="en-US" dirty="0" err="1"/>
              <a:t>FireWork</a:t>
            </a:r>
            <a:r>
              <a:rPr lang="en-CA" altLang="en-US" dirty="0"/>
              <a:t> animations are provided here. The domain on these historical animations does not extend</a:t>
            </a:r>
          </a:p>
          <a:p>
            <a:r>
              <a:rPr lang="en-CA" altLang="en-US" dirty="0"/>
              <a:t>as far south as the domain on Environment and Climate Change Canada’s Firework web page.</a:t>
            </a:r>
          </a:p>
          <a:p>
            <a:endParaRPr lang="en-CA" altLang="en-US" dirty="0"/>
          </a:p>
          <a:p>
            <a:r>
              <a:rPr lang="en-CA" altLang="en-US" dirty="0"/>
              <a:t>A few smoke models of various sorts from the USA are listed, but the author is not overly familiar with their capabilities.</a:t>
            </a:r>
          </a:p>
          <a:p>
            <a:endParaRPr lang="en-CA" altLang="en-US" dirty="0"/>
          </a:p>
          <a:p>
            <a:r>
              <a:rPr lang="en-CA" altLang="en-US" dirty="0"/>
              <a:t>During the MARAMA workshop, Jack Chen’s </a:t>
            </a:r>
            <a:r>
              <a:rPr lang="en-CA" altLang="en-US" dirty="0" err="1"/>
              <a:t>FireWork</a:t>
            </a:r>
            <a:r>
              <a:rPr lang="en-CA" altLang="en-US" dirty="0"/>
              <a:t> presentation followed this, so the author did not spend</a:t>
            </a:r>
          </a:p>
          <a:p>
            <a:r>
              <a:rPr lang="en-CA" altLang="en-US" dirty="0"/>
              <a:t>much time on this slide.</a:t>
            </a:r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213F62BD-3024-5B65-2F99-985E37D46B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77FBF42-7AB1-474C-973E-4A4EFD60973E}" type="slidenum">
              <a:rPr lang="en-CA" altLang="en-US" b="0">
                <a:latin typeface="Times" panose="02020603050405020304" pitchFamily="18" charset="0"/>
              </a:rPr>
              <a:pPr/>
              <a:t>18</a:t>
            </a:fld>
            <a:endParaRPr lang="en-CA" altLang="en-US" b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614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943626D1-14DB-3DA6-88BD-B250A8C8E3D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46FB7313-EECC-86F2-2740-6375A9855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CA" altLang="en-US" dirty="0"/>
              <a:t>2023 fire sizes are represented by the red circles, and numbers of evacuees with the yellow circles.</a:t>
            </a:r>
          </a:p>
          <a:p>
            <a:r>
              <a:rPr lang="en-CA" altLang="en-US" dirty="0"/>
              <a:t>&lt;Advance slide&gt;</a:t>
            </a:r>
          </a:p>
          <a:p>
            <a:endParaRPr lang="en-CA" altLang="en-US" dirty="0"/>
          </a:p>
          <a:p>
            <a:r>
              <a:rPr lang="en-CA" altLang="en-US" dirty="0"/>
              <a:t>Evacuation numbers are steadily increasing with more people living in interface areas (where forest meets with</a:t>
            </a:r>
          </a:p>
          <a:p>
            <a:r>
              <a:rPr lang="en-CA" altLang="en-US" dirty="0"/>
              <a:t>human-built infrastructure) and lengthening and intensifying fire seasons. 2023 data is still being assessed so is</a:t>
            </a:r>
          </a:p>
          <a:p>
            <a:r>
              <a:rPr lang="en-CA" altLang="en-US" dirty="0"/>
              <a:t>subject to change.</a:t>
            </a:r>
          </a:p>
          <a:p>
            <a:endParaRPr lang="en-CA" altLang="en-US" dirty="0"/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213F62BD-3024-5B65-2F99-985E37D46B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77FBF42-7AB1-474C-973E-4A4EFD60973E}" type="slidenum">
              <a:rPr lang="en-CA" altLang="en-US" b="0">
                <a:latin typeface="Times" panose="02020603050405020304" pitchFamily="18" charset="0"/>
              </a:rPr>
              <a:pPr/>
              <a:t>19</a:t>
            </a:fld>
            <a:endParaRPr lang="en-CA" altLang="en-US" b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50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943626D1-14DB-3DA6-88BD-B250A8C8E3D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46FB7313-EECC-86F2-2740-6375A9855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CA" altLang="en-US" dirty="0"/>
              <a:t>El Nino is evident with the plume of warm water extending west from the west coast of South America. Sea Surface Temperatures in the Nino 3.4 region (red rectangle)</a:t>
            </a:r>
          </a:p>
          <a:p>
            <a:r>
              <a:rPr lang="en-CA" altLang="en-US" dirty="0"/>
              <a:t>provide the oceanic temperature index used to help determine the state of ENSO.  </a:t>
            </a:r>
          </a:p>
          <a:p>
            <a:endParaRPr lang="en-CA" altLang="en-US" dirty="0"/>
          </a:p>
          <a:p>
            <a:r>
              <a:rPr lang="en-CA" altLang="en-US" dirty="0"/>
              <a:t>The impact of the Pacific Decadal Oscillation (PDO) on the 2023 fire season in Canada may be one</a:t>
            </a:r>
          </a:p>
          <a:p>
            <a:r>
              <a:rPr lang="en-CA" altLang="en-US" dirty="0"/>
              <a:t>of many contributing factors. The warm ocean temperatures shown in orange or red along the west coast of North</a:t>
            </a:r>
          </a:p>
          <a:p>
            <a:r>
              <a:rPr lang="en-CA" altLang="en-US" dirty="0"/>
              <a:t>America often indicate the PDO is in the positive phase, which often coincides with a well-established El Nino.</a:t>
            </a:r>
          </a:p>
          <a:p>
            <a:r>
              <a:rPr lang="en-CA" altLang="en-US" dirty="0"/>
              <a:t>In 2023 the mid-Pacific SSTs were even higher though, resulting in a negative PDO.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altLang="en-US" dirty="0"/>
              <a:t>Some big fire years occurred in the 2013-15 period in northern parts of western Canada with a positive PDO.</a:t>
            </a:r>
          </a:p>
          <a:p>
            <a:endParaRPr lang="en-CA" altLang="en-US" dirty="0"/>
          </a:p>
          <a:p>
            <a:r>
              <a:rPr lang="en-CA" altLang="en-US" dirty="0"/>
              <a:t>In this case, the temperatures in the central Pacific are even warmer than the coastal temperatures, indicating the PDO is</a:t>
            </a:r>
          </a:p>
          <a:p>
            <a:r>
              <a:rPr lang="en-CA" altLang="en-US" dirty="0"/>
              <a:t>actually in the negative phase, which is indicated in the time series graph on the left. What effect does a “warm negative” </a:t>
            </a:r>
          </a:p>
          <a:p>
            <a:r>
              <a:rPr lang="en-CA" altLang="en-US" dirty="0"/>
              <a:t>PDO have, such as during 2023?</a:t>
            </a:r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213F62BD-3024-5B65-2F99-985E37D46B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77FBF42-7AB1-474C-973E-4A4EFD60973E}" type="slidenum">
              <a:rPr lang="en-CA" altLang="en-US" b="0">
                <a:latin typeface="Times" panose="02020603050405020304" pitchFamily="18" charset="0"/>
              </a:rPr>
              <a:pPr/>
              <a:t>2</a:t>
            </a:fld>
            <a:endParaRPr lang="en-CA" altLang="en-US" b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3575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943626D1-14DB-3DA6-88BD-B250A8C8E3D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46FB7313-EECC-86F2-2740-6375A9855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CA" altLang="en-US" dirty="0"/>
              <a:t>A few more records set in 2023:</a:t>
            </a:r>
          </a:p>
          <a:p>
            <a:r>
              <a:rPr lang="en-CA" altLang="en-US" dirty="0"/>
              <a:t>The National Preparedness Level (NPL) indicates the availability of fire suppression resources in Canada.</a:t>
            </a:r>
          </a:p>
          <a:p>
            <a:r>
              <a:rPr lang="en-CA" altLang="en-US" dirty="0"/>
              <a:t>Level 1 indicates very little and easily managed fire activity, whereas 5 indicates suppression resources are </a:t>
            </a:r>
          </a:p>
          <a:p>
            <a:r>
              <a:rPr lang="en-CA" altLang="en-US" dirty="0"/>
              <a:t>fully committed. The period of 120 continuous NPL 5 days in 2023 set a record.</a:t>
            </a:r>
          </a:p>
          <a:p>
            <a:endParaRPr lang="en-CA" altLang="en-US" dirty="0"/>
          </a:p>
          <a:p>
            <a:r>
              <a:rPr lang="en-CA" altLang="en-US" dirty="0"/>
              <a:t>Smog alerts and warnings are unique to some regions in Quebec, while smoke alerts and warnings may be issued</a:t>
            </a:r>
          </a:p>
          <a:p>
            <a:r>
              <a:rPr lang="en-CA" altLang="en-US" dirty="0"/>
              <a:t>for any other region of the country. One can see a few colored spots in Nunavut, which is not immune to smoke</a:t>
            </a:r>
          </a:p>
          <a:p>
            <a:r>
              <a:rPr lang="en-CA" altLang="en-US" dirty="0"/>
              <a:t>effects during an active fire season, even though forest is absent in much of the Territory.</a:t>
            </a:r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213F62BD-3024-5B65-2F99-985E37D46B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77FBF42-7AB1-474C-973E-4A4EFD60973E}" type="slidenum">
              <a:rPr lang="en-CA" altLang="en-US" b="0">
                <a:latin typeface="Times" panose="02020603050405020304" pitchFamily="18" charset="0"/>
              </a:rPr>
              <a:pPr/>
              <a:t>20</a:t>
            </a:fld>
            <a:endParaRPr lang="en-CA" altLang="en-US" b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995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943626D1-14DB-3DA6-88BD-B250A8C8E3D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46FB7313-EECC-86F2-2740-6375A9855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CA" altLang="en-US" dirty="0"/>
              <a:t>The modern era of fire mapping begins in the early 1980s. Canada has had very large fires in years previous to that</a:t>
            </a:r>
          </a:p>
          <a:p>
            <a:r>
              <a:rPr lang="en-CA" altLang="en-US" dirty="0"/>
              <a:t>(e.g. the 1950 Chinchaga fire, BC/AB, and the 1825 </a:t>
            </a:r>
            <a:r>
              <a:rPr lang="en-CA" altLang="en-US" dirty="0" err="1"/>
              <a:t>Miramichi</a:t>
            </a:r>
            <a:r>
              <a:rPr lang="en-CA" altLang="en-US" dirty="0"/>
              <a:t> fire, NB) and has likely had very large national area burned</a:t>
            </a:r>
          </a:p>
          <a:p>
            <a:r>
              <a:rPr lang="en-CA" altLang="en-US" dirty="0"/>
              <a:t>totals at various times. This may be inferred from tree rings or lake sediment studies, for example.</a:t>
            </a:r>
          </a:p>
          <a:p>
            <a:endParaRPr lang="en-CA" altLang="en-US" dirty="0"/>
          </a:p>
          <a:p>
            <a:r>
              <a:rPr lang="en-CA" altLang="en-US" dirty="0"/>
              <a:t>This slide shows a few factors that may have contributed to the major area burned in 2023. Many media stories have</a:t>
            </a:r>
          </a:p>
          <a:p>
            <a:r>
              <a:rPr lang="en-CA" altLang="en-US" dirty="0"/>
              <a:t>focused on only one factor (e.g. climate change, or fuel build up), but many of these would have to coincide to</a:t>
            </a:r>
          </a:p>
          <a:p>
            <a:r>
              <a:rPr lang="en-CA" altLang="en-US" dirty="0"/>
              <a:t>create an area burned like we saw in 2023.</a:t>
            </a:r>
          </a:p>
          <a:p>
            <a:endParaRPr lang="en-CA" altLang="en-US" dirty="0"/>
          </a:p>
          <a:p>
            <a:r>
              <a:rPr lang="en-CA" altLang="en-US" dirty="0"/>
              <a:t>Timing of weather events may contribute to new starts due to a weak trough crossing a region during daytime,</a:t>
            </a:r>
          </a:p>
          <a:p>
            <a:r>
              <a:rPr lang="en-CA" altLang="en-US" dirty="0"/>
              <a:t>allowing convection to kick off some weak thundershowers, while the same feature crossing at night may not</a:t>
            </a:r>
          </a:p>
          <a:p>
            <a:r>
              <a:rPr lang="en-CA" altLang="en-US" dirty="0"/>
              <a:t>result in lightning.</a:t>
            </a:r>
          </a:p>
          <a:p>
            <a:r>
              <a:rPr lang="en-CA" altLang="en-US" dirty="0"/>
              <a:t> </a:t>
            </a:r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213F62BD-3024-5B65-2F99-985E37D46B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77FBF42-7AB1-474C-973E-4A4EFD60973E}" type="slidenum">
              <a:rPr lang="en-CA" altLang="en-US" b="0">
                <a:latin typeface="Times" panose="02020603050405020304" pitchFamily="18" charset="0"/>
              </a:rPr>
              <a:pPr/>
              <a:t>21</a:t>
            </a:fld>
            <a:endParaRPr lang="en-CA" altLang="en-US" b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4718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943626D1-14DB-3DA6-88BD-B250A8C8E3D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46FB7313-EECC-86F2-2740-6375A9855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altLang="en-US" dirty="0"/>
              <a:t>Area outlined in red indicates where known holdover fires occurred in the 2023-24 winter.</a:t>
            </a:r>
          </a:p>
          <a:p>
            <a:endParaRPr lang="en-CA" altLang="en-US" dirty="0"/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213F62BD-3024-5B65-2F99-985E37D46B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77FBF42-7AB1-474C-973E-4A4EFD60973E}" type="slidenum">
              <a:rPr lang="en-CA" altLang="en-US" b="0">
                <a:latin typeface="Times" panose="02020603050405020304" pitchFamily="18" charset="0"/>
              </a:rPr>
              <a:pPr/>
              <a:t>22</a:t>
            </a:fld>
            <a:endParaRPr lang="en-CA" altLang="en-US" b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4658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943626D1-14DB-3DA6-88BD-B250A8C8E3D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46FB7313-EECC-86F2-2740-6375A9855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altLang="en-US" dirty="0"/>
              <a:t>The two blue boxes northwest of Fort Smith indicate he NWT holdover fires in the 2023-24 winter.</a:t>
            </a:r>
          </a:p>
          <a:p>
            <a:endParaRPr lang="en-CA" altLang="en-US" dirty="0"/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213F62BD-3024-5B65-2F99-985E37D46B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77FBF42-7AB1-474C-973E-4A4EFD60973E}" type="slidenum">
              <a:rPr lang="en-CA" altLang="en-US" b="0">
                <a:latin typeface="Times" panose="02020603050405020304" pitchFamily="18" charset="0"/>
              </a:rPr>
              <a:pPr/>
              <a:t>23</a:t>
            </a:fld>
            <a:endParaRPr lang="en-CA" altLang="en-US" b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0468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943626D1-14DB-3DA6-88BD-B250A8C8E3D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46FB7313-EECC-86F2-2740-6375A9855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CA" altLang="en-US" dirty="0"/>
              <a:t>Nothing to talk about here – these are just reference information sources and acronyms that may have been used</a:t>
            </a:r>
          </a:p>
          <a:p>
            <a:r>
              <a:rPr lang="en-CA" altLang="en-US" dirty="0"/>
              <a:t>during the presentation.</a:t>
            </a:r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213F62BD-3024-5B65-2F99-985E37D46B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77FBF42-7AB1-474C-973E-4A4EFD60973E}" type="slidenum">
              <a:rPr lang="en-CA" altLang="en-US" b="0">
                <a:latin typeface="Times" panose="02020603050405020304" pitchFamily="18" charset="0"/>
              </a:rPr>
              <a:pPr/>
              <a:t>24</a:t>
            </a:fld>
            <a:endParaRPr lang="en-CA" altLang="en-US" b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9243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943626D1-14DB-3DA6-88BD-B250A8C8E3D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46FB7313-EECC-86F2-2740-6375A9855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CA" altLang="en-US" dirty="0"/>
              <a:t>Nothing to talk about here – these are just reference information sources and acronyms that may have been used</a:t>
            </a:r>
          </a:p>
          <a:p>
            <a:r>
              <a:rPr lang="en-CA" altLang="en-US" dirty="0"/>
              <a:t>during the presentation.</a:t>
            </a:r>
          </a:p>
          <a:p>
            <a:r>
              <a:rPr lang="en-CA" altLang="en-US" dirty="0"/>
              <a:t>.</a:t>
            </a:r>
          </a:p>
          <a:p>
            <a:endParaRPr lang="en-CA" altLang="en-US" dirty="0"/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213F62BD-3024-5B65-2F99-985E37D46B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77FBF42-7AB1-474C-973E-4A4EFD60973E}" type="slidenum">
              <a:rPr lang="en-CA" altLang="en-US" b="0">
                <a:latin typeface="Times" panose="02020603050405020304" pitchFamily="18" charset="0"/>
              </a:rPr>
              <a:pPr/>
              <a:t>25</a:t>
            </a:fld>
            <a:endParaRPr lang="en-CA" altLang="en-US" b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388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943626D1-14DB-3DA6-88BD-B250A8C8E3D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46FB7313-EECC-86F2-2740-6375A9855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CA" altLang="en-US" dirty="0"/>
              <a:t>Both La Nina and El Nino years can lead to major fire spring events in western Canada. During La Nina springs, surface arctic</a:t>
            </a:r>
          </a:p>
          <a:p>
            <a:r>
              <a:rPr lang="en-CA" altLang="en-US" dirty="0"/>
              <a:t>high pressure areas often drift southward into the Prairies, creating moderate to strong southeast winds in very dry air masses</a:t>
            </a:r>
          </a:p>
          <a:p>
            <a:r>
              <a:rPr lang="en-CA" altLang="en-US" dirty="0"/>
              <a:t>along the western edge of the features. During El Nino springs, Pacific high pressure areas often move across western Canada,</a:t>
            </a:r>
          </a:p>
          <a:p>
            <a:r>
              <a:rPr lang="en-CA" altLang="en-US" dirty="0"/>
              <a:t>generating warm, dry, and windy periods, but with westerly prevailing winds. The spring of 2023 featured both scenarios -- </a:t>
            </a:r>
          </a:p>
          <a:p>
            <a:r>
              <a:rPr lang="en-CA" altLang="en-US" dirty="0"/>
              <a:t>more on that later in the presentation. </a:t>
            </a:r>
          </a:p>
          <a:p>
            <a:endParaRPr lang="en-CA" altLang="en-US" dirty="0"/>
          </a:p>
          <a:p>
            <a:r>
              <a:rPr lang="en-CA" altLang="en-US" dirty="0"/>
              <a:t>Positive North Atlantic Oscillation (NAO) events often bring dry air to eastern North America. The NAO fluctuated during</a:t>
            </a:r>
          </a:p>
          <a:p>
            <a:r>
              <a:rPr lang="en-CA" altLang="en-US" dirty="0"/>
              <a:t>2023, with positive values in the spring and negative values later in the summer. This may have contributed to early fire</a:t>
            </a:r>
          </a:p>
          <a:p>
            <a:r>
              <a:rPr lang="en-CA" altLang="en-US" dirty="0"/>
              <a:t>activity in the east, with subsequent rain later in the summer. Work undertaken at </a:t>
            </a:r>
            <a:r>
              <a:rPr lang="en-CA" altLang="en-US" dirty="0" err="1"/>
              <a:t>Universite</a:t>
            </a:r>
            <a:r>
              <a:rPr lang="en-CA" altLang="en-US" dirty="0"/>
              <a:t> Quebec a Montreal is focusing</a:t>
            </a:r>
          </a:p>
          <a:p>
            <a:r>
              <a:rPr lang="en-CA" altLang="en-US" dirty="0"/>
              <a:t>on the Baffin Island-West Atlantic Oscillation – the western edge of the NAO – where 500 hectopascal height differences</a:t>
            </a:r>
          </a:p>
          <a:p>
            <a:r>
              <a:rPr lang="en-CA" altLang="en-US" dirty="0"/>
              <a:t>along 60W between 30N and 65N may help define Quebec fire seasons. Implications for the 2023 fire season are speculative</a:t>
            </a:r>
          </a:p>
          <a:p>
            <a:r>
              <a:rPr lang="en-CA" altLang="en-US" dirty="0"/>
              <a:t>at this time.</a:t>
            </a:r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213F62BD-3024-5B65-2F99-985E37D46B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77FBF42-7AB1-474C-973E-4A4EFD60973E}" type="slidenum">
              <a:rPr lang="en-CA" altLang="en-US" b="0">
                <a:latin typeface="Times" panose="02020603050405020304" pitchFamily="18" charset="0"/>
              </a:rPr>
              <a:pPr/>
              <a:t>3</a:t>
            </a:fld>
            <a:endParaRPr lang="en-CA" altLang="en-US" b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953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943626D1-14DB-3DA6-88BD-B250A8C8E3D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46FB7313-EECC-86F2-2740-6375A9855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CA" altLang="en-US" dirty="0"/>
              <a:t>A prolonged and severe drought affected parts of western Canada in the early 2000s following a “triple dip” La Nina event.</a:t>
            </a:r>
          </a:p>
          <a:p>
            <a:r>
              <a:rPr lang="en-CA" altLang="en-US" dirty="0"/>
              <a:t>In Canada, the most intense drought was likely in 2002, before monthly North American Drought Monitor map</a:t>
            </a:r>
          </a:p>
          <a:p>
            <a:r>
              <a:rPr lang="en-CA" altLang="en-US" dirty="0"/>
              <a:t>Production began. The map at the top left is from September 2003 and shows extreme drought in the western USA but</a:t>
            </a:r>
          </a:p>
          <a:p>
            <a:r>
              <a:rPr lang="en-CA" altLang="en-US" dirty="0"/>
              <a:t>less intense values in the portion of Canada analyzed at the time.</a:t>
            </a:r>
          </a:p>
          <a:p>
            <a:endParaRPr lang="en-CA" altLang="en-US" dirty="0"/>
          </a:p>
          <a:p>
            <a:r>
              <a:rPr lang="en-CA" altLang="en-US" dirty="0"/>
              <a:t>Is Canadian drought in 2022-23 related to the recent prolonged La Nina? We don’t have a very big sample size</a:t>
            </a:r>
          </a:p>
          <a:p>
            <a:r>
              <a:rPr lang="en-CA" altLang="en-US" dirty="0"/>
              <a:t>in the coinciding period of drought and ENSO monitoring. </a:t>
            </a:r>
          </a:p>
          <a:p>
            <a:endParaRPr lang="en-CA" altLang="en-US" dirty="0"/>
          </a:p>
          <a:p>
            <a:r>
              <a:rPr lang="en-CA" altLang="en-US" dirty="0"/>
              <a:t>September 2022 (far left): Drought leading to Canada’s 2023 fire problems started in the summer of 2022.</a:t>
            </a:r>
          </a:p>
          <a:p>
            <a:endParaRPr lang="en-CA" altLang="en-US" dirty="0"/>
          </a:p>
          <a:p>
            <a:r>
              <a:rPr lang="en-CA" altLang="en-US" dirty="0"/>
              <a:t>May 2023: map shows drought worsening in western Canada and appearing along the Atlantic coast.</a:t>
            </a:r>
          </a:p>
          <a:p>
            <a:endParaRPr lang="en-CA" altLang="en-US" dirty="0"/>
          </a:p>
          <a:p>
            <a:r>
              <a:rPr lang="en-CA" altLang="en-US" dirty="0"/>
              <a:t>September 2023: Over the 2023 summer, drought continued to intensify in much of Canada, although the spot within</a:t>
            </a:r>
          </a:p>
          <a:p>
            <a:r>
              <a:rPr lang="en-CA" altLang="en-US" dirty="0"/>
              <a:t>the blue circle had plentiful summer rain, eliminating drought. Autumn precipitation, however, has been close to zero.</a:t>
            </a:r>
          </a:p>
          <a:p>
            <a:endParaRPr lang="en-CA" altLang="en-US" dirty="0"/>
          </a:p>
          <a:p>
            <a:r>
              <a:rPr lang="en-CA" altLang="en-US" dirty="0"/>
              <a:t>Heading into autumn 2023, Agriculture and Agri-Food Canada estimated about 72% of Canada was in some stage of</a:t>
            </a:r>
          </a:p>
          <a:p>
            <a:r>
              <a:rPr lang="en-CA" altLang="en-US" dirty="0"/>
              <a:t>drought, not including Nunavut, where drought is currently not assessed.</a:t>
            </a:r>
          </a:p>
          <a:p>
            <a:r>
              <a:rPr lang="en-CA" altLang="en-US" dirty="0"/>
              <a:t> </a:t>
            </a:r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213F62BD-3024-5B65-2F99-985E37D46B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77FBF42-7AB1-474C-973E-4A4EFD60973E}" type="slidenum">
              <a:rPr lang="en-CA" altLang="en-US" b="0">
                <a:latin typeface="Times" panose="02020603050405020304" pitchFamily="18" charset="0"/>
              </a:rPr>
              <a:pPr/>
              <a:t>4</a:t>
            </a:fld>
            <a:endParaRPr lang="en-CA" altLang="en-US" b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964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Snow cover left rapidly in the spring of 2023. The red line gives the mean daily 2-cm snow depth location, so white</a:t>
            </a:r>
          </a:p>
          <a:p>
            <a:r>
              <a:rPr lang="en-CA" dirty="0"/>
              <a:t>areas north of the line have lost snow cover early, while colored areas south of the line are holding snow later</a:t>
            </a:r>
          </a:p>
          <a:p>
            <a:r>
              <a:rPr lang="en-CA" dirty="0"/>
              <a:t>than usual. </a:t>
            </a:r>
          </a:p>
          <a:p>
            <a:endParaRPr lang="en-CA" dirty="0"/>
          </a:p>
          <a:p>
            <a:r>
              <a:rPr lang="en-CA" dirty="0"/>
              <a:t>By May 10, much of the Northwest Territories and northern Quebec had lost snow cover.</a:t>
            </a:r>
          </a:p>
          <a:p>
            <a:endParaRPr lang="en-CA" dirty="0"/>
          </a:p>
          <a:p>
            <a:r>
              <a:rPr lang="en-CA" dirty="0"/>
              <a:t>By mid-May, all forested regions of Canada outside high mountain ranges were snow-free. An early </a:t>
            </a:r>
          </a:p>
          <a:p>
            <a:r>
              <a:rPr lang="en-CA" dirty="0"/>
              <a:t>departure of snow has more effect on spring fire activity when deciduous trees are still leafless, than on summer</a:t>
            </a:r>
          </a:p>
          <a:p>
            <a:r>
              <a:rPr lang="en-CA" dirty="0"/>
              <a:t>fire activity, but if summer rainfall is lacking this spring activity can carry on into the summer.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8E707-249E-4397-9FE0-34623F58E4FB}" type="slidenum">
              <a:rPr lang="en-CA" altLang="en-US" smtClean="0"/>
              <a:pPr/>
              <a:t>5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075291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8E707-249E-4397-9FE0-34623F58E4FB}" type="slidenum">
              <a:rPr lang="en-CA" altLang="en-US" smtClean="0"/>
              <a:pPr/>
              <a:t>6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2383580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943626D1-14DB-3DA6-88BD-B250A8C8E3D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46FB7313-EECC-86F2-2740-6375A9855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CA" altLang="en-US" dirty="0"/>
              <a:t>The burned area chart shows the progression during 2023, with the black 2023 line dwarfing the burned area from</a:t>
            </a:r>
          </a:p>
          <a:p>
            <a:r>
              <a:rPr lang="en-CA" altLang="en-US" dirty="0"/>
              <a:t>the previous few years. At the moment, let us focus on the circled areas in the chart:</a:t>
            </a:r>
          </a:p>
          <a:p>
            <a:endParaRPr lang="en-CA" altLang="en-US" dirty="0"/>
          </a:p>
          <a:p>
            <a:r>
              <a:rPr lang="en-CA" altLang="en-US" dirty="0"/>
              <a:t>   -Fires started in late April and early May in the Parkland area (mixed forest/cropland/grazing land) in Alberta</a:t>
            </a:r>
          </a:p>
          <a:p>
            <a:r>
              <a:rPr lang="en-CA" altLang="en-US" dirty="0"/>
              <a:t>     and were most likely human-caused with little lightning at the time. Southeast winds drove rapid fire growth.</a:t>
            </a:r>
          </a:p>
          <a:p>
            <a:r>
              <a:rPr lang="en-CA" altLang="en-US" dirty="0"/>
              <a:t>     Fires starting after the first couple days of May in the Swan Hills, northwestern Alberta, northeastern BC, and</a:t>
            </a:r>
          </a:p>
          <a:p>
            <a:r>
              <a:rPr lang="en-CA" altLang="en-US" dirty="0"/>
              <a:t>     western SK may be lightning-caused, with numerous weak thundershowers present in the first half of May.</a:t>
            </a:r>
          </a:p>
          <a:p>
            <a:r>
              <a:rPr lang="en-CA" altLang="en-US" dirty="0"/>
              <a:t>   -By mid-May, fires in northern Alberta, northeastern BC, and western Saskatchewan were growing fast.</a:t>
            </a:r>
          </a:p>
          <a:p>
            <a:r>
              <a:rPr lang="en-CA" altLang="en-US" dirty="0"/>
              <a:t>   -Barrington and </a:t>
            </a:r>
            <a:r>
              <a:rPr lang="en-CA" altLang="en-US" dirty="0" err="1"/>
              <a:t>Tantallon</a:t>
            </a:r>
            <a:r>
              <a:rPr lang="en-CA" altLang="en-US" dirty="0"/>
              <a:t> fires in NS</a:t>
            </a:r>
          </a:p>
          <a:p>
            <a:r>
              <a:rPr lang="en-CA" altLang="en-US" dirty="0"/>
              <a:t>   -West central AB began receiving good rainfall in about the 3</a:t>
            </a:r>
            <a:r>
              <a:rPr lang="en-CA" altLang="en-US" baseline="30000" dirty="0"/>
              <a:t>rd</a:t>
            </a:r>
            <a:r>
              <a:rPr lang="en-CA" altLang="en-US" dirty="0"/>
              <a:t> week of May, and was good through most of the summer (see the Drought map).</a:t>
            </a:r>
          </a:p>
          <a:p>
            <a:endParaRPr lang="en-CA" altLang="en-US" dirty="0"/>
          </a:p>
          <a:p>
            <a:r>
              <a:rPr lang="en-CA" altLang="en-US" dirty="0"/>
              <a:t>&lt;Advance slide&gt;</a:t>
            </a:r>
          </a:p>
          <a:p>
            <a:r>
              <a:rPr lang="en-CA" altLang="en-US" dirty="0"/>
              <a:t>   -During June, Ontario and Quebec had numerous fires, although the Quebec fires became larger. This is the area that contributed most of the </a:t>
            </a:r>
          </a:p>
          <a:p>
            <a:r>
              <a:rPr lang="en-CA" altLang="en-US" dirty="0"/>
              <a:t>     dense smoke into the eastern USA.</a:t>
            </a:r>
          </a:p>
          <a:p>
            <a:endParaRPr lang="en-CA" altLang="en-US" dirty="0"/>
          </a:p>
          <a:p>
            <a:r>
              <a:rPr lang="en-CA" altLang="en-US" dirty="0"/>
              <a:t>&lt;Advance slide&gt;</a:t>
            </a:r>
          </a:p>
          <a:p>
            <a:r>
              <a:rPr lang="en-CA" altLang="en-US" dirty="0"/>
              <a:t>   -Burning in Yukon and the Northwest Territories accelerated in July</a:t>
            </a:r>
          </a:p>
          <a:p>
            <a:endParaRPr lang="en-CA" altLang="en-US" dirty="0"/>
          </a:p>
          <a:p>
            <a:r>
              <a:rPr lang="en-CA" altLang="en-US" dirty="0"/>
              <a:t>&lt;Advance slide&gt;</a:t>
            </a:r>
          </a:p>
          <a:p>
            <a:r>
              <a:rPr lang="en-CA" altLang="en-US" dirty="0"/>
              <a:t>   -Wind events near the end of August and early September, plus late in September continued to drive rapid fire growth in northeastern British Columbia,</a:t>
            </a:r>
          </a:p>
          <a:p>
            <a:r>
              <a:rPr lang="en-CA" altLang="en-US" dirty="0"/>
              <a:t>     northwestern Alberta, and the southern Northwest Territories. The amount of area burned during this period was astounding, especially for northern regions.</a:t>
            </a:r>
          </a:p>
          <a:p>
            <a:r>
              <a:rPr lang="en-CA" altLang="en-US" dirty="0"/>
              <a:t> </a:t>
            </a:r>
          </a:p>
          <a:p>
            <a:endParaRPr lang="en-CA" altLang="en-US" dirty="0"/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213F62BD-3024-5B65-2F99-985E37D46B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77FBF42-7AB1-474C-973E-4A4EFD60973E}" type="slidenum">
              <a:rPr lang="en-CA" altLang="en-US" b="0">
                <a:latin typeface="Times" panose="02020603050405020304" pitchFamily="18" charset="0"/>
              </a:rPr>
              <a:pPr/>
              <a:t>7</a:t>
            </a:fld>
            <a:endParaRPr lang="en-CA" altLang="en-US" b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93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943626D1-14DB-3DA6-88BD-B250A8C8E3D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46FB7313-EECC-86F2-2740-6375A9855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CA" altLang="en-US" dirty="0"/>
              <a:t>The burned area chart shows the progression during 2023, with the black 2023 line dwarfing the burned area from</a:t>
            </a:r>
          </a:p>
          <a:p>
            <a:r>
              <a:rPr lang="en-CA" altLang="en-US" dirty="0"/>
              <a:t>the previous few years. Colored lines show area burned estimates from the previous few years.</a:t>
            </a:r>
          </a:p>
          <a:p>
            <a:endParaRPr lang="en-CA" altLang="en-US" dirty="0"/>
          </a:p>
          <a:p>
            <a:r>
              <a:rPr lang="en-CA" altLang="en-US" dirty="0"/>
              <a:t>The colored lines are largely absent in early spring and late summer, indicating little area burned during those times</a:t>
            </a:r>
          </a:p>
          <a:p>
            <a:r>
              <a:rPr lang="en-CA" altLang="en-US" dirty="0"/>
              <a:t>of year. In 2023, large area was burned in the summer and the spring/fall (“shoulder seasons”).</a:t>
            </a:r>
          </a:p>
          <a:p>
            <a:endParaRPr lang="en-CA" altLang="en-US" dirty="0"/>
          </a:p>
          <a:p>
            <a:r>
              <a:rPr lang="en-CA" altLang="en-US" dirty="0"/>
              <a:t>Actual amounts of area burned will differ somewhat from these estimates with some inaccuracy in hotspot representation</a:t>
            </a:r>
          </a:p>
          <a:p>
            <a:r>
              <a:rPr lang="en-CA" altLang="en-US" dirty="0"/>
              <a:t>of actual fire and cloud cover or heavy smoke obscuring active fire.</a:t>
            </a:r>
          </a:p>
          <a:p>
            <a:endParaRPr lang="en-CA" altLang="en-US" dirty="0"/>
          </a:p>
          <a:p>
            <a:endParaRPr lang="en-CA" altLang="en-US" dirty="0"/>
          </a:p>
          <a:p>
            <a:r>
              <a:rPr lang="en-CA" altLang="en-US" dirty="0"/>
              <a:t>   </a:t>
            </a:r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213F62BD-3024-5B65-2F99-985E37D46B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77FBF42-7AB1-474C-973E-4A4EFD60973E}" type="slidenum">
              <a:rPr lang="en-CA" altLang="en-US" b="0">
                <a:latin typeface="Times" panose="02020603050405020304" pitchFamily="18" charset="0"/>
              </a:rPr>
              <a:pPr/>
              <a:t>8</a:t>
            </a:fld>
            <a:endParaRPr lang="en-CA" altLang="en-US" b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1986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Snow cover left rapidly in the spring of 2023. The red line gives the mean daily 2-cm snow depth location, so white</a:t>
            </a:r>
          </a:p>
          <a:p>
            <a:r>
              <a:rPr lang="en-CA" dirty="0"/>
              <a:t>areas north of the line have lost snow cover early, while colored areas south of the line are holding snow later</a:t>
            </a:r>
          </a:p>
          <a:p>
            <a:r>
              <a:rPr lang="en-CA" dirty="0"/>
              <a:t>than usual. </a:t>
            </a:r>
          </a:p>
          <a:p>
            <a:r>
              <a:rPr lang="en-CA" dirty="0"/>
              <a:t>&lt;Advance slide&gt;</a:t>
            </a:r>
          </a:p>
          <a:p>
            <a:r>
              <a:rPr lang="en-CA" dirty="0"/>
              <a:t>By May 10, much of the Northwest Territories and northern Quebec had lost snow cover.</a:t>
            </a:r>
          </a:p>
          <a:p>
            <a:r>
              <a:rPr lang="en-CA" dirty="0"/>
              <a:t>&lt;Advance slide&gt;</a:t>
            </a:r>
          </a:p>
          <a:p>
            <a:r>
              <a:rPr lang="en-CA" dirty="0"/>
              <a:t>By mid-May, all forested regions of Canada outside high mountain ranges were snow-free. An early </a:t>
            </a:r>
          </a:p>
          <a:p>
            <a:r>
              <a:rPr lang="en-CA" dirty="0"/>
              <a:t>departure of snow has more effect on spring fire activity when deciduous trees are still leafless, than on summer</a:t>
            </a:r>
          </a:p>
          <a:p>
            <a:r>
              <a:rPr lang="en-CA" dirty="0"/>
              <a:t>fire activity, but if summer rainfall is lacking this spring activity can carry on into the summer.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8E707-249E-4397-9FE0-34623F58E4FB}" type="slidenum">
              <a:rPr lang="en-CA" altLang="en-US" smtClean="0"/>
              <a:pPr/>
              <a:t>9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341244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7"/>
            <a:ext cx="2057400" cy="365125"/>
          </a:xfrm>
          <a:prstGeom prst="rect">
            <a:avLst/>
          </a:prstGeom>
        </p:spPr>
        <p:txBody>
          <a:bodyPr/>
          <a:lstStyle/>
          <a:p>
            <a:fld id="{BEE72B1F-A8A9-45A5-9695-99806D541C5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56577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7"/>
            <a:ext cx="2057400" cy="365125"/>
          </a:xfrm>
          <a:prstGeom prst="rect">
            <a:avLst/>
          </a:prstGeom>
        </p:spPr>
        <p:txBody>
          <a:bodyPr/>
          <a:lstStyle/>
          <a:p>
            <a:fld id="{BEE72B1F-A8A9-45A5-9695-99806D541C5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3177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7"/>
            <a:ext cx="2057400" cy="365125"/>
          </a:xfrm>
          <a:prstGeom prst="rect">
            <a:avLst/>
          </a:prstGeom>
        </p:spPr>
        <p:txBody>
          <a:bodyPr/>
          <a:lstStyle/>
          <a:p>
            <a:fld id="{BEE72B1F-A8A9-45A5-9695-99806D541C5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64701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corporate_green_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x-none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045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708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2588" y="6356360"/>
            <a:ext cx="3729605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8196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199" y="6356360"/>
            <a:ext cx="3813495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396000" y="360008"/>
            <a:ext cx="8280000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CA" sz="36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8539993" y="226024"/>
            <a:ext cx="605792" cy="369332"/>
          </a:xfrm>
          <a:prstGeom prst="rect">
            <a:avLst/>
          </a:prstGeom>
          <a:solidFill>
            <a:srgbClr val="99CC00"/>
          </a:solidFill>
        </p:spPr>
        <p:txBody>
          <a:bodyPr wrap="square" rtlCol="0">
            <a:spAutoFit/>
          </a:bodyPr>
          <a:lstStyle/>
          <a:p>
            <a:r>
              <a:rPr lang="en-CA" sz="1800" dirty="0">
                <a:solidFill>
                  <a:schemeClr val="tx1"/>
                </a:solidFill>
              </a:rPr>
              <a:t>  </a:t>
            </a:r>
            <a:fld id="{55B6DA99-2A49-4728-9A1E-47D0ADF1CF0A}" type="slidenum">
              <a:rPr lang="en-CA" sz="1800" smtClean="0">
                <a:solidFill>
                  <a:schemeClr val="tx1"/>
                </a:solidFill>
              </a:rPr>
              <a:t>‹#›</a:t>
            </a:fld>
            <a:endParaRPr lang="en-CA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6365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82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5pPr>
            <a:lvl6pPr marL="1714414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6pPr>
            <a:lvl7pPr marL="2057298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8pPr>
            <a:lvl9pPr marL="2743062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4048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803E36E-E58E-4BA7-89E2-3E316A836A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71902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4048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73060C4-F1F1-48F9-95D1-943BD62822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84871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2" indent="0">
              <a:buNone/>
              <a:defRPr sz="1500" b="1"/>
            </a:lvl2pPr>
            <a:lvl3pPr marL="685766" indent="0">
              <a:buNone/>
              <a:defRPr sz="1351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4" indent="0">
              <a:buNone/>
              <a:defRPr sz="1200" b="1"/>
            </a:lvl6pPr>
            <a:lvl7pPr marL="2057298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2" indent="0">
              <a:buNone/>
              <a:defRPr sz="12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1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2" indent="0">
              <a:buNone/>
              <a:defRPr sz="1500" b="1"/>
            </a:lvl2pPr>
            <a:lvl3pPr marL="685766" indent="0">
              <a:buNone/>
              <a:defRPr sz="1351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4" indent="0">
              <a:buNone/>
              <a:defRPr sz="1200" b="1"/>
            </a:lvl6pPr>
            <a:lvl7pPr marL="2057298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2" indent="0">
              <a:buNone/>
              <a:defRPr sz="12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1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4048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827F22E-2A24-44E8-83E4-7942757C36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22891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4048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6F90FC3-E6C0-4218-B20D-F948075F21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48058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199" y="6356360"/>
            <a:ext cx="3813495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396000" y="360008"/>
            <a:ext cx="8280000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CA" sz="36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396000" y="1295400"/>
            <a:ext cx="8280000" cy="4953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CA" sz="2400" b="1" dirty="0">
              <a:latin typeface="Corbel" panose="020B0503020204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x-none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747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7"/>
            <a:ext cx="2057400" cy="365125"/>
          </a:xfrm>
          <a:prstGeom prst="rect">
            <a:avLst/>
          </a:prstGeom>
        </p:spPr>
        <p:txBody>
          <a:bodyPr/>
          <a:lstStyle/>
          <a:p>
            <a:fld id="{BEE72B1F-A8A9-45A5-9695-99806D541C5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642554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1"/>
            </a:lvl1pPr>
            <a:lvl2pPr marL="342882" indent="0">
              <a:buNone/>
              <a:defRPr sz="900"/>
            </a:lvl2pPr>
            <a:lvl3pPr marL="685766" indent="0">
              <a:buNone/>
              <a:defRPr sz="751"/>
            </a:lvl3pPr>
            <a:lvl4pPr marL="1028649" indent="0">
              <a:buNone/>
              <a:defRPr sz="675"/>
            </a:lvl4pPr>
            <a:lvl5pPr marL="1371532" indent="0">
              <a:buNone/>
              <a:defRPr sz="675"/>
            </a:lvl5pPr>
            <a:lvl6pPr marL="1714414" indent="0">
              <a:buNone/>
              <a:defRPr sz="675"/>
            </a:lvl6pPr>
            <a:lvl7pPr marL="2057298" indent="0">
              <a:buNone/>
              <a:defRPr sz="675"/>
            </a:lvl7pPr>
            <a:lvl8pPr marL="2400180" indent="0">
              <a:buNone/>
              <a:defRPr sz="675"/>
            </a:lvl8pPr>
            <a:lvl9pPr marL="2743062" indent="0">
              <a:buNone/>
              <a:defRPr sz="675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4048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5B5C415-C03F-4526-B768-3565EB5F29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69072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882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4" indent="0">
              <a:buNone/>
              <a:defRPr sz="1500"/>
            </a:lvl6pPr>
            <a:lvl7pPr marL="2057298" indent="0">
              <a:buNone/>
              <a:defRPr sz="1500"/>
            </a:lvl7pPr>
            <a:lvl8pPr marL="2400180" indent="0">
              <a:buNone/>
              <a:defRPr sz="1500"/>
            </a:lvl8pPr>
            <a:lvl9pPr marL="2743062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1"/>
            </a:lvl1pPr>
            <a:lvl2pPr marL="342882" indent="0">
              <a:buNone/>
              <a:defRPr sz="900"/>
            </a:lvl2pPr>
            <a:lvl3pPr marL="685766" indent="0">
              <a:buNone/>
              <a:defRPr sz="751"/>
            </a:lvl3pPr>
            <a:lvl4pPr marL="1028649" indent="0">
              <a:buNone/>
              <a:defRPr sz="675"/>
            </a:lvl4pPr>
            <a:lvl5pPr marL="1371532" indent="0">
              <a:buNone/>
              <a:defRPr sz="675"/>
            </a:lvl5pPr>
            <a:lvl6pPr marL="1714414" indent="0">
              <a:buNone/>
              <a:defRPr sz="675"/>
            </a:lvl6pPr>
            <a:lvl7pPr marL="2057298" indent="0">
              <a:buNone/>
              <a:defRPr sz="675"/>
            </a:lvl7pPr>
            <a:lvl8pPr marL="2400180" indent="0">
              <a:buNone/>
              <a:defRPr sz="675"/>
            </a:lvl8pPr>
            <a:lvl9pPr marL="2743062" indent="0">
              <a:buNone/>
              <a:defRPr sz="675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4048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57AF103-BCB9-4206-850E-0D9E69DB47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66063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4048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11FCCE7-B790-42C2-AF0D-A2D8EB27AD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9094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4048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4E62957-FB0F-45CD-9F62-68809849F2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33382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9A3E716F-3900-4F80-E2D1-64945A1CD9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34D044CA-677F-5BB9-F533-3A271E3C13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2EE5C7FB-AE0F-85C1-5692-5ADAE009F0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27812" y="224802"/>
            <a:ext cx="496529" cy="365125"/>
          </a:xfrm>
          <a:prstGeom prst="rect">
            <a:avLst/>
          </a:prstGeom>
          <a:solidFill>
            <a:srgbClr val="92D050"/>
          </a:solidFill>
          <a:ln/>
        </p:spPr>
        <p:txBody>
          <a:bodyPr/>
          <a:lstStyle>
            <a:lvl1pPr>
              <a:defRPr/>
            </a:lvl1pPr>
          </a:lstStyle>
          <a:p>
            <a:fld id="{5EB7BDDF-8A46-4FC1-AFC9-0E656DC9FF9A}" type="slidenum">
              <a:rPr lang="en-CA" altLang="en-US"/>
              <a:pPr/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771707974"/>
      </p:ext>
    </p:extLst>
  </p:cSld>
  <p:clrMapOvr>
    <a:masterClrMapping/>
  </p:clrMapOvr>
  <p:transition advTm="1500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1" y="222408"/>
            <a:ext cx="533400" cy="380480"/>
          </a:xfrm>
          <a:prstGeom prst="rect">
            <a:avLst/>
          </a:prstGeom>
          <a:solidFill>
            <a:srgbClr val="92D050"/>
          </a:solidFill>
        </p:spPr>
        <p:txBody>
          <a:bodyPr wrap="square" lIns="36000" tIns="36000" rIns="36000" bIns="36000" anchor="ctr" anchorCtr="0">
            <a:spAutoFit/>
          </a:bodyPr>
          <a:lstStyle>
            <a:lvl1pPr>
              <a:defRPr sz="2000" baseline="0"/>
            </a:lvl1pPr>
          </a:lstStyle>
          <a:p>
            <a:r>
              <a:rPr lang="en-US" altLang="en-US" dirty="0"/>
              <a:t> </a:t>
            </a:r>
            <a:fld id="{FB93D6B1-E71C-4F75-A3DE-D6304E2F182B}" type="slidenum">
              <a:rPr lang="en-US" altLang="en-US" b="1" smtClean="0"/>
              <a:pPr/>
              <a:t>‹#›</a:t>
            </a:fld>
            <a:endParaRPr lang="en-US" altLang="en-US" b="1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396000" y="360006"/>
            <a:ext cx="8280000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CA" sz="36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396000" y="1295400"/>
            <a:ext cx="8280000" cy="4953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CA" sz="2400" b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857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7"/>
            <a:ext cx="2057400" cy="365125"/>
          </a:xfrm>
          <a:prstGeom prst="rect">
            <a:avLst/>
          </a:prstGeom>
        </p:spPr>
        <p:txBody>
          <a:bodyPr/>
          <a:lstStyle/>
          <a:p>
            <a:fld id="{BEE72B1F-A8A9-45A5-9695-99806D541C5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05138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7"/>
            <a:ext cx="2057400" cy="365125"/>
          </a:xfrm>
          <a:prstGeom prst="rect">
            <a:avLst/>
          </a:prstGeom>
        </p:spPr>
        <p:txBody>
          <a:bodyPr/>
          <a:lstStyle/>
          <a:p>
            <a:fld id="{BEE72B1F-A8A9-45A5-9695-99806D541C5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12752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7"/>
            <a:ext cx="2057400" cy="365125"/>
          </a:xfrm>
          <a:prstGeom prst="rect">
            <a:avLst/>
          </a:prstGeom>
        </p:spPr>
        <p:txBody>
          <a:bodyPr/>
          <a:lstStyle/>
          <a:p>
            <a:fld id="{BEE72B1F-A8A9-45A5-9695-99806D541C5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18167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7"/>
            <a:ext cx="2057400" cy="365125"/>
          </a:xfrm>
          <a:prstGeom prst="rect">
            <a:avLst/>
          </a:prstGeom>
        </p:spPr>
        <p:txBody>
          <a:bodyPr/>
          <a:lstStyle/>
          <a:p>
            <a:fld id="{BEE72B1F-A8A9-45A5-9695-99806D541C5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13557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7"/>
            <a:ext cx="2057400" cy="365125"/>
          </a:xfrm>
          <a:prstGeom prst="rect">
            <a:avLst/>
          </a:prstGeom>
        </p:spPr>
        <p:txBody>
          <a:bodyPr/>
          <a:lstStyle/>
          <a:p>
            <a:fld id="{BEE72B1F-A8A9-45A5-9695-99806D541C5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04060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7"/>
            <a:ext cx="2057400" cy="365125"/>
          </a:xfrm>
          <a:prstGeom prst="rect">
            <a:avLst/>
          </a:prstGeom>
        </p:spPr>
        <p:txBody>
          <a:bodyPr/>
          <a:lstStyle/>
          <a:p>
            <a:fld id="{BEE72B1F-A8A9-45A5-9695-99806D541C5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21106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7"/>
            <a:ext cx="2057400" cy="365125"/>
          </a:xfrm>
          <a:prstGeom prst="rect">
            <a:avLst/>
          </a:prstGeom>
        </p:spPr>
        <p:txBody>
          <a:bodyPr/>
          <a:lstStyle/>
          <a:p>
            <a:fld id="{BEE72B1F-A8A9-45A5-9695-99806D541C5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7568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0CB8B5-CF7D-D24B-EC87-4DB41C08724C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7153275" y="63501"/>
            <a:ext cx="1962150" cy="184666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CA" sz="12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UNCLASSIFIED - NON CLASSIFIÉ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8EE2FB-43F4-E397-ED70-06336503B34F}"/>
              </a:ext>
            </a:extLst>
          </p:cNvPr>
          <p:cNvSpPr txBox="1"/>
          <p:nvPr userDrawn="1"/>
        </p:nvSpPr>
        <p:spPr>
          <a:xfrm>
            <a:off x="8539993" y="226024"/>
            <a:ext cx="605792" cy="369332"/>
          </a:xfrm>
          <a:prstGeom prst="rect">
            <a:avLst/>
          </a:prstGeom>
          <a:solidFill>
            <a:srgbClr val="99CC00"/>
          </a:solidFill>
        </p:spPr>
        <p:txBody>
          <a:bodyPr wrap="square" rtlCol="0">
            <a:spAutoFit/>
          </a:bodyPr>
          <a:lstStyle/>
          <a:p>
            <a:r>
              <a:rPr lang="en-CA" sz="1800" dirty="0">
                <a:solidFill>
                  <a:schemeClr val="tx1"/>
                </a:solidFill>
              </a:rPr>
              <a:t>  </a:t>
            </a:r>
            <a:fld id="{55B6DA99-2A49-4728-9A1E-47D0ADF1CF0A}" type="slidenum">
              <a:rPr lang="en-CA" sz="1800" smtClean="0">
                <a:solidFill>
                  <a:schemeClr val="tx1"/>
                </a:solidFill>
              </a:rPr>
              <a:t>‹#›</a:t>
            </a:fld>
            <a:endParaRPr lang="en-CA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909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10"/>
          <p:cNvSpPr>
            <a:spLocks noChangeArrowheads="1"/>
          </p:cNvSpPr>
          <p:nvPr userDrawn="1"/>
        </p:nvSpPr>
        <p:spPr bwMode="auto">
          <a:xfrm>
            <a:off x="2514600" y="0"/>
            <a:ext cx="3733800" cy="228600"/>
          </a:xfrm>
          <a:prstGeom prst="rect">
            <a:avLst/>
          </a:prstGeom>
          <a:solidFill>
            <a:srgbClr val="608B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1351">
              <a:solidFill>
                <a:prstClr val="black"/>
              </a:solidFill>
            </a:endParaRPr>
          </a:p>
        </p:txBody>
      </p:sp>
      <p:sp>
        <p:nvSpPr>
          <p:cNvPr id="1029" name="Rectangle 9"/>
          <p:cNvSpPr>
            <a:spLocks noChangeArrowheads="1"/>
          </p:cNvSpPr>
          <p:nvPr userDrawn="1"/>
        </p:nvSpPr>
        <p:spPr bwMode="auto">
          <a:xfrm>
            <a:off x="0" y="0"/>
            <a:ext cx="2895600" cy="228600"/>
          </a:xfrm>
          <a:prstGeom prst="rect">
            <a:avLst/>
          </a:prstGeom>
          <a:solidFill>
            <a:srgbClr val="3061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1351">
              <a:solidFill>
                <a:prstClr val="black"/>
              </a:solidFill>
            </a:endParaRPr>
          </a:p>
        </p:txBody>
      </p:sp>
      <p:sp>
        <p:nvSpPr>
          <p:cNvPr id="1030" name="Rectangle 11"/>
          <p:cNvSpPr>
            <a:spLocks noChangeArrowheads="1"/>
          </p:cNvSpPr>
          <p:nvPr userDrawn="1"/>
        </p:nvSpPr>
        <p:spPr bwMode="auto">
          <a:xfrm>
            <a:off x="6019800" y="0"/>
            <a:ext cx="3124200" cy="228600"/>
          </a:xfrm>
          <a:prstGeom prst="rect">
            <a:avLst/>
          </a:prstGeom>
          <a:solidFill>
            <a:srgbClr val="A3C1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1351">
              <a:solidFill>
                <a:prstClr val="black"/>
              </a:solidFill>
            </a:endParaRPr>
          </a:p>
        </p:txBody>
      </p:sp>
      <p:sp>
        <p:nvSpPr>
          <p:cNvPr id="13" name="Rectangle 6"/>
          <p:cNvSpPr txBox="1">
            <a:spLocks noChangeArrowheads="1"/>
          </p:cNvSpPr>
          <p:nvPr userDrawn="1"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52B230D-ADED-43B8-8D5B-B93619D36C16}" type="slidenum">
              <a:rPr lang="en-US" altLang="en-US" sz="9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/>
              <a:t>‹#›</a:t>
            </a:fld>
            <a:endParaRPr lang="en-US" altLang="en-US" sz="9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2056" name="Picture 12" descr="Canada logo"/>
          <p:cNvPicPr>
            <a:picLocks noChangeAspect="1" noChangeArrowheads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6200" y="6400800"/>
            <a:ext cx="1295400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5" descr="nrcan_fip_e_2c_55"/>
          <p:cNvPicPr>
            <a:picLocks noChangeAspect="1" noChangeArrowheads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6534150"/>
            <a:ext cx="25908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4E5DE0-BCD5-081E-0535-09F536C45620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7153275" y="63501"/>
            <a:ext cx="1962150" cy="184666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CA" sz="12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UNCLASSIFIED - NON CLASSIFIÉ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94B77E-447A-3F6C-BC6B-13D81B8CC889}"/>
              </a:ext>
            </a:extLst>
          </p:cNvPr>
          <p:cNvSpPr txBox="1"/>
          <p:nvPr userDrawn="1"/>
        </p:nvSpPr>
        <p:spPr>
          <a:xfrm>
            <a:off x="8539993" y="226024"/>
            <a:ext cx="605792" cy="369332"/>
          </a:xfrm>
          <a:prstGeom prst="rect">
            <a:avLst/>
          </a:prstGeom>
          <a:solidFill>
            <a:srgbClr val="99CC00"/>
          </a:solidFill>
        </p:spPr>
        <p:txBody>
          <a:bodyPr wrap="square" rtlCol="0">
            <a:spAutoFit/>
          </a:bodyPr>
          <a:lstStyle/>
          <a:p>
            <a:r>
              <a:rPr lang="en-CA" sz="1800" dirty="0">
                <a:solidFill>
                  <a:schemeClr val="tx1"/>
                </a:solidFill>
              </a:rPr>
              <a:t>  </a:t>
            </a:r>
            <a:fld id="{55B6DA99-2A49-4728-9A1E-47D0ADF1CF0A}" type="slidenum">
              <a:rPr lang="en-CA" sz="1800" smtClean="0">
                <a:solidFill>
                  <a:schemeClr val="tx1"/>
                </a:solidFill>
              </a:rPr>
              <a:t>‹#›</a:t>
            </a:fld>
            <a:endParaRPr lang="en-CA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463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3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5" r:id="rId13"/>
    <p:sldLayoutId id="2147483676" r:id="rId14"/>
  </p:sldLayoutIdLst>
  <p:hf hdr="0" ftr="0" dt="0"/>
  <p:txStyles>
    <p:titleStyle>
      <a:lvl1pPr algn="l" defTabSz="342882" rtl="0" eaLnBrk="0" fontAlgn="base" hangingPunct="0">
        <a:spcBef>
          <a:spcPct val="0"/>
        </a:spcBef>
        <a:spcAft>
          <a:spcPct val="0"/>
        </a:spcAft>
        <a:defRPr sz="2700" b="1" kern="1200">
          <a:solidFill>
            <a:srgbClr val="306120"/>
          </a:solidFill>
          <a:latin typeface="Myriad Pro"/>
          <a:ea typeface="Myriad Pro"/>
          <a:cs typeface="Myriad Pro"/>
        </a:defRPr>
      </a:lvl1pPr>
      <a:lvl2pPr algn="l" defTabSz="342882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306120"/>
          </a:solidFill>
          <a:latin typeface="Myriad Pro"/>
          <a:ea typeface="Myriad Pro"/>
          <a:cs typeface="Myriad Pro"/>
        </a:defRPr>
      </a:lvl2pPr>
      <a:lvl3pPr algn="l" defTabSz="342882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306120"/>
          </a:solidFill>
          <a:latin typeface="Myriad Pro"/>
          <a:ea typeface="Myriad Pro"/>
          <a:cs typeface="Myriad Pro"/>
        </a:defRPr>
      </a:lvl3pPr>
      <a:lvl4pPr algn="l" defTabSz="342882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306120"/>
          </a:solidFill>
          <a:latin typeface="Myriad Pro"/>
          <a:ea typeface="Myriad Pro"/>
          <a:cs typeface="Myriad Pro"/>
        </a:defRPr>
      </a:lvl4pPr>
      <a:lvl5pPr algn="l" defTabSz="342882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306120"/>
          </a:solidFill>
          <a:latin typeface="Myriad Pro"/>
          <a:ea typeface="Myriad Pro"/>
          <a:cs typeface="Myriad Pro"/>
        </a:defRPr>
      </a:lvl5pPr>
      <a:lvl6pPr marL="342882" algn="l" defTabSz="342882" rtl="0" fontAlgn="base">
        <a:spcBef>
          <a:spcPct val="0"/>
        </a:spcBef>
        <a:spcAft>
          <a:spcPct val="0"/>
        </a:spcAft>
        <a:defRPr sz="2700" b="1">
          <a:solidFill>
            <a:srgbClr val="306120"/>
          </a:solidFill>
          <a:latin typeface="Myriad Pro"/>
          <a:ea typeface="Myriad Pro"/>
          <a:cs typeface="Myriad Pro"/>
        </a:defRPr>
      </a:lvl6pPr>
      <a:lvl7pPr marL="685766" algn="l" defTabSz="342882" rtl="0" fontAlgn="base">
        <a:spcBef>
          <a:spcPct val="0"/>
        </a:spcBef>
        <a:spcAft>
          <a:spcPct val="0"/>
        </a:spcAft>
        <a:defRPr sz="2700" b="1">
          <a:solidFill>
            <a:srgbClr val="306120"/>
          </a:solidFill>
          <a:latin typeface="Myriad Pro"/>
          <a:ea typeface="Myriad Pro"/>
          <a:cs typeface="Myriad Pro"/>
        </a:defRPr>
      </a:lvl7pPr>
      <a:lvl8pPr marL="1028649" algn="l" defTabSz="342882" rtl="0" fontAlgn="base">
        <a:spcBef>
          <a:spcPct val="0"/>
        </a:spcBef>
        <a:spcAft>
          <a:spcPct val="0"/>
        </a:spcAft>
        <a:defRPr sz="2700" b="1">
          <a:solidFill>
            <a:srgbClr val="306120"/>
          </a:solidFill>
          <a:latin typeface="Myriad Pro"/>
          <a:ea typeface="Myriad Pro"/>
          <a:cs typeface="Myriad Pro"/>
        </a:defRPr>
      </a:lvl8pPr>
      <a:lvl9pPr marL="1371532" algn="l" defTabSz="342882" rtl="0" fontAlgn="base">
        <a:spcBef>
          <a:spcPct val="0"/>
        </a:spcBef>
        <a:spcAft>
          <a:spcPct val="0"/>
        </a:spcAft>
        <a:defRPr sz="2700" b="1">
          <a:solidFill>
            <a:srgbClr val="306120"/>
          </a:solidFill>
          <a:latin typeface="Myriad Pro"/>
          <a:ea typeface="Myriad Pro"/>
          <a:cs typeface="Myriad Pro"/>
        </a:defRPr>
      </a:lvl9pPr>
    </p:titleStyle>
    <p:bodyStyle>
      <a:lvl1pPr marL="257162" indent="-257162" algn="l" defTabSz="342882" rtl="0" eaLnBrk="0" fontAlgn="base" hangingPunct="0">
        <a:spcBef>
          <a:spcPct val="20000"/>
        </a:spcBef>
        <a:spcAft>
          <a:spcPct val="0"/>
        </a:spcAft>
        <a:buClr>
          <a:srgbClr val="30612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Myriad Pro"/>
          <a:ea typeface="Myriad Pro"/>
          <a:cs typeface="Myriad Pro"/>
        </a:defRPr>
      </a:lvl1pPr>
      <a:lvl2pPr marL="557185" indent="-214303" algn="l" defTabSz="342882" rtl="0" eaLnBrk="0" fontAlgn="base" hangingPunct="0">
        <a:spcBef>
          <a:spcPct val="20000"/>
        </a:spcBef>
        <a:spcAft>
          <a:spcPct val="0"/>
        </a:spcAft>
        <a:buClr>
          <a:srgbClr val="306120"/>
        </a:buClr>
        <a:buFont typeface="Wingdings" panose="05000000000000000000" pitchFamily="2" charset="2"/>
        <a:buChar char="§"/>
        <a:defRPr sz="2100" kern="1200">
          <a:solidFill>
            <a:schemeClr val="tx1"/>
          </a:solidFill>
          <a:latin typeface="Myriad Pro"/>
          <a:ea typeface="Myriad Pro"/>
          <a:cs typeface="Myriad Pro"/>
        </a:defRPr>
      </a:lvl2pPr>
      <a:lvl3pPr marL="857208" indent="-171442" algn="l" defTabSz="342882" rtl="0" eaLnBrk="0" fontAlgn="base" hangingPunct="0">
        <a:spcBef>
          <a:spcPct val="20000"/>
        </a:spcBef>
        <a:spcAft>
          <a:spcPct val="0"/>
        </a:spcAft>
        <a:buClr>
          <a:srgbClr val="306120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Myriad Pro"/>
          <a:ea typeface="Myriad Pro"/>
          <a:cs typeface="Myriad Pro"/>
        </a:defRPr>
      </a:lvl3pPr>
      <a:lvl4pPr marL="1200091" indent="-171442" algn="l" defTabSz="342882" rtl="0" eaLnBrk="0" fontAlgn="base" hangingPunct="0">
        <a:spcBef>
          <a:spcPct val="20000"/>
        </a:spcBef>
        <a:spcAft>
          <a:spcPct val="0"/>
        </a:spcAft>
        <a:buClr>
          <a:srgbClr val="306120"/>
        </a:buClr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Myriad Pro"/>
          <a:ea typeface="Myriad Pro"/>
          <a:cs typeface="Myriad Pro"/>
        </a:defRPr>
      </a:lvl4pPr>
      <a:lvl5pPr marL="1542973" indent="-171442" algn="l" defTabSz="342882" rtl="0" eaLnBrk="0" fontAlgn="base" hangingPunct="0">
        <a:spcBef>
          <a:spcPct val="20000"/>
        </a:spcBef>
        <a:spcAft>
          <a:spcPct val="0"/>
        </a:spcAft>
        <a:buClr>
          <a:srgbClr val="306120"/>
        </a:buClr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Myriad Pro"/>
          <a:ea typeface="Myriad Pro"/>
          <a:cs typeface="Myriad Pro"/>
        </a:defRPr>
      </a:lvl5pPr>
      <a:lvl6pPr marL="1885857" indent="-171442" algn="l" defTabSz="34288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34288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34288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6" indent="-171442" algn="l" defTabSz="34288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82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82" algn="l" defTabSz="342882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342882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342882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342882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4" algn="l" defTabSz="342882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8" algn="l" defTabSz="342882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342882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2" algn="l" defTabSz="342882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hyperlink" Target="https://weather.gc.ca/firework/index_e.html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goc-dx.science.gc.ca/~jac001/FireWork/FW_web/fw_daf3d2/aniGIF/ECCC_FW_DAF3d_can_2023062812_f72.gif" TargetMode="External"/><Relationship Id="rId5" Type="http://schemas.openxmlformats.org/officeDocument/2006/relationships/hyperlink" Target="https://goc-dx.science.gc.ca/~jac001/FireWork/FW_web/fw_daf3d2/aniGIF/ECCC_FW_DAF3d_can_2023060512_f72.gif" TargetMode="Externa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Relationship Id="rId5" Type="http://schemas.openxmlformats.org/officeDocument/2006/relationships/hyperlink" Target="https://srd.web.alberta.ca/high-level-area-update/february-12" TargetMode="External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>
            <a:extLst>
              <a:ext uri="{FF2B5EF4-FFF2-40B4-BE49-F238E27FC236}">
                <a16:creationId xmlns:a16="http://schemas.microsoft.com/office/drawing/2014/main" id="{CFAFB91F-3FC9-30FE-C631-3FAD1F1585D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22531" name="Title 1">
            <a:extLst>
              <a:ext uri="{FF2B5EF4-FFF2-40B4-BE49-F238E27FC236}">
                <a16:creationId xmlns:a16="http://schemas.microsoft.com/office/drawing/2014/main" id="{CDCDA925-D7D8-CC16-08C6-AFE67F5CC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3656" y="51819"/>
            <a:ext cx="2514600" cy="492125"/>
          </a:xfrm>
        </p:spPr>
        <p:txBody>
          <a:bodyPr/>
          <a:lstStyle/>
          <a:p>
            <a:pPr algn="ctr"/>
            <a:r>
              <a:rPr lang="en-CA" altLang="en-US" sz="2800" dirty="0">
                <a:solidFill>
                  <a:srgbClr val="FFBE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Fire!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B10D68E-F187-2363-1CFA-A3E594C83FD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706" y="772703"/>
            <a:ext cx="3469230" cy="29016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4181AAB-E984-D7B9-F166-681953040D26}"/>
              </a:ext>
            </a:extLst>
          </p:cNvPr>
          <p:cNvSpPr txBox="1"/>
          <p:nvPr/>
        </p:nvSpPr>
        <p:spPr>
          <a:xfrm>
            <a:off x="4042348" y="1768336"/>
            <a:ext cx="4167162" cy="1477328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n-CA" b="1" dirty="0">
                <a:solidFill>
                  <a:srgbClr val="C00000"/>
                </a:solidFill>
              </a:rPr>
              <a:t>1 ha = 2.47 acres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CA" b="1" dirty="0"/>
              <a:t>Total forest area ~362 million ha (890 million acres)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CA" b="1" dirty="0"/>
              <a:t>40% of Canada’s land area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CA" b="1" dirty="0"/>
              <a:t>~33% of Canada is boreal forest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C86620-5F8D-20DF-78BE-5911292A5697}"/>
              </a:ext>
            </a:extLst>
          </p:cNvPr>
          <p:cNvSpPr txBox="1"/>
          <p:nvPr/>
        </p:nvSpPr>
        <p:spPr>
          <a:xfrm>
            <a:off x="3689881" y="1208146"/>
            <a:ext cx="3469231" cy="369332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n-CA" b="1" dirty="0"/>
              <a:t>Most fire is in the boreal forest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77AEF1-230C-0834-5694-34AC01A74073}"/>
              </a:ext>
            </a:extLst>
          </p:cNvPr>
          <p:cNvSpPr txBox="1"/>
          <p:nvPr/>
        </p:nvSpPr>
        <p:spPr>
          <a:xfrm>
            <a:off x="151568" y="5468755"/>
            <a:ext cx="4857303" cy="1200329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n-CA" b="1" dirty="0"/>
              <a:t>Great variety in annual number of fires and area burned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CA" b="1" dirty="0"/>
              <a:t>Annual averages (1990-2016) are 7500 fires and 2.5 million ha (6.2 million acres) burned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EFAA79F-A503-2009-5E5A-BAE7B37F9D64}"/>
              </a:ext>
            </a:extLst>
          </p:cNvPr>
          <p:cNvGrpSpPr/>
          <p:nvPr/>
        </p:nvGrpSpPr>
        <p:grpSpPr>
          <a:xfrm>
            <a:off x="4782478" y="3933418"/>
            <a:ext cx="4104000" cy="2746470"/>
            <a:chOff x="4920264" y="4046152"/>
            <a:chExt cx="4104000" cy="274647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C063736-EE62-9672-8FA7-BF5458EA4D4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20264" y="4046152"/>
              <a:ext cx="4104000" cy="2746470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B8927B0-F1B0-2982-6A83-7CFC01F05B09}"/>
                </a:ext>
              </a:extLst>
            </p:cNvPr>
            <p:cNvSpPr txBox="1"/>
            <p:nvPr/>
          </p:nvSpPr>
          <p:spPr>
            <a:xfrm>
              <a:off x="5963091" y="4329039"/>
              <a:ext cx="235419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b="1" dirty="0"/>
                <a:t>Revised mapping indicates ~15.</a:t>
              </a:r>
              <a:r>
                <a:rPr lang="en-CA" b="1" dirty="0">
                  <a:solidFill>
                    <a:srgbClr val="0000FF"/>
                  </a:solidFill>
                </a:rPr>
                <a:t>x </a:t>
              </a:r>
              <a:r>
                <a:rPr lang="en-CA" b="1" dirty="0"/>
                <a:t>million hectares burned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7E0E6E37-2646-4D83-7D54-F88F9BCEF6A2}"/>
                </a:ext>
              </a:extLst>
            </p:cNvPr>
            <p:cNvCxnSpPr>
              <a:cxnSpLocks/>
            </p:cNvCxnSpPr>
            <p:nvPr/>
          </p:nvCxnSpPr>
          <p:spPr>
            <a:xfrm>
              <a:off x="8217074" y="4778017"/>
              <a:ext cx="576197" cy="0"/>
            </a:xfrm>
            <a:prstGeom prst="straightConnector1">
              <a:avLst/>
            </a:prstGeom>
            <a:ln w="50800">
              <a:solidFill>
                <a:srgbClr val="C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1150073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846C163-9CC8-5CDD-75D6-E7029F5193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2159" y="2306028"/>
            <a:ext cx="5715000" cy="4000500"/>
          </a:xfrm>
          <a:prstGeom prst="rect">
            <a:avLst/>
          </a:prstGeom>
          <a:ln w="12700">
            <a:solidFill>
              <a:srgbClr val="0000FF"/>
            </a:solidFill>
          </a:ln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5D192327-B0AA-08F5-365A-8EE999D9B0E9}"/>
              </a:ext>
            </a:extLst>
          </p:cNvPr>
          <p:cNvGrpSpPr/>
          <p:nvPr/>
        </p:nvGrpSpPr>
        <p:grpSpPr>
          <a:xfrm>
            <a:off x="5896147" y="2742682"/>
            <a:ext cx="2681531" cy="2315801"/>
            <a:chOff x="5896147" y="2742682"/>
            <a:chExt cx="2681531" cy="2315801"/>
          </a:xfrm>
        </p:grpSpPr>
        <p:pic>
          <p:nvPicPr>
            <p:cNvPr id="11" name="Picture 2" descr="W:\EDM\Fire\Seasonal\2017\June\Can_map_template.png">
              <a:extLst>
                <a:ext uri="{FF2B5EF4-FFF2-40B4-BE49-F238E27FC236}">
                  <a16:creationId xmlns:a16="http://schemas.microsoft.com/office/drawing/2014/main" id="{CF433975-F731-4E59-9357-4602EFDCFD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6147" y="2742682"/>
              <a:ext cx="2681531" cy="2315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AB720A9-C814-2BDF-F146-542BA2589DC3}"/>
                </a:ext>
              </a:extLst>
            </p:cNvPr>
            <p:cNvSpPr/>
            <p:nvPr/>
          </p:nvSpPr>
          <p:spPr>
            <a:xfrm>
              <a:off x="6296625" y="4074291"/>
              <a:ext cx="471684" cy="333026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06D65CC-8D71-F911-FB51-D4FE6AAF9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582" y="238541"/>
            <a:ext cx="8095534" cy="627731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CA" sz="4000" dirty="0">
                <a:solidFill>
                  <a:srgbClr val="C00000"/>
                </a:solidFill>
                <a:latin typeface="+mn-lt"/>
              </a:rPr>
              <a:t>2023 Fire Season: May 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DF635D7-EA65-14C1-54BA-0832AE233C91}"/>
              </a:ext>
            </a:extLst>
          </p:cNvPr>
          <p:cNvSpPr>
            <a:spLocks noChangeAspect="1"/>
          </p:cNvSpPr>
          <p:nvPr/>
        </p:nvSpPr>
        <p:spPr>
          <a:xfrm>
            <a:off x="3460832" y="5509562"/>
            <a:ext cx="605852" cy="605852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FED50AA-B924-BC3F-EF82-2E475E03F691}"/>
              </a:ext>
            </a:extLst>
          </p:cNvPr>
          <p:cNvGrpSpPr/>
          <p:nvPr/>
        </p:nvGrpSpPr>
        <p:grpSpPr>
          <a:xfrm>
            <a:off x="3879452" y="2646366"/>
            <a:ext cx="4753814" cy="3216332"/>
            <a:chOff x="3879452" y="2310691"/>
            <a:chExt cx="4753814" cy="321633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0474961-C1A2-47AC-062A-E75DCCAC7C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834035" y="2310691"/>
              <a:ext cx="2799231" cy="3204073"/>
            </a:xfrm>
            <a:prstGeom prst="rect">
              <a:avLst/>
            </a:prstGeom>
            <a:ln w="12700">
              <a:solidFill>
                <a:srgbClr val="FF6600"/>
              </a:solidFill>
            </a:ln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4352FF4-084A-0F8C-417B-114F6FE5A6C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79452" y="4921171"/>
              <a:ext cx="605852" cy="605852"/>
            </a:xfrm>
            <a:prstGeom prst="ellipse">
              <a:avLst/>
            </a:prstGeom>
            <a:noFill/>
            <a:ln w="2540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rgbClr val="FF6600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E9FF1F4-F7A0-CD52-C1B2-BC056ECDEF8F}"/>
                </a:ext>
              </a:extLst>
            </p:cNvPr>
            <p:cNvSpPr txBox="1"/>
            <p:nvPr/>
          </p:nvSpPr>
          <p:spPr>
            <a:xfrm>
              <a:off x="7465668" y="5036918"/>
              <a:ext cx="11264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400" b="1" dirty="0">
                  <a:solidFill>
                    <a:srgbClr val="FF6600"/>
                  </a:solidFill>
                </a:rPr>
                <a:t>May 17</a:t>
              </a:r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F4BE608F-A419-AAF9-6EF3-CA1645755670}"/>
              </a:ext>
            </a:extLst>
          </p:cNvPr>
          <p:cNvSpPr>
            <a:spLocks noChangeAspect="1"/>
          </p:cNvSpPr>
          <p:nvPr/>
        </p:nvSpPr>
        <p:spPr>
          <a:xfrm rot="679445">
            <a:off x="5886447" y="3595821"/>
            <a:ext cx="2777197" cy="1401479"/>
          </a:xfrm>
          <a:prstGeom prst="ellipse">
            <a:avLst/>
          </a:prstGeom>
          <a:noFill/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24CC97C7-8C40-65CF-D805-4E4257994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217" y="792000"/>
            <a:ext cx="8616168" cy="2031839"/>
          </a:xfrm>
        </p:spPr>
        <p:txBody>
          <a:bodyPr/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en-CA" altLang="en-US" sz="2800" b="1" dirty="0">
                <a:latin typeface="+mn-lt"/>
              </a:rPr>
              <a:t>Central Alberta: Likely human-caused fires then …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CA" altLang="en-US" sz="2800" b="1" dirty="0">
                <a:latin typeface="+mn-lt"/>
              </a:rPr>
              <a:t>Possible lightning starts in Swan Hills and other regions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CA" altLang="en-US" sz="2800" b="1" dirty="0">
                <a:latin typeface="+mn-lt"/>
              </a:rPr>
              <a:t>Wind-driven … a La Niña-</a:t>
            </a:r>
            <a:r>
              <a:rPr lang="en-CA" altLang="en-US" sz="2800" b="1" dirty="0" err="1">
                <a:latin typeface="+mn-lt"/>
              </a:rPr>
              <a:t>ish</a:t>
            </a:r>
            <a:r>
              <a:rPr lang="en-CA" altLang="en-US" sz="2800" b="1" dirty="0">
                <a:latin typeface="+mn-lt"/>
              </a:rPr>
              <a:t> spring feature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F8FF75B-0345-1735-337F-A3A0726A1B5D}"/>
              </a:ext>
            </a:extLst>
          </p:cNvPr>
          <p:cNvGrpSpPr/>
          <p:nvPr/>
        </p:nvGrpSpPr>
        <p:grpSpPr>
          <a:xfrm>
            <a:off x="329615" y="3113590"/>
            <a:ext cx="2782544" cy="3255026"/>
            <a:chOff x="329615" y="3113590"/>
            <a:chExt cx="2782544" cy="3255026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5EE1AC04-8F68-0CA1-6D53-277EC31607A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29615" y="3113590"/>
              <a:ext cx="2782544" cy="3252789"/>
            </a:xfrm>
            <a:prstGeom prst="rect">
              <a:avLst/>
            </a:prstGeom>
            <a:noFill/>
            <a:ln w="12700">
              <a:solidFill>
                <a:srgbClr val="C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34DCAD4-4658-33D3-A481-3116BDE8C149}"/>
                </a:ext>
              </a:extLst>
            </p:cNvPr>
            <p:cNvSpPr txBox="1"/>
            <p:nvPr/>
          </p:nvSpPr>
          <p:spPr>
            <a:xfrm>
              <a:off x="2073795" y="5906951"/>
              <a:ext cx="9709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400" b="1" dirty="0">
                  <a:solidFill>
                    <a:srgbClr val="C00000"/>
                  </a:solidFill>
                </a:rPr>
                <a:t>May 6</a:t>
              </a:r>
            </a:p>
          </p:txBody>
        </p:sp>
        <p:sp>
          <p:nvSpPr>
            <p:cNvPr id="16" name="Arrow: Right 15">
              <a:extLst>
                <a:ext uri="{FF2B5EF4-FFF2-40B4-BE49-F238E27FC236}">
                  <a16:creationId xmlns:a16="http://schemas.microsoft.com/office/drawing/2014/main" id="{FFD1AF5B-525C-FBDD-07D9-DDC87D268E73}"/>
                </a:ext>
              </a:extLst>
            </p:cNvPr>
            <p:cNvSpPr>
              <a:spLocks noChangeAspect="1"/>
            </p:cNvSpPr>
            <p:nvPr/>
          </p:nvSpPr>
          <p:spPr>
            <a:xfrm rot="14417244">
              <a:off x="1797296" y="5098686"/>
              <a:ext cx="606613" cy="300474"/>
            </a:xfrm>
            <a:prstGeom prst="rightArrow">
              <a:avLst/>
            </a:prstGeom>
            <a:solidFill>
              <a:srgbClr val="FFCCCC"/>
            </a:solidFill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7F36C9BB-B5BA-C489-B6FD-4AA2189B6AC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486" y="3097750"/>
            <a:ext cx="3771900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4863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70EC72-C113-4BEF-1793-306F10C19D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2179145" y="2284980"/>
            <a:ext cx="6496050" cy="3096000"/>
          </a:xfrm>
          <a:prstGeom prst="rect">
            <a:avLst/>
          </a:prstGeom>
          <a:ln w="12700">
            <a:solidFill>
              <a:srgbClr val="C00000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6D65CC-8D71-F911-FB51-D4FE6AAF9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582" y="238541"/>
            <a:ext cx="8095534" cy="627731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CA" sz="4000" dirty="0">
                <a:solidFill>
                  <a:srgbClr val="C00000"/>
                </a:solidFill>
                <a:latin typeface="+mn-lt"/>
              </a:rPr>
              <a:t>2023 Fire Season: May 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24CC97C7-8C40-65CF-D805-4E4257994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217" y="989151"/>
            <a:ext cx="8616168" cy="1038913"/>
          </a:xfrm>
        </p:spPr>
        <p:txBody>
          <a:bodyPr/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en-CA" altLang="en-US" sz="2800" b="1" dirty="0">
                <a:latin typeface="+mn-lt"/>
              </a:rPr>
              <a:t>Activity in New Brunswick and Nova Scotia in late May</a:t>
            </a:r>
          </a:p>
          <a:p>
            <a:pPr marL="531813" indent="-173038">
              <a:buFont typeface="Arial" panose="020B0604020202020204" pitchFamily="34" charset="0"/>
              <a:buChar char="•"/>
            </a:pPr>
            <a:r>
              <a:rPr lang="en-CA" altLang="en-US" b="1" dirty="0">
                <a:latin typeface="+mn-lt"/>
              </a:rPr>
              <a:t>Largest NS fire on record begins: ~25,000 ha (62,000 acres)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04062B7F-74C9-ADBE-A895-7C149D5832B2}"/>
              </a:ext>
            </a:extLst>
          </p:cNvPr>
          <p:cNvSpPr>
            <a:spLocks noChangeAspect="1"/>
          </p:cNvSpPr>
          <p:nvPr/>
        </p:nvSpPr>
        <p:spPr>
          <a:xfrm rot="15069112">
            <a:off x="5805369" y="4439376"/>
            <a:ext cx="854926" cy="423482"/>
          </a:xfrm>
          <a:prstGeom prst="rightArrow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D5931C7-9EA6-FB3B-4073-5081456F36A2}"/>
              </a:ext>
            </a:extLst>
          </p:cNvPr>
          <p:cNvSpPr txBox="1">
            <a:spLocks/>
          </p:cNvSpPr>
          <p:nvPr/>
        </p:nvSpPr>
        <p:spPr bwMode="auto">
          <a:xfrm>
            <a:off x="200144" y="4938043"/>
            <a:ext cx="8781810" cy="1358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62" indent="-257162" algn="l" defTabSz="342882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06120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Myriad Pro"/>
                <a:ea typeface="Myriad Pro"/>
                <a:cs typeface="Myriad Pro"/>
              </a:defRPr>
            </a:lvl1pPr>
            <a:lvl2pPr marL="557185" indent="-214303" algn="l" defTabSz="342882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06120"/>
              </a:buClr>
              <a:buFont typeface="Wingdings" panose="05000000000000000000" pitchFamily="2" charset="2"/>
              <a:buChar char="§"/>
              <a:defRPr sz="2100" kern="1200">
                <a:solidFill>
                  <a:schemeClr val="tx1"/>
                </a:solidFill>
                <a:latin typeface="Myriad Pro"/>
                <a:ea typeface="Myriad Pro"/>
                <a:cs typeface="Myriad Pro"/>
              </a:defRPr>
            </a:lvl2pPr>
            <a:lvl3pPr marL="857208" indent="-171442" algn="l" defTabSz="342882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0612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Myriad Pro"/>
                <a:ea typeface="Myriad Pro"/>
                <a:cs typeface="Myriad Pro"/>
              </a:defRPr>
            </a:lvl3pPr>
            <a:lvl4pPr marL="1200091" indent="-171442" algn="l" defTabSz="342882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06120"/>
              </a:buClr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Myriad Pro"/>
                <a:ea typeface="Myriad Pro"/>
                <a:cs typeface="Myriad Pro"/>
              </a:defRPr>
            </a:lvl4pPr>
            <a:lvl5pPr marL="1542973" indent="-171442" algn="l" defTabSz="342882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06120"/>
              </a:buClr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Myriad Pro"/>
                <a:ea typeface="Myriad Pro"/>
                <a:cs typeface="Myriad Pro"/>
              </a:defRPr>
            </a:lvl5pPr>
            <a:lvl6pPr marL="1885857" indent="-171442" algn="l" defTabSz="34288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34288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34288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6" indent="-171442" algn="l" defTabSz="34288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indent="-173038">
              <a:buFont typeface="Arial" panose="020B0604020202020204" pitchFamily="34" charset="0"/>
              <a:buChar char="•"/>
            </a:pPr>
            <a:r>
              <a:rPr lang="en-CA" altLang="en-US" sz="2800" b="1" dirty="0">
                <a:latin typeface="+mn-lt"/>
              </a:rPr>
              <a:t>Mid-May to mid-June: same 500 </a:t>
            </a:r>
            <a:r>
              <a:rPr lang="en-CA" altLang="en-US" sz="2800" b="1" dirty="0" err="1">
                <a:latin typeface="+mn-lt"/>
              </a:rPr>
              <a:t>hPa</a:t>
            </a:r>
            <a:r>
              <a:rPr lang="en-CA" altLang="en-US" sz="2800" b="1" dirty="0">
                <a:latin typeface="+mn-lt"/>
              </a:rPr>
              <a:t> ridge crossed Canada west-east, east-west, west-east, then flattened</a:t>
            </a:r>
          </a:p>
          <a:p>
            <a:pPr marL="358775" indent="-173038">
              <a:buFont typeface="Arial" panose="020B0604020202020204" pitchFamily="34" charset="0"/>
              <a:buChar char="•"/>
            </a:pPr>
            <a:r>
              <a:rPr lang="en-CA" altLang="en-US" b="1" dirty="0">
                <a:latin typeface="+mn-lt"/>
              </a:rPr>
              <a:t>Warm, dry, windy west typical of El Niño springs </a:t>
            </a:r>
          </a:p>
        </p:txBody>
      </p:sp>
    </p:spTree>
    <p:extLst>
      <p:ext uri="{BB962C8B-B14F-4D97-AF65-F5344CB8AC3E}">
        <p14:creationId xmlns:p14="http://schemas.microsoft.com/office/powerpoint/2010/main" val="26834506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D65CC-8D71-F911-FB51-D4FE6AAF9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582" y="238541"/>
            <a:ext cx="8095534" cy="627731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CA" sz="4000" dirty="0">
                <a:solidFill>
                  <a:srgbClr val="C00000"/>
                </a:solidFill>
                <a:latin typeface="+mn-lt"/>
              </a:rPr>
              <a:t>2023 Fire Season: June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46C163-9CC8-5CDD-75D6-E7029F5193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2159" y="2213422"/>
            <a:ext cx="5715000" cy="4000500"/>
          </a:xfrm>
          <a:prstGeom prst="rect">
            <a:avLst/>
          </a:prstGeom>
          <a:ln w="12700">
            <a:solidFill>
              <a:srgbClr val="0000FF"/>
            </a:solidFill>
          </a:ln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8DED8164-0219-F950-2C6F-B85AD48E4F76}"/>
              </a:ext>
            </a:extLst>
          </p:cNvPr>
          <p:cNvSpPr>
            <a:spLocks noChangeAspect="1"/>
          </p:cNvSpPr>
          <p:nvPr/>
        </p:nvSpPr>
        <p:spPr>
          <a:xfrm>
            <a:off x="4282629" y="4595147"/>
            <a:ext cx="901269" cy="901269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24CC97C7-8C40-65CF-D805-4E4257994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217" y="989151"/>
            <a:ext cx="8628942" cy="2031839"/>
          </a:xfrm>
          <a:solidFill>
            <a:schemeClr val="bg1"/>
          </a:solidFill>
        </p:spPr>
        <p:txBody>
          <a:bodyPr/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en-CA" altLang="en-US" sz="2800" b="1" dirty="0">
                <a:latin typeface="+mn-lt"/>
              </a:rPr>
              <a:t>NT fires growing … May starts are early!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CA" altLang="en-US" sz="2800" b="1" dirty="0">
                <a:latin typeface="+mn-lt"/>
              </a:rPr>
              <a:t>Quebec starts ~June 1-3; La Grande: rapid growth in late June</a:t>
            </a:r>
          </a:p>
          <a:p>
            <a:r>
              <a:rPr lang="en-CA" altLang="en-US" sz="2800" b="1" dirty="0"/>
              <a:t>Growth along 60N</a:t>
            </a:r>
          </a:p>
          <a:p>
            <a:endParaRPr lang="en-CA" altLang="en-US" sz="2800" b="1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072B922-1A70-6385-6019-622CA5D77A2A}"/>
              </a:ext>
            </a:extLst>
          </p:cNvPr>
          <p:cNvGrpSpPr/>
          <p:nvPr/>
        </p:nvGrpSpPr>
        <p:grpSpPr>
          <a:xfrm>
            <a:off x="5470378" y="4388856"/>
            <a:ext cx="2774948" cy="1060581"/>
            <a:chOff x="5470378" y="4388856"/>
            <a:chExt cx="2774948" cy="1060581"/>
          </a:xfrm>
        </p:grpSpPr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F5E258A8-7AF5-4C47-8B2A-7E363A67FA22}"/>
                </a:ext>
              </a:extLst>
            </p:cNvPr>
            <p:cNvSpPr>
              <a:spLocks noChangeAspect="1"/>
            </p:cNvSpPr>
            <p:nvPr/>
          </p:nvSpPr>
          <p:spPr>
            <a:xfrm rot="13501310">
              <a:off x="5321460" y="4537774"/>
              <a:ext cx="590155" cy="292320"/>
            </a:xfrm>
            <a:prstGeom prst="rightArrow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2279491-78EB-C2DD-62F4-3A79688EF5FE}"/>
                </a:ext>
              </a:extLst>
            </p:cNvPr>
            <p:cNvSpPr txBox="1"/>
            <p:nvPr/>
          </p:nvSpPr>
          <p:spPr>
            <a:xfrm>
              <a:off x="5877059" y="4433774"/>
              <a:ext cx="2368267" cy="101566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FF66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CA" sz="2000" b="1" dirty="0">
                  <a:solidFill>
                    <a:srgbClr val="FF0000"/>
                  </a:solidFill>
                </a:rPr>
                <a:t>June 27: Breaks previous national record area burned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4CC22CF7-2446-DAAE-EFE8-3F45E00F977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3167" y="2564151"/>
            <a:ext cx="4135347" cy="2076725"/>
          </a:xfrm>
          <a:prstGeom prst="rect">
            <a:avLst/>
          </a:prstGeom>
          <a:ln w="12700">
            <a:solidFill>
              <a:srgbClr val="C00000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FCB82F4-57BA-B7F2-9272-EB16603FCEFD}"/>
              </a:ext>
            </a:extLst>
          </p:cNvPr>
          <p:cNvSpPr txBox="1"/>
          <p:nvPr/>
        </p:nvSpPr>
        <p:spPr>
          <a:xfrm>
            <a:off x="2936683" y="2804236"/>
            <a:ext cx="1151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>
                <a:solidFill>
                  <a:srgbClr val="FF6600"/>
                </a:solidFill>
              </a:rPr>
              <a:t>~June 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580E48-96CC-ADD4-4CD1-8A9616AF324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43875" y="2033050"/>
            <a:ext cx="4505036" cy="2221798"/>
          </a:xfrm>
          <a:prstGeom prst="rect">
            <a:avLst/>
          </a:prstGeom>
          <a:ln w="12700">
            <a:solidFill>
              <a:srgbClr val="C00000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DD8487F-0A37-8F3B-D6AB-8FE420161D79}"/>
              </a:ext>
            </a:extLst>
          </p:cNvPr>
          <p:cNvSpPr txBox="1"/>
          <p:nvPr/>
        </p:nvSpPr>
        <p:spPr>
          <a:xfrm>
            <a:off x="6399443" y="2134831"/>
            <a:ext cx="1152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>
                <a:solidFill>
                  <a:srgbClr val="FF6600"/>
                </a:solidFill>
              </a:rPr>
              <a:t>June 24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F41ADA3-8B76-5C0F-95D7-DF8FA73703F6}"/>
              </a:ext>
            </a:extLst>
          </p:cNvPr>
          <p:cNvGrpSpPr/>
          <p:nvPr/>
        </p:nvGrpSpPr>
        <p:grpSpPr>
          <a:xfrm>
            <a:off x="405115" y="3749530"/>
            <a:ext cx="2685158" cy="2725366"/>
            <a:chOff x="405115" y="3749530"/>
            <a:chExt cx="2685158" cy="2725366"/>
          </a:xfrm>
        </p:grpSpPr>
        <p:pic>
          <p:nvPicPr>
            <p:cNvPr id="13" name="Picture 7">
              <a:extLst>
                <a:ext uri="{FF2B5EF4-FFF2-40B4-BE49-F238E27FC236}">
                  <a16:creationId xmlns:a16="http://schemas.microsoft.com/office/drawing/2014/main" id="{87A5E504-FB1B-E400-D94F-D3EE7C4580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2653"/>
            <a:stretch/>
          </p:blipFill>
          <p:spPr>
            <a:xfrm rot="5400000">
              <a:off x="515148" y="4026985"/>
              <a:ext cx="2452181" cy="1897271"/>
            </a:xfrm>
            <a:prstGeom prst="rect">
              <a:avLst/>
            </a:prstGeom>
            <a:ln w="28575" cap="sq">
              <a:noFill/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96B0D0D-18CD-3235-7AA6-1FB1BBBAE631}"/>
                </a:ext>
              </a:extLst>
            </p:cNvPr>
            <p:cNvSpPr txBox="1"/>
            <p:nvPr/>
          </p:nvSpPr>
          <p:spPr>
            <a:xfrm>
              <a:off x="405115" y="6213286"/>
              <a:ext cx="2685158" cy="261610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algn="ctr"/>
              <a:r>
                <a:rPr lang="en-CA" sz="1100" b="1" i="1" dirty="0"/>
                <a:t>Newcastle Creek (V80527) June 3, 2023</a:t>
              </a:r>
              <a:r>
                <a:rPr lang="en-CA" sz="1100" b="1" dirty="0"/>
                <a:t> </a:t>
              </a:r>
              <a:endParaRPr lang="en-US" sz="1100" b="1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450DEF6-AC1C-747D-CEDA-BB05F3D16834}"/>
                </a:ext>
              </a:extLst>
            </p:cNvPr>
            <p:cNvSpPr txBox="1"/>
            <p:nvPr/>
          </p:nvSpPr>
          <p:spPr>
            <a:xfrm>
              <a:off x="823730" y="5718139"/>
              <a:ext cx="1734276" cy="261610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algn="ctr"/>
              <a:r>
                <a:rPr lang="en-CA" sz="1100" b="1" i="1" dirty="0">
                  <a:solidFill>
                    <a:srgbClr val="66FFFF"/>
                  </a:solidFill>
                </a:rPr>
                <a:t>Photo supplied by BCWS</a:t>
              </a:r>
              <a:r>
                <a:rPr lang="en-CA" sz="1100" b="1" dirty="0">
                  <a:solidFill>
                    <a:srgbClr val="66FFFF"/>
                  </a:solidFill>
                </a:rPr>
                <a:t> </a:t>
              </a:r>
              <a:endParaRPr lang="en-US" sz="1100" b="1" dirty="0">
                <a:solidFill>
                  <a:srgbClr val="66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06273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24CC97C7-8C40-65CF-D805-4E4257994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216" y="896551"/>
            <a:ext cx="8452899" cy="2060625"/>
          </a:xfrm>
          <a:solidFill>
            <a:schemeClr val="bg1"/>
          </a:solidFill>
        </p:spPr>
        <p:txBody>
          <a:bodyPr/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en-CA" altLang="en-US" sz="2800" b="1" dirty="0">
                <a:latin typeface="+mn-lt"/>
              </a:rPr>
              <a:t>Active fires across Canada except southern QC, Atlantic, and Yukon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CA" altLang="en-US" sz="2800" b="1" dirty="0">
                <a:latin typeface="+mn-lt"/>
              </a:rPr>
              <a:t>Mid-month: MB/ON quiet but YT starts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CA" altLang="en-US" sz="2800" b="1" dirty="0">
                <a:latin typeface="+mn-lt"/>
              </a:rPr>
              <a:t>Late July: QC quiet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46C163-9CC8-5CDD-75D6-E7029F5193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5780" y="2375472"/>
            <a:ext cx="5715000" cy="4000500"/>
          </a:xfrm>
          <a:prstGeom prst="rect">
            <a:avLst/>
          </a:prstGeom>
          <a:ln w="12700">
            <a:solidFill>
              <a:srgbClr val="0000FF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6D65CC-8D71-F911-FB51-D4FE6AAF9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582" y="238541"/>
            <a:ext cx="8095534" cy="627731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CA" sz="4000" dirty="0">
                <a:solidFill>
                  <a:srgbClr val="C00000"/>
                </a:solidFill>
                <a:latin typeface="+mn-lt"/>
              </a:rPr>
              <a:t>2023 Fire Season: July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7DBFA62-65D6-A2E9-C97C-71FB4B5E4D27}"/>
              </a:ext>
            </a:extLst>
          </p:cNvPr>
          <p:cNvSpPr>
            <a:spLocks noChangeAspect="1"/>
          </p:cNvSpPr>
          <p:nvPr/>
        </p:nvSpPr>
        <p:spPr>
          <a:xfrm>
            <a:off x="5822058" y="3727051"/>
            <a:ext cx="720000" cy="720000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C33910-EAEA-62BA-CD1A-6AFF2F5928A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183" y="3454806"/>
            <a:ext cx="4143246" cy="2608732"/>
          </a:xfrm>
          <a:prstGeom prst="rect">
            <a:avLst/>
          </a:prstGeom>
          <a:ln w="12700">
            <a:solidFill>
              <a:srgbClr val="00800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E85C40-AC2D-A20C-C2B1-34996C4A353B}"/>
              </a:ext>
            </a:extLst>
          </p:cNvPr>
          <p:cNvSpPr txBox="1"/>
          <p:nvPr/>
        </p:nvSpPr>
        <p:spPr>
          <a:xfrm>
            <a:off x="3026278" y="3563583"/>
            <a:ext cx="1053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>
                <a:solidFill>
                  <a:srgbClr val="FF6600"/>
                </a:solidFill>
              </a:rPr>
              <a:t>July 14</a:t>
            </a:r>
          </a:p>
        </p:txBody>
      </p:sp>
    </p:spTree>
    <p:extLst>
      <p:ext uri="{BB962C8B-B14F-4D97-AF65-F5344CB8AC3E}">
        <p14:creationId xmlns:p14="http://schemas.microsoft.com/office/powerpoint/2010/main" val="406818846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24CC97C7-8C40-65CF-D805-4E4257994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216" y="931276"/>
            <a:ext cx="8297601" cy="1892947"/>
          </a:xfrm>
          <a:solidFill>
            <a:schemeClr val="bg1"/>
          </a:solidFill>
        </p:spPr>
        <p:txBody>
          <a:bodyPr/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en-CA" altLang="en-US" sz="2800" b="1" dirty="0">
                <a:latin typeface="+mn-lt"/>
              </a:rPr>
              <a:t>James Bay area flares up; se BC, n AB, NT, Yukon 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CA" altLang="en-US" sz="2800" b="1" dirty="0">
                <a:latin typeface="+mn-lt"/>
              </a:rPr>
              <a:t>Mid-August: central/south BC, n AB; north NT slows 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CA" altLang="en-US" sz="2800" b="1" dirty="0">
                <a:latin typeface="+mn-lt"/>
              </a:rPr>
              <a:t>Late August wind events carry over into September</a:t>
            </a:r>
          </a:p>
          <a:p>
            <a:endParaRPr lang="en-CA" altLang="en-US" sz="2800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6D65CC-8D71-F911-FB51-D4FE6AAF9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582" y="238541"/>
            <a:ext cx="8095534" cy="627731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CA" sz="4000" dirty="0">
                <a:solidFill>
                  <a:srgbClr val="C00000"/>
                </a:solidFill>
                <a:latin typeface="+mn-lt"/>
              </a:rPr>
              <a:t>2023 Fire Season: August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46C163-9CC8-5CDD-75D6-E7029F5193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3816" y="2363896"/>
            <a:ext cx="5715000" cy="4000500"/>
          </a:xfrm>
          <a:prstGeom prst="rect">
            <a:avLst/>
          </a:prstGeom>
          <a:ln w="12700">
            <a:solidFill>
              <a:srgbClr val="0000FF"/>
            </a:solidFill>
          </a:ln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3B70568A-D302-2728-AC46-E6C23479C9B5}"/>
              </a:ext>
            </a:extLst>
          </p:cNvPr>
          <p:cNvSpPr>
            <a:spLocks noChangeAspect="1"/>
          </p:cNvSpPr>
          <p:nvPr/>
        </p:nvSpPr>
        <p:spPr>
          <a:xfrm>
            <a:off x="7211019" y="2974697"/>
            <a:ext cx="360000" cy="360000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22D104D-8073-4FC3-770F-4329E8053A19}"/>
              </a:ext>
            </a:extLst>
          </p:cNvPr>
          <p:cNvSpPr>
            <a:spLocks noChangeAspect="1"/>
          </p:cNvSpPr>
          <p:nvPr/>
        </p:nvSpPr>
        <p:spPr>
          <a:xfrm>
            <a:off x="6437442" y="3254416"/>
            <a:ext cx="540000" cy="540000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9B5AB9-7621-7CD0-109E-E75B202F1FC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9606" y="3429000"/>
            <a:ext cx="4271023" cy="2659786"/>
          </a:xfrm>
          <a:prstGeom prst="rect">
            <a:avLst/>
          </a:prstGeom>
          <a:ln w="12700">
            <a:solidFill>
              <a:srgbClr val="C0000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B0358E-AC4F-3BB7-31B1-C18D30CAD7CB}"/>
              </a:ext>
            </a:extLst>
          </p:cNvPr>
          <p:cNvSpPr txBox="1"/>
          <p:nvPr/>
        </p:nvSpPr>
        <p:spPr>
          <a:xfrm>
            <a:off x="3026278" y="3563583"/>
            <a:ext cx="1061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>
                <a:solidFill>
                  <a:srgbClr val="FF6600"/>
                </a:solidFill>
              </a:rPr>
              <a:t>Aug 26</a:t>
            </a:r>
          </a:p>
        </p:txBody>
      </p:sp>
    </p:spTree>
    <p:extLst>
      <p:ext uri="{BB962C8B-B14F-4D97-AF65-F5344CB8AC3E}">
        <p14:creationId xmlns:p14="http://schemas.microsoft.com/office/powerpoint/2010/main" val="351528663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24CC97C7-8C40-65CF-D805-4E4257994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217" y="989152"/>
            <a:ext cx="8008234" cy="627731"/>
          </a:xfrm>
          <a:solidFill>
            <a:schemeClr val="bg1"/>
          </a:solidFill>
        </p:spPr>
        <p:txBody>
          <a:bodyPr/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en-CA" altLang="en-US" sz="2800" b="1" dirty="0">
                <a:latin typeface="+mn-lt"/>
              </a:rPr>
              <a:t>Wind events along 60N ...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6D65CC-8D71-F911-FB51-D4FE6AAF9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582" y="238541"/>
            <a:ext cx="8095534" cy="627731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CA" sz="4000" dirty="0">
                <a:solidFill>
                  <a:srgbClr val="C00000"/>
                </a:solidFill>
                <a:latin typeface="+mn-lt"/>
              </a:rPr>
              <a:t>2023 Fire Season: September-October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46C163-9CC8-5CDD-75D6-E7029F5193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2159" y="1727284"/>
            <a:ext cx="5715000" cy="4000500"/>
          </a:xfrm>
          <a:prstGeom prst="rect">
            <a:avLst/>
          </a:prstGeom>
          <a:ln w="12700">
            <a:solidFill>
              <a:srgbClr val="0000FF"/>
            </a:solidFill>
          </a:ln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8DED8164-0219-F950-2C6F-B85AD48E4F76}"/>
              </a:ext>
            </a:extLst>
          </p:cNvPr>
          <p:cNvSpPr>
            <a:spLocks noChangeAspect="1"/>
          </p:cNvSpPr>
          <p:nvPr/>
        </p:nvSpPr>
        <p:spPr>
          <a:xfrm>
            <a:off x="7454090" y="2338080"/>
            <a:ext cx="360000" cy="360000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EA36A7-6775-744F-4BA0-944D1407A0D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1474" y="1503645"/>
            <a:ext cx="2766060" cy="23888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EC8FA72-F261-6101-0B87-4093365488C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20511" y="3027784"/>
            <a:ext cx="4032000" cy="2700000"/>
          </a:xfrm>
          <a:prstGeom prst="rect">
            <a:avLst/>
          </a:prstGeom>
          <a:ln w="12700">
            <a:solidFill>
              <a:srgbClr val="00800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3ED0F4-58A4-B662-C82B-95AECA47C87A}"/>
              </a:ext>
            </a:extLst>
          </p:cNvPr>
          <p:cNvSpPr txBox="1"/>
          <p:nvPr/>
        </p:nvSpPr>
        <p:spPr>
          <a:xfrm>
            <a:off x="7512433" y="3644782"/>
            <a:ext cx="1137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>
                <a:solidFill>
                  <a:srgbClr val="FF6600"/>
                </a:solidFill>
              </a:rPr>
              <a:t>Sept 22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29964BD-856C-2844-F066-AF8595E0961B}"/>
              </a:ext>
            </a:extLst>
          </p:cNvPr>
          <p:cNvSpPr>
            <a:spLocks noChangeAspect="1"/>
          </p:cNvSpPr>
          <p:nvPr/>
        </p:nvSpPr>
        <p:spPr>
          <a:xfrm>
            <a:off x="8081050" y="2085364"/>
            <a:ext cx="360000" cy="360000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DE8EB48-6918-6D04-C363-0C52DCE9E557}"/>
              </a:ext>
            </a:extLst>
          </p:cNvPr>
          <p:cNvSpPr txBox="1">
            <a:spLocks/>
          </p:cNvSpPr>
          <p:nvPr/>
        </p:nvSpPr>
        <p:spPr bwMode="auto">
          <a:xfrm>
            <a:off x="421627" y="4941159"/>
            <a:ext cx="7659423" cy="1577395"/>
          </a:xfrm>
          <a:prstGeom prst="rect">
            <a:avLst/>
          </a:prstGeom>
          <a:solidFill>
            <a:schemeClr val="bg1">
              <a:alpha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62" indent="-257162" algn="l" defTabSz="342882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06120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Myriad Pro"/>
                <a:ea typeface="Myriad Pro"/>
                <a:cs typeface="Myriad Pro"/>
              </a:defRPr>
            </a:lvl1pPr>
            <a:lvl2pPr marL="557185" indent="-214303" algn="l" defTabSz="342882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06120"/>
              </a:buClr>
              <a:buFont typeface="Wingdings" panose="05000000000000000000" pitchFamily="2" charset="2"/>
              <a:buChar char="§"/>
              <a:defRPr sz="2100" kern="1200">
                <a:solidFill>
                  <a:schemeClr val="tx1"/>
                </a:solidFill>
                <a:latin typeface="Myriad Pro"/>
                <a:ea typeface="Myriad Pro"/>
                <a:cs typeface="Myriad Pro"/>
              </a:defRPr>
            </a:lvl2pPr>
            <a:lvl3pPr marL="857208" indent="-171442" algn="l" defTabSz="342882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0612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Myriad Pro"/>
                <a:ea typeface="Myriad Pro"/>
                <a:cs typeface="Myriad Pro"/>
              </a:defRPr>
            </a:lvl3pPr>
            <a:lvl4pPr marL="1200091" indent="-171442" algn="l" defTabSz="342882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06120"/>
              </a:buClr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Myriad Pro"/>
                <a:ea typeface="Myriad Pro"/>
                <a:cs typeface="Myriad Pro"/>
              </a:defRPr>
            </a:lvl4pPr>
            <a:lvl5pPr marL="1542973" indent="-171442" algn="l" defTabSz="342882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06120"/>
              </a:buClr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Myriad Pro"/>
                <a:ea typeface="Myriad Pro"/>
                <a:cs typeface="Myriad Pro"/>
              </a:defRPr>
            </a:lvl5pPr>
            <a:lvl6pPr marL="1885857" indent="-171442" algn="l" defTabSz="34288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34288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34288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6" indent="-171442" algn="l" defTabSz="34288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indent="-173038">
              <a:buFont typeface="Arial" panose="020B0604020202020204" pitchFamily="34" charset="0"/>
              <a:buChar char="•"/>
            </a:pPr>
            <a:r>
              <a:rPr lang="en-CA" altLang="en-US" sz="2800" b="1" dirty="0">
                <a:latin typeface="+mn-lt"/>
              </a:rPr>
              <a:t>~3rd week: Large 1-day area burned increase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CA" altLang="en-US" sz="2800" b="1" dirty="0">
                <a:latin typeface="+mn-lt"/>
              </a:rPr>
              <a:t>Late September burning around James Bay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CA" altLang="en-US" sz="2800" b="1" dirty="0">
                <a:latin typeface="+mn-lt"/>
              </a:rPr>
              <a:t>Sporadic activity in October</a:t>
            </a:r>
          </a:p>
        </p:txBody>
      </p:sp>
    </p:spTree>
    <p:extLst>
      <p:ext uri="{BB962C8B-B14F-4D97-AF65-F5344CB8AC3E}">
        <p14:creationId xmlns:p14="http://schemas.microsoft.com/office/powerpoint/2010/main" val="5122710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D65CC-8D71-F911-FB51-D4FE6AAF9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582" y="238541"/>
            <a:ext cx="8095534" cy="627731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CA" sz="4000" dirty="0">
                <a:solidFill>
                  <a:srgbClr val="C00000"/>
                </a:solidFill>
                <a:latin typeface="+mn-lt"/>
              </a:rPr>
              <a:t>2023 Fire Season: September-October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46C163-9CC8-5CDD-75D6-E7029F5193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7627" y="2349931"/>
            <a:ext cx="5715000" cy="4000500"/>
          </a:xfrm>
          <a:prstGeom prst="rect">
            <a:avLst/>
          </a:prstGeom>
          <a:ln w="12700"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3ED0F4-58A4-B662-C82B-95AECA47C87A}"/>
              </a:ext>
            </a:extLst>
          </p:cNvPr>
          <p:cNvSpPr txBox="1"/>
          <p:nvPr/>
        </p:nvSpPr>
        <p:spPr>
          <a:xfrm>
            <a:off x="7524008" y="2892418"/>
            <a:ext cx="1137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>
                <a:solidFill>
                  <a:srgbClr val="FF6600"/>
                </a:solidFill>
              </a:rPr>
              <a:t>Sept 22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29964BD-856C-2844-F066-AF8595E0961B}"/>
              </a:ext>
            </a:extLst>
          </p:cNvPr>
          <p:cNvSpPr>
            <a:spLocks noChangeAspect="1"/>
          </p:cNvSpPr>
          <p:nvPr/>
        </p:nvSpPr>
        <p:spPr>
          <a:xfrm>
            <a:off x="8281466" y="2708011"/>
            <a:ext cx="360000" cy="360000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A02ADE6-16C6-755A-9A33-8429AD063E4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929" y="2925823"/>
            <a:ext cx="3639628" cy="2560542"/>
          </a:xfrm>
          <a:prstGeom prst="rect">
            <a:avLst/>
          </a:prstGeom>
          <a:ln w="12700">
            <a:solidFill>
              <a:srgbClr val="008000"/>
            </a:solidFill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B3375B7A-BEB3-F780-861E-A2A9F4784D7D}"/>
              </a:ext>
            </a:extLst>
          </p:cNvPr>
          <p:cNvSpPr>
            <a:spLocks noChangeAspect="1"/>
          </p:cNvSpPr>
          <p:nvPr/>
        </p:nvSpPr>
        <p:spPr>
          <a:xfrm>
            <a:off x="5249877" y="4422991"/>
            <a:ext cx="540000" cy="540000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24CC97C7-8C40-65CF-D805-4E4257994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216" y="813788"/>
            <a:ext cx="8720316" cy="1608151"/>
          </a:xfrm>
          <a:solidFill>
            <a:schemeClr val="bg1"/>
          </a:solidFill>
        </p:spPr>
        <p:txBody>
          <a:bodyPr/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en-CA" altLang="en-US" sz="2800" b="1" dirty="0">
                <a:latin typeface="+mn-lt"/>
              </a:rPr>
              <a:t>Area burned estimates from hotspots</a:t>
            </a:r>
          </a:p>
          <a:p>
            <a:pPr marL="538163" indent="-173038">
              <a:buFont typeface="Arial" panose="020B0604020202020204" pitchFamily="34" charset="0"/>
              <a:buChar char="•"/>
            </a:pPr>
            <a:r>
              <a:rPr lang="en-CA" altLang="en-US" b="1" dirty="0">
                <a:latin typeface="+mn-lt"/>
              </a:rPr>
              <a:t>Largest 1-day increase appears to be in mid-June</a:t>
            </a:r>
          </a:p>
          <a:p>
            <a:pPr marL="538163" indent="-173038">
              <a:buFont typeface="Arial" panose="020B0604020202020204" pitchFamily="34" charset="0"/>
              <a:buChar char="•"/>
            </a:pPr>
            <a:r>
              <a:rPr lang="en-CA" altLang="en-US" b="1" dirty="0">
                <a:latin typeface="+mn-lt"/>
              </a:rPr>
              <a:t>2nd place: September 22 (previous years had minimal area burned in late August onward)</a:t>
            </a:r>
          </a:p>
        </p:txBody>
      </p:sp>
    </p:spTree>
    <p:extLst>
      <p:ext uri="{BB962C8B-B14F-4D97-AF65-F5344CB8AC3E}">
        <p14:creationId xmlns:p14="http://schemas.microsoft.com/office/powerpoint/2010/main" val="72536125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7A9AED-5DDB-3B46-0D20-97FDF10F2E5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63391" y="2151229"/>
            <a:ext cx="6012000" cy="4176000"/>
          </a:xfrm>
          <a:prstGeom prst="rect">
            <a:avLst/>
          </a:prstGeom>
          <a:ln w="12700">
            <a:solidFill>
              <a:srgbClr val="C00000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6D65CC-8D71-F911-FB51-D4FE6AAF9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582" y="238541"/>
            <a:ext cx="8095534" cy="627731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CA" sz="4000" dirty="0">
                <a:solidFill>
                  <a:srgbClr val="C00000"/>
                </a:solidFill>
                <a:latin typeface="+mn-lt"/>
              </a:rPr>
              <a:t>Quebec Fire History and 2023 Fires 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24CC97C7-8C40-65CF-D805-4E4257994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216" y="1151197"/>
            <a:ext cx="8737439" cy="2054990"/>
          </a:xfrm>
          <a:solidFill>
            <a:schemeClr val="bg1">
              <a:alpha val="50000"/>
            </a:schemeClr>
          </a:solidFill>
        </p:spPr>
        <p:txBody>
          <a:bodyPr/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en-CA" altLang="en-US" sz="2800" b="1" dirty="0">
                <a:latin typeface="+mn-lt"/>
                <a:cs typeface="Calibri" panose="020F0502020204030204" pitchFamily="34" charset="0"/>
              </a:rPr>
              <a:t>2023 numbers from Société de prevention des </a:t>
            </a:r>
            <a:r>
              <a:rPr lang="en-CA" altLang="en-US" sz="2800" b="1" dirty="0" err="1">
                <a:latin typeface="+mn-lt"/>
                <a:cs typeface="Calibri" panose="020F0502020204030204" pitchFamily="34" charset="0"/>
              </a:rPr>
              <a:t>forêts</a:t>
            </a:r>
            <a:r>
              <a:rPr lang="en-CA" altLang="en-US" sz="2800" b="1" dirty="0">
                <a:latin typeface="+mn-lt"/>
                <a:cs typeface="Calibri" panose="020F0502020204030204" pitchFamily="34" charset="0"/>
              </a:rPr>
              <a:t>  </a:t>
            </a:r>
            <a:r>
              <a:rPr lang="en-CA" altLang="en-US" sz="2800" b="1" dirty="0" err="1">
                <a:latin typeface="+mn-lt"/>
                <a:cs typeface="Calibri" panose="020F0502020204030204" pitchFamily="34" charset="0"/>
              </a:rPr>
              <a:t>contre</a:t>
            </a:r>
            <a:r>
              <a:rPr lang="en-CA" altLang="en-US" sz="2800" b="1" dirty="0">
                <a:latin typeface="+mn-lt"/>
                <a:cs typeface="Calibri" panose="020F0502020204030204" pitchFamily="34" charset="0"/>
              </a:rPr>
              <a:t> le Feux (SOPFEU):</a:t>
            </a:r>
          </a:p>
          <a:p>
            <a:pPr marL="531813" indent="-173038">
              <a:buFont typeface="Arial" panose="020B0604020202020204" pitchFamily="34" charset="0"/>
              <a:buChar char="•"/>
            </a:pPr>
            <a:r>
              <a:rPr lang="en-CA" altLang="en-US" b="1" dirty="0">
                <a:latin typeface="+mn-lt"/>
                <a:cs typeface="Calibri" panose="020F0502020204030204" pitchFamily="34" charset="0"/>
              </a:rPr>
              <a:t>Intensive zone:	566 fires, 1.3 million ha (3.2 million acres)</a:t>
            </a:r>
          </a:p>
          <a:p>
            <a:pPr marL="531813" indent="-173038">
              <a:buFont typeface="Arial" panose="020B0604020202020204" pitchFamily="34" charset="0"/>
              <a:buChar char="•"/>
            </a:pPr>
            <a:r>
              <a:rPr lang="en-CA" altLang="en-US" b="1" dirty="0">
                <a:latin typeface="+mn-lt"/>
                <a:cs typeface="Calibri" panose="020F0502020204030204" pitchFamily="34" charset="0"/>
              </a:rPr>
              <a:t>Northern zone:	147 fires, 3.7 million ha (9.1 million acres)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ABA78C-F598-20F1-7890-70B988D8772E}"/>
              </a:ext>
            </a:extLst>
          </p:cNvPr>
          <p:cNvSpPr/>
          <p:nvPr/>
        </p:nvSpPr>
        <p:spPr>
          <a:xfrm>
            <a:off x="724056" y="3429000"/>
            <a:ext cx="1517732" cy="578734"/>
          </a:xfrm>
          <a:prstGeom prst="rect">
            <a:avLst/>
          </a:prstGeom>
          <a:noFill/>
          <a:ln w="127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>
                <a:solidFill>
                  <a:srgbClr val="C00000"/>
                </a:solidFill>
              </a:rPr>
              <a:t>Fire 218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36135A5-FEDA-5D50-D327-C6AF02716154}"/>
              </a:ext>
            </a:extLst>
          </p:cNvPr>
          <p:cNvCxnSpPr>
            <a:stCxn id="4" idx="3"/>
          </p:cNvCxnSpPr>
          <p:nvPr/>
        </p:nvCxnSpPr>
        <p:spPr>
          <a:xfrm>
            <a:off x="2241788" y="3718367"/>
            <a:ext cx="2214465" cy="62213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834569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D65CC-8D71-F911-FB51-D4FE6AAF9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582" y="238541"/>
            <a:ext cx="8095534" cy="627731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CA" sz="4000" dirty="0">
                <a:solidFill>
                  <a:srgbClr val="C00000"/>
                </a:solidFill>
                <a:latin typeface="+mn-lt"/>
              </a:rPr>
              <a:t>2023 Smoke/</a:t>
            </a:r>
            <a:r>
              <a:rPr lang="en-CA" sz="4000" dirty="0" err="1">
                <a:solidFill>
                  <a:srgbClr val="C00000"/>
                </a:solidFill>
                <a:latin typeface="+mn-lt"/>
              </a:rPr>
              <a:t>FireWork</a:t>
            </a:r>
            <a:r>
              <a:rPr lang="en-CA" sz="4000" dirty="0">
                <a:solidFill>
                  <a:srgbClr val="C00000"/>
                </a:solidFill>
                <a:latin typeface="+mn-lt"/>
              </a:rPr>
              <a:t> Model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4C5082-CCEF-2D20-3D15-E89829C4888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6571" y="1957180"/>
            <a:ext cx="3902869" cy="19692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A97269-BD59-EA24-415C-14F28DE7549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2914" y="4373928"/>
            <a:ext cx="3902869" cy="1969294"/>
          </a:xfrm>
          <a:prstGeom prst="rect">
            <a:avLst/>
          </a:prstGeom>
        </p:spPr>
      </p:pic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24CC97C7-8C40-65CF-D805-4E4257994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216" y="989150"/>
            <a:ext cx="8095534" cy="5434799"/>
          </a:xfrm>
        </p:spPr>
        <p:txBody>
          <a:bodyPr/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en-CA" altLang="en-US" sz="2800" b="1" dirty="0">
                <a:latin typeface="+mn-lt"/>
                <a:cs typeface="Calibri" panose="020F0502020204030204" pitchFamily="34" charset="0"/>
              </a:rPr>
              <a:t>Record numbers of smoke days in some locations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CA" altLang="en-US" sz="2800" b="1" dirty="0">
                <a:latin typeface="+mn-lt"/>
                <a:cs typeface="Calibri" panose="020F0502020204030204" pitchFamily="34" charset="0"/>
              </a:rPr>
              <a:t>Notable days with smoke affecting the eastern USA:</a:t>
            </a:r>
          </a:p>
          <a:p>
            <a:pPr marL="531813" indent="-173038">
              <a:buFont typeface="Arial" panose="020B0604020202020204" pitchFamily="34" charset="0"/>
              <a:buChar char="•"/>
            </a:pPr>
            <a:r>
              <a:rPr lang="en-CA" altLang="en-US" b="1" dirty="0">
                <a:solidFill>
                  <a:srgbClr val="FF0000"/>
                </a:solidFill>
                <a:latin typeface="+mn-lt"/>
                <a:cs typeface="Calibri" panose="020F0502020204030204" pitchFamily="34" charset="0"/>
                <a:hlinkClick r:id="rId5"/>
              </a:rPr>
              <a:t>June 5, 2023 12Z</a:t>
            </a:r>
            <a:endParaRPr lang="en-CA" altLang="en-US" b="1" dirty="0">
              <a:solidFill>
                <a:srgbClr val="FF0000"/>
              </a:solidFill>
              <a:latin typeface="+mn-lt"/>
              <a:cs typeface="Calibri" panose="020F0502020204030204" pitchFamily="34" charset="0"/>
            </a:endParaRPr>
          </a:p>
          <a:p>
            <a:pPr marL="531813" indent="-173038">
              <a:buFont typeface="Arial" panose="020B0604020202020204" pitchFamily="34" charset="0"/>
              <a:buChar char="•"/>
            </a:pPr>
            <a:r>
              <a:rPr lang="en-CA" altLang="en-US" b="1" dirty="0">
                <a:solidFill>
                  <a:srgbClr val="FF0000"/>
                </a:solidFill>
                <a:latin typeface="+mn-lt"/>
                <a:cs typeface="Calibri" panose="020F0502020204030204" pitchFamily="34" charset="0"/>
                <a:hlinkClick r:id="rId6"/>
              </a:rPr>
              <a:t>June 28, 2023 12Z</a:t>
            </a:r>
            <a:endParaRPr lang="en-CA" altLang="en-US" b="1" dirty="0">
              <a:solidFill>
                <a:srgbClr val="FF0000"/>
              </a:solidFill>
              <a:latin typeface="+mn-lt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CA" altLang="en-US" sz="1200" b="1" dirty="0">
              <a:solidFill>
                <a:srgbClr val="FF0000"/>
              </a:solidFill>
              <a:latin typeface="+mn-lt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CA" altLang="en-US" sz="1200" b="1" dirty="0">
              <a:solidFill>
                <a:srgbClr val="FF0000"/>
              </a:solidFill>
              <a:latin typeface="+mn-lt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CA" altLang="en-US" sz="1200" b="1" dirty="0">
              <a:solidFill>
                <a:srgbClr val="FF0000"/>
              </a:solidFill>
              <a:latin typeface="+mn-lt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CA" altLang="en-US" sz="1200" b="1" dirty="0">
              <a:solidFill>
                <a:srgbClr val="FF0000"/>
              </a:solidFill>
              <a:latin typeface="+mn-lt"/>
              <a:cs typeface="Calibri" panose="020F0502020204030204" pitchFamily="34" charset="0"/>
            </a:endParaRP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CA" altLang="en-US" sz="2800" b="1" dirty="0" err="1">
                <a:latin typeface="+mn-lt"/>
                <a:cs typeface="Calibri" panose="020F0502020204030204" pitchFamily="34" charset="0"/>
              </a:rPr>
              <a:t>FireWork</a:t>
            </a:r>
            <a:r>
              <a:rPr lang="en-CA" altLang="en-US" sz="2800" b="1" dirty="0">
                <a:latin typeface="+mn-lt"/>
                <a:cs typeface="Calibri" panose="020F0502020204030204" pitchFamily="34" charset="0"/>
              </a:rPr>
              <a:t> on public web site covers Lower 48 states and most of Alaska</a:t>
            </a:r>
          </a:p>
          <a:p>
            <a:pPr marL="531813" indent="-173038">
              <a:buFont typeface="Arial" panose="020B0604020202020204" pitchFamily="34" charset="0"/>
              <a:buChar char="•"/>
            </a:pPr>
            <a:r>
              <a:rPr lang="en-CA" altLang="en-US" b="1" i="1" dirty="0">
                <a:solidFill>
                  <a:srgbClr val="FF0000"/>
                </a:solidFill>
                <a:latin typeface="+mn-lt"/>
                <a:cs typeface="Calibri" panose="020F0502020204030204" pitchFamily="34" charset="0"/>
                <a:hlinkClick r:id="rId7"/>
              </a:rPr>
              <a:t>https://weather.gc.ca/firework/index_e.html</a:t>
            </a:r>
            <a:endParaRPr lang="en-CA" altLang="en-US" b="1" i="1" dirty="0">
              <a:solidFill>
                <a:srgbClr val="FF0000"/>
              </a:solidFill>
              <a:latin typeface="+mn-lt"/>
              <a:cs typeface="Calibri" panose="020F0502020204030204" pitchFamily="34" charset="0"/>
            </a:endParaRPr>
          </a:p>
          <a:p>
            <a:pPr marL="358775" indent="0">
              <a:buNone/>
            </a:pPr>
            <a:endParaRPr lang="en-CA" altLang="en-US" sz="1200" b="1" i="1" dirty="0">
              <a:solidFill>
                <a:srgbClr val="FF0000"/>
              </a:solidFill>
              <a:latin typeface="+mn-lt"/>
              <a:cs typeface="Calibri" panose="020F0502020204030204" pitchFamily="34" charset="0"/>
            </a:endParaRP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CA" altLang="en-US" sz="2800" b="1" dirty="0">
                <a:latin typeface="+mn-lt"/>
                <a:cs typeface="Calibri" panose="020F0502020204030204" pitchFamily="34" charset="0"/>
              </a:rPr>
              <a:t>USA: </a:t>
            </a:r>
            <a:r>
              <a:rPr lang="en-CA" altLang="en-US" sz="2800" b="1" dirty="0" err="1">
                <a:latin typeface="+mn-lt"/>
                <a:cs typeface="Calibri" panose="020F0502020204030204" pitchFamily="34" charset="0"/>
              </a:rPr>
              <a:t>Hysplit</a:t>
            </a:r>
            <a:r>
              <a:rPr lang="en-CA" altLang="en-US" sz="2800" b="1" dirty="0">
                <a:latin typeface="+mn-lt"/>
                <a:cs typeface="Calibri" panose="020F0502020204030204" pitchFamily="34" charset="0"/>
              </a:rPr>
              <a:t>, </a:t>
            </a:r>
            <a:r>
              <a:rPr lang="en-CA" altLang="en-US" sz="2800" b="1" dirty="0" err="1">
                <a:latin typeface="+mn-lt"/>
                <a:cs typeface="Calibri" panose="020F0502020204030204" pitchFamily="34" charset="0"/>
              </a:rPr>
              <a:t>CalPuff</a:t>
            </a:r>
            <a:r>
              <a:rPr lang="en-CA" altLang="en-US" sz="2800" b="1" dirty="0">
                <a:latin typeface="+mn-lt"/>
                <a:cs typeface="Calibri" panose="020F0502020204030204" pitchFamily="34" charset="0"/>
              </a:rPr>
              <a:t>, BlueSky, others?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endParaRPr lang="en-CA" altLang="en-US" sz="2800" b="1" dirty="0">
              <a:solidFill>
                <a:srgbClr val="FF0000"/>
              </a:solidFill>
              <a:latin typeface="+mn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325687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D65CC-8D71-F911-FB51-D4FE6AAF9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582" y="238541"/>
            <a:ext cx="8095534" cy="627731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CA" sz="4000" dirty="0">
                <a:solidFill>
                  <a:srgbClr val="C00000"/>
                </a:solidFill>
                <a:latin typeface="+mn-lt"/>
              </a:rPr>
              <a:t>2023 Evacuations </a:t>
            </a:r>
          </a:p>
        </p:txBody>
      </p:sp>
      <p:pic>
        <p:nvPicPr>
          <p:cNvPr id="6" name="Picture 5" descr="A map of canada with red dots&#10;&#10;Description automatically generated">
            <a:extLst>
              <a:ext uri="{FF2B5EF4-FFF2-40B4-BE49-F238E27FC236}">
                <a16:creationId xmlns:a16="http://schemas.microsoft.com/office/drawing/2014/main" id="{3C22FE63-6F54-397C-1B0E-3CA4807B788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1242" y="783324"/>
            <a:ext cx="6034541" cy="4663054"/>
          </a:xfrm>
          <a:prstGeom prst="rect">
            <a:avLst/>
          </a:prstGeom>
        </p:spPr>
      </p:pic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24CC97C7-8C40-65CF-D805-4E4257994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514" y="1192964"/>
            <a:ext cx="2822776" cy="1311697"/>
          </a:xfrm>
        </p:spPr>
        <p:txBody>
          <a:bodyPr/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en-CA" altLang="en-US" sz="2800" b="1" dirty="0">
                <a:latin typeface="+mn-lt"/>
                <a:cs typeface="Calibri" panose="020F0502020204030204" pitchFamily="34" charset="0"/>
              </a:rPr>
              <a:t>Fire sizes and evacuations as of October 11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A9BA83-60DD-8A21-0CB4-B50BCE40501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389" y="4258563"/>
            <a:ext cx="3657917" cy="2189873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36A872B-8918-39BC-97C2-8BAFDC8BEE12}"/>
              </a:ext>
            </a:extLst>
          </p:cNvPr>
          <p:cNvSpPr txBox="1">
            <a:spLocks/>
          </p:cNvSpPr>
          <p:nvPr/>
        </p:nvSpPr>
        <p:spPr bwMode="auto">
          <a:xfrm>
            <a:off x="247829" y="3044956"/>
            <a:ext cx="2822776" cy="1311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62" indent="-257162" algn="l" defTabSz="342882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06120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Myriad Pro"/>
                <a:ea typeface="Myriad Pro"/>
                <a:cs typeface="Myriad Pro"/>
              </a:defRPr>
            </a:lvl1pPr>
            <a:lvl2pPr marL="557185" indent="-214303" algn="l" defTabSz="342882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06120"/>
              </a:buClr>
              <a:buFont typeface="Wingdings" panose="05000000000000000000" pitchFamily="2" charset="2"/>
              <a:buChar char="§"/>
              <a:defRPr sz="2100" kern="1200">
                <a:solidFill>
                  <a:schemeClr val="tx1"/>
                </a:solidFill>
                <a:latin typeface="Myriad Pro"/>
                <a:ea typeface="Myriad Pro"/>
                <a:cs typeface="Myriad Pro"/>
              </a:defRPr>
            </a:lvl2pPr>
            <a:lvl3pPr marL="857208" indent="-171442" algn="l" defTabSz="342882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0612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Myriad Pro"/>
                <a:ea typeface="Myriad Pro"/>
                <a:cs typeface="Myriad Pro"/>
              </a:defRPr>
            </a:lvl3pPr>
            <a:lvl4pPr marL="1200091" indent="-171442" algn="l" defTabSz="342882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06120"/>
              </a:buClr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Myriad Pro"/>
                <a:ea typeface="Myriad Pro"/>
                <a:cs typeface="Myriad Pro"/>
              </a:defRPr>
            </a:lvl4pPr>
            <a:lvl5pPr marL="1542973" indent="-171442" algn="l" defTabSz="342882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06120"/>
              </a:buClr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Myriad Pro"/>
                <a:ea typeface="Myriad Pro"/>
                <a:cs typeface="Myriad Pro"/>
              </a:defRPr>
            </a:lvl5pPr>
            <a:lvl6pPr marL="1885857" indent="-171442" algn="l" defTabSz="34288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34288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34288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6" indent="-171442" algn="l" defTabSz="34288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indent="-173038">
              <a:buFont typeface="Arial" panose="020B0604020202020204" pitchFamily="34" charset="0"/>
              <a:buChar char="•"/>
            </a:pPr>
            <a:r>
              <a:rPr lang="en-CA" altLang="en-US" sz="2800" b="1" dirty="0">
                <a:latin typeface="+mn-lt"/>
                <a:cs typeface="Calibri" panose="020F0502020204030204" pitchFamily="34" charset="0"/>
              </a:rPr>
              <a:t>Record numbers set in 2023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29AC857-3C0D-4E6C-729A-6C56C93603BF}"/>
              </a:ext>
            </a:extLst>
          </p:cNvPr>
          <p:cNvSpPr txBox="1">
            <a:spLocks/>
          </p:cNvSpPr>
          <p:nvPr/>
        </p:nvSpPr>
        <p:spPr bwMode="auto">
          <a:xfrm>
            <a:off x="3999956" y="5419696"/>
            <a:ext cx="4945827" cy="1311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62" indent="-257162" algn="l" defTabSz="342882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06120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Myriad Pro"/>
                <a:ea typeface="Myriad Pro"/>
                <a:cs typeface="Myriad Pro"/>
              </a:defRPr>
            </a:lvl1pPr>
            <a:lvl2pPr marL="557185" indent="-214303" algn="l" defTabSz="342882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06120"/>
              </a:buClr>
              <a:buFont typeface="Wingdings" panose="05000000000000000000" pitchFamily="2" charset="2"/>
              <a:buChar char="§"/>
              <a:defRPr sz="2100" kern="1200">
                <a:solidFill>
                  <a:schemeClr val="tx1"/>
                </a:solidFill>
                <a:latin typeface="Myriad Pro"/>
                <a:ea typeface="Myriad Pro"/>
                <a:cs typeface="Myriad Pro"/>
              </a:defRPr>
            </a:lvl2pPr>
            <a:lvl3pPr marL="857208" indent="-171442" algn="l" defTabSz="342882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0612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Myriad Pro"/>
                <a:ea typeface="Myriad Pro"/>
                <a:cs typeface="Myriad Pro"/>
              </a:defRPr>
            </a:lvl3pPr>
            <a:lvl4pPr marL="1200091" indent="-171442" algn="l" defTabSz="342882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06120"/>
              </a:buClr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Myriad Pro"/>
                <a:ea typeface="Myriad Pro"/>
                <a:cs typeface="Myriad Pro"/>
              </a:defRPr>
            </a:lvl4pPr>
            <a:lvl5pPr marL="1542973" indent="-171442" algn="l" defTabSz="342882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06120"/>
              </a:buClr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Myriad Pro"/>
                <a:ea typeface="Myriad Pro"/>
                <a:cs typeface="Myriad Pro"/>
              </a:defRPr>
            </a:lvl5pPr>
            <a:lvl6pPr marL="1885857" indent="-171442" algn="l" defTabSz="34288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34288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34288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6" indent="-171442" algn="l" defTabSz="34288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indent="-173038">
              <a:buFont typeface="Arial" panose="020B0604020202020204" pitchFamily="34" charset="0"/>
              <a:buChar char="•"/>
            </a:pPr>
            <a:r>
              <a:rPr lang="en-CA" altLang="en-US" sz="2800" b="1" dirty="0">
                <a:latin typeface="+mn-lt"/>
                <a:cs typeface="Calibri" panose="020F0502020204030204" pitchFamily="34" charset="0"/>
              </a:rPr>
              <a:t>Increase may result from suburban population growth and fire season change</a:t>
            </a:r>
          </a:p>
        </p:txBody>
      </p:sp>
    </p:spTree>
    <p:extLst>
      <p:ext uri="{BB962C8B-B14F-4D97-AF65-F5344CB8AC3E}">
        <p14:creationId xmlns:p14="http://schemas.microsoft.com/office/powerpoint/2010/main" val="2446527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D65CC-8D71-F911-FB51-D4FE6AAF9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8296624" cy="627731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CA" sz="4000" dirty="0">
                <a:solidFill>
                  <a:srgbClr val="C00000"/>
                </a:solidFill>
                <a:latin typeface="+mn-lt"/>
              </a:rPr>
              <a:t>2023 Lead-up/</a:t>
            </a:r>
            <a:r>
              <a:rPr lang="en-CA" sz="4000" dirty="0">
                <a:solidFill>
                  <a:srgbClr val="C00000"/>
                </a:solidFill>
                <a:latin typeface="+mj-lt"/>
              </a:rPr>
              <a:t>factors</a:t>
            </a:r>
            <a:r>
              <a:rPr lang="en-CA" sz="4000" dirty="0">
                <a:solidFill>
                  <a:srgbClr val="C00000"/>
                </a:solidFill>
                <a:latin typeface="+mn-lt"/>
              </a:rPr>
              <a:t>: Ocean/atmosphere 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24CC97C7-8C40-65CF-D805-4E4257994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216" y="925704"/>
            <a:ext cx="8095533" cy="1498962"/>
          </a:xfrm>
        </p:spPr>
        <p:txBody>
          <a:bodyPr/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en-CA" altLang="en-US" sz="2800" b="1" dirty="0">
                <a:latin typeface="+mn-lt"/>
                <a:cs typeface="Calibri" panose="020F0502020204030204" pitchFamily="34" charset="0"/>
              </a:rPr>
              <a:t>Quick transition to El Niño after extended La Niña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CA" altLang="en-US" sz="2800" b="1" dirty="0">
                <a:latin typeface="+mn-lt"/>
                <a:cs typeface="Calibri" panose="020F0502020204030204" pitchFamily="34" charset="0"/>
              </a:rPr>
              <a:t>“Warm negative” Pacific Decadal Oscillation (PDO)?</a:t>
            </a:r>
          </a:p>
          <a:p>
            <a:pPr marL="541338" indent="-173038">
              <a:buFont typeface="Arial" panose="020B0604020202020204" pitchFamily="34" charset="0"/>
              <a:buChar char="•"/>
            </a:pPr>
            <a:r>
              <a:rPr lang="en-CA" altLang="en-US" b="1" dirty="0">
                <a:latin typeface="+mn-lt"/>
                <a:cs typeface="Calibri" panose="020F0502020204030204" pitchFamily="34" charset="0"/>
              </a:rPr>
              <a:t>Warm sea surface temperatures during 2023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794593D-2CDA-15F0-12CD-93E4A70A083C}"/>
              </a:ext>
            </a:extLst>
          </p:cNvPr>
          <p:cNvGrpSpPr/>
          <p:nvPr/>
        </p:nvGrpSpPr>
        <p:grpSpPr>
          <a:xfrm>
            <a:off x="5087354" y="3029834"/>
            <a:ext cx="3980446" cy="3370966"/>
            <a:chOff x="4267200" y="2971800"/>
            <a:chExt cx="3980446" cy="337096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EEB20A2-22C0-FA70-D92F-AFB362608D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15077" y="2971800"/>
              <a:ext cx="3121393" cy="3080233"/>
            </a:xfrm>
            <a:prstGeom prst="rect">
              <a:avLst/>
            </a:prstGeom>
            <a:ln w="12700">
              <a:solidFill>
                <a:srgbClr val="7030A0"/>
              </a:solidFill>
            </a:ln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18FFDF7-C649-6BA5-DF20-54D62B56BCF6}"/>
                </a:ext>
              </a:extLst>
            </p:cNvPr>
            <p:cNvSpPr txBox="1"/>
            <p:nvPr/>
          </p:nvSpPr>
          <p:spPr>
            <a:xfrm>
              <a:off x="4267200" y="6065767"/>
              <a:ext cx="398044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CA" sz="1200" b="1" i="1" dirty="0">
                  <a:solidFill>
                    <a:srgbClr val="0000FF"/>
                  </a:solidFill>
                </a:rPr>
                <a:t>https://www.ncei.noaa.gov/access/monitoring/pdo/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EC9FACA-BC58-300C-60B2-6709579BEF17}"/>
              </a:ext>
            </a:extLst>
          </p:cNvPr>
          <p:cNvGrpSpPr/>
          <p:nvPr/>
        </p:nvGrpSpPr>
        <p:grpSpPr>
          <a:xfrm>
            <a:off x="304800" y="2438400"/>
            <a:ext cx="4946809" cy="3535204"/>
            <a:chOff x="3833768" y="1459107"/>
            <a:chExt cx="4946809" cy="353520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8186A87-CC6B-C1BF-22FA-B805E1D815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33768" y="1459107"/>
              <a:ext cx="4946809" cy="3535204"/>
            </a:xfrm>
            <a:prstGeom prst="rect">
              <a:avLst/>
            </a:prstGeom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1C2B12B-4380-5FC5-B16E-EBF3F36773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33150" y="2093491"/>
              <a:ext cx="576000" cy="576000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9046778-2A58-BEF2-EE2F-605EA4ED07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808" y="3563429"/>
            <a:ext cx="2241449" cy="109993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37A12F4-0EAE-B223-0FEE-5D9ADEEF78B2}"/>
              </a:ext>
            </a:extLst>
          </p:cNvPr>
          <p:cNvSpPr>
            <a:spLocks noChangeAspect="1"/>
          </p:cNvSpPr>
          <p:nvPr/>
        </p:nvSpPr>
        <p:spPr>
          <a:xfrm>
            <a:off x="4241408" y="3012629"/>
            <a:ext cx="756000" cy="756000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B40C6B-0BDC-009E-1DE2-7E3CBDF9F67F}"/>
              </a:ext>
            </a:extLst>
          </p:cNvPr>
          <p:cNvSpPr txBox="1"/>
          <p:nvPr/>
        </p:nvSpPr>
        <p:spPr>
          <a:xfrm>
            <a:off x="1676400" y="5955268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b="1" i="1" dirty="0">
                <a:solidFill>
                  <a:srgbClr val="FF3399"/>
                </a:solidFill>
                <a:latin typeface="Corbel" panose="020B0503020204020204" pitchFamily="34" charset="0"/>
              </a:rPr>
              <a:t>September 7, 2023</a:t>
            </a:r>
          </a:p>
        </p:txBody>
      </p:sp>
    </p:spTree>
    <p:extLst>
      <p:ext uri="{BB962C8B-B14F-4D97-AF65-F5344CB8AC3E}">
        <p14:creationId xmlns:p14="http://schemas.microsoft.com/office/powerpoint/2010/main" val="3096340078"/>
      </p:ext>
    </p:extLst>
  </p:cSld>
  <p:clrMapOvr>
    <a:masterClrMapping/>
  </p:clrMapOvr>
  <p:transition advTm="15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D65CC-8D71-F911-FB51-D4FE6AAF9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582" y="238541"/>
            <a:ext cx="8095534" cy="627731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CA" sz="4000" dirty="0">
                <a:solidFill>
                  <a:srgbClr val="C00000"/>
                </a:solidFill>
                <a:latin typeface="+mn-lt"/>
              </a:rPr>
              <a:t>More 2023 Records 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24CC97C7-8C40-65CF-D805-4E4257994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217" y="989151"/>
            <a:ext cx="8644842" cy="4207882"/>
          </a:xfrm>
        </p:spPr>
        <p:txBody>
          <a:bodyPr/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en-CA" altLang="en-US" sz="2800" b="1" dirty="0">
                <a:latin typeface="+mn-lt"/>
                <a:cs typeface="Calibri" panose="020F0502020204030204" pitchFamily="34" charset="0"/>
              </a:rPr>
              <a:t>Most area burned in modern reporting era (~1980 on)</a:t>
            </a:r>
          </a:p>
          <a:p>
            <a:pPr marL="531813" indent="-173038">
              <a:buFont typeface="Arial" panose="020B0604020202020204" pitchFamily="34" charset="0"/>
              <a:buChar char="•"/>
            </a:pPr>
            <a:r>
              <a:rPr lang="en-CA" altLang="en-US" b="1" dirty="0">
                <a:latin typeface="+mn-lt"/>
                <a:cs typeface="Calibri" panose="020F0502020204030204" pitchFamily="34" charset="0"/>
              </a:rPr>
              <a:t>P/T area burned: BC, NT, AB, QC, NS</a:t>
            </a:r>
          </a:p>
          <a:p>
            <a:pPr marL="531813" indent="-173038">
              <a:buFont typeface="Arial" panose="020B0604020202020204" pitchFamily="34" charset="0"/>
              <a:buChar char="•"/>
            </a:pPr>
            <a:r>
              <a:rPr lang="en-CA" altLang="en-US" b="1" dirty="0">
                <a:latin typeface="+mn-lt"/>
                <a:cs typeface="Calibri" panose="020F0502020204030204" pitchFamily="34" charset="0"/>
              </a:rPr>
              <a:t>Record fire sizes: BC, NS, QC</a:t>
            </a:r>
          </a:p>
          <a:p>
            <a:pPr marL="531813" indent="-173038">
              <a:buFont typeface="Arial" panose="020B0604020202020204" pitchFamily="34" charset="0"/>
              <a:buChar char="•"/>
            </a:pPr>
            <a:endParaRPr lang="en-CA" altLang="en-US" sz="1200" b="1" dirty="0">
              <a:solidFill>
                <a:srgbClr val="FF0000"/>
              </a:solidFill>
              <a:latin typeface="+mn-lt"/>
              <a:cs typeface="Calibri" panose="020F0502020204030204" pitchFamily="34" charset="0"/>
            </a:endParaRP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CA" altLang="en-US" sz="2800" b="1" dirty="0">
                <a:latin typeface="+mn-lt"/>
                <a:cs typeface="Calibri" panose="020F0502020204030204" pitchFamily="34" charset="0"/>
              </a:rPr>
              <a:t>NPL 5: May 11 – Sept 7 (120 days)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CA" altLang="en-US" sz="2800" b="1" dirty="0">
                <a:latin typeface="+mn-lt"/>
                <a:cs typeface="Calibri" panose="020F0502020204030204" pitchFamily="34" charset="0"/>
              </a:rPr>
              <a:t>11 nations provided assistance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CA" altLang="en-US" sz="2800" b="1" dirty="0">
                <a:latin typeface="+mn-lt"/>
                <a:cs typeface="Calibri" panose="020F0502020204030204" pitchFamily="34" charset="0"/>
              </a:rPr>
              <a:t>Media requests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CA" altLang="en-US" sz="2800" b="1" dirty="0">
                <a:latin typeface="+mn-lt"/>
                <a:cs typeface="Calibri" panose="020F0502020204030204" pitchFamily="34" charset="0"/>
              </a:rPr>
              <a:t>ECCC smoke/smog alerts &amp; warnings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8666CA-8CDB-E978-E0E7-97925A88F7C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1898" y="1569946"/>
            <a:ext cx="3057409" cy="1737511"/>
          </a:xfrm>
          <a:prstGeom prst="rect">
            <a:avLst/>
          </a:prstGeom>
          <a:ln w="12700">
            <a:solidFill>
              <a:srgbClr val="0000FF"/>
            </a:solidFill>
          </a:ln>
        </p:spPr>
      </p:pic>
      <p:pic>
        <p:nvPicPr>
          <p:cNvPr id="6" name="Picture 5" descr="A map of canada with different colored squares&#10;&#10;Description automatically generated">
            <a:extLst>
              <a:ext uri="{FF2B5EF4-FFF2-40B4-BE49-F238E27FC236}">
                <a16:creationId xmlns:a16="http://schemas.microsoft.com/office/drawing/2014/main" id="{77A36CE7-4B90-7817-4BDD-89971746F6F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7662" y="3689452"/>
            <a:ext cx="3104388" cy="2399330"/>
          </a:xfrm>
          <a:prstGeom prst="rect">
            <a:avLst/>
          </a:prstGeom>
          <a:ln w="127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999581446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D65CC-8D71-F911-FB51-D4FE6AAF9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582" y="238541"/>
            <a:ext cx="8095534" cy="627731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CA" sz="4000" dirty="0">
                <a:solidFill>
                  <a:srgbClr val="C00000"/>
                </a:solidFill>
                <a:latin typeface="+mn-lt"/>
              </a:rPr>
              <a:t>Reflections on 2023 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24CC97C7-8C40-65CF-D805-4E4257994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215" y="989150"/>
            <a:ext cx="8691141" cy="5336493"/>
          </a:xfrm>
        </p:spPr>
        <p:txBody>
          <a:bodyPr/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en-CA" altLang="en-US" sz="2800" b="1" dirty="0">
                <a:latin typeface="+mn-lt"/>
                <a:cs typeface="Calibri" panose="020F0502020204030204" pitchFamily="34" charset="0"/>
              </a:rPr>
              <a:t>Outlier year compared to 1982-2022 data</a:t>
            </a:r>
          </a:p>
          <a:p>
            <a:pPr marL="531813" indent="-173038">
              <a:buFont typeface="Arial" panose="020B0604020202020204" pitchFamily="34" charset="0"/>
              <a:buChar char="•"/>
            </a:pPr>
            <a:r>
              <a:rPr lang="en-CA" altLang="en-US" b="1" dirty="0">
                <a:latin typeface="+mn-lt"/>
                <a:cs typeface="Calibri" panose="020F0502020204030204" pitchFamily="34" charset="0"/>
              </a:rPr>
              <a:t>Large fires and years with large area burned before 1982 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endParaRPr lang="en-CA" altLang="en-US" sz="1200" b="1" dirty="0">
              <a:latin typeface="+mn-lt"/>
              <a:cs typeface="Calibri" panose="020F0502020204030204" pitchFamily="34" charset="0"/>
            </a:endParaRP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CA" altLang="en-US" sz="2800" b="1" dirty="0">
                <a:latin typeface="+mn-lt"/>
                <a:cs typeface="Calibri" panose="020F0502020204030204" pitchFamily="34" charset="0"/>
              </a:rPr>
              <a:t>Many factors needed to coincide and contribute:</a:t>
            </a:r>
          </a:p>
          <a:p>
            <a:pPr marL="358775" indent="-173038">
              <a:buFont typeface="Arial" panose="020B0604020202020204" pitchFamily="34" charset="0"/>
              <a:buChar char="•"/>
            </a:pPr>
            <a:r>
              <a:rPr lang="en-CA" altLang="en-US" b="1" dirty="0">
                <a:latin typeface="+mn-lt"/>
                <a:cs typeface="Calibri" panose="020F0502020204030204" pitchFamily="34" charset="0"/>
              </a:rPr>
              <a:t>Climate change? Yes, but others …</a:t>
            </a:r>
          </a:p>
          <a:p>
            <a:pPr marL="358775" indent="-173038">
              <a:buFont typeface="Arial" panose="020B0604020202020204" pitchFamily="34" charset="0"/>
              <a:buChar char="•"/>
            </a:pPr>
            <a:r>
              <a:rPr lang="en-CA" altLang="en-US" b="1" dirty="0">
                <a:latin typeface="+mn-lt"/>
                <a:cs typeface="Calibri" panose="020F0502020204030204" pitchFamily="34" charset="0"/>
              </a:rPr>
              <a:t>Fuel buildup? Yes, but others …</a:t>
            </a:r>
          </a:p>
          <a:p>
            <a:pPr marL="358775" indent="-173038">
              <a:buFont typeface="Arial" panose="020B0604020202020204" pitchFamily="34" charset="0"/>
              <a:buChar char="•"/>
            </a:pPr>
            <a:r>
              <a:rPr lang="en-CA" altLang="en-US" b="1" dirty="0">
                <a:latin typeface="+mn-lt"/>
                <a:cs typeface="Calibri" panose="020F0502020204030204" pitchFamily="34" charset="0"/>
              </a:rPr>
              <a:t>Widespread or intense drought may follow extended La Niña</a:t>
            </a:r>
          </a:p>
          <a:p>
            <a:pPr marL="358775" indent="-173038">
              <a:buFont typeface="Arial" panose="020B0604020202020204" pitchFamily="34" charset="0"/>
              <a:buChar char="•"/>
            </a:pPr>
            <a:r>
              <a:rPr lang="en-CA" altLang="en-US" b="1" dirty="0">
                <a:latin typeface="+mn-lt"/>
                <a:cs typeface="Calibri" panose="020F0502020204030204" pitchFamily="34" charset="0"/>
              </a:rPr>
              <a:t>Speed of return to El Niño</a:t>
            </a:r>
          </a:p>
          <a:p>
            <a:pPr marL="358775" indent="-173038">
              <a:buFont typeface="Arial" panose="020B0604020202020204" pitchFamily="34" charset="0"/>
              <a:buChar char="•"/>
            </a:pPr>
            <a:r>
              <a:rPr lang="en-CA" altLang="en-US" b="1" dirty="0">
                <a:latin typeface="+mn-lt"/>
                <a:cs typeface="Calibri" panose="020F0502020204030204" pitchFamily="34" charset="0"/>
              </a:rPr>
              <a:t>Warmer Pacific and Atlantic oscillations with SST boost?</a:t>
            </a:r>
          </a:p>
          <a:p>
            <a:pPr marL="358775" indent="-173038">
              <a:buFont typeface="Arial" panose="020B0604020202020204" pitchFamily="34" charset="0"/>
              <a:buChar char="•"/>
            </a:pPr>
            <a:r>
              <a:rPr lang="en-CA" altLang="en-US" b="1" dirty="0">
                <a:latin typeface="+mn-lt"/>
                <a:cs typeface="Calibri" panose="020F0502020204030204" pitchFamily="34" charset="0"/>
              </a:rPr>
              <a:t>Timing of weather events</a:t>
            </a:r>
          </a:p>
          <a:p>
            <a:pPr marL="714375" indent="-176213">
              <a:buFont typeface="Arial" panose="020B0604020202020204" pitchFamily="34" charset="0"/>
              <a:buChar char="•"/>
            </a:pPr>
            <a:r>
              <a:rPr lang="en-CA" altLang="en-US" sz="2000" b="1" dirty="0">
                <a:latin typeface="+mn-lt"/>
                <a:cs typeface="Calibri" panose="020F0502020204030204" pitchFamily="34" charset="0"/>
              </a:rPr>
              <a:t>Wind was a huge factor</a:t>
            </a:r>
          </a:p>
          <a:p>
            <a:pPr marL="358775" indent="-173038">
              <a:buFont typeface="Arial" panose="020B0604020202020204" pitchFamily="34" charset="0"/>
              <a:buChar char="•"/>
            </a:pPr>
            <a:r>
              <a:rPr lang="en-CA" altLang="en-US" b="1" dirty="0">
                <a:latin typeface="+mn-lt"/>
                <a:cs typeface="Calibri" panose="020F0502020204030204" pitchFamily="34" charset="0"/>
              </a:rPr>
              <a:t>Others? Combinations?</a:t>
            </a:r>
          </a:p>
        </p:txBody>
      </p:sp>
    </p:spTree>
    <p:extLst>
      <p:ext uri="{BB962C8B-B14F-4D97-AF65-F5344CB8AC3E}">
        <p14:creationId xmlns:p14="http://schemas.microsoft.com/office/powerpoint/2010/main" val="73113522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ap of the united states&#10;&#10;Description automatically generated">
            <a:extLst>
              <a:ext uri="{FF2B5EF4-FFF2-40B4-BE49-F238E27FC236}">
                <a16:creationId xmlns:a16="http://schemas.microsoft.com/office/drawing/2014/main" id="{AC172AAF-68A9-73DA-F15C-3B3D00B08E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8662" y="2063134"/>
            <a:ext cx="3944472" cy="3618957"/>
          </a:xfrm>
          <a:prstGeom prst="rect">
            <a:avLst/>
          </a:prstGeom>
          <a:ln w="12700">
            <a:solidFill>
              <a:srgbClr val="C00000"/>
            </a:solidFill>
          </a:ln>
        </p:spPr>
      </p:pic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24CC97C7-8C40-65CF-D805-4E4257994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072" y="987702"/>
            <a:ext cx="5902452" cy="4879698"/>
          </a:xfrm>
        </p:spPr>
        <p:txBody>
          <a:bodyPr/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en-CA" altLang="en-US" sz="2800" b="1" dirty="0">
                <a:latin typeface="+mn-lt"/>
                <a:cs typeface="Calibri" panose="020F0502020204030204" pitchFamily="34" charset="0"/>
              </a:rPr>
              <a:t>aka “zombie” or “carryover” fires (latter also applies to delay between lightning strikes and fire arrival)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endParaRPr lang="en-CA" altLang="en-US" sz="2000" b="1" dirty="0">
              <a:latin typeface="+mn-lt"/>
              <a:cs typeface="Calibri" panose="020F0502020204030204" pitchFamily="34" charset="0"/>
            </a:endParaRP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CA" altLang="en-US" sz="2800" b="1" dirty="0">
                <a:latin typeface="+mn-lt"/>
                <a:cs typeface="Calibri" panose="020F0502020204030204" pitchFamily="34" charset="0"/>
              </a:rPr>
              <a:t>Prolonged smoldering in deep organic layers</a:t>
            </a:r>
          </a:p>
          <a:p>
            <a:pPr marL="0" indent="0">
              <a:buNone/>
            </a:pPr>
            <a:endParaRPr lang="en-CA" altLang="en-US" sz="2800" b="1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6D65CC-8D71-F911-FB51-D4FE6AAF9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8095534" cy="627731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CA" sz="4000" dirty="0">
                <a:solidFill>
                  <a:srgbClr val="C00000"/>
                </a:solidFill>
                <a:latin typeface="+mn-lt"/>
              </a:rPr>
              <a:t>2023 Activity Continues: Holdover Fires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D50DFE-7A67-51F9-33DE-26E3C80F703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8263" y="3638839"/>
            <a:ext cx="2766060" cy="20756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405472-FFA6-E3F0-3E16-35EB0D661FE7}"/>
              </a:ext>
            </a:extLst>
          </p:cNvPr>
          <p:cNvSpPr txBox="1"/>
          <p:nvPr/>
        </p:nvSpPr>
        <p:spPr>
          <a:xfrm>
            <a:off x="212070" y="5754469"/>
            <a:ext cx="67983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Heavy equipment working on hotspots on the southwest perimeter of the Basset fire (HWF058). February 12, 2024. </a:t>
            </a:r>
            <a:r>
              <a:rPr lang="en-US" sz="1200" b="1" i="1" dirty="0">
                <a:solidFill>
                  <a:srgbClr val="000000"/>
                </a:solidFill>
                <a:effectLst/>
                <a:latin typeface="Verdana" panose="020B0604030504040204" pitchFamily="34" charset="0"/>
                <a:hlinkClick r:id="rId5"/>
              </a:rPr>
              <a:t>https://srd.web.alberta.ca/high-level-area-update/february-12</a:t>
            </a:r>
            <a:r>
              <a:rPr lang="en-US" sz="1200" b="1" i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; accessed April 22, 2024</a:t>
            </a:r>
            <a:endParaRPr lang="en-CA" sz="1200" b="1" i="1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1FD5EF7-44E9-41C5-E442-03D760D5CFE4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3924323" y="3638839"/>
            <a:ext cx="3016804" cy="1037844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2168848"/>
      </p:ext>
    </p:extLst>
  </p:cSld>
  <p:clrMapOvr>
    <a:masterClrMapping/>
  </p:clrMapOvr>
  <p:transition advTm="15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24CC97C7-8C40-65CF-D805-4E4257994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216" y="1116094"/>
            <a:ext cx="8452899" cy="4827506"/>
          </a:xfrm>
        </p:spPr>
        <p:txBody>
          <a:bodyPr/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en-CA" altLang="en-US" sz="2800" b="1" dirty="0">
                <a:latin typeface="+mn-lt"/>
                <a:cs typeface="Calibri" panose="020F0502020204030204" pitchFamily="34" charset="0"/>
              </a:rPr>
              <a:t>Winter remediation includes searching for heat signatures, turning over soil, applying water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endParaRPr lang="en-CA" altLang="en-US" b="1" dirty="0">
              <a:latin typeface="+mn-lt"/>
              <a:cs typeface="Calibri" panose="020F0502020204030204" pitchFamily="34" charset="0"/>
            </a:endParaRP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CA" altLang="en-US" sz="2800" b="1" dirty="0">
                <a:latin typeface="+mn-lt"/>
                <a:cs typeface="Calibri" panose="020F0502020204030204" pitchFamily="34" charset="0"/>
              </a:rPr>
              <a:t>As of early 2024:</a:t>
            </a:r>
          </a:p>
          <a:p>
            <a:pPr marL="473061" lvl="1" indent="-173038">
              <a:buFont typeface="Arial" panose="020B0604020202020204" pitchFamily="34" charset="0"/>
              <a:buChar char="•"/>
            </a:pPr>
            <a:r>
              <a:rPr lang="en-CA" altLang="en-US" sz="2400" b="1" dirty="0">
                <a:latin typeface="+mn-lt"/>
                <a:cs typeface="Calibri" panose="020F0502020204030204" pitchFamily="34" charset="0"/>
              </a:rPr>
              <a:t>BC: ~90</a:t>
            </a:r>
          </a:p>
          <a:p>
            <a:pPr marL="473061" lvl="1" indent="-173038">
              <a:buFont typeface="Arial" panose="020B0604020202020204" pitchFamily="34" charset="0"/>
              <a:buChar char="•"/>
            </a:pPr>
            <a:r>
              <a:rPr lang="en-CA" altLang="en-US" sz="2400" b="1" dirty="0">
                <a:latin typeface="+mn-lt"/>
                <a:cs typeface="Calibri" panose="020F0502020204030204" pitchFamily="34" charset="0"/>
              </a:rPr>
              <a:t>AB: 55-60</a:t>
            </a:r>
          </a:p>
          <a:p>
            <a:pPr marL="473061" lvl="1" indent="-173038">
              <a:buFont typeface="Arial" panose="020B0604020202020204" pitchFamily="34" charset="0"/>
              <a:buChar char="•"/>
            </a:pPr>
            <a:r>
              <a:rPr lang="en-CA" altLang="en-US" sz="2400" b="1" dirty="0">
                <a:latin typeface="+mn-lt"/>
                <a:cs typeface="Calibri" panose="020F0502020204030204" pitchFamily="34" charset="0"/>
              </a:rPr>
              <a:t>NT: 2+</a:t>
            </a:r>
          </a:p>
          <a:p>
            <a:pPr marL="0" indent="0">
              <a:buNone/>
            </a:pPr>
            <a:endParaRPr lang="en-CA" altLang="en-US" sz="2000" b="1" dirty="0">
              <a:latin typeface="+mn-lt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CA" altLang="en-US" sz="2000" b="1" dirty="0">
              <a:latin typeface="+mn-lt"/>
              <a:cs typeface="Calibri" panose="020F0502020204030204" pitchFamily="34" charset="0"/>
            </a:endParaRP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CA" altLang="en-US" sz="2800" b="1" dirty="0">
                <a:latin typeface="+mn-lt"/>
                <a:cs typeface="Calibri" panose="020F0502020204030204" pitchFamily="34" charset="0"/>
              </a:rPr>
              <a:t>BC and AB averages are probably &lt;10 per year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190463-292B-0A77-0BED-84C352EEE6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28" r="11385"/>
          <a:stretch/>
        </p:blipFill>
        <p:spPr>
          <a:xfrm>
            <a:off x="3478060" y="2148283"/>
            <a:ext cx="2789957" cy="287987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6D65CC-8D71-F911-FB51-D4FE6AAF9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2942256" cy="627731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CA" sz="4000" dirty="0">
                <a:solidFill>
                  <a:srgbClr val="C00000"/>
                </a:solidFill>
                <a:latin typeface="+mn-lt"/>
              </a:rPr>
              <a:t>Holdover Fires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3579A6-5170-CC14-5581-B32CB65364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2660" y="2376883"/>
            <a:ext cx="2212454" cy="1791236"/>
          </a:xfrm>
          <a:prstGeom prst="rect">
            <a:avLst/>
          </a:prstGeom>
          <a:ln w="127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879480174"/>
      </p:ext>
    </p:extLst>
  </p:cSld>
  <p:clrMapOvr>
    <a:masterClrMapping/>
  </p:clrMapOvr>
  <p:transition advTm="15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D65CC-8D71-F911-FB51-D4FE6AAF9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582" y="238541"/>
            <a:ext cx="8095534" cy="627731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CA" sz="4000" dirty="0">
                <a:solidFill>
                  <a:srgbClr val="C00000"/>
                </a:solidFill>
                <a:latin typeface="+mn-lt"/>
              </a:rPr>
              <a:t>Information Sources 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24CC97C7-8C40-65CF-D805-4E4257994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216" y="803951"/>
            <a:ext cx="8772164" cy="5996174"/>
          </a:xfrm>
        </p:spPr>
        <p:txBody>
          <a:bodyPr/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en-CA" altLang="en-US" sz="2800" b="1" dirty="0">
                <a:latin typeface="+mn-lt"/>
                <a:cs typeface="Calibri" panose="020F0502020204030204" pitchFamily="34" charset="0"/>
              </a:rPr>
              <a:t>Fire information: </a:t>
            </a:r>
          </a:p>
          <a:p>
            <a:pPr marL="531813" indent="-173038">
              <a:buFont typeface="Arial" panose="020B0604020202020204" pitchFamily="34" charset="0"/>
              <a:buChar char="•"/>
            </a:pPr>
            <a:r>
              <a:rPr lang="en-CA" altLang="en-US" sz="2200" b="1" dirty="0">
                <a:latin typeface="+mn-lt"/>
                <a:cs typeface="Calibri" panose="020F0502020204030204" pitchFamily="34" charset="0"/>
              </a:rPr>
              <a:t>Canadian Wildland Fire Information System (CWFIS)</a:t>
            </a:r>
          </a:p>
          <a:p>
            <a:pPr marL="531813" indent="-173038">
              <a:buFont typeface="Arial" panose="020B0604020202020204" pitchFamily="34" charset="0"/>
              <a:buChar char="•"/>
            </a:pPr>
            <a:r>
              <a:rPr lang="en-CA" altLang="en-US" sz="2200" b="1" dirty="0">
                <a:latin typeface="+mn-lt"/>
                <a:cs typeface="Calibri" panose="020F0502020204030204" pitchFamily="34" charset="0"/>
              </a:rPr>
              <a:t>Provinces/Territories --&gt; Canadian Interagency Forest Fire Centre (CIFFC)</a:t>
            </a:r>
          </a:p>
          <a:p>
            <a:pPr marL="531813" indent="-173038">
              <a:buFont typeface="Arial" panose="020B0604020202020204" pitchFamily="34" charset="0"/>
              <a:buChar char="•"/>
            </a:pPr>
            <a:r>
              <a:rPr lang="en-CA" altLang="en-US" sz="2200" b="1" dirty="0">
                <a:latin typeface="+mn-lt"/>
                <a:cs typeface="Calibri" panose="020F0502020204030204" pitchFamily="34" charset="0"/>
              </a:rPr>
              <a:t>National Forestry Database (NFDB)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CA" altLang="en-US" sz="2800" b="1" dirty="0">
                <a:latin typeface="+mn-lt"/>
                <a:cs typeface="Calibri" panose="020F0502020204030204" pitchFamily="34" charset="0"/>
              </a:rPr>
              <a:t>Canadian federal observed and modeled weather: </a:t>
            </a:r>
          </a:p>
          <a:p>
            <a:pPr marL="531813" indent="-173038">
              <a:buFont typeface="Arial" panose="020B0604020202020204" pitchFamily="34" charset="0"/>
              <a:buChar char="•"/>
            </a:pPr>
            <a:r>
              <a:rPr lang="en-CA" altLang="en-US" sz="2200" b="1" dirty="0">
                <a:latin typeface="+mn-lt"/>
                <a:cs typeface="Calibri" panose="020F0502020204030204" pitchFamily="34" charset="0"/>
              </a:rPr>
              <a:t>Environment and Climate Change Canada (ECCC)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CA" altLang="en-US" sz="2800" b="1" dirty="0">
                <a:latin typeface="+mn-lt"/>
                <a:cs typeface="Calibri" panose="020F0502020204030204" pitchFamily="34" charset="0"/>
              </a:rPr>
              <a:t>Snow:</a:t>
            </a:r>
          </a:p>
          <a:p>
            <a:pPr marL="531813" indent="-173038">
              <a:buFont typeface="Arial" panose="020B0604020202020204" pitchFamily="34" charset="0"/>
              <a:buChar char="•"/>
              <a:tabLst>
                <a:tab pos="531813" algn="l"/>
              </a:tabLst>
            </a:pPr>
            <a:r>
              <a:rPr lang="en-CA" altLang="en-US" sz="2200" b="1" dirty="0">
                <a:latin typeface="+mn-lt"/>
                <a:cs typeface="Calibri" panose="020F0502020204030204" pitchFamily="34" charset="0"/>
              </a:rPr>
              <a:t>Canadian </a:t>
            </a:r>
            <a:r>
              <a:rPr lang="en-CA" altLang="en-US" sz="2200" b="1" dirty="0" err="1">
                <a:latin typeface="+mn-lt"/>
                <a:cs typeface="Calibri" panose="020F0502020204030204" pitchFamily="34" charset="0"/>
              </a:rPr>
              <a:t>Cryospheric</a:t>
            </a:r>
            <a:r>
              <a:rPr lang="en-CA" altLang="en-US" sz="2200" b="1" dirty="0">
                <a:latin typeface="+mn-lt"/>
                <a:cs typeface="Calibri" panose="020F0502020204030204" pitchFamily="34" charset="0"/>
              </a:rPr>
              <a:t> Information Network (CCIN)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CA" altLang="en-US" sz="2800" b="1" dirty="0">
                <a:latin typeface="+mn-lt"/>
                <a:cs typeface="Calibri" panose="020F0502020204030204" pitchFamily="34" charset="0"/>
              </a:rPr>
              <a:t>Drought:</a:t>
            </a:r>
          </a:p>
          <a:p>
            <a:pPr marL="531813" indent="-173038">
              <a:buFont typeface="Arial" panose="020B0604020202020204" pitchFamily="34" charset="0"/>
              <a:buChar char="•"/>
            </a:pPr>
            <a:r>
              <a:rPr lang="en-CA" altLang="en-US" sz="2200" b="1" dirty="0">
                <a:latin typeface="+mn-lt"/>
                <a:cs typeface="Calibri" panose="020F0502020204030204" pitchFamily="34" charset="0"/>
              </a:rPr>
              <a:t>Agriculture and Agri-Food Canada (AAFC)</a:t>
            </a:r>
          </a:p>
          <a:p>
            <a:pPr marL="531813" indent="-173038">
              <a:buFont typeface="Arial" panose="020B0604020202020204" pitchFamily="34" charset="0"/>
              <a:buChar char="•"/>
            </a:pPr>
            <a:r>
              <a:rPr lang="en-CA" altLang="en-US" sz="2200" b="1" dirty="0">
                <a:latin typeface="+mn-lt"/>
                <a:cs typeface="Calibri" panose="020F0502020204030204" pitchFamily="34" charset="0"/>
              </a:rPr>
              <a:t>National Oceanic and Atmospheric Administration – National Centers for Environmental Information (NOAA-NCEI)</a:t>
            </a:r>
          </a:p>
        </p:txBody>
      </p:sp>
    </p:spTree>
    <p:extLst>
      <p:ext uri="{BB962C8B-B14F-4D97-AF65-F5344CB8AC3E}">
        <p14:creationId xmlns:p14="http://schemas.microsoft.com/office/powerpoint/2010/main" val="13344957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D65CC-8D71-F911-FB51-D4FE6AAF9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582" y="238541"/>
            <a:ext cx="8095534" cy="627731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CA" sz="4000" dirty="0">
                <a:solidFill>
                  <a:srgbClr val="C00000"/>
                </a:solidFill>
                <a:latin typeface="+mn-lt"/>
              </a:rPr>
              <a:t>Reference: Information Sources 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24CC97C7-8C40-65CF-D805-4E4257994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216" y="803951"/>
            <a:ext cx="8772164" cy="5996174"/>
          </a:xfrm>
        </p:spPr>
        <p:txBody>
          <a:bodyPr/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en-CA" altLang="en-US" sz="2800" b="1" dirty="0">
                <a:latin typeface="+mn-lt"/>
                <a:cs typeface="Calibri" panose="020F0502020204030204" pitchFamily="34" charset="0"/>
              </a:rPr>
              <a:t>Climate Indexes:</a:t>
            </a:r>
          </a:p>
          <a:p>
            <a:pPr marL="531813" indent="-173038">
              <a:buFont typeface="Arial" panose="020B0604020202020204" pitchFamily="34" charset="0"/>
              <a:buChar char="•"/>
            </a:pPr>
            <a:r>
              <a:rPr lang="en-CA" altLang="en-US" sz="2200" b="1" dirty="0">
                <a:latin typeface="+mn-lt"/>
                <a:cs typeface="Calibri" panose="020F0502020204030204" pitchFamily="34" charset="0"/>
              </a:rPr>
              <a:t>National Oceanic and Atmospheric Administration – National Centers for Environmental Information (NOAA-NCEI)</a:t>
            </a:r>
          </a:p>
          <a:p>
            <a:pPr marL="531813" indent="-173038">
              <a:buFont typeface="Arial" panose="020B0604020202020204" pitchFamily="34" charset="0"/>
              <a:buChar char="•"/>
            </a:pPr>
            <a:r>
              <a:rPr lang="en-CA" altLang="en-US" sz="2200" b="1" dirty="0">
                <a:latin typeface="+mn-lt"/>
                <a:cs typeface="Calibri" panose="020F0502020204030204" pitchFamily="34" charset="0"/>
              </a:rPr>
              <a:t>International Research Institute (for Climate and Society) at Columbia University (IRI)</a:t>
            </a:r>
          </a:p>
        </p:txBody>
      </p:sp>
    </p:spTree>
    <p:extLst>
      <p:ext uri="{BB962C8B-B14F-4D97-AF65-F5344CB8AC3E}">
        <p14:creationId xmlns:p14="http://schemas.microsoft.com/office/powerpoint/2010/main" val="201356932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D65CC-8D71-F911-FB51-D4FE6AAF9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582" y="238541"/>
            <a:ext cx="8095534" cy="627731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CA" sz="4000" dirty="0">
                <a:solidFill>
                  <a:srgbClr val="C00000"/>
                </a:solidFill>
                <a:latin typeface="+mn-lt"/>
              </a:rPr>
              <a:t>2023 Lead-up/factors: ENSO and NAO 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24CC97C7-8C40-65CF-D805-4E4257994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216" y="871304"/>
            <a:ext cx="8945783" cy="1525677"/>
          </a:xfrm>
        </p:spPr>
        <p:txBody>
          <a:bodyPr/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en-CA" altLang="en-US" sz="2800" b="1" dirty="0">
                <a:latin typeface="+mn-lt"/>
                <a:cs typeface="Calibri" panose="020F0502020204030204" pitchFamily="34" charset="0"/>
              </a:rPr>
              <a:t>Rapid transition from La Niña to El Niño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CA" altLang="en-US" sz="2800" b="1" dirty="0">
                <a:latin typeface="+mn-lt"/>
                <a:cs typeface="Calibri" panose="020F0502020204030204" pitchFamily="34" charset="0"/>
              </a:rPr>
              <a:t>North Atlantic Oscillation (NAO): Positive to negative transition in summer?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32206A-ECD5-B57C-99C7-829E84BE278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967" y="2611350"/>
            <a:ext cx="4521186" cy="3021439"/>
          </a:xfrm>
          <a:prstGeom prst="rect">
            <a:avLst/>
          </a:prstGeom>
          <a:ln w="12700">
            <a:solidFill>
              <a:srgbClr val="0000FF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94D2E73-71E1-7921-229F-CBEE47F65442}"/>
              </a:ext>
            </a:extLst>
          </p:cNvPr>
          <p:cNvSpPr txBox="1"/>
          <p:nvPr/>
        </p:nvSpPr>
        <p:spPr>
          <a:xfrm>
            <a:off x="165088" y="2334351"/>
            <a:ext cx="651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b="1" i="1" dirty="0">
                <a:solidFill>
                  <a:srgbClr val="0000FF"/>
                </a:solidFill>
              </a:rPr>
              <a:t>https://iri.columbia.edu/our-expertise/climate/forecasts/enso/current/?enso_tab=enso-sst_image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9765BA-DF25-1115-4E90-4CB73EC0784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6247" y="2920441"/>
            <a:ext cx="3656738" cy="3104953"/>
          </a:xfrm>
          <a:prstGeom prst="rect">
            <a:avLst/>
          </a:prstGeom>
          <a:ln w="12700">
            <a:solidFill>
              <a:srgbClr val="C0000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5835C2-ABB5-D7A2-44DA-3A810F5A8DFF}"/>
              </a:ext>
            </a:extLst>
          </p:cNvPr>
          <p:cNvSpPr txBox="1"/>
          <p:nvPr/>
        </p:nvSpPr>
        <p:spPr>
          <a:xfrm>
            <a:off x="5023598" y="5998543"/>
            <a:ext cx="376174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200" b="1" i="1" dirty="0">
                <a:solidFill>
                  <a:srgbClr val="0000FF"/>
                </a:solidFill>
              </a:rPr>
              <a:t>https://www.ncei.noaa.gov/access/monitoring/nao/</a:t>
            </a:r>
          </a:p>
        </p:txBody>
      </p:sp>
    </p:spTree>
    <p:extLst>
      <p:ext uri="{BB962C8B-B14F-4D97-AF65-F5344CB8AC3E}">
        <p14:creationId xmlns:p14="http://schemas.microsoft.com/office/powerpoint/2010/main" val="95102955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F14435A-1995-EACD-927B-CE9387D8C97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3116" y="3468432"/>
            <a:ext cx="2700000" cy="2086363"/>
          </a:xfrm>
          <a:prstGeom prst="rect">
            <a:avLst/>
          </a:prstGeom>
          <a:ln w="12700">
            <a:solidFill>
              <a:srgbClr val="C00000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6D65CC-8D71-F911-FB51-D4FE6AAF9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582" y="238541"/>
            <a:ext cx="8095534" cy="627731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CA" sz="4000" dirty="0">
                <a:solidFill>
                  <a:srgbClr val="C00000"/>
                </a:solidFill>
                <a:latin typeface="+mn-lt"/>
              </a:rPr>
              <a:t>2023 Lead-up/factors: Drought 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24CC97C7-8C40-65CF-D805-4E4257994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217" y="989151"/>
            <a:ext cx="5381694" cy="2101290"/>
          </a:xfrm>
        </p:spPr>
        <p:txBody>
          <a:bodyPr/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en-CA" altLang="en-US" sz="2800" b="1" dirty="0">
                <a:latin typeface="+mn-lt"/>
              </a:rPr>
              <a:t>Drought: Summer 2022 onward</a:t>
            </a:r>
          </a:p>
          <a:p>
            <a:pPr marL="531813" indent="-173038">
              <a:buFont typeface="Arial" panose="020B0604020202020204" pitchFamily="34" charset="0"/>
              <a:buChar char="•"/>
            </a:pPr>
            <a:r>
              <a:rPr lang="en-CA" altLang="en-US" b="1" dirty="0">
                <a:latin typeface="+mn-lt"/>
              </a:rPr>
              <a:t>“Triple-dip” La Ni</a:t>
            </a:r>
            <a:r>
              <a:rPr lang="en-CA" altLang="en-US" b="1" dirty="0">
                <a:latin typeface="+mn-lt"/>
                <a:cs typeface="Calibri" panose="020F0502020204030204" pitchFamily="34" charset="0"/>
              </a:rPr>
              <a:t>ña a factor?</a:t>
            </a:r>
          </a:p>
          <a:p>
            <a:pPr marL="531813" indent="-173038">
              <a:buFont typeface="Arial" panose="020B0604020202020204" pitchFamily="34" charset="0"/>
              <a:buChar char="•"/>
            </a:pPr>
            <a:r>
              <a:rPr lang="en-CA" altLang="en-US" b="1" dirty="0">
                <a:latin typeface="+mn-lt"/>
                <a:cs typeface="Calibri" panose="020F0502020204030204" pitchFamily="34" charset="0"/>
              </a:rPr>
              <a:t>Widespread drought followed the extended 1998-2001 La Niña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endParaRPr lang="en-CA" altLang="en-US" sz="2800" b="1" dirty="0">
              <a:latin typeface="+mn-lt"/>
            </a:endParaRPr>
          </a:p>
          <a:p>
            <a:pPr marL="531813" indent="-173038">
              <a:buFont typeface="Arial" panose="020B0604020202020204" pitchFamily="34" charset="0"/>
              <a:buChar char="•"/>
            </a:pPr>
            <a:endParaRPr lang="en-CA" altLang="en-US" b="1" dirty="0">
              <a:latin typeface="+mn-lt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CA" altLang="en-US" sz="2800" b="1" dirty="0">
              <a:latin typeface="+mn-lt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A88CFD-9679-D0EC-DF64-B991EAF1590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1372" y="1125647"/>
            <a:ext cx="2880000" cy="2094546"/>
          </a:xfrm>
          <a:prstGeom prst="rect">
            <a:avLst/>
          </a:prstGeom>
          <a:ln w="12700">
            <a:solidFill>
              <a:srgbClr val="C00000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3B85A56-974F-5EDA-38B1-A46341F621D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946" y="3451314"/>
            <a:ext cx="2700000" cy="2086364"/>
          </a:xfrm>
          <a:prstGeom prst="rect">
            <a:avLst/>
          </a:prstGeom>
          <a:ln w="12700">
            <a:solidFill>
              <a:srgbClr val="C0000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3552E4-DA7F-C296-88F2-EBBA4CAF297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8645" y="3468432"/>
            <a:ext cx="2700000" cy="2086363"/>
          </a:xfrm>
          <a:prstGeom prst="rect">
            <a:avLst/>
          </a:prstGeom>
          <a:ln w="127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19529927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AE7EE-0C6F-44B8-A618-F1EC8F52F0A4}" type="slidenum">
              <a:rPr lang="en-US" altLang="en-US" smtClean="0"/>
              <a:pPr/>
              <a:t>5</a:t>
            </a:fld>
            <a:endParaRPr lang="en-US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96000" y="360005"/>
            <a:ext cx="8280000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CA" sz="3600" b="1" dirty="0">
                <a:solidFill>
                  <a:srgbClr val="C00000"/>
                </a:solidFill>
                <a:latin typeface="+mj-lt"/>
              </a:rPr>
              <a:t>2023 Spring start-up conditions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7074" y="2437832"/>
            <a:ext cx="384081" cy="335613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28600" y="1062035"/>
            <a:ext cx="8447400" cy="16573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74625" indent="-174625">
              <a:buFont typeface="Arial" panose="020B0604020202020204" pitchFamily="34" charset="0"/>
              <a:buChar char="•"/>
            </a:pPr>
            <a:r>
              <a:rPr lang="en-CA" sz="2800" b="1" dirty="0">
                <a:latin typeface="Corbel" panose="020B0503020204020204" pitchFamily="34" charset="0"/>
              </a:rPr>
              <a:t>Snow depths affect spring fires more than summer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CA" sz="2800" b="1" dirty="0">
                <a:latin typeface="Corbel" panose="020B0503020204020204" pitchFamily="34" charset="0"/>
              </a:rPr>
              <a:t>Red line indicates the daily location of the 2cm depth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CA" sz="2800" b="1" dirty="0">
                <a:latin typeface="Corbel" panose="020B0503020204020204" pitchFamily="34" charset="0"/>
              </a:rPr>
              <a:t>Rapid and early snow melt in many regions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ACC05D-D37D-EF2B-46D0-E8D0FA93ECB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568" y="2563092"/>
            <a:ext cx="3600000" cy="3245901"/>
          </a:xfrm>
          <a:prstGeom prst="rect">
            <a:avLst/>
          </a:prstGeom>
          <a:ln w="12700">
            <a:solidFill>
              <a:srgbClr val="0000FF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EC738C-1923-256F-826C-750F93302EC2}"/>
              </a:ext>
            </a:extLst>
          </p:cNvPr>
          <p:cNvSpPr txBox="1"/>
          <p:nvPr/>
        </p:nvSpPr>
        <p:spPr>
          <a:xfrm>
            <a:off x="1700407" y="5823246"/>
            <a:ext cx="2011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i="1" dirty="0">
                <a:solidFill>
                  <a:srgbClr val="FF3399"/>
                </a:solidFill>
                <a:latin typeface="Corbel" panose="020B0503020204020204" pitchFamily="34" charset="0"/>
              </a:rPr>
              <a:t>May 10, 2023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2DF8A1-C7E7-1AC0-DC94-904E2F74ABFA}"/>
              </a:ext>
            </a:extLst>
          </p:cNvPr>
          <p:cNvSpPr>
            <a:spLocks noChangeAspect="1"/>
          </p:cNvSpPr>
          <p:nvPr/>
        </p:nvSpPr>
        <p:spPr bwMode="auto">
          <a:xfrm>
            <a:off x="6629400" y="6288417"/>
            <a:ext cx="360000" cy="360000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E933B0D-BE4C-B89A-12A6-4005B0C19E80}"/>
              </a:ext>
            </a:extLst>
          </p:cNvPr>
          <p:cNvSpPr>
            <a:spLocks noChangeAspect="1"/>
          </p:cNvSpPr>
          <p:nvPr/>
        </p:nvSpPr>
        <p:spPr bwMode="auto">
          <a:xfrm>
            <a:off x="6748854" y="6421800"/>
            <a:ext cx="360000" cy="360000"/>
          </a:xfrm>
          <a:prstGeom prst="rect">
            <a:avLst/>
          </a:prstGeom>
          <a:solidFill>
            <a:srgbClr val="0099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22D2EF-5390-294E-093C-ED1DA1E1C644}"/>
              </a:ext>
            </a:extLst>
          </p:cNvPr>
          <p:cNvSpPr txBox="1"/>
          <p:nvPr/>
        </p:nvSpPr>
        <p:spPr>
          <a:xfrm>
            <a:off x="5495083" y="5816117"/>
            <a:ext cx="2333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i="1" dirty="0">
                <a:solidFill>
                  <a:srgbClr val="FF3399"/>
                </a:solidFill>
                <a:latin typeface="Corbel" panose="020B0503020204020204" pitchFamily="34" charset="0"/>
              </a:rPr>
              <a:t>May 17, 2023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1E53155-44E6-1962-4D37-FDB02C62121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9535" y="2566042"/>
            <a:ext cx="3718637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463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AE7EE-0C6F-44B8-A618-F1EC8F52F0A4}" type="slidenum">
              <a:rPr lang="en-US" altLang="en-US" smtClean="0"/>
              <a:pPr/>
              <a:t>6</a:t>
            </a:fld>
            <a:endParaRPr lang="en-US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84723" y="2790000"/>
            <a:ext cx="7257402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CA" sz="3600" b="1" dirty="0">
                <a:solidFill>
                  <a:srgbClr val="C00000"/>
                </a:solidFill>
                <a:latin typeface="+mj-lt"/>
              </a:rPr>
              <a:t>Simplified 2023 fire season summary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2DF8A1-C7E7-1AC0-DC94-904E2F74ABFA}"/>
              </a:ext>
            </a:extLst>
          </p:cNvPr>
          <p:cNvSpPr>
            <a:spLocks noChangeAspect="1"/>
          </p:cNvSpPr>
          <p:nvPr/>
        </p:nvSpPr>
        <p:spPr bwMode="auto">
          <a:xfrm>
            <a:off x="6629400" y="6288417"/>
            <a:ext cx="360000" cy="360000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E933B0D-BE4C-B89A-12A6-4005B0C19E80}"/>
              </a:ext>
            </a:extLst>
          </p:cNvPr>
          <p:cNvSpPr>
            <a:spLocks noChangeAspect="1"/>
          </p:cNvSpPr>
          <p:nvPr/>
        </p:nvSpPr>
        <p:spPr bwMode="auto">
          <a:xfrm>
            <a:off x="6748854" y="6421800"/>
            <a:ext cx="360000" cy="360000"/>
          </a:xfrm>
          <a:prstGeom prst="rect">
            <a:avLst/>
          </a:prstGeom>
          <a:solidFill>
            <a:srgbClr val="0099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CA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962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846C163-9CC8-5CDD-75D6-E7029F5193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2159" y="2306028"/>
            <a:ext cx="5715000" cy="4000500"/>
          </a:xfrm>
          <a:prstGeom prst="rect">
            <a:avLst/>
          </a:prstGeom>
          <a:ln w="12700">
            <a:solidFill>
              <a:srgbClr val="0000FF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6D65CC-8D71-F911-FB51-D4FE6AAF9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582" y="238541"/>
            <a:ext cx="8095534" cy="627731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CA" sz="4000" dirty="0">
                <a:solidFill>
                  <a:srgbClr val="C00000"/>
                </a:solidFill>
                <a:latin typeface="+mn-lt"/>
              </a:rPr>
              <a:t>2023 Fire Season Summary 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DF635D7-EA65-14C1-54BA-0832AE233C91}"/>
              </a:ext>
            </a:extLst>
          </p:cNvPr>
          <p:cNvSpPr>
            <a:spLocks noChangeAspect="1"/>
          </p:cNvSpPr>
          <p:nvPr/>
        </p:nvSpPr>
        <p:spPr>
          <a:xfrm>
            <a:off x="3460832" y="5509562"/>
            <a:ext cx="605852" cy="605852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23C713D-CA37-3BE7-CF8A-B92BFFAED692}"/>
              </a:ext>
            </a:extLst>
          </p:cNvPr>
          <p:cNvSpPr>
            <a:spLocks noChangeAspect="1"/>
          </p:cNvSpPr>
          <p:nvPr/>
        </p:nvSpPr>
        <p:spPr>
          <a:xfrm>
            <a:off x="4282629" y="4595147"/>
            <a:ext cx="901269" cy="901269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3AA6C93-1763-FD9C-DB5A-05D075F89BA9}"/>
              </a:ext>
            </a:extLst>
          </p:cNvPr>
          <p:cNvGrpSpPr/>
          <p:nvPr/>
        </p:nvGrpSpPr>
        <p:grpSpPr>
          <a:xfrm>
            <a:off x="5470378" y="4388856"/>
            <a:ext cx="2774948" cy="1060581"/>
            <a:chOff x="5470378" y="4388856"/>
            <a:chExt cx="2774948" cy="1060581"/>
          </a:xfrm>
        </p:grpSpPr>
        <p:sp>
          <p:nvSpPr>
            <p:cNvPr id="20" name="Arrow: Right 19">
              <a:extLst>
                <a:ext uri="{FF2B5EF4-FFF2-40B4-BE49-F238E27FC236}">
                  <a16:creationId xmlns:a16="http://schemas.microsoft.com/office/drawing/2014/main" id="{D2C1186A-84A6-DE09-DE59-578E4D1D26AF}"/>
                </a:ext>
              </a:extLst>
            </p:cNvPr>
            <p:cNvSpPr>
              <a:spLocks noChangeAspect="1"/>
            </p:cNvSpPr>
            <p:nvPr/>
          </p:nvSpPr>
          <p:spPr>
            <a:xfrm rot="13501310">
              <a:off x="5321460" y="4537774"/>
              <a:ext cx="590155" cy="292320"/>
            </a:xfrm>
            <a:prstGeom prst="rightArrow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07F17DF-5BD8-4E69-15AD-EFD22938E344}"/>
                </a:ext>
              </a:extLst>
            </p:cNvPr>
            <p:cNvSpPr txBox="1"/>
            <p:nvPr/>
          </p:nvSpPr>
          <p:spPr>
            <a:xfrm>
              <a:off x="5877059" y="4433774"/>
              <a:ext cx="2368267" cy="101566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FF66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CA" sz="2000" b="1" dirty="0">
                  <a:solidFill>
                    <a:srgbClr val="FF0000"/>
                  </a:solidFill>
                </a:rPr>
                <a:t>June 27: Breaks previous national record area burned</a:t>
              </a:r>
            </a:p>
          </p:txBody>
        </p: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C1A0BE00-88F9-AACD-F567-B1BFE6325CCA}"/>
              </a:ext>
            </a:extLst>
          </p:cNvPr>
          <p:cNvSpPr>
            <a:spLocks noChangeAspect="1"/>
          </p:cNvSpPr>
          <p:nvPr/>
        </p:nvSpPr>
        <p:spPr>
          <a:xfrm>
            <a:off x="5684272" y="3664421"/>
            <a:ext cx="720000" cy="720000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0E8127B-EBD0-A570-C258-3C11D6615B3A}"/>
              </a:ext>
            </a:extLst>
          </p:cNvPr>
          <p:cNvSpPr>
            <a:spLocks noChangeAspect="1"/>
          </p:cNvSpPr>
          <p:nvPr/>
        </p:nvSpPr>
        <p:spPr>
          <a:xfrm>
            <a:off x="7211019" y="2974697"/>
            <a:ext cx="360000" cy="360000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DC2C1EB-A0FE-254C-87C4-0350614AA58C}"/>
              </a:ext>
            </a:extLst>
          </p:cNvPr>
          <p:cNvSpPr>
            <a:spLocks noChangeAspect="1"/>
          </p:cNvSpPr>
          <p:nvPr/>
        </p:nvSpPr>
        <p:spPr>
          <a:xfrm>
            <a:off x="6437442" y="3254416"/>
            <a:ext cx="540000" cy="540000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DEA196A-6C2B-F720-24F5-6C3AD30685AF}"/>
              </a:ext>
            </a:extLst>
          </p:cNvPr>
          <p:cNvSpPr>
            <a:spLocks noChangeAspect="1"/>
          </p:cNvSpPr>
          <p:nvPr/>
        </p:nvSpPr>
        <p:spPr>
          <a:xfrm>
            <a:off x="8081050" y="2686612"/>
            <a:ext cx="360000" cy="360000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0BE5734C-408F-0FE0-2CB8-A16EE0179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000" y="4422100"/>
            <a:ext cx="2622446" cy="1854257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en-CA" altLang="en-US" sz="2800" b="1" dirty="0">
                <a:solidFill>
                  <a:srgbClr val="C00000"/>
                </a:solidFill>
                <a:latin typeface="+mn-lt"/>
              </a:rPr>
              <a:t>April-May</a:t>
            </a:r>
            <a:r>
              <a:rPr lang="en-CA" altLang="en-US" sz="2800" b="1" dirty="0">
                <a:latin typeface="+mn-lt"/>
              </a:rPr>
              <a:t>: west central AB, northeast BC, central SK, NT </a:t>
            </a:r>
            <a:endParaRPr lang="en-CA" altLang="en-US" sz="2800" b="1" dirty="0"/>
          </a:p>
          <a:p>
            <a:endParaRPr lang="en-CA" altLang="en-US" sz="2800" b="1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EE06C54E-F998-6CF9-9594-5880B638EBB2}"/>
              </a:ext>
            </a:extLst>
          </p:cNvPr>
          <p:cNvSpPr txBox="1">
            <a:spLocks/>
          </p:cNvSpPr>
          <p:nvPr/>
        </p:nvSpPr>
        <p:spPr bwMode="auto">
          <a:xfrm>
            <a:off x="252000" y="3594124"/>
            <a:ext cx="2622446" cy="540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62" indent="-257162" algn="l" defTabSz="342882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06120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Myriad Pro"/>
                <a:ea typeface="Myriad Pro"/>
                <a:cs typeface="Myriad Pro"/>
              </a:defRPr>
            </a:lvl1pPr>
            <a:lvl2pPr marL="557185" indent="-214303" algn="l" defTabSz="342882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06120"/>
              </a:buClr>
              <a:buFont typeface="Wingdings" panose="05000000000000000000" pitchFamily="2" charset="2"/>
              <a:buChar char="§"/>
              <a:defRPr sz="2100" kern="1200">
                <a:solidFill>
                  <a:schemeClr val="tx1"/>
                </a:solidFill>
                <a:latin typeface="Myriad Pro"/>
                <a:ea typeface="Myriad Pro"/>
                <a:cs typeface="Myriad Pro"/>
              </a:defRPr>
            </a:lvl2pPr>
            <a:lvl3pPr marL="857208" indent="-171442" algn="l" defTabSz="342882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0612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Myriad Pro"/>
                <a:ea typeface="Myriad Pro"/>
                <a:cs typeface="Myriad Pro"/>
              </a:defRPr>
            </a:lvl3pPr>
            <a:lvl4pPr marL="1200091" indent="-171442" algn="l" defTabSz="342882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06120"/>
              </a:buClr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Myriad Pro"/>
                <a:ea typeface="Myriad Pro"/>
                <a:cs typeface="Myriad Pro"/>
              </a:defRPr>
            </a:lvl4pPr>
            <a:lvl5pPr marL="1542973" indent="-171442" algn="l" defTabSz="342882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06120"/>
              </a:buClr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Myriad Pro"/>
                <a:ea typeface="Myriad Pro"/>
                <a:cs typeface="Myriad Pro"/>
              </a:defRPr>
            </a:lvl5pPr>
            <a:lvl6pPr marL="1885857" indent="-171442" algn="l" defTabSz="34288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34288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34288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6" indent="-171442" algn="l" defTabSz="34288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CA" altLang="en-US" sz="2800" b="1" dirty="0">
                <a:solidFill>
                  <a:srgbClr val="C00000"/>
                </a:solidFill>
                <a:latin typeface="+mn-lt"/>
              </a:rPr>
              <a:t>June:</a:t>
            </a:r>
            <a:r>
              <a:rPr lang="en-CA" altLang="en-US" sz="2800" b="1" dirty="0">
                <a:latin typeface="+mn-lt"/>
              </a:rPr>
              <a:t> ON/QC</a:t>
            </a:r>
            <a:endParaRPr lang="en-CA" altLang="en-US" sz="2800" b="1" dirty="0"/>
          </a:p>
          <a:p>
            <a:endParaRPr lang="en-CA" altLang="en-US" sz="2800" b="1" dirty="0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09DA3E9D-C8BD-2D41-F611-AC7A0AED572F}"/>
              </a:ext>
            </a:extLst>
          </p:cNvPr>
          <p:cNvSpPr txBox="1">
            <a:spLocks/>
          </p:cNvSpPr>
          <p:nvPr/>
        </p:nvSpPr>
        <p:spPr bwMode="auto">
          <a:xfrm>
            <a:off x="252000" y="2731918"/>
            <a:ext cx="2622446" cy="540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62" indent="-257162" algn="l" defTabSz="342882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06120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Myriad Pro"/>
                <a:ea typeface="Myriad Pro"/>
                <a:cs typeface="Myriad Pro"/>
              </a:defRPr>
            </a:lvl1pPr>
            <a:lvl2pPr marL="557185" indent="-214303" algn="l" defTabSz="342882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06120"/>
              </a:buClr>
              <a:buFont typeface="Wingdings" panose="05000000000000000000" pitchFamily="2" charset="2"/>
              <a:buChar char="§"/>
              <a:defRPr sz="2100" kern="1200">
                <a:solidFill>
                  <a:schemeClr val="tx1"/>
                </a:solidFill>
                <a:latin typeface="Myriad Pro"/>
                <a:ea typeface="Myriad Pro"/>
                <a:cs typeface="Myriad Pro"/>
              </a:defRPr>
            </a:lvl2pPr>
            <a:lvl3pPr marL="857208" indent="-171442" algn="l" defTabSz="342882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0612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Myriad Pro"/>
                <a:ea typeface="Myriad Pro"/>
                <a:cs typeface="Myriad Pro"/>
              </a:defRPr>
            </a:lvl3pPr>
            <a:lvl4pPr marL="1200091" indent="-171442" algn="l" defTabSz="342882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06120"/>
              </a:buClr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Myriad Pro"/>
                <a:ea typeface="Myriad Pro"/>
                <a:cs typeface="Myriad Pro"/>
              </a:defRPr>
            </a:lvl4pPr>
            <a:lvl5pPr marL="1542973" indent="-171442" algn="l" defTabSz="342882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06120"/>
              </a:buClr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Myriad Pro"/>
                <a:ea typeface="Myriad Pro"/>
                <a:cs typeface="Myriad Pro"/>
              </a:defRPr>
            </a:lvl5pPr>
            <a:lvl6pPr marL="1885857" indent="-171442" algn="l" defTabSz="34288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34288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34288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6" indent="-171442" algn="l" defTabSz="34288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CA" altLang="en-US" sz="2800" b="1" dirty="0">
                <a:solidFill>
                  <a:srgbClr val="C00000"/>
                </a:solidFill>
                <a:latin typeface="+mn-lt"/>
              </a:rPr>
              <a:t>July:</a:t>
            </a:r>
            <a:r>
              <a:rPr lang="en-CA" altLang="en-US" sz="2800" b="1" dirty="0">
                <a:latin typeface="+mn-lt"/>
              </a:rPr>
              <a:t> NT/YT</a:t>
            </a:r>
            <a:endParaRPr lang="en-CA" altLang="en-US" sz="2800" b="1" dirty="0"/>
          </a:p>
          <a:p>
            <a:endParaRPr lang="en-CA" altLang="en-US" sz="2800" b="1" dirty="0"/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047D9357-ABBE-5D90-0431-DDCF03095BCB}"/>
              </a:ext>
            </a:extLst>
          </p:cNvPr>
          <p:cNvSpPr txBox="1">
            <a:spLocks/>
          </p:cNvSpPr>
          <p:nvPr/>
        </p:nvSpPr>
        <p:spPr bwMode="auto">
          <a:xfrm>
            <a:off x="252000" y="883307"/>
            <a:ext cx="8729162" cy="133516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62" indent="-257162" algn="l" defTabSz="342882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06120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Myriad Pro"/>
                <a:ea typeface="Myriad Pro"/>
                <a:cs typeface="Myriad Pro"/>
              </a:defRPr>
            </a:lvl1pPr>
            <a:lvl2pPr marL="557185" indent="-214303" algn="l" defTabSz="342882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06120"/>
              </a:buClr>
              <a:buFont typeface="Wingdings" panose="05000000000000000000" pitchFamily="2" charset="2"/>
              <a:buChar char="§"/>
              <a:defRPr sz="2100" kern="1200">
                <a:solidFill>
                  <a:schemeClr val="tx1"/>
                </a:solidFill>
                <a:latin typeface="Myriad Pro"/>
                <a:ea typeface="Myriad Pro"/>
                <a:cs typeface="Myriad Pro"/>
              </a:defRPr>
            </a:lvl2pPr>
            <a:lvl3pPr marL="857208" indent="-171442" algn="l" defTabSz="342882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0612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Myriad Pro"/>
                <a:ea typeface="Myriad Pro"/>
                <a:cs typeface="Myriad Pro"/>
              </a:defRPr>
            </a:lvl3pPr>
            <a:lvl4pPr marL="1200091" indent="-171442" algn="l" defTabSz="342882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06120"/>
              </a:buClr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Myriad Pro"/>
                <a:ea typeface="Myriad Pro"/>
                <a:cs typeface="Myriad Pro"/>
              </a:defRPr>
            </a:lvl4pPr>
            <a:lvl5pPr marL="1542973" indent="-171442" algn="l" defTabSz="342882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06120"/>
              </a:buClr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Myriad Pro"/>
                <a:ea typeface="Myriad Pro"/>
                <a:cs typeface="Myriad Pro"/>
              </a:defRPr>
            </a:lvl5pPr>
            <a:lvl6pPr marL="1885857" indent="-171442" algn="l" defTabSz="34288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34288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34288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6" indent="-171442" algn="l" defTabSz="34288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CA" altLang="en-US" sz="2800" b="1" dirty="0">
                <a:solidFill>
                  <a:srgbClr val="C00000"/>
                </a:solidFill>
                <a:latin typeface="+mn-lt"/>
              </a:rPr>
              <a:t>August-Sept:</a:t>
            </a:r>
            <a:r>
              <a:rPr lang="en-CA" altLang="en-US" sz="2800" b="1" dirty="0">
                <a:latin typeface="+mn-lt"/>
              </a:rPr>
              <a:t> Wind events in northern BC/AB/NT. Much area burned end of August/start of September and September 22</a:t>
            </a:r>
            <a:endParaRPr lang="en-CA" altLang="en-US" sz="2800" b="1" dirty="0"/>
          </a:p>
          <a:p>
            <a:endParaRPr lang="en-CA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6775458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D65CC-8D71-F911-FB51-D4FE6AAF9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582" y="238541"/>
            <a:ext cx="8095534" cy="627731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CA" sz="4000" dirty="0">
                <a:solidFill>
                  <a:srgbClr val="C00000"/>
                </a:solidFill>
                <a:latin typeface="+mn-lt"/>
              </a:rPr>
              <a:t>2023 Fire Season Summary 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047D9357-ABBE-5D90-0431-DDCF03095BCB}"/>
              </a:ext>
            </a:extLst>
          </p:cNvPr>
          <p:cNvSpPr txBox="1">
            <a:spLocks/>
          </p:cNvSpPr>
          <p:nvPr/>
        </p:nvSpPr>
        <p:spPr bwMode="auto">
          <a:xfrm>
            <a:off x="214991" y="1108775"/>
            <a:ext cx="2390423" cy="386405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62" indent="-257162" algn="l" defTabSz="342882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06120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Myriad Pro"/>
                <a:ea typeface="Myriad Pro"/>
                <a:cs typeface="Myriad Pro"/>
              </a:defRPr>
            </a:lvl1pPr>
            <a:lvl2pPr marL="557185" indent="-214303" algn="l" defTabSz="342882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06120"/>
              </a:buClr>
              <a:buFont typeface="Wingdings" panose="05000000000000000000" pitchFamily="2" charset="2"/>
              <a:buChar char="§"/>
              <a:defRPr sz="2100" kern="1200">
                <a:solidFill>
                  <a:schemeClr val="tx1"/>
                </a:solidFill>
                <a:latin typeface="Myriad Pro"/>
                <a:ea typeface="Myriad Pro"/>
                <a:cs typeface="Myriad Pro"/>
              </a:defRPr>
            </a:lvl2pPr>
            <a:lvl3pPr marL="857208" indent="-171442" algn="l" defTabSz="342882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0612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Myriad Pro"/>
                <a:ea typeface="Myriad Pro"/>
                <a:cs typeface="Myriad Pro"/>
              </a:defRPr>
            </a:lvl3pPr>
            <a:lvl4pPr marL="1200091" indent="-171442" algn="l" defTabSz="342882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06120"/>
              </a:buClr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Myriad Pro"/>
                <a:ea typeface="Myriad Pro"/>
                <a:cs typeface="Myriad Pro"/>
              </a:defRPr>
            </a:lvl4pPr>
            <a:lvl5pPr marL="1542973" indent="-171442" algn="l" defTabSz="342882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06120"/>
              </a:buClr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Myriad Pro"/>
                <a:ea typeface="Myriad Pro"/>
                <a:cs typeface="Myriad Pro"/>
              </a:defRPr>
            </a:lvl5pPr>
            <a:lvl6pPr marL="1885857" indent="-171442" algn="l" defTabSz="34288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34288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34288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6" indent="-171442" algn="l" defTabSz="34288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CA" altLang="en-US" sz="2800" b="1" dirty="0">
                <a:latin typeface="+mn-lt"/>
              </a:rPr>
              <a:t>Area burned estimates based on hotspots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CA" altLang="en-US" sz="2800" b="1" dirty="0">
              <a:latin typeface="+mn-lt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CA" altLang="en-US" sz="2800" b="1" dirty="0">
                <a:latin typeface="+mn-lt"/>
              </a:rPr>
              <a:t>Big spike in June and again Sept 22</a:t>
            </a:r>
            <a:endParaRPr lang="en-CA" altLang="en-US" sz="2800" b="1" dirty="0"/>
          </a:p>
          <a:p>
            <a:endParaRPr lang="en-CA" altLang="en-US" sz="2800" b="1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FEE8AACA-EAE1-9879-9BD2-34F450C18CE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5726" y="990815"/>
            <a:ext cx="6140570" cy="4320000"/>
          </a:xfrm>
          <a:prstGeom prst="rect">
            <a:avLst/>
          </a:prstGeom>
          <a:ln w="12700">
            <a:solidFill>
              <a:srgbClr val="008000"/>
            </a:solidFill>
          </a:ln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A04EE1A-5721-8C59-25ED-0E3B3676F059}"/>
              </a:ext>
            </a:extLst>
          </p:cNvPr>
          <p:cNvSpPr txBox="1">
            <a:spLocks/>
          </p:cNvSpPr>
          <p:nvPr/>
        </p:nvSpPr>
        <p:spPr bwMode="auto">
          <a:xfrm>
            <a:off x="214990" y="5367957"/>
            <a:ext cx="8791224" cy="9702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62" indent="-257162" algn="l" defTabSz="342882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06120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Myriad Pro"/>
                <a:ea typeface="Myriad Pro"/>
                <a:cs typeface="Myriad Pro"/>
              </a:defRPr>
            </a:lvl1pPr>
            <a:lvl2pPr marL="557185" indent="-214303" algn="l" defTabSz="342882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06120"/>
              </a:buClr>
              <a:buFont typeface="Wingdings" panose="05000000000000000000" pitchFamily="2" charset="2"/>
              <a:buChar char="§"/>
              <a:defRPr sz="2100" kern="1200">
                <a:solidFill>
                  <a:schemeClr val="tx1"/>
                </a:solidFill>
                <a:latin typeface="Myriad Pro"/>
                <a:ea typeface="Myriad Pro"/>
                <a:cs typeface="Myriad Pro"/>
              </a:defRPr>
            </a:lvl2pPr>
            <a:lvl3pPr marL="857208" indent="-171442" algn="l" defTabSz="342882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0612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Myriad Pro"/>
                <a:ea typeface="Myriad Pro"/>
                <a:cs typeface="Myriad Pro"/>
              </a:defRPr>
            </a:lvl3pPr>
            <a:lvl4pPr marL="1200091" indent="-171442" algn="l" defTabSz="342882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06120"/>
              </a:buClr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Myriad Pro"/>
                <a:ea typeface="Myriad Pro"/>
                <a:cs typeface="Myriad Pro"/>
              </a:defRPr>
            </a:lvl4pPr>
            <a:lvl5pPr marL="1542973" indent="-171442" algn="l" defTabSz="342882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06120"/>
              </a:buClr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Myriad Pro"/>
                <a:ea typeface="Myriad Pro"/>
                <a:cs typeface="Myriad Pro"/>
              </a:defRPr>
            </a:lvl5pPr>
            <a:lvl6pPr marL="1885857" indent="-171442" algn="l" defTabSz="34288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34288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34288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6" indent="-171442" algn="l" defTabSz="34288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CA" altLang="en-US" sz="2800" b="1" dirty="0">
                <a:latin typeface="+mn-lt"/>
              </a:rPr>
              <a:t>Area burned is often small in early spring and late summer (low amplitude of colored lines in these periods)</a:t>
            </a:r>
            <a:endParaRPr lang="en-CA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41368389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AE7EE-0C6F-44B8-A618-F1EC8F52F0A4}" type="slidenum">
              <a:rPr lang="en-US" altLang="en-US" smtClean="0"/>
              <a:pPr/>
              <a:t>9</a:t>
            </a:fld>
            <a:endParaRPr lang="en-US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84932" y="2790000"/>
            <a:ext cx="6981830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CA" sz="3600" b="1" dirty="0">
                <a:solidFill>
                  <a:srgbClr val="C00000"/>
                </a:solidFill>
                <a:latin typeface="+mj-lt"/>
              </a:rPr>
              <a:t>Detailed 2023 fire season summary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2DF8A1-C7E7-1AC0-DC94-904E2F74ABFA}"/>
              </a:ext>
            </a:extLst>
          </p:cNvPr>
          <p:cNvSpPr>
            <a:spLocks noChangeAspect="1"/>
          </p:cNvSpPr>
          <p:nvPr/>
        </p:nvSpPr>
        <p:spPr bwMode="auto">
          <a:xfrm>
            <a:off x="6629400" y="6288417"/>
            <a:ext cx="360000" cy="360000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E933B0D-BE4C-B89A-12A6-4005B0C19E80}"/>
              </a:ext>
            </a:extLst>
          </p:cNvPr>
          <p:cNvSpPr>
            <a:spLocks noChangeAspect="1"/>
          </p:cNvSpPr>
          <p:nvPr/>
        </p:nvSpPr>
        <p:spPr bwMode="auto">
          <a:xfrm>
            <a:off x="6748854" y="6421800"/>
            <a:ext cx="360000" cy="360000"/>
          </a:xfrm>
          <a:prstGeom prst="rect">
            <a:avLst/>
          </a:prstGeom>
          <a:solidFill>
            <a:srgbClr val="0099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CA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3983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" val="{&quot;SavedSwatch&quot;:&quot;-11240108|-11700327|-8754175|-9605520|-12039861|NRCan&quot;,&quot;Id&quot;:&quot;663a4ffa314233590cfeb1f6&quot;,&quot;SmartGridHorizontal&quot;:0,&quot;LinkedExcelSources&quot;:{},&quot;LinkedProjectSources&quot;:{},&quot;FlowConfig&quot;:{&quot;Canvas&quot;:{&quot;Slide&quot;:-1,&quot;Width&quot;:0,&quot;Height&quot;:0},&quot;Timeline&quot;:{&quot;Actions&quot;:[]}},&quot;LinkedSlideMergeSources&quot;:{},&quot;LinkedSharePointSlideMergeSources&quot;:{}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219619fd-75dc-48cb-820d-8f683a95dd8b}" enabled="1" method="Privileged" siteId="{05c95b33-90ca-49d5-b644-288b930b912b}" contentBits="1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10377</TotalTime>
  <Words>4244</Words>
  <Application>Microsoft Office PowerPoint</Application>
  <PresentationFormat>On-screen Show (4:3)</PresentationFormat>
  <Paragraphs>399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Calibri</vt:lpstr>
      <vt:lpstr>Calibri Light</vt:lpstr>
      <vt:lpstr>Corbel</vt:lpstr>
      <vt:lpstr>Myriad Pro</vt:lpstr>
      <vt:lpstr>Times</vt:lpstr>
      <vt:lpstr>Verdana</vt:lpstr>
      <vt:lpstr>Wingdings</vt:lpstr>
      <vt:lpstr>Office Theme</vt:lpstr>
      <vt:lpstr>1_Office Theme</vt:lpstr>
      <vt:lpstr>Fire!</vt:lpstr>
      <vt:lpstr>2023 Lead-up/factors: Ocean/atmosphere </vt:lpstr>
      <vt:lpstr>2023 Lead-up/factors: ENSO and NAO </vt:lpstr>
      <vt:lpstr>2023 Lead-up/factors: Drought </vt:lpstr>
      <vt:lpstr>PowerPoint Presentation</vt:lpstr>
      <vt:lpstr>PowerPoint Presentation</vt:lpstr>
      <vt:lpstr>2023 Fire Season Summary </vt:lpstr>
      <vt:lpstr>2023 Fire Season Summary </vt:lpstr>
      <vt:lpstr>PowerPoint Presentation</vt:lpstr>
      <vt:lpstr>2023 Fire Season: May </vt:lpstr>
      <vt:lpstr>2023 Fire Season: May </vt:lpstr>
      <vt:lpstr>2023 Fire Season: June </vt:lpstr>
      <vt:lpstr>2023 Fire Season: July </vt:lpstr>
      <vt:lpstr>2023 Fire Season: August </vt:lpstr>
      <vt:lpstr>2023 Fire Season: September-October </vt:lpstr>
      <vt:lpstr>2023 Fire Season: September-October </vt:lpstr>
      <vt:lpstr>Quebec Fire History and 2023 Fires </vt:lpstr>
      <vt:lpstr>2023 Smoke/FireWork Model</vt:lpstr>
      <vt:lpstr>2023 Evacuations </vt:lpstr>
      <vt:lpstr>More 2023 Records </vt:lpstr>
      <vt:lpstr>Reflections on 2023 </vt:lpstr>
      <vt:lpstr>2023 Activity Continues: Holdover Fires </vt:lpstr>
      <vt:lpstr>Holdover Fires </vt:lpstr>
      <vt:lpstr>Information Sources </vt:lpstr>
      <vt:lpstr>Reference: Information Sources </vt:lpstr>
    </vt:vector>
  </TitlesOfParts>
  <Company>NRCan  /  RNCan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Fire Season Prediction for Canada, May 2019  Richard Carr Natural Resources Canada – Canadian Forest Service  Presentation at: http://cfs.nrcan.gc.ca/firedata/downloads/presentations/</dc:title>
  <dc:creator>Carr, Richard</dc:creator>
  <cp:lastModifiedBy>Carr, Richard (he, him | il, lui)</cp:lastModifiedBy>
  <cp:revision>333</cp:revision>
  <dcterms:created xsi:type="dcterms:W3CDTF">2019-07-12T21:42:59Z</dcterms:created>
  <dcterms:modified xsi:type="dcterms:W3CDTF">2024-05-07T15:59:55Z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HeaderLocations">
    <vt:lpwstr>Office Theme:8\1_Office Theme:3</vt:lpwstr>
  </property>
  <property fmtid="{D5CDD505-2E9C-101B-9397-08002B2CF9AE}" pid="3" name="ClassificationContentMarkingHeaderText">
    <vt:lpwstr>UNCLASSIFIED - NON CLASSIFIÉ</vt:lpwstr>
  </property>
</Properties>
</file>