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630" r:id="rId4"/>
    <p:sldId id="654" r:id="rId5"/>
    <p:sldId id="641" r:id="rId6"/>
    <p:sldId id="640" r:id="rId7"/>
    <p:sldId id="543" r:id="rId8"/>
    <p:sldId id="651" r:id="rId9"/>
    <p:sldId id="657" r:id="rId10"/>
    <p:sldId id="638" r:id="rId11"/>
    <p:sldId id="642" r:id="rId12"/>
    <p:sldId id="639" r:id="rId13"/>
    <p:sldId id="643" r:id="rId14"/>
    <p:sldId id="644" r:id="rId15"/>
    <p:sldId id="645" r:id="rId16"/>
    <p:sldId id="655" r:id="rId17"/>
    <p:sldId id="653" r:id="rId18"/>
    <p:sldId id="646" r:id="rId19"/>
    <p:sldId id="652" r:id="rId20"/>
    <p:sldId id="647" r:id="rId21"/>
    <p:sldId id="649" r:id="rId22"/>
    <p:sldId id="658" r:id="rId23"/>
    <p:sldId id="659" r:id="rId24"/>
    <p:sldId id="614" r:id="rId25"/>
    <p:sldId id="292" r:id="rId26"/>
    <p:sldId id="615" r:id="rId27"/>
    <p:sldId id="613" r:id="rId28"/>
    <p:sldId id="663" r:id="rId29"/>
    <p:sldId id="648" r:id="rId30"/>
    <p:sldId id="661" r:id="rId31"/>
    <p:sldId id="667" r:id="rId32"/>
    <p:sldId id="660" r:id="rId33"/>
    <p:sldId id="662" r:id="rId34"/>
    <p:sldId id="665" r:id="rId35"/>
    <p:sldId id="664" r:id="rId36"/>
    <p:sldId id="666" r:id="rId37"/>
    <p:sldId id="650" r:id="rId38"/>
    <p:sldId id="656" r:id="rId39"/>
    <p:sldId id="627" r:id="rId40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BE00"/>
    <a:srgbClr val="FF6600"/>
    <a:srgbClr val="FFCCCC"/>
    <a:srgbClr val="66FFFF"/>
    <a:srgbClr val="008000"/>
    <a:srgbClr val="CCECFF"/>
    <a:srgbClr val="CCFFCC"/>
    <a:srgbClr val="FFFF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75" autoAdjust="0"/>
  </p:normalViewPr>
  <p:slideViewPr>
    <p:cSldViewPr snapToGrid="0">
      <p:cViewPr varScale="1">
        <p:scale>
          <a:sx n="51" d="100"/>
          <a:sy n="51" d="100"/>
        </p:scale>
        <p:origin x="9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, Richard (he, him | il, lui)" userId="e5213c0a-c063-49f9-a60c-637e036461eb" providerId="ADAL" clId="{968DD353-B04C-4A9C-BE0E-8872DBD4A22D}"/>
    <pc:docChg chg="custSel modSld">
      <pc:chgData name="Carr, Richard (he, him | il, lui)" userId="e5213c0a-c063-49f9-a60c-637e036461eb" providerId="ADAL" clId="{968DD353-B04C-4A9C-BE0E-8872DBD4A22D}" dt="2023-12-11T22:52:16.634" v="90" actId="20577"/>
      <pc:docMkLst>
        <pc:docMk/>
      </pc:docMkLst>
      <pc:sldChg chg="modNotesTx">
        <pc:chgData name="Carr, Richard (he, him | il, lui)" userId="e5213c0a-c063-49f9-a60c-637e036461eb" providerId="ADAL" clId="{968DD353-B04C-4A9C-BE0E-8872DBD4A22D}" dt="2023-12-11T22:52:16.634" v="90" actId="20577"/>
        <pc:sldMkLst>
          <pc:docMk/>
          <pc:sldMk cId="295472759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95946-F59C-4E01-8503-EB1484F4CE5A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44399-CA56-428E-A697-E2C078CAF0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44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Recommended length for this presentation: 30 minutes. This was scheduled into a 20-minute slot at the MARAMA </a:t>
            </a:r>
          </a:p>
          <a:p>
            <a:r>
              <a:rPr lang="en-CA" dirty="0"/>
              <a:t>Training Workshop in December 2023, but the author’s presentation went over </a:t>
            </a:r>
            <a:r>
              <a:rPr lang="en-CA"/>
              <a:t>time slightly.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981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The </a:t>
            </a:r>
            <a:r>
              <a:rPr lang="en-CA" altLang="en-US" dirty="0" err="1"/>
              <a:t>Tantallon</a:t>
            </a:r>
            <a:r>
              <a:rPr lang="en-CA" altLang="en-US" dirty="0"/>
              <a:t> fire near Halifax (off the top of this map) resulted in evacuations during the same period.</a:t>
            </a:r>
          </a:p>
          <a:p>
            <a:endParaRPr lang="en-CA" altLang="en-US" dirty="0"/>
          </a:p>
          <a:p>
            <a:r>
              <a:rPr lang="en-CA" altLang="en-US" dirty="0"/>
              <a:t>During mid-May to mid-June, a 500 hectopascal ridge of high pressure moved east across Canada, then was forced</a:t>
            </a:r>
          </a:p>
          <a:p>
            <a:r>
              <a:rPr lang="en-CA" altLang="en-US" dirty="0"/>
              <a:t>westward (retrogression) across the country, after which it moved east across Canada again before flattening in eastern regions.</a:t>
            </a:r>
          </a:p>
          <a:p>
            <a:r>
              <a:rPr lang="en-CA" altLang="en-US" dirty="0"/>
              <a:t>The author has never seen a ridge traverse the country three times in opposite directions. Some ridge retrogression</a:t>
            </a:r>
          </a:p>
          <a:p>
            <a:r>
              <a:rPr lang="en-CA" altLang="en-US" dirty="0"/>
              <a:t>often occurs in winter where intruding Arctic air pushes a ridge from western Canada over the eastern Pacific Ocean,</a:t>
            </a:r>
          </a:p>
          <a:p>
            <a:r>
              <a:rPr lang="en-CA" altLang="en-US" dirty="0"/>
              <a:t>after which the ridge may move east again. The amount of movement of this one ridge in 2023 was very unusual though.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10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5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Some Northwest Territories fires started in May (recall the early snow departure), which is early for this region.</a:t>
            </a:r>
          </a:p>
          <a:p>
            <a:r>
              <a:rPr lang="en-CA" altLang="en-US" dirty="0"/>
              <a:t>During June, many western Canadian fires showed vigorous activity, and many Quebec fires started in the first few </a:t>
            </a:r>
          </a:p>
          <a:p>
            <a:r>
              <a:rPr lang="en-CA" altLang="en-US" dirty="0"/>
              <a:t>days of June. Hot and dry conditions followed by scattered thundershowers appeared to start the majority of these fires.</a:t>
            </a:r>
          </a:p>
          <a:p>
            <a:endParaRPr lang="en-CA" altLang="en-US" dirty="0"/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By June 27, Canada had broken the previous area burned records set in 1995 and/or 1989 (close to 7.5 million hectares).</a:t>
            </a:r>
          </a:p>
          <a:p>
            <a:r>
              <a:rPr lang="en-CA" altLang="en-US" dirty="0"/>
              <a:t>This necessitated extending the chart’s y-axis to about 12 million hectares. This wasn’t enough though, as the y-axis</a:t>
            </a:r>
          </a:p>
          <a:p>
            <a:r>
              <a:rPr lang="en-CA" altLang="en-US" dirty="0"/>
              <a:t>had to be extended a second time later in the summer.</a:t>
            </a:r>
          </a:p>
          <a:p>
            <a:endParaRPr lang="en-CA" altLang="en-US" dirty="0"/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The photo at the left shows fire activity on Vancouver Island was intense early in the season, as the axe</a:t>
            </a:r>
          </a:p>
          <a:p>
            <a:r>
              <a:rPr lang="en-CA" altLang="en-US" dirty="0"/>
              <a:t>shows the depth of burn – close to 1 metre – exposed mineral soil. </a:t>
            </a:r>
          </a:p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11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0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As July progressed, fires in southern Quebec began receiving rain, but those further north along James Bay</a:t>
            </a:r>
          </a:p>
          <a:p>
            <a:r>
              <a:rPr lang="en-CA" altLang="en-US" dirty="0"/>
              <a:t>remained very active until late in the month. Extreme activity developed in western Canada.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12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9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During August, Quebec fires flared occasionally, and activity continued to increase in western areas through much</a:t>
            </a:r>
          </a:p>
          <a:p>
            <a:r>
              <a:rPr lang="en-CA" altLang="en-US" dirty="0"/>
              <a:t>of the month. Many new starts occurred in southern and central BC, and Yukon (left circle). By late in the month,</a:t>
            </a:r>
          </a:p>
          <a:p>
            <a:r>
              <a:rPr lang="en-CA" altLang="en-US" dirty="0"/>
              <a:t>cool and wet conditions in the northern Northwest Territories slowed fire activity there, but the responsible pressure</a:t>
            </a:r>
          </a:p>
          <a:p>
            <a:r>
              <a:rPr lang="en-CA" altLang="en-US" dirty="0"/>
              <a:t>patterns led to warm, dry, and windy conditions along the 60</a:t>
            </a:r>
            <a:r>
              <a:rPr lang="en-CA" altLang="en-US" baseline="30000" dirty="0"/>
              <a:t>th</a:t>
            </a:r>
            <a:r>
              <a:rPr lang="en-CA" altLang="en-US" dirty="0"/>
              <a:t> parallel. One such wind event led to rapid growth</a:t>
            </a:r>
          </a:p>
          <a:p>
            <a:r>
              <a:rPr lang="en-CA" altLang="en-US" dirty="0"/>
              <a:t>at the end of August and start of September (right circle).    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13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5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The CWFIS wind map shows noon conditions for September 2, which contributed to rapid fire growth. Red areas</a:t>
            </a:r>
          </a:p>
          <a:p>
            <a:r>
              <a:rPr lang="en-CA" altLang="en-US" dirty="0"/>
              <a:t>indicate speeds of 25 km/h or higher. Since this map indicates noon local time observations, high winds could have</a:t>
            </a:r>
          </a:p>
          <a:p>
            <a:r>
              <a:rPr lang="en-CA" altLang="en-US" dirty="0"/>
              <a:t>occurred in other areas earlier or later in the day.</a:t>
            </a:r>
          </a:p>
          <a:p>
            <a:r>
              <a:rPr lang="en-CA" altLang="en-US" dirty="0"/>
              <a:t>&lt;Advance slide&gt;</a:t>
            </a:r>
          </a:p>
          <a:p>
            <a:endParaRPr lang="en-CA" altLang="en-US" dirty="0"/>
          </a:p>
          <a:p>
            <a:r>
              <a:rPr lang="en-CA" altLang="en-US" dirty="0"/>
              <a:t>A wind event may have led to a further large increase in area burned in late September. Remember this chart is </a:t>
            </a:r>
          </a:p>
          <a:p>
            <a:r>
              <a:rPr lang="en-CA" altLang="en-US" dirty="0"/>
              <a:t>derived from hotspots, so this apparent large increase in area burned could also be an artifact of clear skies,</a:t>
            </a:r>
          </a:p>
          <a:p>
            <a:r>
              <a:rPr lang="en-CA" altLang="en-US" dirty="0"/>
              <a:t>which may have allowed more hotspots to be visible than on previous days. Regardless, wind did drive fire growth</a:t>
            </a:r>
          </a:p>
          <a:p>
            <a:r>
              <a:rPr lang="en-CA" altLang="en-US" dirty="0"/>
              <a:t>close to 60N between September 21 and 22.</a:t>
            </a:r>
          </a:p>
          <a:p>
            <a:endParaRPr lang="en-CA" altLang="en-US" dirty="0"/>
          </a:p>
          <a:p>
            <a:r>
              <a:rPr lang="en-CA" altLang="en-US" dirty="0"/>
              <a:t>Sporadic fire continued through September around James Bay, and the intense activity in the west carried on into</a:t>
            </a:r>
          </a:p>
          <a:p>
            <a:r>
              <a:rPr lang="en-CA" altLang="en-US" dirty="0"/>
              <a:t>October. This gradually settled down, but did not entirely disappear, over the month. Some new fires have been</a:t>
            </a:r>
          </a:p>
          <a:p>
            <a:r>
              <a:rPr lang="en-CA" altLang="en-US" dirty="0"/>
              <a:t>recorded in Alberta and British Columbia in November, but these are likely managed easily by suppression crews.</a:t>
            </a:r>
          </a:p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14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7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/>
              <a:t>A large increase in area burned was possible on September 22. Reminder to consider whether clear skies on a particular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/>
              <a:t>could allow a larger number of hotspots to be visible.</a:t>
            </a:r>
          </a:p>
          <a:p>
            <a:r>
              <a:rPr lang="en-CA" altLang="en-US" dirty="0"/>
              <a:t>&lt;Advance slide&gt;</a:t>
            </a:r>
          </a:p>
          <a:p>
            <a:endParaRPr lang="en-CA" altLang="en-US" dirty="0"/>
          </a:p>
          <a:p>
            <a:r>
              <a:rPr lang="en-CA" altLang="en-US" dirty="0"/>
              <a:t>Maybe the largest one-day increase in area burned was in mid-June, as shown by the tallest black spire on this chart.</a:t>
            </a:r>
          </a:p>
          <a:p>
            <a:r>
              <a:rPr lang="en-CA" altLang="en-US" dirty="0"/>
              <a:t>Other colored lines represent counts from the past few years.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15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52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Quebec’s intensive fire management zone roughly stretches east from the bottom of James Bay to the Labrador border.</a:t>
            </a:r>
          </a:p>
          <a:p>
            <a:r>
              <a:rPr lang="en-CA" altLang="en-US" dirty="0"/>
              <a:t>While more fires occurred in this zone, the area burned was less than in the northern zone, where fires are often not</a:t>
            </a:r>
          </a:p>
          <a:p>
            <a:r>
              <a:rPr lang="en-CA" altLang="en-US" dirty="0"/>
              <a:t>suppressed to the same degree as in the intensive zone.</a:t>
            </a:r>
          </a:p>
          <a:p>
            <a:endParaRPr lang="en-CA" altLang="en-US" dirty="0"/>
          </a:p>
          <a:p>
            <a:r>
              <a:rPr lang="en-CA" altLang="en-US" dirty="0"/>
              <a:t>Of note, the large fire (Fire 344) in the intensive zone below James Bay is the largest recorded in that area at about </a:t>
            </a:r>
          </a:p>
          <a:p>
            <a:r>
              <a:rPr lang="en-CA" altLang="en-US" dirty="0"/>
              <a:t>483,000 ha.</a:t>
            </a:r>
          </a:p>
          <a:p>
            <a:endParaRPr lang="en-CA" altLang="en-US" dirty="0"/>
          </a:p>
          <a:p>
            <a:r>
              <a:rPr lang="en-CA" altLang="en-US" dirty="0"/>
              <a:t>Fire 218, on the south side of La Grande Riviere, became Quebec’s largest recorded fire at about 1.2 million hectares.</a:t>
            </a:r>
          </a:p>
          <a:p>
            <a:r>
              <a:rPr lang="en-CA" altLang="en-US" dirty="0"/>
              <a:t>The gap in the fire history (brown shades) north of Fire 218 marks La Grande Riviere, and large river with several </a:t>
            </a:r>
          </a:p>
          <a:p>
            <a:r>
              <a:rPr lang="en-CA" altLang="en-US" dirty="0"/>
              <a:t>hydroelectric plants, a small number of scattered communities, and large water bodies that break up the fire history pattern.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16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988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Links to a couple </a:t>
            </a:r>
            <a:r>
              <a:rPr lang="en-CA" altLang="en-US" dirty="0" err="1"/>
              <a:t>FireWork</a:t>
            </a:r>
            <a:r>
              <a:rPr lang="en-CA" altLang="en-US" dirty="0"/>
              <a:t> animations are provided here. The domain on these historical animations does not extend</a:t>
            </a:r>
          </a:p>
          <a:p>
            <a:r>
              <a:rPr lang="en-CA" altLang="en-US" dirty="0"/>
              <a:t>as far south as the domain on Environment and Climate Change Canada’s Firework web page.</a:t>
            </a:r>
          </a:p>
          <a:p>
            <a:endParaRPr lang="en-CA" altLang="en-US" dirty="0"/>
          </a:p>
          <a:p>
            <a:r>
              <a:rPr lang="en-CA" altLang="en-US" dirty="0"/>
              <a:t>A few smoke models of various sorts from the USA are listed, but the author is not overly familiar with their capabilities.</a:t>
            </a:r>
          </a:p>
          <a:p>
            <a:endParaRPr lang="en-CA" altLang="en-US" dirty="0"/>
          </a:p>
          <a:p>
            <a:r>
              <a:rPr lang="en-CA" altLang="en-US" dirty="0"/>
              <a:t>During the MARAMA workshop, Jack Chen’s </a:t>
            </a:r>
            <a:r>
              <a:rPr lang="en-CA" altLang="en-US" dirty="0" err="1"/>
              <a:t>FireWork</a:t>
            </a:r>
            <a:r>
              <a:rPr lang="en-CA" altLang="en-US" dirty="0"/>
              <a:t> presentation followed this, so the author did not spend</a:t>
            </a:r>
          </a:p>
          <a:p>
            <a:r>
              <a:rPr lang="en-CA" altLang="en-US" dirty="0"/>
              <a:t>much time on this slide.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17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2023 fire sizes are represented by the red circles, and numbers of evacuees with the yellow circles.</a:t>
            </a:r>
          </a:p>
          <a:p>
            <a:r>
              <a:rPr lang="en-CA" altLang="en-US" dirty="0"/>
              <a:t>&lt;Advance slide&gt;</a:t>
            </a:r>
          </a:p>
          <a:p>
            <a:endParaRPr lang="en-CA" altLang="en-US" dirty="0"/>
          </a:p>
          <a:p>
            <a:r>
              <a:rPr lang="en-CA" altLang="en-US" dirty="0"/>
              <a:t>Evacuation numbers are steadily increasing with more people living in interface areas (where forest meets with</a:t>
            </a:r>
          </a:p>
          <a:p>
            <a:r>
              <a:rPr lang="en-CA" altLang="en-US" dirty="0"/>
              <a:t>human-built infrastructure) and lengthening and intensifying fire seasons. 2023 data is still being assessed so is</a:t>
            </a:r>
          </a:p>
          <a:p>
            <a:r>
              <a:rPr lang="en-CA" altLang="en-US" dirty="0"/>
              <a:t>subject to change.</a:t>
            </a:r>
          </a:p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18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0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A few more records set in 2023:</a:t>
            </a:r>
          </a:p>
          <a:p>
            <a:r>
              <a:rPr lang="en-CA" altLang="en-US" dirty="0"/>
              <a:t>The National Preparedness Level (NPL) indicates the availability of fire suppression resources in Canada.</a:t>
            </a:r>
          </a:p>
          <a:p>
            <a:r>
              <a:rPr lang="en-CA" altLang="en-US" dirty="0"/>
              <a:t>Level 1 indicates very little and easily managed fire activity, whereas 5 indicates suppression resources are </a:t>
            </a:r>
          </a:p>
          <a:p>
            <a:r>
              <a:rPr lang="en-CA" altLang="en-US" dirty="0"/>
              <a:t>fully committed. The period of 120 continuous NPL 5 days in 2023 set a record.</a:t>
            </a:r>
          </a:p>
          <a:p>
            <a:endParaRPr lang="en-CA" altLang="en-US" dirty="0"/>
          </a:p>
          <a:p>
            <a:r>
              <a:rPr lang="en-CA" altLang="en-US" dirty="0"/>
              <a:t>Smog alerts and warnings are unique to some regions in Quebec, while smoke alerts and warnings may be issued</a:t>
            </a:r>
          </a:p>
          <a:p>
            <a:r>
              <a:rPr lang="en-CA" altLang="en-US" dirty="0"/>
              <a:t>for any other region of the country. One can see a few colored spots in Nunavut, which is not immune to smoke</a:t>
            </a:r>
          </a:p>
          <a:p>
            <a:r>
              <a:rPr lang="en-CA" altLang="en-US" dirty="0"/>
              <a:t>effects during an active fire season, even though forest is absent in much of the Territory.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19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en-US" sz="1800" b="0" dirty="0">
                <a:latin typeface="+mj-lt"/>
              </a:rPr>
              <a:t>The location and year of the fire in the background photo is unknown to the author; however, this landscape is typical for </a:t>
            </a: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en-US" sz="1800" b="0" dirty="0">
                <a:latin typeface="+mj-lt"/>
              </a:rPr>
              <a:t>northern parts of the provinces or southern parts of the Territories.</a:t>
            </a:r>
          </a:p>
          <a:p>
            <a:pPr marL="0" indent="0" eaLnBrk="1" hangingPunct="1">
              <a:buFont typeface="Wingdings" charset="2"/>
              <a:buNone/>
              <a:defRPr/>
            </a:pPr>
            <a:endParaRPr lang="en-US" altLang="en-US" sz="1800" b="0" dirty="0">
              <a:latin typeface="+mj-lt"/>
            </a:endParaRP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en-US" sz="1800" b="0" dirty="0">
                <a:latin typeface="+mj-lt"/>
              </a:rPr>
              <a:t>Each year Canada has about:</a:t>
            </a:r>
          </a:p>
          <a:p>
            <a:pPr marL="355600" indent="-1793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C00000"/>
                </a:solidFill>
                <a:latin typeface="+mj-lt"/>
              </a:rPr>
              <a:t>7,500 forest fires (NFDB 1990-2016)</a:t>
            </a:r>
          </a:p>
          <a:p>
            <a:pPr marL="355600" indent="-1793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C00000"/>
                </a:solidFill>
                <a:latin typeface="+mj-lt"/>
              </a:rPr>
              <a:t>2.5 million ha burned (NFDB 1990-2016</a:t>
            </a:r>
          </a:p>
          <a:p>
            <a:pPr marL="355600" indent="-1793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C00000"/>
                </a:solidFill>
                <a:latin typeface="+mj-lt"/>
              </a:rPr>
              <a:t>The 2023 burned area will skew the historical statistic. The number of fires was not very big, so Canada had a</a:t>
            </a:r>
          </a:p>
          <a:p>
            <a:pPr marL="176212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b="0" dirty="0">
                <a:solidFill>
                  <a:srgbClr val="C00000"/>
                </a:solidFill>
                <a:latin typeface="+mj-lt"/>
              </a:rPr>
              <a:t>     lot of fires that burned very large areas.</a:t>
            </a:r>
          </a:p>
          <a:p>
            <a:pPr marL="176212" indent="0" eaLnBrk="1" hangingPunct="1">
              <a:buFont typeface="Arial" panose="020B0604020202020204" pitchFamily="34" charset="0"/>
              <a:buNone/>
              <a:defRPr/>
            </a:pPr>
            <a:endParaRPr lang="en-US" altLang="en-US" b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691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The modern era of fire mapping begins in the early 1980s. Canada has had very large fires in years previous to that</a:t>
            </a:r>
          </a:p>
          <a:p>
            <a:r>
              <a:rPr lang="en-CA" altLang="en-US" dirty="0"/>
              <a:t>(e.g. the 1950 Chinchaga fire, BC/AB, and the 1825 </a:t>
            </a:r>
            <a:r>
              <a:rPr lang="en-CA" altLang="en-US" dirty="0" err="1"/>
              <a:t>Miramichi</a:t>
            </a:r>
            <a:r>
              <a:rPr lang="en-CA" altLang="en-US" dirty="0"/>
              <a:t> fire, NB) and has likely had very large national area burned</a:t>
            </a:r>
          </a:p>
          <a:p>
            <a:r>
              <a:rPr lang="en-CA" altLang="en-US" dirty="0"/>
              <a:t>totals at various times. This may be inferred from tree rings or lake sediment studies, for example.</a:t>
            </a:r>
          </a:p>
          <a:p>
            <a:endParaRPr lang="en-CA" altLang="en-US" dirty="0"/>
          </a:p>
          <a:p>
            <a:r>
              <a:rPr lang="en-CA" altLang="en-US" dirty="0"/>
              <a:t>This slide shows a few factors that may have contributed to the major area burned in 2023. Many media stories have</a:t>
            </a:r>
          </a:p>
          <a:p>
            <a:r>
              <a:rPr lang="en-CA" altLang="en-US" dirty="0"/>
              <a:t>focused on only one factor (e.g. climate change, or fuel build up), but many of these would have to coincide to</a:t>
            </a:r>
          </a:p>
          <a:p>
            <a:r>
              <a:rPr lang="en-CA" altLang="en-US" dirty="0"/>
              <a:t>create an area burned like we saw in 2023.</a:t>
            </a:r>
          </a:p>
          <a:p>
            <a:endParaRPr lang="en-CA" altLang="en-US" dirty="0"/>
          </a:p>
          <a:p>
            <a:r>
              <a:rPr lang="en-CA" altLang="en-US" dirty="0"/>
              <a:t>Timing of weather events may contribute to new starts due to a weak trough crossing a region during daytime,</a:t>
            </a:r>
          </a:p>
          <a:p>
            <a:r>
              <a:rPr lang="en-CA" altLang="en-US" dirty="0"/>
              <a:t>allowing convection to kick off some weak thundershowers, while the same feature crossing at night may not</a:t>
            </a:r>
          </a:p>
          <a:p>
            <a:r>
              <a:rPr lang="en-CA" altLang="en-US" dirty="0"/>
              <a:t>result in lightning.</a:t>
            </a:r>
          </a:p>
          <a:p>
            <a:r>
              <a:rPr lang="en-CA" altLang="en-US" dirty="0"/>
              <a:t> 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20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71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21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65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22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46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CA" b="1" dirty="0"/>
              <a:t>Images are updated</a:t>
            </a:r>
            <a:r>
              <a:rPr lang="en-CA" b="1" baseline="0" dirty="0"/>
              <a:t> a</a:t>
            </a:r>
            <a:r>
              <a:rPr lang="en-CA" b="1" dirty="0"/>
              <a:t>utomatically</a:t>
            </a:r>
            <a:r>
              <a:rPr lang="en-CA" b="1" baseline="0" dirty="0"/>
              <a:t>.</a:t>
            </a:r>
            <a:endParaRPr lang="en-CA" b="1" dirty="0"/>
          </a:p>
          <a:p>
            <a:pPr eaLnBrk="1" hangingPunct="1"/>
            <a:r>
              <a:rPr lang="en-CA" dirty="0"/>
              <a:t>Sunspot</a:t>
            </a:r>
            <a:r>
              <a:rPr lang="en-CA" baseline="0" dirty="0"/>
              <a:t> counts at short and long time scales. Increased radiation reaches Earth during active sunspot periods.</a:t>
            </a:r>
          </a:p>
          <a:p>
            <a:pPr eaLnBrk="1" hangingPunct="1"/>
            <a:r>
              <a:rPr lang="en-CA" baseline="0" dirty="0"/>
              <a:t>Sunspot activity likely has a minor influence on climate, although tough to separate from the terrestrial climate</a:t>
            </a:r>
          </a:p>
          <a:p>
            <a:pPr eaLnBrk="1" hangingPunct="1"/>
            <a:r>
              <a:rPr lang="en-CA" baseline="0" dirty="0"/>
              <a:t>influences (volcanos, ocean/atmosphere interactions, </a:t>
            </a:r>
            <a:r>
              <a:rPr lang="en-CA" baseline="0" dirty="0" err="1"/>
              <a:t>etc</a:t>
            </a:r>
            <a:r>
              <a:rPr lang="en-CA" baseline="0" dirty="0"/>
              <a:t>). 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416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CA" b="1" dirty="0">
                <a:solidFill>
                  <a:srgbClr val="C00000"/>
                </a:solidFill>
              </a:rPr>
              <a:t>Update</a:t>
            </a:r>
            <a:r>
              <a:rPr lang="en-CA" b="1" baseline="0" dirty="0">
                <a:solidFill>
                  <a:srgbClr val="C00000"/>
                </a:solidFill>
              </a:rPr>
              <a:t> images manually.</a:t>
            </a:r>
            <a:endParaRPr lang="en-CA" b="1" dirty="0">
              <a:solidFill>
                <a:srgbClr val="C00000"/>
              </a:solidFill>
            </a:endParaRPr>
          </a:p>
          <a:p>
            <a:pPr eaLnBrk="1" hangingPunct="1"/>
            <a:r>
              <a:rPr lang="en-CA" dirty="0"/>
              <a:t>For ECCC sea surface temperature anomalies,</a:t>
            </a:r>
            <a:r>
              <a:rPr lang="en-CA" baseline="0" dirty="0"/>
              <a:t> load page then advance sequence with the &gt;&gt;| button to get the most recent image.</a:t>
            </a:r>
          </a:p>
          <a:p>
            <a:pPr eaLnBrk="1" hangingPunct="1"/>
            <a:r>
              <a:rPr lang="en-CA" baseline="0" dirty="0"/>
              <a:t>The Nino regions box is a separate graphic – group with the SST anomaly map if you want.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498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CA" b="1" dirty="0"/>
              <a:t>Update images manually.</a:t>
            </a:r>
          </a:p>
          <a:p>
            <a:pPr eaLnBrk="1" hangingPunct="1"/>
            <a:r>
              <a:rPr lang="en-CA" dirty="0"/>
              <a:t>PDO – Do current sea surface temperature anomalies resemble either</a:t>
            </a:r>
            <a:r>
              <a:rPr lang="en-CA" baseline="0" dirty="0"/>
              <a:t> of</a:t>
            </a:r>
            <a:r>
              <a:rPr lang="en-CA" dirty="0"/>
              <a:t> these general patterns?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3689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915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27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23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28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80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-Drought is still widespread heading into winter 2024</a:t>
            </a:r>
          </a:p>
          <a:p>
            <a:r>
              <a:rPr lang="en-CA" altLang="en-US" dirty="0"/>
              <a:t>   -Some improvement in parts of southern Prairies, northern MB, eastern Canada</a:t>
            </a:r>
          </a:p>
          <a:p>
            <a:r>
              <a:rPr lang="en-CA" altLang="en-US" dirty="0"/>
              <a:t>   - Intensification in northern BC/AB and along central SK/MB border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29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The impact of the Pacific Decadal Oscillation (PDO) on the 2023 fire season in Canada is not yet known. This may be one</a:t>
            </a:r>
          </a:p>
          <a:p>
            <a:r>
              <a:rPr lang="en-CA" altLang="en-US" dirty="0"/>
              <a:t>of many contributing factors. The warm ocean temperatures shown in orange or red along the west coast of North</a:t>
            </a:r>
          </a:p>
          <a:p>
            <a:r>
              <a:rPr lang="en-CA" altLang="en-US" dirty="0"/>
              <a:t>America often indicate the PDO is in the positive phase, which often coincides with a well-established El Nino.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/>
              <a:t>Some big fire years occurred in the 2013-15 period in northern parts of western Canada with a positive PDO.</a:t>
            </a:r>
          </a:p>
          <a:p>
            <a:endParaRPr lang="en-CA" altLang="en-US" dirty="0"/>
          </a:p>
          <a:p>
            <a:r>
              <a:rPr lang="en-CA" altLang="en-US" dirty="0"/>
              <a:t>In this case, the temperatures in the central Pacific are even warmer than the coastal temperatures, indicating the PDO is</a:t>
            </a:r>
          </a:p>
          <a:p>
            <a:r>
              <a:rPr lang="en-CA" altLang="en-US" dirty="0"/>
              <a:t>actually in the negative phase, which is indicated in the time series graph on the left. What effect does a “warm negative” </a:t>
            </a:r>
          </a:p>
          <a:p>
            <a:r>
              <a:rPr lang="en-CA" altLang="en-US" dirty="0"/>
              <a:t>PDO have, such as during 2023?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99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30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46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31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7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32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7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33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87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34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08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35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94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Nothing to talk about here – these are just reference information sources and acronyms that may have been used</a:t>
            </a:r>
          </a:p>
          <a:p>
            <a:r>
              <a:rPr lang="en-CA" altLang="en-US" dirty="0"/>
              <a:t>during the presentation.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36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243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Nothing to talk about here – these are just reference information sources and acronyms that may have been used</a:t>
            </a:r>
          </a:p>
          <a:p>
            <a:r>
              <a:rPr lang="en-CA" altLang="en-US" dirty="0"/>
              <a:t>during the presentation.</a:t>
            </a:r>
          </a:p>
          <a:p>
            <a:r>
              <a:rPr lang="en-CA" altLang="en-US" dirty="0"/>
              <a:t>.</a:t>
            </a:r>
          </a:p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37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88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Contact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4399-CA56-428E-A697-E2C078CAF07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6263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Both La Nina and El Nino years can lead to major fire spring events in western Canada. During La Nina springs, surface arctic</a:t>
            </a:r>
          </a:p>
          <a:p>
            <a:r>
              <a:rPr lang="en-CA" altLang="en-US" dirty="0"/>
              <a:t>high pressure areas often drift southward into the Prairies, creating moderate to strong southeast winds in very dry air masses</a:t>
            </a:r>
          </a:p>
          <a:p>
            <a:r>
              <a:rPr lang="en-CA" altLang="en-US" dirty="0"/>
              <a:t>along the western edge of the features. During El Nino springs, Pacific high pressure areas often move across western Canada,</a:t>
            </a:r>
          </a:p>
          <a:p>
            <a:r>
              <a:rPr lang="en-CA" altLang="en-US" dirty="0"/>
              <a:t>generating warm, dry, and windy periods, but with westerly prevailing winds. The spring of 2023 featured both scenarios -- </a:t>
            </a:r>
          </a:p>
          <a:p>
            <a:r>
              <a:rPr lang="en-CA" altLang="en-US" dirty="0"/>
              <a:t>more on that later in the presentation. </a:t>
            </a:r>
          </a:p>
          <a:p>
            <a:endParaRPr lang="en-CA" altLang="en-US" dirty="0"/>
          </a:p>
          <a:p>
            <a:r>
              <a:rPr lang="en-CA" altLang="en-US" dirty="0"/>
              <a:t>Positive North Atlantic Oscillation (NAO) events often bring dry air to eastern North America. The NAO fluctuated during</a:t>
            </a:r>
          </a:p>
          <a:p>
            <a:r>
              <a:rPr lang="en-CA" altLang="en-US" dirty="0"/>
              <a:t>2023, with positive values in the spring and negative values later in the summer. This may have contributed to early fire</a:t>
            </a:r>
          </a:p>
          <a:p>
            <a:r>
              <a:rPr lang="en-CA" altLang="en-US" dirty="0"/>
              <a:t>activity in the east, with subsequent rain later in the summer. Work undertaken at </a:t>
            </a:r>
            <a:r>
              <a:rPr lang="en-CA" altLang="en-US" dirty="0" err="1"/>
              <a:t>Universite</a:t>
            </a:r>
            <a:r>
              <a:rPr lang="en-CA" altLang="en-US" dirty="0"/>
              <a:t> Quebec a Montreal is focusing</a:t>
            </a:r>
          </a:p>
          <a:p>
            <a:r>
              <a:rPr lang="en-CA" altLang="en-US" dirty="0"/>
              <a:t>on the Baffin Island-West Atlantic Oscillation – the western edge of the NAO – where 500 hectopascal height differences</a:t>
            </a:r>
          </a:p>
          <a:p>
            <a:r>
              <a:rPr lang="en-CA" altLang="en-US" dirty="0"/>
              <a:t>along 60W between 30N and 65N may help define Quebec fire seasons. Implications for the 2023 fire season are speculative</a:t>
            </a:r>
          </a:p>
          <a:p>
            <a:r>
              <a:rPr lang="en-CA" altLang="en-US" dirty="0"/>
              <a:t>at this time.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4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5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A prolonged and severe drought affected parts of western Canada in the early 2000s following a “triple dip” La Nina event.</a:t>
            </a:r>
          </a:p>
          <a:p>
            <a:r>
              <a:rPr lang="en-CA" altLang="en-US" dirty="0"/>
              <a:t>In Canada, the most intense drought was likely in 2002, before monthly North American Drought Monitor map</a:t>
            </a:r>
          </a:p>
          <a:p>
            <a:r>
              <a:rPr lang="en-CA" altLang="en-US" dirty="0"/>
              <a:t>Production began. The map at the top left is from September 2003 and shows extreme drought in the western USA but</a:t>
            </a:r>
          </a:p>
          <a:p>
            <a:r>
              <a:rPr lang="en-CA" altLang="en-US" dirty="0"/>
              <a:t>less intense values in the portion of Canada analyzed at the time.</a:t>
            </a:r>
          </a:p>
          <a:p>
            <a:endParaRPr lang="en-CA" altLang="en-US" dirty="0"/>
          </a:p>
          <a:p>
            <a:r>
              <a:rPr lang="en-CA" altLang="en-US" dirty="0"/>
              <a:t>Is Canadian drought in 2022-23 related to the recent prolonged La Nina? We don’t have a very big sample size</a:t>
            </a:r>
          </a:p>
          <a:p>
            <a:r>
              <a:rPr lang="en-CA" altLang="en-US" dirty="0"/>
              <a:t>in the coinciding period of drought and ENSO monitoring. </a:t>
            </a:r>
          </a:p>
          <a:p>
            <a:endParaRPr lang="en-CA" altLang="en-US" dirty="0"/>
          </a:p>
          <a:p>
            <a:r>
              <a:rPr lang="en-CA" altLang="en-US" dirty="0"/>
              <a:t>September 2022 (far left): Drought leading to Canada’s 2023 fire problems started in the summer of 2022.</a:t>
            </a:r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February 2023: Drought is still present in western Canada, with some improvement and some intensification in the 2022-23 winter.</a:t>
            </a:r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May 2023: map shows drought worsening in western Canada and appearing along the Atlantic coast.</a:t>
            </a:r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September 2023: Over the 2023 summer, drought continued to intensify in much of Canada, although the spot within</a:t>
            </a:r>
          </a:p>
          <a:p>
            <a:r>
              <a:rPr lang="en-CA" altLang="en-US" dirty="0"/>
              <a:t>the blue circle had plentiful summer rain, eliminating drought. Autumn precipitation, however, has been close to zero.</a:t>
            </a:r>
          </a:p>
          <a:p>
            <a:endParaRPr lang="en-CA" altLang="en-US" dirty="0"/>
          </a:p>
          <a:p>
            <a:r>
              <a:rPr lang="en-CA" altLang="en-US" dirty="0"/>
              <a:t>Heading into autumn 2023, Agriculture and Agri-Food Canada estimated about 72% of Canada was in some stage of</a:t>
            </a:r>
          </a:p>
          <a:p>
            <a:r>
              <a:rPr lang="en-CA" altLang="en-US" dirty="0"/>
              <a:t>drought, not including Nunavut, where drought is currently not assessed.</a:t>
            </a:r>
          </a:p>
          <a:p>
            <a:r>
              <a:rPr lang="en-CA" altLang="en-US" dirty="0"/>
              <a:t> 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5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6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Snow cover left rapidly in the spring of 2023. The red line gives the mean daily 2-cm snow depth location, so white</a:t>
            </a:r>
          </a:p>
          <a:p>
            <a:r>
              <a:rPr lang="en-CA" dirty="0"/>
              <a:t>areas north of the line have lost snow cover early, while colored areas south of the line are holding snow later</a:t>
            </a:r>
          </a:p>
          <a:p>
            <a:r>
              <a:rPr lang="en-CA" dirty="0"/>
              <a:t>than usual. </a:t>
            </a:r>
          </a:p>
          <a:p>
            <a:r>
              <a:rPr lang="en-CA" dirty="0"/>
              <a:t>&lt;Advance slide&gt;</a:t>
            </a:r>
          </a:p>
          <a:p>
            <a:r>
              <a:rPr lang="en-CA" dirty="0"/>
              <a:t>By May 10, much of the Northwest Territories and northern Quebec had lost snow cover.</a:t>
            </a:r>
          </a:p>
          <a:p>
            <a:r>
              <a:rPr lang="en-CA" dirty="0"/>
              <a:t>&lt;Advance slide&gt;</a:t>
            </a:r>
          </a:p>
          <a:p>
            <a:r>
              <a:rPr lang="en-CA" dirty="0"/>
              <a:t>By mid-May, all forested regions of Canada outside high mountain ranges were snow-free. An early </a:t>
            </a:r>
          </a:p>
          <a:p>
            <a:r>
              <a:rPr lang="en-CA" dirty="0"/>
              <a:t>departure of snow has more effect on spring fire activity when deciduous trees are still leafless, than on summer</a:t>
            </a:r>
          </a:p>
          <a:p>
            <a:r>
              <a:rPr lang="en-CA" dirty="0"/>
              <a:t>fire activity, but if summer rainfall is lacking this spring activity can carry on into the summer.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8E707-249E-4397-9FE0-34623F58E4FB}" type="slidenum">
              <a:rPr lang="en-CA" altLang="en-US" smtClean="0"/>
              <a:pPr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75291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Seasonal forecast maps are posted on the Canadian Wildland Fire Information System web site between March and</a:t>
            </a:r>
          </a:p>
          <a:p>
            <a:r>
              <a:rPr lang="en-CA" altLang="en-US" dirty="0"/>
              <a:t>September. A simple exponential function linearizes the Canadian Fire Weather Index (FWI) and allows statistical</a:t>
            </a:r>
          </a:p>
          <a:p>
            <a:r>
              <a:rPr lang="en-CA" altLang="en-US" dirty="0"/>
              <a:t>analysis. Daily values of this modified index, the Daily Severity Rating, is summed over each month of the forecast</a:t>
            </a:r>
          </a:p>
          <a:p>
            <a:r>
              <a:rPr lang="en-CA" altLang="en-US" dirty="0"/>
              <a:t>period and compared to the corresponding monthly values from a 30-year hindcast to determine the Fire </a:t>
            </a:r>
          </a:p>
          <a:p>
            <a:r>
              <a:rPr lang="en-CA" altLang="en-US" dirty="0"/>
              <a:t>Severity Anomaly. Deep red areas show expected Much Above Normal severity, while the light red indicated the</a:t>
            </a:r>
          </a:p>
          <a:p>
            <a:r>
              <a:rPr lang="en-CA" altLang="en-US" dirty="0"/>
              <a:t>less severe Above Normal category.</a:t>
            </a:r>
          </a:p>
          <a:p>
            <a:endParaRPr lang="en-CA" altLang="en-US" dirty="0"/>
          </a:p>
          <a:p>
            <a:r>
              <a:rPr lang="en-CA" altLang="en-US" dirty="0"/>
              <a:t>Climate model forecasts switched radically during the mid-spring, from early predictions of slightly warm and dry</a:t>
            </a:r>
          </a:p>
          <a:p>
            <a:r>
              <a:rPr lang="en-CA" altLang="en-US" dirty="0"/>
              <a:t>conditions to widespread hot and dry conditions. The result of that switch is reflected in the forecasts of monthly</a:t>
            </a:r>
          </a:p>
          <a:p>
            <a:r>
              <a:rPr lang="en-CA" altLang="en-US" dirty="0"/>
              <a:t>Severity Anomaly, with April’s forecast for June (left) showing moderate expectations of elevated fire potential and</a:t>
            </a:r>
          </a:p>
          <a:p>
            <a:r>
              <a:rPr lang="en-CA" altLang="en-US" dirty="0"/>
              <a:t>May’s forecast for June predicting widespread Much Above Normal severity (right). Predictions for the rest of the</a:t>
            </a:r>
          </a:p>
          <a:p>
            <a:r>
              <a:rPr lang="en-CA" altLang="en-US" dirty="0"/>
              <a:t>summer indicated Much Above Normal severity for much of Canada.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7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2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The next few slides feature this chart, which shows burned area estimated from hotspots. This method provides</a:t>
            </a:r>
          </a:p>
          <a:p>
            <a:r>
              <a:rPr lang="en-CA" altLang="en-US" dirty="0"/>
              <a:t>a quick estimate. Burned area in 2023 (black) is compared to the past nine years, with the 20-year average in grey.</a:t>
            </a:r>
          </a:p>
          <a:p>
            <a:r>
              <a:rPr lang="en-CA" altLang="en-US" dirty="0"/>
              <a:t>During mid-May, NRCan realized fire activity was off to a fast start, but with an El Nino, the curve may flatten</a:t>
            </a:r>
          </a:p>
          <a:p>
            <a:r>
              <a:rPr lang="en-CA" altLang="en-US" dirty="0"/>
              <a:t>a bit later in the year, such as in 2016, when the Horse River fire forced evacuation of Fort McMurray, Alberta.</a:t>
            </a:r>
          </a:p>
          <a:p>
            <a:r>
              <a:rPr lang="en-CA" altLang="en-US" dirty="0"/>
              <a:t>The year 2023 did not follow the script though! This is shown over the next few slides.</a:t>
            </a:r>
          </a:p>
          <a:p>
            <a:endParaRPr lang="en-CA" altLang="en-US" dirty="0"/>
          </a:p>
          <a:p>
            <a:r>
              <a:rPr lang="en-CA" altLang="en-US" dirty="0"/>
              <a:t>Takeaway from this graph: note the scale of 2023 area burned with the previous nine years and 20-year mean, and </a:t>
            </a:r>
          </a:p>
          <a:p>
            <a:r>
              <a:rPr lang="en-CA" altLang="en-US" dirty="0"/>
              <a:t>remember it for the next few slides …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8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6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43626D1-14DB-3DA6-88BD-B250A8C8E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6FB7313-EECC-86F2-2740-6375A9855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/>
              <a:t>The burned area chart shows the progression during 2023, with the black 2023 line dwarfing the burned area from</a:t>
            </a:r>
          </a:p>
          <a:p>
            <a:r>
              <a:rPr lang="en-CA" altLang="en-US" dirty="0"/>
              <a:t>the previous few years. At the moment, let us focus on the circled areas in the chart:</a:t>
            </a:r>
          </a:p>
          <a:p>
            <a:r>
              <a:rPr lang="en-CA" altLang="en-US" dirty="0"/>
              <a:t>   -Fires started in late April and early May in the Parkland area (mixed forest/cropland/grazing land) in Alberta</a:t>
            </a:r>
          </a:p>
          <a:p>
            <a:r>
              <a:rPr lang="en-CA" altLang="en-US" dirty="0"/>
              <a:t>     and were most likely human-caused with little lightning at the time. Southeast winds drove rapid fire growth.</a:t>
            </a:r>
          </a:p>
          <a:p>
            <a:r>
              <a:rPr lang="en-CA" altLang="en-US" dirty="0"/>
              <a:t>     Edmonton, where the author and the Northern Forestry Centre are located, are near the tip of the pink arrow.</a:t>
            </a:r>
          </a:p>
          <a:p>
            <a:r>
              <a:rPr lang="en-CA" altLang="en-US" dirty="0"/>
              <a:t>     Fires starting after the first couple days of May in the Swan Hills, northwestern Alberta, northeastern BC, and</a:t>
            </a:r>
          </a:p>
          <a:p>
            <a:r>
              <a:rPr lang="en-CA" altLang="en-US" dirty="0"/>
              <a:t>     western SK may be lightning-caused, with numerous weak thundershowers present in the first half of May.</a:t>
            </a:r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   -By mid-May, fires in northern Alberta, northeastern BC, and western Saskatchewan were growing fast.</a:t>
            </a:r>
          </a:p>
          <a:p>
            <a:r>
              <a:rPr lang="en-CA" altLang="en-US" dirty="0"/>
              <a:t>&lt;Advance slide&gt;</a:t>
            </a:r>
          </a:p>
          <a:p>
            <a:r>
              <a:rPr lang="en-CA" altLang="en-US" dirty="0"/>
              <a:t>   -Area in the blue oval began receiving good rainfall in about the 3</a:t>
            </a:r>
            <a:r>
              <a:rPr lang="en-CA" altLang="en-US" baseline="30000" dirty="0"/>
              <a:t>rd</a:t>
            </a:r>
            <a:r>
              <a:rPr lang="en-CA" altLang="en-US" dirty="0"/>
              <a:t> week of May. Daily precipitation from the CWFIS</a:t>
            </a:r>
          </a:p>
          <a:p>
            <a:r>
              <a:rPr lang="en-CA" altLang="en-US" dirty="0"/>
              <a:t>    for May 23 is shown at left. Fires outside this area remained active, while the most intense fires within the oval</a:t>
            </a:r>
          </a:p>
          <a:p>
            <a:r>
              <a:rPr lang="en-CA" altLang="en-US" dirty="0"/>
              <a:t>    were reduced in intensity but not completely extinguished. Frequent rainfall over the rest of the summer within</a:t>
            </a:r>
          </a:p>
          <a:p>
            <a:r>
              <a:rPr lang="en-CA" altLang="en-US" dirty="0"/>
              <a:t>    the oval area kept these fires from re-intensifying.</a:t>
            </a:r>
          </a:p>
          <a:p>
            <a:endParaRPr lang="en-CA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13F62BD-3024-5B65-2F99-985E37D46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FBF42-7AB1-474C-973E-4A4EFD60973E}" type="slidenum">
              <a:rPr lang="en-CA" altLang="en-US" b="0">
                <a:latin typeface="Times" panose="02020603050405020304" pitchFamily="18" charset="0"/>
              </a:rPr>
              <a:pPr/>
              <a:t>9</a:t>
            </a:fld>
            <a:endParaRPr lang="en-CA" altLang="en-US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9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657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17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701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orporate_green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0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2588" y="6356360"/>
            <a:ext cx="372960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1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356360"/>
            <a:ext cx="381349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000" y="360008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39993" y="226024"/>
            <a:ext cx="605792" cy="36933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chemeClr val="tx1"/>
                </a:solidFill>
              </a:rPr>
              <a:t>  </a:t>
            </a:r>
            <a:fld id="{55B6DA99-2A49-4728-9A1E-47D0ADF1CF0A}" type="slidenum">
              <a:rPr lang="en-CA" sz="1800" smtClean="0">
                <a:solidFill>
                  <a:schemeClr val="tx1"/>
                </a:solidFill>
              </a:rPr>
              <a:t>‹#›</a:t>
            </a:fld>
            <a:endParaRPr lang="en-C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36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03E36E-E58E-4BA7-89E2-3E316A836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190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3060C4-F1F1-48F9-95D1-943BD6282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487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27F22E-2A24-44E8-83E4-7942757C3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8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F90FC3-E6C0-4218-B20D-F948075F2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0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356360"/>
            <a:ext cx="381349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000" y="360008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96000" y="1295400"/>
            <a:ext cx="8280000" cy="495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2400" b="1" dirty="0">
              <a:latin typeface="Corbel" panose="020B0503020204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4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4255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B5C415-C03F-4526-B768-3565EB5F2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90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7AF103-BCB9-4206-850E-0D9E69DB4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60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11FCCE7-B790-42C2-AF0D-A2D8EB27A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909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048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4E62957-FB0F-45CD-9F62-68809849F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338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272B1-99B0-214E-8926-B46D3A273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" y="0"/>
            <a:ext cx="91417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7D5A3-287B-C64E-8E26-AE388B01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8" y="4008994"/>
            <a:ext cx="8550995" cy="1197286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algn="l">
              <a:defRPr sz="4051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7AFF37-CE3A-B742-A62F-2A3257140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175" y="5206280"/>
            <a:ext cx="7618920" cy="508720"/>
          </a:xfrm>
        </p:spPr>
        <p:txBody>
          <a:bodyPr lIns="45720" anchor="b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15499" indent="0">
              <a:buFontTx/>
              <a:buNone/>
              <a:defRPr/>
            </a:lvl2pPr>
            <a:lvl3pPr marL="430996" indent="0">
              <a:buFontTx/>
              <a:buNone/>
              <a:defRPr/>
            </a:lvl3pPr>
            <a:lvl4pPr marL="602441" indent="0">
              <a:buFontTx/>
              <a:buNone/>
              <a:defRPr/>
            </a:lvl4pPr>
            <a:lvl5pPr marL="773887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7C7A8EA-E9AD-2747-BB8E-4E6AC446E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177" y="5829305"/>
            <a:ext cx="4314825" cy="358775"/>
          </a:xfrm>
        </p:spPr>
        <p:txBody>
          <a:bodyPr lIns="64008" tIns="91440" anchor="b" anchorCtr="0">
            <a:normAutofit/>
          </a:bodyPr>
          <a:lstStyle>
            <a:lvl1pPr marL="0" indent="0">
              <a:buFontTx/>
              <a:buNone/>
              <a:defRPr sz="1351">
                <a:solidFill>
                  <a:schemeClr val="bg1"/>
                </a:solidFill>
              </a:defRPr>
            </a:lvl1pPr>
            <a:lvl2pPr marL="215499" indent="0">
              <a:buFontTx/>
              <a:buNone/>
              <a:defRPr/>
            </a:lvl2pPr>
            <a:lvl3pPr marL="430996" indent="0">
              <a:buFontTx/>
              <a:buNone/>
              <a:defRPr/>
            </a:lvl3pPr>
            <a:lvl4pPr marL="602441" indent="0">
              <a:buFontTx/>
              <a:buNone/>
              <a:defRPr/>
            </a:lvl4pPr>
            <a:lvl5pPr marL="773887" indent="0">
              <a:buFontTx/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740881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9A3E716F-3900-4F80-E2D1-64945A1CD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4D044CA-677F-5BB9-F533-3A271E3C1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EE5C7FB-AE0F-85C1-5692-5ADAE009F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27812" y="224802"/>
            <a:ext cx="496529" cy="365125"/>
          </a:xfrm>
          <a:prstGeom prst="rect">
            <a:avLst/>
          </a:prstGeom>
          <a:solidFill>
            <a:srgbClr val="92D050"/>
          </a:solidFill>
          <a:ln/>
        </p:spPr>
        <p:txBody>
          <a:bodyPr/>
          <a:lstStyle>
            <a:lvl1pPr>
              <a:defRPr/>
            </a:lvl1pPr>
          </a:lstStyle>
          <a:p>
            <a:fld id="{5EB7BDDF-8A46-4FC1-AFC9-0E656DC9FF9A}" type="slidenum">
              <a:rPr lang="en-CA" altLang="en-US"/>
              <a:pPr/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771707974"/>
      </p:ext>
    </p:extLst>
  </p:cSld>
  <p:clrMapOvr>
    <a:masterClrMapping/>
  </p:clrMapOvr>
  <p:transition advTm="1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222408"/>
            <a:ext cx="533400" cy="380480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36000" rIns="36000" bIns="36000" anchor="ctr" anchorCtr="0">
            <a:spAutoFit/>
          </a:bodyPr>
          <a:lstStyle>
            <a:lvl1pPr>
              <a:defRPr sz="2000" baseline="0"/>
            </a:lvl1pPr>
          </a:lstStyle>
          <a:p>
            <a:r>
              <a:rPr lang="en-US" altLang="en-US" dirty="0"/>
              <a:t> </a:t>
            </a:r>
            <a:fld id="{FB93D6B1-E71C-4F75-A3DE-D6304E2F182B}" type="slidenum">
              <a:rPr lang="en-US" altLang="en-US" b="1" smtClean="0"/>
              <a:pPr/>
              <a:t>‹#›</a:t>
            </a:fld>
            <a:endParaRPr lang="en-US" altLang="en-US" b="1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000" y="360006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96000" y="1295400"/>
            <a:ext cx="8280000" cy="495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2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5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513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75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16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55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06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10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EE72B1F-A8A9-45A5-9695-99806D541C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756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CB8B5-CF7D-D24B-EC87-4DB41C08724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153275" y="63501"/>
            <a:ext cx="1962150" cy="184666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EE2FB-43F4-E397-ED70-06336503B34F}"/>
              </a:ext>
            </a:extLst>
          </p:cNvPr>
          <p:cNvSpPr txBox="1"/>
          <p:nvPr userDrawn="1"/>
        </p:nvSpPr>
        <p:spPr>
          <a:xfrm>
            <a:off x="8539993" y="226024"/>
            <a:ext cx="605792" cy="36933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chemeClr val="tx1"/>
                </a:solidFill>
              </a:rPr>
              <a:t>  </a:t>
            </a:r>
            <a:fld id="{55B6DA99-2A49-4728-9A1E-47D0ADF1CF0A}" type="slidenum">
              <a:rPr lang="en-CA" sz="1800" smtClean="0">
                <a:solidFill>
                  <a:schemeClr val="tx1"/>
                </a:solidFill>
              </a:rPr>
              <a:t>‹#›</a:t>
            </a:fld>
            <a:endParaRPr lang="en-C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0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 userDrawn="1"/>
        </p:nvSpPr>
        <p:spPr bwMode="auto">
          <a:xfrm>
            <a:off x="2514600" y="0"/>
            <a:ext cx="3733800" cy="228600"/>
          </a:xfrm>
          <a:prstGeom prst="rect">
            <a:avLst/>
          </a:prstGeom>
          <a:solidFill>
            <a:srgbClr val="608B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1">
              <a:solidFill>
                <a:prstClr val="black"/>
              </a:solidFill>
            </a:endParaRPr>
          </a:p>
        </p:txBody>
      </p:sp>
      <p:sp>
        <p:nvSpPr>
          <p:cNvPr id="1029" name="Rectangle 9"/>
          <p:cNvSpPr>
            <a:spLocks noChangeArrowheads="1"/>
          </p:cNvSpPr>
          <p:nvPr userDrawn="1"/>
        </p:nvSpPr>
        <p:spPr bwMode="auto">
          <a:xfrm>
            <a:off x="0" y="0"/>
            <a:ext cx="2895600" cy="228600"/>
          </a:xfrm>
          <a:prstGeom prst="rect">
            <a:avLst/>
          </a:prstGeom>
          <a:solidFill>
            <a:srgbClr val="306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1">
              <a:solidFill>
                <a:prstClr val="black"/>
              </a:solidFill>
            </a:endParaRPr>
          </a:p>
        </p:txBody>
      </p:sp>
      <p:sp>
        <p:nvSpPr>
          <p:cNvPr id="1030" name="Rectangle 11"/>
          <p:cNvSpPr>
            <a:spLocks noChangeArrowheads="1"/>
          </p:cNvSpPr>
          <p:nvPr userDrawn="1"/>
        </p:nvSpPr>
        <p:spPr bwMode="auto">
          <a:xfrm>
            <a:off x="6019800" y="0"/>
            <a:ext cx="3124200" cy="228600"/>
          </a:xfrm>
          <a:prstGeom prst="rect">
            <a:avLst/>
          </a:prstGeom>
          <a:solidFill>
            <a:srgbClr val="A3C1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1">
              <a:solidFill>
                <a:prstClr val="black"/>
              </a:solidFill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52B230D-ADED-43B8-8D5B-B93619D36C16}" type="slidenum">
              <a:rPr lang="en-US" altLang="en-US" sz="9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‹#›</a:t>
            </a:fld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12" descr="Canada logo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nrcan_fip_e_2c_55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534150"/>
            <a:ext cx="2590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E5DE0-BCD5-081E-0535-09F536C4562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153275" y="63501"/>
            <a:ext cx="1962150" cy="184666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4B77E-447A-3F6C-BC6B-13D81B8CC889}"/>
              </a:ext>
            </a:extLst>
          </p:cNvPr>
          <p:cNvSpPr txBox="1"/>
          <p:nvPr userDrawn="1"/>
        </p:nvSpPr>
        <p:spPr>
          <a:xfrm>
            <a:off x="8539993" y="226024"/>
            <a:ext cx="605792" cy="36933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chemeClr val="tx1"/>
                </a:solidFill>
              </a:rPr>
              <a:t>  </a:t>
            </a:r>
            <a:fld id="{55B6DA99-2A49-4728-9A1E-47D0ADF1CF0A}" type="slidenum">
              <a:rPr lang="en-CA" sz="1800" smtClean="0">
                <a:solidFill>
                  <a:schemeClr val="tx1"/>
                </a:solidFill>
              </a:rPr>
              <a:t>‹#›</a:t>
            </a:fld>
            <a:endParaRPr lang="en-C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5" r:id="rId14"/>
    <p:sldLayoutId id="2147483676" r:id="rId15"/>
  </p:sldLayoutIdLst>
  <p:hf hdr="0" ftr="0" dt="0"/>
  <p:txStyles>
    <p:titleStyle>
      <a:lvl1pPr algn="l" defTabSz="342882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rgbClr val="306120"/>
          </a:solidFill>
          <a:latin typeface="Myriad Pro"/>
          <a:ea typeface="Myriad Pro"/>
          <a:cs typeface="Myriad Pro"/>
        </a:defRPr>
      </a:lvl1pPr>
      <a:lvl2pPr algn="l" defTabSz="342882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2pPr>
      <a:lvl3pPr algn="l" defTabSz="342882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3pPr>
      <a:lvl4pPr algn="l" defTabSz="342882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4pPr>
      <a:lvl5pPr algn="l" defTabSz="342882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5pPr>
      <a:lvl6pPr marL="342882" algn="l" defTabSz="342882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6pPr>
      <a:lvl7pPr marL="685766" algn="l" defTabSz="342882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7pPr>
      <a:lvl8pPr marL="1028649" algn="l" defTabSz="342882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8pPr>
      <a:lvl9pPr marL="1371532" algn="l" defTabSz="342882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9pPr>
    </p:titleStyle>
    <p:bodyStyle>
      <a:lvl1pPr marL="257162" indent="-257162" algn="l" defTabSz="342882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Myriad Pro"/>
          <a:ea typeface="Myriad Pro"/>
          <a:cs typeface="Myriad Pro"/>
        </a:defRPr>
      </a:lvl1pPr>
      <a:lvl2pPr marL="557185" indent="-214303" algn="l" defTabSz="342882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Myriad Pro"/>
          <a:ea typeface="Myriad Pro"/>
          <a:cs typeface="Myriad Pro"/>
        </a:defRPr>
      </a:lvl2pPr>
      <a:lvl3pPr marL="857208" indent="-171442" algn="l" defTabSz="342882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yriad Pro"/>
          <a:ea typeface="Myriad Pro"/>
          <a:cs typeface="Myriad Pro"/>
        </a:defRPr>
      </a:lvl3pPr>
      <a:lvl4pPr marL="1200091" indent="-171442" algn="l" defTabSz="342882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yriad Pro"/>
          <a:ea typeface="Myriad Pro"/>
          <a:cs typeface="Myriad Pro"/>
        </a:defRPr>
      </a:lvl4pPr>
      <a:lvl5pPr marL="1542973" indent="-171442" algn="l" defTabSz="342882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yriad Pro"/>
          <a:ea typeface="Myriad Pro"/>
          <a:cs typeface="Myriad Pro"/>
        </a:defRPr>
      </a:lvl5pPr>
      <a:lvl6pPr marL="1885857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weather.gc.ca/firework/index_e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goc-dx.science.gc.ca/~jac001/FireWork/FW_web/fw_daf3d2/aniGIF/ECCC_FW_DAF3d_can_2023062812_f72.gif" TargetMode="External"/><Relationship Id="rId5" Type="http://schemas.openxmlformats.org/officeDocument/2006/relationships/hyperlink" Target="https://goc-dx.science.gc.ca/~jac001/FireWork/FW_web/fw_daf3d2/aniGIF/ECCC_FW_DAF3d_can_2023060512_f72.gif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srd.web.alberta.ca/high-level-area-update/february-12" TargetMode="Externa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https://www.sidc.be/images/wolfmms.png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https://www.sidc.be/silso/IMAGES/GRAPHICS/wolfaml2.png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eather.gc.ca/saisons/animation_e.html?id=year&amp;bc=sea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hyperlink" Target="https://iri.columbia.edu/our-expertise/climate/forecasts/enso/current/?enso_tab=enso-sst_table" TargetMode="Externa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hyperlink" Target="http://climate.ncsu.edu/climate/patterns/PDO.html" TargetMode="External"/><Relationship Id="rId4" Type="http://schemas.openxmlformats.org/officeDocument/2006/relationships/hyperlink" Target="https://ds.data.jma.go.jp/tcc/tcc/products/elnino/decadal/pdo_month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cpc.ncep.noaa.gov/products/precip/CWlink/pna/nao.timeseries.gi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ichard.Carr@canada.ca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92F0-8D6C-AC43-AECB-F1F6A3434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96" y="701927"/>
            <a:ext cx="8912352" cy="2508379"/>
          </a:xfrm>
        </p:spPr>
        <p:txBody>
          <a:bodyPr wrap="square">
            <a:spAutoFit/>
          </a:bodyPr>
          <a:lstStyle/>
          <a:p>
            <a:pPr algn="ctr"/>
            <a:r>
              <a:rPr lang="en-GB" altLang="ja-JP" sz="3600" dirty="0">
                <a:solidFill>
                  <a:srgbClr val="C00000"/>
                </a:solidFill>
                <a:ea typeface="ＭＳ Ｐゴシック" charset="-128"/>
              </a:rPr>
              <a:t>Recent Wildfire in Canada</a:t>
            </a:r>
            <a:br>
              <a:rPr lang="en-GB" altLang="ja-JP" sz="3600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GB" altLang="ja-JP" sz="2800" dirty="0">
                <a:solidFill>
                  <a:srgbClr val="C00000"/>
                </a:solidFill>
                <a:ea typeface="ＭＳ Ｐゴシック" charset="-128"/>
              </a:rPr>
              <a:t>A 2023 Review and 2024 Outlook</a:t>
            </a:r>
            <a:br>
              <a:rPr lang="en-GB" altLang="ja-JP" sz="2800" dirty="0">
                <a:solidFill>
                  <a:srgbClr val="C00000"/>
                </a:solidFill>
                <a:ea typeface="ＭＳ Ｐゴシック" charset="-128"/>
              </a:rPr>
            </a:br>
            <a:br>
              <a:rPr lang="en-GB" altLang="ja-JP" sz="2800" i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GB" altLang="ja-JP" sz="2800" i="1" dirty="0">
                <a:solidFill>
                  <a:srgbClr val="FFBE00"/>
                </a:solidFill>
                <a:ea typeface="ＭＳ Ｐゴシック" charset="-128"/>
              </a:rPr>
              <a:t>Presented to the MARAMA Workshop</a:t>
            </a:r>
            <a:br>
              <a:rPr lang="en-GB" altLang="ja-JP" sz="2800" i="1" dirty="0">
                <a:solidFill>
                  <a:srgbClr val="FFBE00"/>
                </a:solidFill>
                <a:ea typeface="ＭＳ Ｐゴシック" charset="-128"/>
              </a:rPr>
            </a:br>
            <a:r>
              <a:rPr lang="en-GB" altLang="ja-JP" sz="1200" i="1" dirty="0">
                <a:solidFill>
                  <a:srgbClr val="FFBE00"/>
                </a:solidFill>
                <a:ea typeface="ＭＳ Ｐゴシック" charset="-128"/>
              </a:rPr>
              <a:t> </a:t>
            </a:r>
            <a:br>
              <a:rPr lang="en-GB" altLang="ja-JP" sz="2800" i="1" dirty="0">
                <a:solidFill>
                  <a:srgbClr val="FFBE00"/>
                </a:solidFill>
                <a:ea typeface="ＭＳ Ｐゴシック" charset="-128"/>
              </a:rPr>
            </a:br>
            <a:r>
              <a:rPr lang="en-GB" altLang="ja-JP" sz="2800" i="1" dirty="0">
                <a:solidFill>
                  <a:srgbClr val="FFBE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</a:rPr>
              <a:t>April 24, 2024  </a:t>
            </a:r>
            <a:endParaRPr lang="en-US" sz="2800" i="1" dirty="0">
              <a:solidFill>
                <a:srgbClr val="FFBE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19572-9F54-C640-876D-80A41B621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12" y="3859018"/>
            <a:ext cx="8912352" cy="1763560"/>
          </a:xfrm>
          <a:noFill/>
          <a:effectLst/>
        </p:spPr>
        <p:txBody>
          <a:bodyPr wrap="square">
            <a:spAutoFit/>
          </a:bodyPr>
          <a:lstStyle/>
          <a:p>
            <a:pPr eaLnBrk="0" hangingPunct="0"/>
            <a:endParaRPr lang="en-CA" b="1" dirty="0">
              <a:solidFill>
                <a:srgbClr val="FFFF00"/>
              </a:solidFill>
              <a:effectLst>
                <a:outerShdw blurRad="76200" dist="38100" algn="l" rotWithShape="0">
                  <a:prstClr val="black">
                    <a:alpha val="50000"/>
                  </a:prstClr>
                </a:outerShdw>
              </a:effectLst>
            </a:endParaRPr>
          </a:p>
          <a:p>
            <a:pPr eaLnBrk="0" hangingPunct="0"/>
            <a:r>
              <a:rPr lang="en-CA" b="1" dirty="0">
                <a:solidFill>
                  <a:srgbClr val="FFFF00"/>
                </a:solidFill>
                <a:effectLst>
                  <a:outerShdw blurRad="76200" dist="38100" algn="l" rotWithShape="0">
                    <a:prstClr val="black">
                      <a:alpha val="50000"/>
                    </a:prstClr>
                  </a:outerShdw>
                </a:effectLst>
              </a:rPr>
              <a:t>Richard Carr</a:t>
            </a:r>
            <a:endParaRPr lang="en-US" b="1" dirty="0">
              <a:solidFill>
                <a:srgbClr val="FFFF00"/>
              </a:solidFill>
              <a:effectLst>
                <a:outerShdw blurRad="76200" dist="38100" algn="l" rotWithShape="0">
                  <a:prstClr val="black">
                    <a:alpha val="50000"/>
                  </a:prstClr>
                </a:outerShdw>
              </a:effectLst>
            </a:endParaRPr>
          </a:p>
          <a:p>
            <a:pPr eaLnBrk="0" hangingPunct="0"/>
            <a:r>
              <a:rPr lang="en-US" b="1" dirty="0">
                <a:solidFill>
                  <a:srgbClr val="FFFF00"/>
                </a:solidFill>
                <a:effectLst>
                  <a:outerShdw blurRad="76200" dist="38100" algn="l" rotWithShape="0">
                    <a:prstClr val="black">
                      <a:alpha val="50000"/>
                    </a:prstClr>
                  </a:outerShdw>
                </a:effectLst>
              </a:rPr>
              <a:t>Natural Resources Canada -- Canadian Forest Service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i="1" dirty="0">
                <a:solidFill>
                  <a:srgbClr val="FFFF00"/>
                </a:solidFill>
                <a:effectLst>
                  <a:outerShdw blurRad="76200" dist="38100" algn="l" rotWithShape="0">
                    <a:prstClr val="black">
                      <a:alpha val="50000"/>
                    </a:prstClr>
                  </a:outerShdw>
                </a:effectLst>
              </a:rPr>
              <a:t>Wildland Fire Information Systems Group, Northern Forestry Centre, Edmonton</a:t>
            </a:r>
          </a:p>
        </p:txBody>
      </p:sp>
    </p:spTree>
    <p:extLst>
      <p:ext uri="{BB962C8B-B14F-4D97-AF65-F5344CB8AC3E}">
        <p14:creationId xmlns:p14="http://schemas.microsoft.com/office/powerpoint/2010/main" val="29547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EC72-C113-4BEF-1793-306F10C19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179145" y="2284980"/>
            <a:ext cx="6496050" cy="3096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May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989151"/>
            <a:ext cx="8616168" cy="1038913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Activity in New Brunswick and Nova Scotia in late May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</a:rPr>
              <a:t>Largest NS fire on record begins: ~25,000 ha (62,000 acres)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4062B7F-74C9-ADBE-A895-7C149D5832B2}"/>
              </a:ext>
            </a:extLst>
          </p:cNvPr>
          <p:cNvSpPr>
            <a:spLocks noChangeAspect="1"/>
          </p:cNvSpPr>
          <p:nvPr/>
        </p:nvSpPr>
        <p:spPr>
          <a:xfrm rot="15069112">
            <a:off x="5805369" y="4439376"/>
            <a:ext cx="854926" cy="42348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5931C7-9EA6-FB3B-4073-5081456F36A2}"/>
              </a:ext>
            </a:extLst>
          </p:cNvPr>
          <p:cNvSpPr txBox="1">
            <a:spLocks/>
          </p:cNvSpPr>
          <p:nvPr/>
        </p:nvSpPr>
        <p:spPr bwMode="auto">
          <a:xfrm>
            <a:off x="200144" y="4938043"/>
            <a:ext cx="8781810" cy="1358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185" indent="-214303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08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091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2973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Mid-May to mid-June: same 500 </a:t>
            </a:r>
            <a:r>
              <a:rPr lang="en-CA" altLang="en-US" sz="2800" b="1" dirty="0" err="1">
                <a:latin typeface="+mn-lt"/>
              </a:rPr>
              <a:t>hPa</a:t>
            </a:r>
            <a:r>
              <a:rPr lang="en-CA" altLang="en-US" sz="2800" b="1" dirty="0">
                <a:latin typeface="+mn-lt"/>
              </a:rPr>
              <a:t> ridge crossed Canada west-east, east-west, west-east, then flattened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</a:rPr>
              <a:t>Warm, dry, windy west typical of El Niño springs </a:t>
            </a:r>
          </a:p>
        </p:txBody>
      </p:sp>
    </p:spTree>
    <p:extLst>
      <p:ext uri="{BB962C8B-B14F-4D97-AF65-F5344CB8AC3E}">
        <p14:creationId xmlns:p14="http://schemas.microsoft.com/office/powerpoint/2010/main" val="2683450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June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C163-9CC8-5CDD-75D6-E7029F519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59" y="2213422"/>
            <a:ext cx="5715000" cy="40005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ED8164-0219-F950-2C6F-B85AD48E4F76}"/>
              </a:ext>
            </a:extLst>
          </p:cNvPr>
          <p:cNvSpPr>
            <a:spLocks noChangeAspect="1"/>
          </p:cNvSpPr>
          <p:nvPr/>
        </p:nvSpPr>
        <p:spPr>
          <a:xfrm>
            <a:off x="4282629" y="4595147"/>
            <a:ext cx="901269" cy="90126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989151"/>
            <a:ext cx="8628942" cy="2031839"/>
          </a:xfrm>
          <a:solidFill>
            <a:schemeClr val="bg1"/>
          </a:solidFill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NT fires growing … May starts are early!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Quebec starts ~June 1-3; La Grande: rapid growth in late June</a:t>
            </a:r>
          </a:p>
          <a:p>
            <a:r>
              <a:rPr lang="en-CA" altLang="en-US" sz="2800" b="1" dirty="0"/>
              <a:t>Growth along 60N</a:t>
            </a:r>
          </a:p>
          <a:p>
            <a:endParaRPr lang="en-CA" alt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72B922-1A70-6385-6019-622CA5D77A2A}"/>
              </a:ext>
            </a:extLst>
          </p:cNvPr>
          <p:cNvGrpSpPr/>
          <p:nvPr/>
        </p:nvGrpSpPr>
        <p:grpSpPr>
          <a:xfrm>
            <a:off x="5470378" y="4388856"/>
            <a:ext cx="2774948" cy="1060581"/>
            <a:chOff x="5470378" y="4388856"/>
            <a:chExt cx="2774948" cy="1060581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F5E258A8-7AF5-4C47-8B2A-7E363A67FA22}"/>
                </a:ext>
              </a:extLst>
            </p:cNvPr>
            <p:cNvSpPr>
              <a:spLocks noChangeAspect="1"/>
            </p:cNvSpPr>
            <p:nvPr/>
          </p:nvSpPr>
          <p:spPr>
            <a:xfrm rot="13501310">
              <a:off x="5321460" y="4537774"/>
              <a:ext cx="590155" cy="292320"/>
            </a:xfrm>
            <a:prstGeom prst="right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279491-78EB-C2DD-62F4-3A79688EF5FE}"/>
                </a:ext>
              </a:extLst>
            </p:cNvPr>
            <p:cNvSpPr txBox="1"/>
            <p:nvPr/>
          </p:nvSpPr>
          <p:spPr>
            <a:xfrm>
              <a:off x="5877059" y="4433774"/>
              <a:ext cx="2368267" cy="1015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CA" sz="2000" b="1" dirty="0">
                  <a:solidFill>
                    <a:srgbClr val="FF0000"/>
                  </a:solidFill>
                </a:rPr>
                <a:t>June 27: Breaks previous national record area burned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C22CF7-2446-DAAE-EFE8-3F45E00F9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67" y="2564151"/>
            <a:ext cx="4135347" cy="207672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B82F4-57BA-B7F2-9272-EB16603FCEFD}"/>
              </a:ext>
            </a:extLst>
          </p:cNvPr>
          <p:cNvSpPr txBox="1"/>
          <p:nvPr/>
        </p:nvSpPr>
        <p:spPr>
          <a:xfrm>
            <a:off x="2936683" y="2804236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6600"/>
                </a:solidFill>
              </a:rPr>
              <a:t>~June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80E48-96CC-ADD4-4CD1-8A9616AF32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875" y="2033050"/>
            <a:ext cx="4505036" cy="222179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D8487F-0A37-8F3B-D6AB-8FE420161D79}"/>
              </a:ext>
            </a:extLst>
          </p:cNvPr>
          <p:cNvSpPr txBox="1"/>
          <p:nvPr/>
        </p:nvSpPr>
        <p:spPr>
          <a:xfrm>
            <a:off x="6399443" y="213483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6600"/>
                </a:solidFill>
              </a:rPr>
              <a:t>June 24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41ADA3-8B76-5C0F-95D7-DF8FA73703F6}"/>
              </a:ext>
            </a:extLst>
          </p:cNvPr>
          <p:cNvGrpSpPr/>
          <p:nvPr/>
        </p:nvGrpSpPr>
        <p:grpSpPr>
          <a:xfrm>
            <a:off x="405115" y="3749530"/>
            <a:ext cx="2685158" cy="2725366"/>
            <a:chOff x="405115" y="3749530"/>
            <a:chExt cx="2685158" cy="2725366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87A5E504-FB1B-E400-D94F-D3EE7C45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53"/>
            <a:stretch/>
          </p:blipFill>
          <p:spPr>
            <a:xfrm rot="5400000">
              <a:off x="515148" y="4026985"/>
              <a:ext cx="2452181" cy="1897271"/>
            </a:xfrm>
            <a:prstGeom prst="rect">
              <a:avLst/>
            </a:prstGeom>
            <a:ln w="28575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6B0D0D-18CD-3235-7AA6-1FB1BBBAE631}"/>
                </a:ext>
              </a:extLst>
            </p:cNvPr>
            <p:cNvSpPr txBox="1"/>
            <p:nvPr/>
          </p:nvSpPr>
          <p:spPr>
            <a:xfrm>
              <a:off x="405115" y="6213286"/>
              <a:ext cx="2685158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CA" sz="1100" b="1" i="1" dirty="0"/>
                <a:t>Newcastle Creek (V80527) June 3, 2023</a:t>
              </a:r>
              <a:r>
                <a:rPr lang="en-CA" sz="1100" b="1" dirty="0"/>
                <a:t> </a:t>
              </a:r>
              <a:endParaRPr lang="en-US" sz="11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50DEF6-AC1C-747D-CEDA-BB05F3D16834}"/>
                </a:ext>
              </a:extLst>
            </p:cNvPr>
            <p:cNvSpPr txBox="1"/>
            <p:nvPr/>
          </p:nvSpPr>
          <p:spPr>
            <a:xfrm>
              <a:off x="823730" y="5718139"/>
              <a:ext cx="1734276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CA" sz="1100" b="1" i="1" dirty="0">
                  <a:solidFill>
                    <a:srgbClr val="66FFFF"/>
                  </a:solidFill>
                </a:rPr>
                <a:t>Photo supplied by BCWS</a:t>
              </a:r>
              <a:r>
                <a:rPr lang="en-CA" sz="1100" b="1" dirty="0">
                  <a:solidFill>
                    <a:srgbClr val="66FFFF"/>
                  </a:solidFill>
                </a:rPr>
                <a:t> </a:t>
              </a:r>
              <a:endParaRPr lang="en-US" sz="1100" b="1" dirty="0">
                <a:solidFill>
                  <a:srgbClr val="66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627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896551"/>
            <a:ext cx="8452899" cy="2060625"/>
          </a:xfrm>
          <a:solidFill>
            <a:schemeClr val="bg1"/>
          </a:solidFill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Active fires across Canada except southern QC, Atlantic, and Yukon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Mid-month: MB/ON quiet but YT starts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Late July: QC quiet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C163-9CC8-5CDD-75D6-E7029F519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780" y="2375472"/>
            <a:ext cx="5715000" cy="40005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July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DBFA62-65D6-A2E9-C97C-71FB4B5E4D27}"/>
              </a:ext>
            </a:extLst>
          </p:cNvPr>
          <p:cNvSpPr>
            <a:spLocks noChangeAspect="1"/>
          </p:cNvSpPr>
          <p:nvPr/>
        </p:nvSpPr>
        <p:spPr>
          <a:xfrm>
            <a:off x="5822058" y="3727051"/>
            <a:ext cx="720000" cy="72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33910-EAEA-62BA-CD1A-6AFF2F59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83" y="3454806"/>
            <a:ext cx="4143246" cy="2608732"/>
          </a:xfrm>
          <a:prstGeom prst="rect">
            <a:avLst/>
          </a:prstGeom>
          <a:ln w="12700">
            <a:solidFill>
              <a:srgbClr val="008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85C40-AC2D-A20C-C2B1-34996C4A353B}"/>
              </a:ext>
            </a:extLst>
          </p:cNvPr>
          <p:cNvSpPr txBox="1"/>
          <p:nvPr/>
        </p:nvSpPr>
        <p:spPr>
          <a:xfrm>
            <a:off x="3026278" y="3563583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6600"/>
                </a:solidFill>
              </a:rPr>
              <a:t>July 14</a:t>
            </a:r>
          </a:p>
        </p:txBody>
      </p:sp>
    </p:spTree>
    <p:extLst>
      <p:ext uri="{BB962C8B-B14F-4D97-AF65-F5344CB8AC3E}">
        <p14:creationId xmlns:p14="http://schemas.microsoft.com/office/powerpoint/2010/main" val="406818846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931276"/>
            <a:ext cx="8297601" cy="1892947"/>
          </a:xfrm>
          <a:solidFill>
            <a:schemeClr val="bg1"/>
          </a:solidFill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James Bay area flares up; se BC, n AB, NT, Yukon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Mid-August: central/south BC, n AB; north NT slows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Late August wind event</a:t>
            </a:r>
          </a:p>
          <a:p>
            <a:endParaRPr lang="en-CA" altLang="en-US" sz="28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August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C163-9CC8-5CDD-75D6-E7029F519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16" y="2363896"/>
            <a:ext cx="5715000" cy="40005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B70568A-D302-2728-AC46-E6C23479C9B5}"/>
              </a:ext>
            </a:extLst>
          </p:cNvPr>
          <p:cNvSpPr>
            <a:spLocks noChangeAspect="1"/>
          </p:cNvSpPr>
          <p:nvPr/>
        </p:nvSpPr>
        <p:spPr>
          <a:xfrm>
            <a:off x="7211019" y="2974697"/>
            <a:ext cx="360000" cy="36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2D104D-8073-4FC3-770F-4329E8053A19}"/>
              </a:ext>
            </a:extLst>
          </p:cNvPr>
          <p:cNvSpPr>
            <a:spLocks noChangeAspect="1"/>
          </p:cNvSpPr>
          <p:nvPr/>
        </p:nvSpPr>
        <p:spPr>
          <a:xfrm>
            <a:off x="6437442" y="3254416"/>
            <a:ext cx="540000" cy="54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B5AB9-7621-7CD0-109E-E75B202F1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06" y="3429000"/>
            <a:ext cx="4271023" cy="265978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0358E-AC4F-3BB7-31B1-C18D30CAD7CB}"/>
              </a:ext>
            </a:extLst>
          </p:cNvPr>
          <p:cNvSpPr txBox="1"/>
          <p:nvPr/>
        </p:nvSpPr>
        <p:spPr>
          <a:xfrm>
            <a:off x="3026278" y="3563583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6600"/>
                </a:solidFill>
              </a:rPr>
              <a:t>Aug 26</a:t>
            </a:r>
          </a:p>
        </p:txBody>
      </p:sp>
    </p:spTree>
    <p:extLst>
      <p:ext uri="{BB962C8B-B14F-4D97-AF65-F5344CB8AC3E}">
        <p14:creationId xmlns:p14="http://schemas.microsoft.com/office/powerpoint/2010/main" val="351528663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989152"/>
            <a:ext cx="8008234" cy="627731"/>
          </a:xfrm>
          <a:solidFill>
            <a:schemeClr val="bg1"/>
          </a:solidFill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Wind events along 60N ... first event Aug into Sept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September-October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C163-9CC8-5CDD-75D6-E7029F519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59" y="1727284"/>
            <a:ext cx="5715000" cy="40005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ED8164-0219-F950-2C6F-B85AD48E4F76}"/>
              </a:ext>
            </a:extLst>
          </p:cNvPr>
          <p:cNvSpPr>
            <a:spLocks noChangeAspect="1"/>
          </p:cNvSpPr>
          <p:nvPr/>
        </p:nvSpPr>
        <p:spPr>
          <a:xfrm>
            <a:off x="7454090" y="2338080"/>
            <a:ext cx="360000" cy="36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A36A7-6775-744F-4BA0-944D1407A0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474" y="1503645"/>
            <a:ext cx="2766060" cy="2388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C8FA72-F261-6101-0B87-4093365488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511" y="3027784"/>
            <a:ext cx="4032000" cy="2700000"/>
          </a:xfrm>
          <a:prstGeom prst="rect">
            <a:avLst/>
          </a:prstGeom>
          <a:ln w="12700">
            <a:solidFill>
              <a:srgbClr val="008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3ED0F4-58A4-B662-C82B-95AECA47C87A}"/>
              </a:ext>
            </a:extLst>
          </p:cNvPr>
          <p:cNvSpPr txBox="1"/>
          <p:nvPr/>
        </p:nvSpPr>
        <p:spPr>
          <a:xfrm>
            <a:off x="7512433" y="3644782"/>
            <a:ext cx="113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6600"/>
                </a:solidFill>
              </a:rPr>
              <a:t>Sept 22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9964BD-856C-2844-F066-AF8595E0961B}"/>
              </a:ext>
            </a:extLst>
          </p:cNvPr>
          <p:cNvSpPr>
            <a:spLocks noChangeAspect="1"/>
          </p:cNvSpPr>
          <p:nvPr/>
        </p:nvSpPr>
        <p:spPr>
          <a:xfrm>
            <a:off x="8081050" y="2085364"/>
            <a:ext cx="360000" cy="36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E8EB48-6918-6D04-C363-0C52DCE9E557}"/>
              </a:ext>
            </a:extLst>
          </p:cNvPr>
          <p:cNvSpPr txBox="1">
            <a:spLocks/>
          </p:cNvSpPr>
          <p:nvPr/>
        </p:nvSpPr>
        <p:spPr bwMode="auto">
          <a:xfrm>
            <a:off x="421627" y="4941159"/>
            <a:ext cx="7659423" cy="1577395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185" indent="-214303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08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091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2973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~3rd week: Large 1-day area burned increase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Late September burning around James Bay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Sporadic activity in October</a:t>
            </a:r>
          </a:p>
        </p:txBody>
      </p:sp>
    </p:spTree>
    <p:extLst>
      <p:ext uri="{BB962C8B-B14F-4D97-AF65-F5344CB8AC3E}">
        <p14:creationId xmlns:p14="http://schemas.microsoft.com/office/powerpoint/2010/main" val="512271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989152"/>
            <a:ext cx="8242833" cy="826347"/>
          </a:xfrm>
          <a:solidFill>
            <a:schemeClr val="bg1"/>
          </a:solidFill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When was the greatest 1-day area burned increase?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September-October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C163-9CC8-5CDD-75D6-E7029F519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59" y="1924047"/>
            <a:ext cx="5715000" cy="40005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3ED0F4-58A4-B662-C82B-95AECA47C87A}"/>
              </a:ext>
            </a:extLst>
          </p:cNvPr>
          <p:cNvSpPr txBox="1"/>
          <p:nvPr/>
        </p:nvSpPr>
        <p:spPr>
          <a:xfrm>
            <a:off x="7524008" y="2892418"/>
            <a:ext cx="113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6600"/>
                </a:solidFill>
              </a:rPr>
              <a:t>Sept 22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9964BD-856C-2844-F066-AF8595E0961B}"/>
              </a:ext>
            </a:extLst>
          </p:cNvPr>
          <p:cNvSpPr>
            <a:spLocks noChangeAspect="1"/>
          </p:cNvSpPr>
          <p:nvPr/>
        </p:nvSpPr>
        <p:spPr>
          <a:xfrm>
            <a:off x="8081050" y="2282127"/>
            <a:ext cx="360000" cy="36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E8EB48-6918-6D04-C363-0C52DCE9E557}"/>
              </a:ext>
            </a:extLst>
          </p:cNvPr>
          <p:cNvSpPr txBox="1">
            <a:spLocks/>
          </p:cNvSpPr>
          <p:nvPr/>
        </p:nvSpPr>
        <p:spPr bwMode="auto">
          <a:xfrm>
            <a:off x="205421" y="4720377"/>
            <a:ext cx="8718660" cy="6944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185" indent="-214303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08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091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2973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Largest daily area burned </a:t>
            </a:r>
            <a:r>
              <a:rPr lang="en-CA" altLang="en-US" sz="2800" b="1" i="1" dirty="0">
                <a:latin typeface="+mn-lt"/>
              </a:rPr>
              <a:t>from hotspots </a:t>
            </a:r>
            <a:r>
              <a:rPr lang="en-CA" altLang="en-US" sz="2800" b="1" dirty="0">
                <a:latin typeface="+mn-lt"/>
              </a:rPr>
              <a:t>was in mid-June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02ADE6-16C6-755A-9A33-8429AD063E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7" y="2136685"/>
            <a:ext cx="3639628" cy="2560542"/>
          </a:xfrm>
          <a:prstGeom prst="rect">
            <a:avLst/>
          </a:prstGeom>
          <a:ln w="12700">
            <a:solidFill>
              <a:srgbClr val="008000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3375B7A-BEB3-F780-861E-A2A9F4784D7D}"/>
              </a:ext>
            </a:extLst>
          </p:cNvPr>
          <p:cNvSpPr>
            <a:spLocks noChangeAspect="1"/>
          </p:cNvSpPr>
          <p:nvPr/>
        </p:nvSpPr>
        <p:spPr>
          <a:xfrm>
            <a:off x="5061987" y="3997107"/>
            <a:ext cx="540000" cy="5400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5361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A9AED-5DDB-3B46-0D20-97FDF10F2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391" y="2151229"/>
            <a:ext cx="6012000" cy="4176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Quebec Fire History and 2023 Fires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51197"/>
            <a:ext cx="8737439" cy="205499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2023 numbers from Société de prevention des </a:t>
            </a:r>
            <a:r>
              <a:rPr lang="en-CA" altLang="en-US" sz="2800" b="1" dirty="0" err="1">
                <a:latin typeface="+mn-lt"/>
                <a:cs typeface="Calibri" panose="020F0502020204030204" pitchFamily="34" charset="0"/>
              </a:rPr>
              <a:t>forêts</a:t>
            </a: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  </a:t>
            </a:r>
            <a:r>
              <a:rPr lang="en-CA" altLang="en-US" sz="2800" b="1" dirty="0" err="1">
                <a:latin typeface="+mn-lt"/>
                <a:cs typeface="Calibri" panose="020F0502020204030204" pitchFamily="34" charset="0"/>
              </a:rPr>
              <a:t>contre</a:t>
            </a: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 le Feux (SOPFEU):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Intensive zone:	566 fires, 1.3 million ha (3.2 million acres)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Northern zone:	147 fires, 3.7 million ha (9.1 million acres)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ABA78C-F598-20F1-7890-70B988D8772E}"/>
              </a:ext>
            </a:extLst>
          </p:cNvPr>
          <p:cNvSpPr/>
          <p:nvPr/>
        </p:nvSpPr>
        <p:spPr>
          <a:xfrm>
            <a:off x="724056" y="3429000"/>
            <a:ext cx="1517732" cy="578734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rgbClr val="C00000"/>
                </a:solidFill>
              </a:rPr>
              <a:t>Fire 218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6135A5-FEDA-5D50-D327-C6AF02716154}"/>
              </a:ext>
            </a:extLst>
          </p:cNvPr>
          <p:cNvCxnSpPr>
            <a:stCxn id="4" idx="3"/>
          </p:cNvCxnSpPr>
          <p:nvPr/>
        </p:nvCxnSpPr>
        <p:spPr>
          <a:xfrm>
            <a:off x="2241788" y="3718367"/>
            <a:ext cx="2214465" cy="6221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456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Smoke/</a:t>
            </a:r>
            <a:r>
              <a:rPr lang="en-CA" sz="4000" dirty="0" err="1">
                <a:solidFill>
                  <a:srgbClr val="C00000"/>
                </a:solidFill>
                <a:latin typeface="+mn-lt"/>
              </a:rPr>
              <a:t>FireWork</a:t>
            </a:r>
            <a:r>
              <a:rPr lang="en-CA" sz="4000" dirty="0">
                <a:solidFill>
                  <a:srgbClr val="C00000"/>
                </a:solidFill>
                <a:latin typeface="+mn-lt"/>
              </a:rPr>
              <a:t>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C5082-CCEF-2D20-3D15-E89829C48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571" y="1957180"/>
            <a:ext cx="3902869" cy="196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97269-BD59-EA24-415C-14F28DE754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914" y="4373928"/>
            <a:ext cx="3902869" cy="1969294"/>
          </a:xfrm>
          <a:prstGeom prst="rect">
            <a:avLst/>
          </a:prstGeom>
        </p:spPr>
      </p:pic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989150"/>
            <a:ext cx="8095534" cy="5434799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Record numbers of smoke days in some locations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Notable days with smoke affecting the eastern USA: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  <a:hlinkClick r:id="rId5"/>
              </a:rPr>
              <a:t>June 5, 2023 12Z</a:t>
            </a:r>
            <a:endParaRPr lang="en-CA" altLang="en-US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  <a:hlinkClick r:id="rId6"/>
              </a:rPr>
              <a:t>June 28, 2023 12Z</a:t>
            </a:r>
            <a:endParaRPr lang="en-CA" altLang="en-US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altLang="en-US" sz="12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altLang="en-US" sz="12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altLang="en-US" sz="12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altLang="en-US" sz="12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 err="1">
                <a:latin typeface="+mn-lt"/>
                <a:cs typeface="Calibri" panose="020F0502020204030204" pitchFamily="34" charset="0"/>
              </a:rPr>
              <a:t>FireWork</a:t>
            </a: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 on public web site covers Lower 48 states and most of AK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  <a:hlinkClick r:id="rId7"/>
              </a:rPr>
              <a:t>https://weather.gc.ca/firework/index_e.html</a:t>
            </a:r>
            <a:endParaRPr lang="en-CA" altLang="en-US" b="1" i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358775" indent="0">
              <a:buNone/>
            </a:pPr>
            <a:endParaRPr lang="en-CA" altLang="en-US" sz="1200" b="1" i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USA: </a:t>
            </a:r>
            <a:r>
              <a:rPr lang="en-CA" altLang="en-US" sz="2800" b="1" dirty="0" err="1">
                <a:latin typeface="+mn-lt"/>
                <a:cs typeface="Calibri" panose="020F0502020204030204" pitchFamily="34" charset="0"/>
              </a:rPr>
              <a:t>Hysplit</a:t>
            </a: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, </a:t>
            </a:r>
            <a:r>
              <a:rPr lang="en-CA" altLang="en-US" sz="2800" b="1" dirty="0" err="1">
                <a:latin typeface="+mn-lt"/>
                <a:cs typeface="Calibri" panose="020F0502020204030204" pitchFamily="34" charset="0"/>
              </a:rPr>
              <a:t>CalPuff</a:t>
            </a: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, BlueSky, others?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256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Evacuations </a:t>
            </a:r>
          </a:p>
        </p:txBody>
      </p:sp>
      <p:pic>
        <p:nvPicPr>
          <p:cNvPr id="6" name="Picture 5" descr="A map of canada with red dots&#10;&#10;Description automatically generated">
            <a:extLst>
              <a:ext uri="{FF2B5EF4-FFF2-40B4-BE49-F238E27FC236}">
                <a16:creationId xmlns:a16="http://schemas.microsoft.com/office/drawing/2014/main" id="{3C22FE63-6F54-397C-1B0E-3CA4807B7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242" y="783324"/>
            <a:ext cx="6034541" cy="4663054"/>
          </a:xfrm>
          <a:prstGeom prst="rect">
            <a:avLst/>
          </a:prstGeom>
        </p:spPr>
      </p:pic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14" y="1192964"/>
            <a:ext cx="2822776" cy="1311697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Fire sizes and evacuations as of October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9BA83-60DD-8A21-0CB4-B50BCE405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9" y="4258563"/>
            <a:ext cx="3657917" cy="218987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6A872B-8918-39BC-97C2-8BAFDC8BEE12}"/>
              </a:ext>
            </a:extLst>
          </p:cNvPr>
          <p:cNvSpPr txBox="1">
            <a:spLocks/>
          </p:cNvSpPr>
          <p:nvPr/>
        </p:nvSpPr>
        <p:spPr bwMode="auto">
          <a:xfrm>
            <a:off x="247829" y="3044956"/>
            <a:ext cx="2822776" cy="13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185" indent="-214303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08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091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2973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Record numbers set in 2023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9AC857-3C0D-4E6C-729A-6C56C93603BF}"/>
              </a:ext>
            </a:extLst>
          </p:cNvPr>
          <p:cNvSpPr txBox="1">
            <a:spLocks/>
          </p:cNvSpPr>
          <p:nvPr/>
        </p:nvSpPr>
        <p:spPr bwMode="auto">
          <a:xfrm>
            <a:off x="3999956" y="5419696"/>
            <a:ext cx="4945827" cy="13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2" indent="-25716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185" indent="-214303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08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091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2973" indent="-171442" algn="l" defTabSz="342882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Increase may result from suburban population growth and fire season change</a:t>
            </a:r>
          </a:p>
        </p:txBody>
      </p:sp>
    </p:spTree>
    <p:extLst>
      <p:ext uri="{BB962C8B-B14F-4D97-AF65-F5344CB8AC3E}">
        <p14:creationId xmlns:p14="http://schemas.microsoft.com/office/powerpoint/2010/main" val="2446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More 2023 Records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989151"/>
            <a:ext cx="8644842" cy="4207882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Most area burned in modern record-keeping era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P/T area burned: BC, NT, AB, QC, NS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Record fire sizes: BC, NS, QC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endParaRPr lang="en-CA" altLang="en-US" sz="1200" b="1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NPL 5: May 11 – Sept 7 (120 days)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11 nations provided assistance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Media requests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ECCC smoke/smog alerts &amp; warnings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Evacuations (previous slide)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666CA-8CDB-E978-E0E7-97925A88F7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898" y="1569946"/>
            <a:ext cx="3057409" cy="1737511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6" name="Picture 5" descr="A map of canada with different colored squares&#10;&#10;Description automatically generated">
            <a:extLst>
              <a:ext uri="{FF2B5EF4-FFF2-40B4-BE49-F238E27FC236}">
                <a16:creationId xmlns:a16="http://schemas.microsoft.com/office/drawing/2014/main" id="{77A36CE7-4B90-7817-4BDD-89971746F6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62" y="3689452"/>
            <a:ext cx="3104388" cy="239933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95814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CFAFB91F-3FC9-30FE-C631-3FAD1F1585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CDCDA925-D7D8-CC16-08C6-AFE67F5C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656" y="51819"/>
            <a:ext cx="2514600" cy="492125"/>
          </a:xfrm>
        </p:spPr>
        <p:txBody>
          <a:bodyPr/>
          <a:lstStyle/>
          <a:p>
            <a:pPr algn="ctr"/>
            <a:r>
              <a:rPr lang="en-CA" altLang="en-US" sz="2800" dirty="0">
                <a:solidFill>
                  <a:srgbClr val="FF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10D68E-F187-2363-1CFA-A3E594C83F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060" y="988291"/>
            <a:ext cx="3469230" cy="290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D20CA-B13B-1333-F80B-A13C0FA096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2"/>
          <a:stretch/>
        </p:blipFill>
        <p:spPr>
          <a:xfrm>
            <a:off x="229772" y="595763"/>
            <a:ext cx="3921287" cy="293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81AAB-E984-D7B9-F166-681953040D26}"/>
              </a:ext>
            </a:extLst>
          </p:cNvPr>
          <p:cNvSpPr txBox="1"/>
          <p:nvPr/>
        </p:nvSpPr>
        <p:spPr>
          <a:xfrm>
            <a:off x="133798" y="3534382"/>
            <a:ext cx="4167162" cy="1477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C00000"/>
                </a:solidFill>
              </a:rPr>
              <a:t>1 ha = 2.47 acres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Total forest area ~362 million ha (890 million acres)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40% of Canada’s land area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~33% of Canada is boreal forest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86620-5F8D-20DF-78BE-5911292A5697}"/>
              </a:ext>
            </a:extLst>
          </p:cNvPr>
          <p:cNvSpPr txBox="1"/>
          <p:nvPr/>
        </p:nvSpPr>
        <p:spPr>
          <a:xfrm>
            <a:off x="4300960" y="566043"/>
            <a:ext cx="3469231" cy="120032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Most fire is in the boreal forest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Annual evacuations affect  38 communities, 18,500+ people using preliminary 2023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7AEF1-230C-0834-5694-34AC01A74073}"/>
              </a:ext>
            </a:extLst>
          </p:cNvPr>
          <p:cNvSpPr txBox="1"/>
          <p:nvPr/>
        </p:nvSpPr>
        <p:spPr>
          <a:xfrm>
            <a:off x="133798" y="5252369"/>
            <a:ext cx="4857303" cy="12003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Great variety in annual number of fires and area burned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b="1" dirty="0"/>
              <a:t>Annual averages (1990-2016) are 7500 fires and 2.5 million ha (6.2 million acres) burned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FAA79F-A503-2009-5E5A-BAE7B37F9D64}"/>
              </a:ext>
            </a:extLst>
          </p:cNvPr>
          <p:cNvGrpSpPr/>
          <p:nvPr/>
        </p:nvGrpSpPr>
        <p:grpSpPr>
          <a:xfrm>
            <a:off x="4920264" y="4046152"/>
            <a:ext cx="4104000" cy="2746470"/>
            <a:chOff x="4920264" y="4046152"/>
            <a:chExt cx="4104000" cy="27464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063736-EE62-9672-8FA7-BF5458EA4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264" y="4046152"/>
              <a:ext cx="4104000" cy="2746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8927B0-F1B0-2982-6A83-7CFC01F05B09}"/>
                </a:ext>
              </a:extLst>
            </p:cNvPr>
            <p:cNvSpPr txBox="1"/>
            <p:nvPr/>
          </p:nvSpPr>
          <p:spPr>
            <a:xfrm>
              <a:off x="5963091" y="4329039"/>
              <a:ext cx="23541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Revised mapping indicates ~15.</a:t>
              </a:r>
              <a:r>
                <a:rPr lang="en-CA" b="1" dirty="0">
                  <a:solidFill>
                    <a:srgbClr val="0000FF"/>
                  </a:solidFill>
                </a:rPr>
                <a:t>x </a:t>
              </a:r>
              <a:r>
                <a:rPr lang="en-CA" b="1" dirty="0"/>
                <a:t>million hectares burned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0E6E37-2646-4D83-7D54-F88F9BCEF6A2}"/>
                </a:ext>
              </a:extLst>
            </p:cNvPr>
            <p:cNvCxnSpPr>
              <a:cxnSpLocks/>
            </p:cNvCxnSpPr>
            <p:nvPr/>
          </p:nvCxnSpPr>
          <p:spPr>
            <a:xfrm>
              <a:off x="8217074" y="4778017"/>
              <a:ext cx="576197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1500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Reflections on 2023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5" y="989151"/>
            <a:ext cx="8691141" cy="4844490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Outlier year compared to 1982-2022 data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Large fires and years with large area burned before 1982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12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Many factors needed to coincide and contribute: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Climate change? Yes, but others …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Fuel buildup? Yes, but others …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Widespread or intense drought may follow extended La Niña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Speed of return to El Niño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Warmer Pacific and Atlantic oscillations with SST boost?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Timing of weather events</a:t>
            </a:r>
          </a:p>
          <a:p>
            <a:pPr marL="358775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Others? Combinations?</a:t>
            </a:r>
          </a:p>
        </p:txBody>
      </p:sp>
    </p:spTree>
    <p:extLst>
      <p:ext uri="{BB962C8B-B14F-4D97-AF65-F5344CB8AC3E}">
        <p14:creationId xmlns:p14="http://schemas.microsoft.com/office/powerpoint/2010/main" val="7311352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AC172AAF-68A9-73DA-F15C-3B3D00B0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662" y="2063134"/>
            <a:ext cx="3944472" cy="361895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72" y="867265"/>
            <a:ext cx="5902452" cy="4879698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aka “holdover” or “carryover” fires (may also apply to the delay between lightning strikes and fire arrival)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Prolonged smoldering in deep organic layers</a:t>
            </a:r>
          </a:p>
          <a:p>
            <a:pPr marL="0" indent="0">
              <a:buNone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Activity Continue: “Zombie” Fires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50DFE-7A67-51F9-33DE-26E3C80F70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63" y="3638839"/>
            <a:ext cx="2766060" cy="2075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405472-FFA6-E3F0-3E16-35EB0D661FE7}"/>
              </a:ext>
            </a:extLst>
          </p:cNvPr>
          <p:cNvSpPr txBox="1"/>
          <p:nvPr/>
        </p:nvSpPr>
        <p:spPr>
          <a:xfrm>
            <a:off x="212071" y="5746963"/>
            <a:ext cx="5902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Heavy equipment working on hotspots on the southwest perimeter of the Basset fire (HWF058). February 12, 2024. 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5"/>
              </a:rPr>
              <a:t>https://srd.web.alberta.ca/high-level-area-update/february-12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; accessed April 22, 2024</a:t>
            </a:r>
            <a:endParaRPr lang="en-CA" sz="1200" b="1" i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FD5EF7-44E9-41C5-E442-03D760D5CFE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924323" y="3638839"/>
            <a:ext cx="3016804" cy="103784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91476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85924"/>
            <a:ext cx="8452899" cy="4879698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Winter remediation includes searching for heat signatures, turning over soil, applying water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As of early 2024:</a:t>
            </a:r>
          </a:p>
          <a:p>
            <a:pPr marL="473061" lvl="1" indent="-173038">
              <a:buFont typeface="Arial" panose="020B0604020202020204" pitchFamily="34" charset="0"/>
              <a:buChar char="•"/>
            </a:pPr>
            <a:r>
              <a:rPr lang="en-CA" altLang="en-US" sz="2500" b="1" dirty="0">
                <a:latin typeface="+mn-lt"/>
                <a:cs typeface="Calibri" panose="020F0502020204030204" pitchFamily="34" charset="0"/>
              </a:rPr>
              <a:t>BC: ~90</a:t>
            </a: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473061" lvl="1" indent="-173038">
              <a:buFont typeface="Arial" panose="020B0604020202020204" pitchFamily="34" charset="0"/>
              <a:buChar char="•"/>
            </a:pPr>
            <a:r>
              <a:rPr lang="en-CA" altLang="en-US" sz="2500" b="1" dirty="0">
                <a:latin typeface="+mn-lt"/>
                <a:cs typeface="Calibri" panose="020F0502020204030204" pitchFamily="34" charset="0"/>
              </a:rPr>
              <a:t>AB: 55-60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Averages are probably under 10 per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“Zombie” Fires </a:t>
            </a:r>
          </a:p>
        </p:txBody>
      </p:sp>
    </p:spTree>
    <p:extLst>
      <p:ext uri="{BB962C8B-B14F-4D97-AF65-F5344CB8AC3E}">
        <p14:creationId xmlns:p14="http://schemas.microsoft.com/office/powerpoint/2010/main" val="210247545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164000" y="6428601"/>
            <a:ext cx="228600" cy="27699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092000" y="6352401"/>
            <a:ext cx="228600" cy="276999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233999"/>
            <a:ext cx="6019800" cy="647343"/>
          </a:xfrm>
          <a:prstGeom prst="rect">
            <a:avLst/>
          </a:prstGeom>
        </p:spPr>
        <p:txBody>
          <a:bodyPr/>
          <a:lstStyle>
            <a:lvl1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891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783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674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566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ctr" eaLnBrk="1" hangingPunct="1"/>
            <a:r>
              <a:rPr lang="en-CA" sz="3600" dirty="0">
                <a:solidFill>
                  <a:srgbClr val="C00000"/>
                </a:solidFill>
                <a:latin typeface="+mn-lt"/>
              </a:rPr>
              <a:t>Current Sunspots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-457200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38600" y="6400800"/>
            <a:ext cx="11160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sz="1200" b="1" dirty="0">
                <a:latin typeface="Arial" panose="020B0604020202020204" pitchFamily="34" charset="0"/>
                <a:cs typeface="Arial" panose="020B0604020202020204" pitchFamily="34" charset="0"/>
              </a:rPr>
              <a:t>7.6H x 12.7W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21375" y="6400800"/>
            <a:ext cx="8595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sz="1200" b="1" dirty="0">
                <a:latin typeface="Arial" panose="020B0604020202020204" pitchFamily="34" charset="0"/>
                <a:cs typeface="Arial" panose="020B0604020202020204" pitchFamily="34" charset="0"/>
              </a:rPr>
              <a:t>7H x 14W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93025" y="5895201"/>
            <a:ext cx="2916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CA" sz="1200" b="0" i="1" kern="0" dirty="0">
                <a:latin typeface="Arial" panose="020B0604020202020204" pitchFamily="34" charset="0"/>
                <a:cs typeface="Arial" panose="020B0604020202020204" pitchFamily="34" charset="0"/>
              </a:rPr>
              <a:t>http://www.sidc.be/images/wolfmms.png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1581" y="3394047"/>
            <a:ext cx="4293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CA" sz="1200" b="0" i="1" kern="0" dirty="0">
                <a:latin typeface="Arial" panose="020B0604020202020204" pitchFamily="34" charset="0"/>
                <a:cs typeface="Arial" panose="020B0604020202020204" pitchFamily="34" charset="0"/>
              </a:rPr>
              <a:t>https://www.sidc.be/silso/IMAGES/GRAPHICS/wolfaml2.png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900" y="807866"/>
            <a:ext cx="3656849" cy="1476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2980" y="2365649"/>
            <a:ext cx="3932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https://solarscience.msfc.nasa.gov/SunspotCycle.shtml</a:t>
            </a:r>
          </a:p>
        </p:txBody>
      </p:sp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7406E4F0-B3F9-3BC2-8173-4DAB2F560DA2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71" y="881343"/>
            <a:ext cx="5040000" cy="2520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0A33894F-BF32-1B6B-E6BD-1E86639B0DD8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50" y="3492754"/>
            <a:ext cx="4561200" cy="273672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94297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164000" y="6428601"/>
            <a:ext cx="228600" cy="27699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5C54C-927E-BEA1-A24C-14DE2E47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788" y="1577397"/>
            <a:ext cx="5553075" cy="40386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79D9FC-02CB-E25B-E9CB-F4739102A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8" y="2204959"/>
            <a:ext cx="3576609" cy="255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092000" y="6352401"/>
            <a:ext cx="228600" cy="276999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79200" y="1391922"/>
            <a:ext cx="5688600" cy="14400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6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36195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https://iri.columbia.edu/our-expertise/climate/forecasts/enso/current/?enso_tab=enso-sst_table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68825" y="170520"/>
            <a:ext cx="6019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Current ENSO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7200" y="-770966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886200" y="6581001"/>
            <a:ext cx="23462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A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11.8H x 15.8W / 11.5H x 15.8W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965973" y="6352401"/>
            <a:ext cx="9108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A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7H x 9.8W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294" y="3016233"/>
            <a:ext cx="1590706" cy="7806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7600" y="4726234"/>
            <a:ext cx="3600000" cy="18000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6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36195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/>
              </a:rPr>
              <a:t>http://weather.gc.ca/saisons/animation_e.html?id=year&amp;bc=sea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72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164000" y="6428601"/>
            <a:ext cx="228600" cy="27699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18473-6E64-A0A0-14FD-0677B174C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15" y="1199794"/>
            <a:ext cx="7067550" cy="2981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092000" y="6352401"/>
            <a:ext cx="228600" cy="276999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00200" y="234000"/>
            <a:ext cx="6019800" cy="427038"/>
          </a:xfrm>
          <a:prstGeom prst="rect">
            <a:avLst/>
          </a:prstGeom>
        </p:spPr>
        <p:txBody>
          <a:bodyPr/>
          <a:lstStyle>
            <a:lvl1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891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783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674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566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ctr" eaLnBrk="1" hangingPunct="1"/>
            <a:r>
              <a:rPr lang="en-CA" sz="3600" dirty="0">
                <a:solidFill>
                  <a:srgbClr val="C00000"/>
                </a:solidFill>
                <a:latin typeface="+mn-lt"/>
              </a:rPr>
              <a:t>Pacific Decadal Oscillation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800" y="702000"/>
            <a:ext cx="5562600" cy="436238"/>
          </a:xfrm>
          <a:prstGeom prst="rect">
            <a:avLst/>
          </a:prstGeom>
        </p:spPr>
        <p:txBody>
          <a:bodyPr/>
          <a:lstStyle>
            <a:lvl1pPr marL="257168" indent="-257168" algn="l" defTabSz="34289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199" indent="-214308" algn="l" defTabSz="34289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29" indent="-171446" algn="l" defTabSz="34289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21" indent="-171446" algn="l" defTabSz="34289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12" indent="-171446" algn="l" defTabSz="34289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04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3428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6195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200" i="1" dirty="0">
                <a:hlinkClick r:id="rId4"/>
              </a:rPr>
              <a:t>https://ds.data.jma.go.jp/tcc/tcc/products/elnino/decadal/pdo_month.html</a:t>
            </a:r>
            <a:endParaRPr lang="en-US" sz="1200" i="1" dirty="0"/>
          </a:p>
          <a:p>
            <a:pPr marL="0" indent="0" algn="ctr" defTabSz="36195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200" i="1" dirty="0">
                <a:hlinkClick r:id="rId5"/>
              </a:rPr>
              <a:t>http://climate.ncsu.edu/climate/patterns/PDO.html</a:t>
            </a:r>
            <a:endParaRPr lang="en-US" sz="1200" i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57200" y="-457200"/>
            <a:ext cx="1587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72209" y="6324600"/>
            <a:ext cx="23713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8.3H x 17.4W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5.3H x 8.9W    5.1H x 9.4W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81075" y="4343400"/>
            <a:ext cx="3209925" cy="1900238"/>
            <a:chOff x="5638800" y="1371600"/>
            <a:chExt cx="3209925" cy="190023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371600"/>
              <a:ext cx="3209925" cy="1900238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5638800" y="1371600"/>
              <a:ext cx="979311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Warm phase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4400" y="4356000"/>
            <a:ext cx="3383280" cy="1828800"/>
            <a:chOff x="5562600" y="3571140"/>
            <a:chExt cx="3383280" cy="182880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571140"/>
              <a:ext cx="3383280" cy="1828800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5562600" y="3581400"/>
              <a:ext cx="979311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Cold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0487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2157C2B-A732-0EAD-3F1A-78FEFA21CFA6}"/>
              </a:ext>
            </a:extLst>
          </p:cNvPr>
          <p:cNvSpPr/>
          <p:nvPr/>
        </p:nvSpPr>
        <p:spPr bwMode="auto">
          <a:xfrm>
            <a:off x="7164000" y="6428601"/>
            <a:ext cx="228600" cy="27699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C6D8C2-2B1F-F381-A78D-10A363C3C71A}"/>
              </a:ext>
            </a:extLst>
          </p:cNvPr>
          <p:cNvSpPr/>
          <p:nvPr/>
        </p:nvSpPr>
        <p:spPr bwMode="auto">
          <a:xfrm>
            <a:off x="7092000" y="6352401"/>
            <a:ext cx="228600" cy="276999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3F512-2901-65FF-4530-D5CF6E18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13D4-7261-F848-8FAE-CF02B39A77B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CF721-9A62-AA72-8027-792D4B74511A}"/>
              </a:ext>
            </a:extLst>
          </p:cNvPr>
          <p:cNvSpPr txBox="1">
            <a:spLocks/>
          </p:cNvSpPr>
          <p:nvPr/>
        </p:nvSpPr>
        <p:spPr>
          <a:xfrm>
            <a:off x="216000" y="1451027"/>
            <a:ext cx="3624619" cy="18825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tabLst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Tx/>
              <a:buBlip>
                <a:blip r:embed="rId3"/>
              </a:buBlip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5000"/>
              <a:buFontTx/>
              <a:buBlip>
                <a:blip r:embed="rId3"/>
              </a:buBlip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17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indent="-136922">
              <a:buFont typeface="Arial" panose="020B0604020202020204" pitchFamily="34" charset="0"/>
              <a:buChar char="•"/>
            </a:pPr>
            <a:r>
              <a:rPr lang="en-CA" altLang="en-US" sz="2400" b="1" dirty="0">
                <a:latin typeface="Corbel" panose="020B0503020204020204" pitchFamily="34" charset="0"/>
              </a:rPr>
              <a:t>North Atlantic Oscillation (NAO) transition: more  QC burned area?</a:t>
            </a:r>
          </a:p>
          <a:p>
            <a:pPr marL="136922" indent="-136922">
              <a:buFont typeface="Arial" panose="020B0604020202020204" pitchFamily="34" charset="0"/>
              <a:buChar char="•"/>
            </a:pPr>
            <a:endParaRPr lang="en-CA" altLang="en-US" sz="2400" b="1" dirty="0">
              <a:latin typeface="Corbel" panose="020B0503020204020204" pitchFamily="34" charset="0"/>
            </a:endParaRPr>
          </a:p>
        </p:txBody>
      </p:sp>
      <p:pic>
        <p:nvPicPr>
          <p:cNvPr id="6" name="Picture 2" descr="Positive NAO">
            <a:extLst>
              <a:ext uri="{FF2B5EF4-FFF2-40B4-BE49-F238E27FC236}">
                <a16:creationId xmlns:a16="http://schemas.microsoft.com/office/drawing/2014/main" id="{5B840703-1F42-7145-43A2-65DA37CE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953" y="1389076"/>
            <a:ext cx="1694355" cy="19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egative NAO">
            <a:extLst>
              <a:ext uri="{FF2B5EF4-FFF2-40B4-BE49-F238E27FC236}">
                <a16:creationId xmlns:a16="http://schemas.microsoft.com/office/drawing/2014/main" id="{9B977C26-AC3A-8A16-C5F5-4994503C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579" y="3436050"/>
            <a:ext cx="1694355" cy="19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C1CC22B-C137-E603-47B9-45F6F61D0FC0}"/>
              </a:ext>
            </a:extLst>
          </p:cNvPr>
          <p:cNvGrpSpPr/>
          <p:nvPr/>
        </p:nvGrpSpPr>
        <p:grpSpPr>
          <a:xfrm>
            <a:off x="4165785" y="1799447"/>
            <a:ext cx="910114" cy="3076233"/>
            <a:chOff x="5554378" y="1256263"/>
            <a:chExt cx="1213485" cy="41016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83FC60-2978-22F3-FFB0-ADC5BB3DD04E}"/>
                </a:ext>
              </a:extLst>
            </p:cNvPr>
            <p:cNvSpPr txBox="1"/>
            <p:nvPr/>
          </p:nvSpPr>
          <p:spPr>
            <a:xfrm>
              <a:off x="5554378" y="1942063"/>
              <a:ext cx="3872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700" b="1" dirty="0">
                  <a:solidFill>
                    <a:srgbClr val="FF3399"/>
                  </a:solidFill>
                  <a:latin typeface="+mj-lt"/>
                </a:rPr>
                <a:t>-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FAE702-35F0-084D-591A-8D91221D4D3B}"/>
                </a:ext>
              </a:extLst>
            </p:cNvPr>
            <p:cNvSpPr txBox="1"/>
            <p:nvPr/>
          </p:nvSpPr>
          <p:spPr>
            <a:xfrm>
              <a:off x="5782978" y="1256263"/>
              <a:ext cx="47705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700" b="1" dirty="0">
                  <a:solidFill>
                    <a:srgbClr val="FF3399"/>
                  </a:solidFill>
                  <a:latin typeface="+mj-lt"/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FC15CF-C6C5-12F2-A1CF-36B7010A9655}"/>
                </a:ext>
              </a:extLst>
            </p:cNvPr>
            <p:cNvSpPr txBox="1"/>
            <p:nvPr/>
          </p:nvSpPr>
          <p:spPr>
            <a:xfrm>
              <a:off x="6200578" y="4680798"/>
              <a:ext cx="47705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700" b="1" dirty="0">
                  <a:solidFill>
                    <a:srgbClr val="FF3399"/>
                  </a:solidFill>
                  <a:latin typeface="+mj-lt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3D85F-81E1-EB4F-64AF-7C776C373BC1}"/>
                </a:ext>
              </a:extLst>
            </p:cNvPr>
            <p:cNvSpPr txBox="1"/>
            <p:nvPr/>
          </p:nvSpPr>
          <p:spPr>
            <a:xfrm>
              <a:off x="6380578" y="3994998"/>
              <a:ext cx="3872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700" b="1" dirty="0">
                  <a:solidFill>
                    <a:srgbClr val="FF3399"/>
                  </a:solidFill>
                  <a:latin typeface="+mj-lt"/>
                </a:rPr>
                <a:t>-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9E0E55E-C9CB-8EAC-9AF1-9838AE81BB19}"/>
              </a:ext>
            </a:extLst>
          </p:cNvPr>
          <p:cNvSpPr txBox="1">
            <a:spLocks/>
          </p:cNvSpPr>
          <p:nvPr/>
        </p:nvSpPr>
        <p:spPr>
          <a:xfrm>
            <a:off x="216000" y="3853499"/>
            <a:ext cx="3810891" cy="139884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Tx/>
              <a:buBlip>
                <a:blip r:embed="rId3"/>
              </a:buBlip>
              <a:tabLst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5000"/>
              <a:buFontTx/>
              <a:buBlip>
                <a:blip r:embed="rId3"/>
              </a:buBlip>
              <a:tabLst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17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indent="-136922">
              <a:buFont typeface="Arial" panose="020B0604020202020204" pitchFamily="34" charset="0"/>
              <a:buChar char="•"/>
            </a:pPr>
            <a:r>
              <a:rPr lang="en-CA" altLang="en-US" sz="2400" b="1" dirty="0">
                <a:solidFill>
                  <a:schemeClr val="tx1"/>
                </a:solidFill>
                <a:latin typeface="Corbel" panose="020B0503020204020204" pitchFamily="34" charset="0"/>
              </a:rPr>
              <a:t>Negative Baffin Island/Western Atlantic (BWA) oscillation: wetter: slower fire season?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A8F248-8E93-7E45-C4A5-6013E6ABCE3F}"/>
              </a:ext>
            </a:extLst>
          </p:cNvPr>
          <p:cNvGrpSpPr/>
          <p:nvPr/>
        </p:nvGrpSpPr>
        <p:grpSpPr>
          <a:xfrm>
            <a:off x="6205577" y="1261895"/>
            <a:ext cx="2614065" cy="3888000"/>
            <a:chOff x="8274103" y="539527"/>
            <a:chExt cx="3485420" cy="518400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B8BF5F9-CCD3-DC7B-A9E9-5D2123ED00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862" t="524" r="1269" b="6560"/>
            <a:stretch/>
          </p:blipFill>
          <p:spPr bwMode="auto">
            <a:xfrm>
              <a:off x="8274103" y="539527"/>
              <a:ext cx="3485420" cy="51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DA1443-4F18-8190-6D5E-6A118C0C845A}"/>
                </a:ext>
              </a:extLst>
            </p:cNvPr>
            <p:cNvCxnSpPr/>
            <p:nvPr/>
          </p:nvCxnSpPr>
          <p:spPr>
            <a:xfrm flipV="1">
              <a:off x="9220206" y="4778972"/>
              <a:ext cx="0" cy="353198"/>
            </a:xfrm>
            <a:prstGeom prst="straightConnector1">
              <a:avLst/>
            </a:prstGeom>
            <a:ln w="4445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9E40421-EA2C-2F5B-9136-8080417319FC}"/>
                </a:ext>
              </a:extLst>
            </p:cNvPr>
            <p:cNvCxnSpPr/>
            <p:nvPr/>
          </p:nvCxnSpPr>
          <p:spPr>
            <a:xfrm flipV="1">
              <a:off x="8686806" y="4778972"/>
              <a:ext cx="0" cy="353198"/>
            </a:xfrm>
            <a:prstGeom prst="straightConnector1">
              <a:avLst/>
            </a:prstGeom>
            <a:ln w="4445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B41163A-2623-C1E3-4747-99F91E8B7E1A}"/>
                </a:ext>
              </a:extLst>
            </p:cNvPr>
            <p:cNvCxnSpPr/>
            <p:nvPr/>
          </p:nvCxnSpPr>
          <p:spPr>
            <a:xfrm flipV="1">
              <a:off x="10989348" y="3836770"/>
              <a:ext cx="0" cy="353198"/>
            </a:xfrm>
            <a:prstGeom prst="straightConnector1">
              <a:avLst/>
            </a:prstGeom>
            <a:ln w="4445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9B24609-6544-0EC4-9FFC-88D68F8CC4AD}"/>
                </a:ext>
              </a:extLst>
            </p:cNvPr>
            <p:cNvCxnSpPr/>
            <p:nvPr/>
          </p:nvCxnSpPr>
          <p:spPr>
            <a:xfrm flipV="1">
              <a:off x="9980277" y="3836770"/>
              <a:ext cx="0" cy="353198"/>
            </a:xfrm>
            <a:prstGeom prst="straightConnector1">
              <a:avLst/>
            </a:prstGeom>
            <a:ln w="4445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58A2FE-1F40-D5F3-0613-B4FACC2CC8CC}"/>
                </a:ext>
              </a:extLst>
            </p:cNvPr>
            <p:cNvCxnSpPr/>
            <p:nvPr/>
          </p:nvCxnSpPr>
          <p:spPr>
            <a:xfrm flipV="1">
              <a:off x="10604634" y="3836770"/>
              <a:ext cx="0" cy="353198"/>
            </a:xfrm>
            <a:prstGeom prst="straightConnector1">
              <a:avLst/>
            </a:prstGeom>
            <a:ln w="44450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921BDB17-210F-258E-63BD-74FC440CC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720" y="170520"/>
            <a:ext cx="6019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Current NAO/BWA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29810769-BF8D-55F5-913A-7248C943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895" y="702000"/>
            <a:ext cx="5334000" cy="22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6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l" defTabSz="36195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/>
              </a:rPr>
              <a:t>http://www.cpc.ncep.noaa.gov/products/precip/CWlink/pna/nao.timeseries.gif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F03C8-571C-F7FC-C714-767669EF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3047613"/>
            <a:ext cx="4286250" cy="3314700"/>
          </a:xfrm>
          <a:prstGeom prst="rect">
            <a:avLst/>
          </a:prstGeom>
        </p:spPr>
      </p:pic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85924"/>
            <a:ext cx="2822075" cy="4879698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Mixed up winter/spring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Alternating warm and cold episodes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Early – mid Spring Temperature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26BD9-CE7B-6A1F-E7FD-05296D8AE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952" y="866272"/>
            <a:ext cx="42862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109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85924"/>
            <a:ext cx="2822075" cy="4879698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Precipitation over past 60 days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Past 30 days have been wetter in already wet areas and drier in dry areas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Early – mid Spring Precipitation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D7E05-02FE-75D9-C42A-7B173402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291" y="1060236"/>
            <a:ext cx="5715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6602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85924"/>
            <a:ext cx="8452899" cy="4879698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Comparing December 31, 2023 vs March 31, 2024</a:t>
            </a:r>
            <a:endParaRPr lang="en-CA" altLang="en-US" sz="2500" b="1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Drought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7EE89-8643-DF25-5C98-362DF3DEE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25" y="1839558"/>
            <a:ext cx="4370294" cy="3394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E4EE0-A55A-EE56-ED95-411EFC28B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81" y="2794357"/>
            <a:ext cx="4389346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2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Lead-up/factors: PDO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808675"/>
            <a:ext cx="8095533" cy="1066954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“Warm negative” Pacific Decadal Oscillation (PDO)?</a:t>
            </a:r>
          </a:p>
          <a:p>
            <a:pPr marL="541338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Sea surface temperatures varied during 2023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1EF87-9FB9-D780-B043-70F878B00E9A}"/>
              </a:ext>
            </a:extLst>
          </p:cNvPr>
          <p:cNvGrpSpPr/>
          <p:nvPr/>
        </p:nvGrpSpPr>
        <p:grpSpPr>
          <a:xfrm>
            <a:off x="217973" y="2574592"/>
            <a:ext cx="4590046" cy="3370966"/>
            <a:chOff x="217973" y="1864728"/>
            <a:chExt cx="4590046" cy="33709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EB20A2-22C0-FA70-D92F-AFB362608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296" y="1864728"/>
              <a:ext cx="3121393" cy="3080233"/>
            </a:xfrm>
            <a:prstGeom prst="rect">
              <a:avLst/>
            </a:prstGeom>
            <a:ln w="12700">
              <a:solidFill>
                <a:srgbClr val="7030A0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8FFDF7-C649-6BA5-DF20-54D62B56BCF6}"/>
                </a:ext>
              </a:extLst>
            </p:cNvPr>
            <p:cNvSpPr txBox="1"/>
            <p:nvPr/>
          </p:nvSpPr>
          <p:spPr>
            <a:xfrm>
              <a:off x="217973" y="4958695"/>
              <a:ext cx="45900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b="1" i="1" dirty="0">
                  <a:solidFill>
                    <a:srgbClr val="0000FF"/>
                  </a:solidFill>
                </a:rPr>
                <a:t>https://www.ncei.noaa.gov/access/monitoring/pdo/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C9FACA-BC58-300C-60B2-6709579BEF17}"/>
              </a:ext>
            </a:extLst>
          </p:cNvPr>
          <p:cNvGrpSpPr/>
          <p:nvPr/>
        </p:nvGrpSpPr>
        <p:grpSpPr>
          <a:xfrm>
            <a:off x="3917992" y="2168971"/>
            <a:ext cx="4946809" cy="3535204"/>
            <a:chOff x="3833768" y="1459107"/>
            <a:chExt cx="4946809" cy="3535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186A87-CC6B-C1BF-22FA-B805E1D81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3768" y="1459107"/>
              <a:ext cx="4946809" cy="353520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C2B12B-4380-5FC5-B16E-EBF3F3677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3150" y="2093491"/>
              <a:ext cx="576000" cy="5760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18224991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85924"/>
            <a:ext cx="8452899" cy="580713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Precipitation forecasts for June from April: compare amounts of orange vs green on corresponding models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Apr 2023 vs Apr 2024 NMME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00166-2C89-DFD0-EF07-3523F6675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7" y="2197780"/>
            <a:ext cx="4582395" cy="304910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4FC04-D67F-0248-D5F6-E6761C62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96" y="3112533"/>
            <a:ext cx="4530005" cy="30211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58615251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185924"/>
            <a:ext cx="8452899" cy="4879698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Reminder: April/May 2023 forecast differences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What about 2024?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31247-9960-5673-8081-3666EF754E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35" y="2117681"/>
            <a:ext cx="4167840" cy="36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8740DD-C184-87DE-FE3B-69C2754F1477}"/>
              </a:ext>
            </a:extLst>
          </p:cNvPr>
          <p:cNvSpPr txBox="1"/>
          <p:nvPr/>
        </p:nvSpPr>
        <p:spPr>
          <a:xfrm>
            <a:off x="938994" y="5717681"/>
            <a:ext cx="28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/>
              <a:t>April 2023 Forecast for June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A0CE7-1F03-D2DD-AE79-E92C05D7CA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27" y="2135969"/>
            <a:ext cx="4174232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9A91D-B26C-6217-42DE-E383C57FC10D}"/>
              </a:ext>
            </a:extLst>
          </p:cNvPr>
          <p:cNvSpPr txBox="1"/>
          <p:nvPr/>
        </p:nvSpPr>
        <p:spPr>
          <a:xfrm>
            <a:off x="5294397" y="5735969"/>
            <a:ext cx="27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/>
              <a:t>May 2023 Forecast for June</a:t>
            </a:r>
          </a:p>
        </p:txBody>
      </p:sp>
    </p:spTree>
    <p:extLst>
      <p:ext uri="{BB962C8B-B14F-4D97-AF65-F5344CB8AC3E}">
        <p14:creationId xmlns:p14="http://schemas.microsoft.com/office/powerpoint/2010/main" val="833157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B9664F7-5A41-8A7A-16B0-34F367D1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68" y="786688"/>
            <a:ext cx="2825891" cy="25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April 2024 Forecast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9EA54-0A4B-306F-2B85-F71489BF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74" y="879765"/>
            <a:ext cx="2766060" cy="2388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63AD0E-C4D2-2142-C34E-B8B86F7CF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6" y="3546764"/>
            <a:ext cx="2766060" cy="2388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CEC7FD-803A-A7D0-6440-FA46C5839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626" y="3566679"/>
            <a:ext cx="2766060" cy="2388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777A80-C1FA-BDB8-E61F-21E2542AE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147" y="3574474"/>
            <a:ext cx="2766060" cy="2388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BCB56D-C11A-A45D-E450-D1F353EE3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085" y="893982"/>
            <a:ext cx="2766060" cy="2388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201320-4510-5571-20F8-DB95FD94A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041" y="888596"/>
            <a:ext cx="276606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8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060664"/>
            <a:ext cx="8373259" cy="627731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2023 fire polygons in red outline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Recent Fire Activity (British Columbia)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2A52C-C69E-6A08-0571-A1B020DC0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1" y="1674439"/>
            <a:ext cx="7937594" cy="44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325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1060664"/>
            <a:ext cx="8452900" cy="818240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Includes holdover and new fires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Recent Fire Activity (Alberta)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B5281-1CBD-133C-7792-F2E6C4A17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27" y="1622318"/>
            <a:ext cx="6256627" cy="463320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59433819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5" y="1060664"/>
            <a:ext cx="8557477" cy="880871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Stars are hotspots; circles are active fires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Recent Fire Activity (Canada)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629B4-8DB5-CB9A-B1E5-8CAE197A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169" y="1766741"/>
            <a:ext cx="7523718" cy="429888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1463576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Information Sources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803951"/>
            <a:ext cx="8772164" cy="5996174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Fire information: 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Canadian Wildland Fire Information System (CWFIS)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Provinces/Territories --&gt; Canadian Interagency Forest Fire Centre (CIFFC)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National Forestry Database (NFDB)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Canadian federal observed and modeled weather: 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Environment and Climate Change Canada (ECCC)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Snow:</a:t>
            </a:r>
          </a:p>
          <a:p>
            <a:pPr marL="531813" indent="-173038"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Canadian </a:t>
            </a:r>
            <a:r>
              <a:rPr lang="en-CA" altLang="en-US" sz="2200" b="1" dirty="0" err="1">
                <a:latin typeface="+mn-lt"/>
                <a:cs typeface="Calibri" panose="020F0502020204030204" pitchFamily="34" charset="0"/>
              </a:rPr>
              <a:t>Cryospheric</a:t>
            </a: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 Information Network (CCIN)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Drought: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Agriculture and Agri-Food Canada (AAFC)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National Oceanic and Atmospheric Administration – National Centers for Environmental Information (NOAA-NCEI)</a:t>
            </a:r>
          </a:p>
        </p:txBody>
      </p:sp>
    </p:spTree>
    <p:extLst>
      <p:ext uri="{BB962C8B-B14F-4D97-AF65-F5344CB8AC3E}">
        <p14:creationId xmlns:p14="http://schemas.microsoft.com/office/powerpoint/2010/main" val="1334495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Reference: Information Sources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803951"/>
            <a:ext cx="8772164" cy="5996174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Climate Indexes: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National Oceanic and Atmospheric Administration – National Centers for Environmental Information (NOAA-NCEI)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sz="2200" b="1" dirty="0">
                <a:latin typeface="+mn-lt"/>
                <a:cs typeface="Calibri" panose="020F0502020204030204" pitchFamily="34" charset="0"/>
              </a:rPr>
              <a:t>International Research Institute (for Climate and Society) at Columbia University (IRI)</a:t>
            </a:r>
          </a:p>
        </p:txBody>
      </p:sp>
    </p:spTree>
    <p:extLst>
      <p:ext uri="{BB962C8B-B14F-4D97-AF65-F5344CB8AC3E}">
        <p14:creationId xmlns:p14="http://schemas.microsoft.com/office/powerpoint/2010/main" val="201356932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95405" y="243459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600" b="1" dirty="0">
                <a:solidFill>
                  <a:srgbClr val="00B0F0"/>
                </a:solidFill>
                <a:latin typeface="Arial" panose="020B0604020202020204" pitchFamily="34" charset="0"/>
                <a:cs typeface="Arial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50139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600" b="1" dirty="0">
                <a:solidFill>
                  <a:srgbClr val="FFC000"/>
                </a:solidFill>
                <a:latin typeface="Arial" panose="020B0604020202020204" pitchFamily="34" charset="0"/>
                <a:cs typeface="Arial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000" y="360002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200" b="1" dirty="0">
                <a:solidFill>
                  <a:srgbClr val="C00000"/>
                </a:solidFill>
                <a:latin typeface="Calibri"/>
                <a:cs typeface="Arial" charset="0"/>
              </a:rPr>
              <a:t>Questions?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08742" y="1824991"/>
            <a:ext cx="5767259" cy="4648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srgbClr val="009900"/>
                </a:solidFill>
                <a:latin typeface="Corbel" panose="020B0503020204020204" pitchFamily="34" charset="0"/>
                <a:cs typeface="Arial" charset="0"/>
              </a:rPr>
              <a:t>Contact: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  <a:cs typeface="Arial" charset="0"/>
              </a:rPr>
              <a:t>Richard Carr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  <a:cs typeface="Arial" charset="0"/>
              </a:rPr>
              <a:t>Wildland Fire Research Analyst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1400" b="1" dirty="0">
              <a:solidFill>
                <a:prstClr val="black"/>
              </a:solidFill>
              <a:latin typeface="Corbel" panose="020B050302020402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  <a:cs typeface="Arial" charset="0"/>
                <a:hlinkClick r:id="rId3"/>
              </a:rPr>
              <a:t>Richard.Carr@NRCan-RNCan.ca</a:t>
            </a:r>
            <a:endParaRPr lang="en-CA" sz="2800" b="1" dirty="0">
              <a:solidFill>
                <a:prstClr val="black"/>
              </a:solidFill>
              <a:latin typeface="Corbel" panose="020B050302020402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1400" b="1" dirty="0">
              <a:solidFill>
                <a:prstClr val="black"/>
              </a:solidFill>
              <a:latin typeface="Corbel" panose="020B050302020402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  <a:cs typeface="Arial" charset="0"/>
              </a:rPr>
              <a:t>5320 122 Street NW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  <a:cs typeface="Arial" charset="0"/>
              </a:rPr>
              <a:t>Edmonton, AB, Canada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  <a:cs typeface="Arial" charset="0"/>
              </a:rPr>
              <a:t>T6H 3S5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1400" b="1" dirty="0">
              <a:solidFill>
                <a:prstClr val="black"/>
              </a:solidFill>
              <a:latin typeface="Corbel" panose="020B050302020402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>
                <a:solidFill>
                  <a:prstClr val="black"/>
                </a:solidFill>
                <a:latin typeface="Corbel" panose="020B0503020204020204" pitchFamily="34" charset="0"/>
              </a:rPr>
              <a:t>825-510-1265</a:t>
            </a:r>
            <a:endParaRPr lang="en-CA" sz="2800" b="1" dirty="0">
              <a:solidFill>
                <a:srgbClr val="008000"/>
              </a:solidFill>
              <a:latin typeface="Corbel" panose="020B0503020204020204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77612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600" b="1" dirty="0">
                <a:solidFill>
                  <a:srgbClr val="008000"/>
                </a:solidFill>
                <a:latin typeface="Arial" panose="020B0604020202020204" pitchFamily="34" charset="0"/>
                <a:cs typeface="Arial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7393" y="320709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6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9793" y="397959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600" b="1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658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Lead-up/factors: ENSO and NAO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808674"/>
            <a:ext cx="7543800" cy="1101149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Rapid transition from La Niña to El Niño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Negative North Atlantic Oscillation (NAO)?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2206A-ECD5-B57C-99C7-829E84BE2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67" y="2398408"/>
            <a:ext cx="4521186" cy="302143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D2E73-71E1-7921-229F-CBEE47F65442}"/>
              </a:ext>
            </a:extLst>
          </p:cNvPr>
          <p:cNvSpPr txBox="1"/>
          <p:nvPr/>
        </p:nvSpPr>
        <p:spPr>
          <a:xfrm>
            <a:off x="165088" y="2121409"/>
            <a:ext cx="651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i="1" dirty="0">
                <a:solidFill>
                  <a:srgbClr val="0000FF"/>
                </a:solidFill>
              </a:rPr>
              <a:t>https://iri.columbia.edu/our-expertise/climate/forecasts/enso/current/?enso_tab=enso-sst_image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765BA-DF25-1115-4E90-4CB73EC07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247" y="2707499"/>
            <a:ext cx="3656738" cy="3104953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835C2-ABB5-D7A2-44DA-3A810F5A8DFF}"/>
              </a:ext>
            </a:extLst>
          </p:cNvPr>
          <p:cNvSpPr txBox="1"/>
          <p:nvPr/>
        </p:nvSpPr>
        <p:spPr>
          <a:xfrm>
            <a:off x="5023598" y="5785601"/>
            <a:ext cx="3761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b="1" i="1" dirty="0">
                <a:solidFill>
                  <a:srgbClr val="0000FF"/>
                </a:solidFill>
              </a:rPr>
              <a:t>https://www.ncei.noaa.gov/access/monitoring/nao/</a:t>
            </a:r>
          </a:p>
        </p:txBody>
      </p:sp>
    </p:spTree>
    <p:extLst>
      <p:ext uri="{BB962C8B-B14F-4D97-AF65-F5344CB8AC3E}">
        <p14:creationId xmlns:p14="http://schemas.microsoft.com/office/powerpoint/2010/main" val="9510295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Lead-up/factors: Drought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989151"/>
            <a:ext cx="5381694" cy="2101290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Drought: Summer 2022 onward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</a:rPr>
              <a:t>“Triple-dip” La Ni</a:t>
            </a:r>
            <a:r>
              <a:rPr lang="en-CA" altLang="en-US" b="1" dirty="0">
                <a:latin typeface="+mn-lt"/>
                <a:cs typeface="Calibri" panose="020F0502020204030204" pitchFamily="34" charset="0"/>
              </a:rPr>
              <a:t>ña a factor?</a:t>
            </a:r>
          </a:p>
          <a:p>
            <a:pPr marL="531813" indent="-173038">
              <a:buFont typeface="Arial" panose="020B0604020202020204" pitchFamily="34" charset="0"/>
              <a:buChar char="•"/>
            </a:pPr>
            <a:r>
              <a:rPr lang="en-CA" altLang="en-US" b="1" dirty="0">
                <a:latin typeface="+mn-lt"/>
                <a:cs typeface="Calibri" panose="020F0502020204030204" pitchFamily="34" charset="0"/>
              </a:rPr>
              <a:t>Some similarity to 1998-2001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altLang="en-US" sz="2800" b="1" dirty="0">
              <a:latin typeface="+mn-lt"/>
            </a:endParaRPr>
          </a:p>
          <a:p>
            <a:pPr marL="531813" indent="-173038">
              <a:buFont typeface="Arial" panose="020B0604020202020204" pitchFamily="34" charset="0"/>
              <a:buChar char="•"/>
            </a:pPr>
            <a:endParaRPr lang="en-CA" altLang="en-US" b="1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altLang="en-US" sz="28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88CFD-9679-D0EC-DF64-B991EAF15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02" y="762393"/>
            <a:ext cx="2880000" cy="209454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85A56-974F-5EDA-38B1-A46341F621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46" y="3213321"/>
            <a:ext cx="2520000" cy="1947273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FC24C-CA08-A9FC-EC44-FF9AC15561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663" y="4347540"/>
            <a:ext cx="2514600" cy="19431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3552E4-DA7F-C296-88F2-EBBA4CAF29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74" y="3090441"/>
            <a:ext cx="2520000" cy="194727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4435A-1995-EACD-927B-CE9387D8C9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855" y="4082979"/>
            <a:ext cx="2520000" cy="194727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440F30-7ECB-5E36-5D60-5AF22B661593}"/>
              </a:ext>
            </a:extLst>
          </p:cNvPr>
          <p:cNvSpPr>
            <a:spLocks noChangeAspect="1"/>
          </p:cNvSpPr>
          <p:nvPr/>
        </p:nvSpPr>
        <p:spPr>
          <a:xfrm>
            <a:off x="7370328" y="4899586"/>
            <a:ext cx="216000" cy="2160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299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E7EE-0C6F-44B8-A618-F1EC8F52F0A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000" y="360005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3600" b="1" dirty="0">
                <a:solidFill>
                  <a:srgbClr val="C00000"/>
                </a:solidFill>
                <a:latin typeface="+mj-lt"/>
              </a:rPr>
              <a:t>2023 Spring start-up conditions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501691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i="1" dirty="0">
                <a:solidFill>
                  <a:srgbClr val="FF3399"/>
                </a:solidFill>
                <a:latin typeface="Corbel" panose="020B0503020204020204" pitchFamily="34" charset="0"/>
              </a:rPr>
              <a:t>April 26, 2023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5" y="2259568"/>
            <a:ext cx="253550" cy="22362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1124665"/>
            <a:ext cx="5791200" cy="1657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800" b="1" dirty="0">
                <a:latin typeface="Corbel" panose="020B0503020204020204" pitchFamily="34" charset="0"/>
              </a:rPr>
              <a:t>Snow depths </a:t>
            </a:r>
          </a:p>
          <a:p>
            <a:pPr marL="182558" indent="-182558">
              <a:buFont typeface="Arial" panose="020B0604020202020204" pitchFamily="34" charset="0"/>
              <a:buChar char="•"/>
            </a:pPr>
            <a:r>
              <a:rPr lang="en-CA" sz="2400" b="1" dirty="0">
                <a:latin typeface="Corbel" panose="020B0503020204020204" pitchFamily="34" charset="0"/>
              </a:rPr>
              <a:t>Affect spring fires more than 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D605C-D7AA-1BC4-28DD-81A213BEF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00" y="2130947"/>
            <a:ext cx="3168000" cy="288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CC05D-D37D-EF2B-46D0-E8D0FA93E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3352800"/>
            <a:ext cx="3168000" cy="2856393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C738C-1923-256F-826C-750F93302EC2}"/>
              </a:ext>
            </a:extLst>
          </p:cNvPr>
          <p:cNvSpPr txBox="1"/>
          <p:nvPr/>
        </p:nvSpPr>
        <p:spPr>
          <a:xfrm>
            <a:off x="4343400" y="6172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i="1" dirty="0">
                <a:solidFill>
                  <a:srgbClr val="FF3399"/>
                </a:solidFill>
                <a:latin typeface="Corbel" panose="020B0503020204020204" pitchFamily="34" charset="0"/>
              </a:rPr>
              <a:t>May 10,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DF8A1-C7E7-1AC0-DC94-904E2F74ABFA}"/>
              </a:ext>
            </a:extLst>
          </p:cNvPr>
          <p:cNvSpPr>
            <a:spLocks noChangeAspect="1"/>
          </p:cNvSpPr>
          <p:nvPr/>
        </p:nvSpPr>
        <p:spPr bwMode="auto">
          <a:xfrm>
            <a:off x="6629400" y="6288417"/>
            <a:ext cx="360000" cy="3600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933B0D-BE4C-B89A-12A6-4005B0C19E80}"/>
              </a:ext>
            </a:extLst>
          </p:cNvPr>
          <p:cNvSpPr>
            <a:spLocks noChangeAspect="1"/>
          </p:cNvSpPr>
          <p:nvPr/>
        </p:nvSpPr>
        <p:spPr bwMode="auto">
          <a:xfrm>
            <a:off x="6748854" y="6421800"/>
            <a:ext cx="360000" cy="360000"/>
          </a:xfrm>
          <a:prstGeom prst="rect">
            <a:avLst/>
          </a:prstGeom>
          <a:solidFill>
            <a:srgbClr val="0099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22D2EF-5390-294E-093C-ED1DA1E1C644}"/>
              </a:ext>
            </a:extLst>
          </p:cNvPr>
          <p:cNvSpPr txBox="1"/>
          <p:nvPr/>
        </p:nvSpPr>
        <p:spPr>
          <a:xfrm>
            <a:off x="7239000" y="4343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i="1" dirty="0">
                <a:solidFill>
                  <a:srgbClr val="FF3399"/>
                </a:solidFill>
                <a:latin typeface="Corbel" panose="020B0503020204020204" pitchFamily="34" charset="0"/>
              </a:rPr>
              <a:t>May 17,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E53155-44E6-1962-4D37-FDB02C6212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000" y="1566959"/>
            <a:ext cx="3168000" cy="2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Seasonal Forecasts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6" y="989151"/>
            <a:ext cx="8653175" cy="2036480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Issued on 1</a:t>
            </a:r>
            <a:r>
              <a:rPr lang="en-CA" altLang="en-US" sz="2800" b="1" baseline="30000" dirty="0">
                <a:latin typeface="+mn-lt"/>
                <a:cs typeface="Calibri" panose="020F0502020204030204" pitchFamily="34" charset="0"/>
              </a:rPr>
              <a:t>st </a:t>
            </a: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of each month from March – September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Daily Severity Rating linearizes the Canadian Fire Weather Index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  <a:cs typeface="Calibri" panose="020F0502020204030204" pitchFamily="34" charset="0"/>
              </a:rPr>
              <a:t>April-May: Climate models suddenly shifted 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F6B8D-354B-C1C4-ABD4-96356EC29E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486" y="3160033"/>
            <a:ext cx="3088013" cy="2667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A0466-929B-5608-8793-EB2669D0B301}"/>
              </a:ext>
            </a:extLst>
          </p:cNvPr>
          <p:cNvSpPr txBox="1"/>
          <p:nvPr/>
        </p:nvSpPr>
        <p:spPr>
          <a:xfrm>
            <a:off x="1451619" y="5939355"/>
            <a:ext cx="28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/>
              <a:t>April 2023 Forecast for June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C7F9E-2A26-E828-71B8-A2908748F5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568" y="3160033"/>
            <a:ext cx="3088013" cy="2663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63277-0398-374F-1051-9901DD35AF0E}"/>
              </a:ext>
            </a:extLst>
          </p:cNvPr>
          <p:cNvSpPr txBox="1"/>
          <p:nvPr/>
        </p:nvSpPr>
        <p:spPr>
          <a:xfrm>
            <a:off x="4767922" y="5957643"/>
            <a:ext cx="27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/>
              <a:t>May 2023 Forecast for June</a:t>
            </a:r>
          </a:p>
        </p:txBody>
      </p:sp>
    </p:spTree>
    <p:extLst>
      <p:ext uri="{BB962C8B-B14F-4D97-AF65-F5344CB8AC3E}">
        <p14:creationId xmlns:p14="http://schemas.microsoft.com/office/powerpoint/2010/main" val="17441341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May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792001"/>
            <a:ext cx="8616168" cy="1245144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This figure is included only for early season perspective in recent years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8D4711-44EF-D63E-F4F0-3AC70FB789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23" y="1966672"/>
            <a:ext cx="5794141" cy="39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963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6C163-9CC8-5CDD-75D6-E7029F519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59" y="2306028"/>
            <a:ext cx="5715000" cy="400050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D192327-B0AA-08F5-365A-8EE999D9B0E9}"/>
              </a:ext>
            </a:extLst>
          </p:cNvPr>
          <p:cNvGrpSpPr/>
          <p:nvPr/>
        </p:nvGrpSpPr>
        <p:grpSpPr>
          <a:xfrm>
            <a:off x="5896147" y="2742682"/>
            <a:ext cx="2681531" cy="2315801"/>
            <a:chOff x="5896147" y="2742682"/>
            <a:chExt cx="2681531" cy="2315801"/>
          </a:xfrm>
        </p:grpSpPr>
        <p:pic>
          <p:nvPicPr>
            <p:cNvPr id="11" name="Picture 2" descr="W:\EDM\Fire\Seasonal\2017\June\Can_map_template.png">
              <a:extLst>
                <a:ext uri="{FF2B5EF4-FFF2-40B4-BE49-F238E27FC236}">
                  <a16:creationId xmlns:a16="http://schemas.microsoft.com/office/drawing/2014/main" id="{CF433975-F731-4E59-9357-4602EFDCF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147" y="2742682"/>
              <a:ext cx="2681531" cy="231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B720A9-C814-2BDF-F146-542BA2589DC3}"/>
                </a:ext>
              </a:extLst>
            </p:cNvPr>
            <p:cNvSpPr/>
            <p:nvPr/>
          </p:nvSpPr>
          <p:spPr>
            <a:xfrm>
              <a:off x="6296625" y="4074291"/>
              <a:ext cx="471684" cy="33302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6D65CC-8D71-F911-FB51-D4FE6AAF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2" y="238541"/>
            <a:ext cx="8095534" cy="6277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CA" sz="4000" dirty="0">
                <a:solidFill>
                  <a:srgbClr val="C00000"/>
                </a:solidFill>
                <a:latin typeface="+mn-lt"/>
              </a:rPr>
              <a:t>2023 Fire Season: May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F635D7-EA65-14C1-54BA-0832AE233C91}"/>
              </a:ext>
            </a:extLst>
          </p:cNvPr>
          <p:cNvSpPr>
            <a:spLocks noChangeAspect="1"/>
          </p:cNvSpPr>
          <p:nvPr/>
        </p:nvSpPr>
        <p:spPr>
          <a:xfrm>
            <a:off x="3460832" y="5509562"/>
            <a:ext cx="605852" cy="605852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ED50AA-B924-BC3F-EF82-2E475E03F691}"/>
              </a:ext>
            </a:extLst>
          </p:cNvPr>
          <p:cNvGrpSpPr/>
          <p:nvPr/>
        </p:nvGrpSpPr>
        <p:grpSpPr>
          <a:xfrm>
            <a:off x="3879452" y="2646366"/>
            <a:ext cx="4753814" cy="3216332"/>
            <a:chOff x="3879452" y="2310691"/>
            <a:chExt cx="4753814" cy="32163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474961-C1A2-47AC-062A-E75DCCAC7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4035" y="2310691"/>
              <a:ext cx="2799231" cy="3204073"/>
            </a:xfrm>
            <a:prstGeom prst="rect">
              <a:avLst/>
            </a:prstGeom>
            <a:ln w="12700">
              <a:solidFill>
                <a:srgbClr val="FF6600"/>
              </a:solidFill>
            </a:ln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4352FF4-084A-0F8C-417B-114F6FE5A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79452" y="4921171"/>
              <a:ext cx="605852" cy="605852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66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9FF1F4-F7A0-CD52-C1B2-BC056ECDEF8F}"/>
                </a:ext>
              </a:extLst>
            </p:cNvPr>
            <p:cNvSpPr txBox="1"/>
            <p:nvPr/>
          </p:nvSpPr>
          <p:spPr>
            <a:xfrm>
              <a:off x="7465668" y="5036918"/>
              <a:ext cx="1126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>
                  <a:solidFill>
                    <a:srgbClr val="FF6600"/>
                  </a:solidFill>
                </a:rPr>
                <a:t>May 17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4BE608F-A419-AAF9-6EF3-CA1645755670}"/>
              </a:ext>
            </a:extLst>
          </p:cNvPr>
          <p:cNvSpPr>
            <a:spLocks noChangeAspect="1"/>
          </p:cNvSpPr>
          <p:nvPr/>
        </p:nvSpPr>
        <p:spPr>
          <a:xfrm rot="679445">
            <a:off x="5886447" y="3595821"/>
            <a:ext cx="2777197" cy="1401479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CC97C7-8C40-65CF-D805-4E425799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17" y="792000"/>
            <a:ext cx="8616168" cy="2031839"/>
          </a:xfrm>
        </p:spPr>
        <p:txBody>
          <a:bodyPr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Central Alberta: Likely human-caused fires then …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Possible lightning starts in Swan Hills and other regions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altLang="en-US" sz="2800" b="1" dirty="0">
                <a:latin typeface="+mn-lt"/>
              </a:rPr>
              <a:t>Wind-driven … a La Niña-</a:t>
            </a:r>
            <a:r>
              <a:rPr lang="en-CA" altLang="en-US" sz="2800" b="1" dirty="0" err="1">
                <a:latin typeface="+mn-lt"/>
              </a:rPr>
              <a:t>ish</a:t>
            </a:r>
            <a:r>
              <a:rPr lang="en-CA" altLang="en-US" sz="2800" b="1" dirty="0">
                <a:latin typeface="+mn-lt"/>
              </a:rPr>
              <a:t> spring feature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8FF75B-0345-1735-337F-A3A0726A1B5D}"/>
              </a:ext>
            </a:extLst>
          </p:cNvPr>
          <p:cNvGrpSpPr/>
          <p:nvPr/>
        </p:nvGrpSpPr>
        <p:grpSpPr>
          <a:xfrm>
            <a:off x="329615" y="3113590"/>
            <a:ext cx="2782544" cy="3255026"/>
            <a:chOff x="329615" y="3113590"/>
            <a:chExt cx="2782544" cy="325502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EE1AC04-8F68-0CA1-6D53-277EC31607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9615" y="3113590"/>
              <a:ext cx="2782544" cy="325278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4DCAD4-4658-33D3-A481-3116BDE8C149}"/>
                </a:ext>
              </a:extLst>
            </p:cNvPr>
            <p:cNvSpPr txBox="1"/>
            <p:nvPr/>
          </p:nvSpPr>
          <p:spPr>
            <a:xfrm>
              <a:off x="2073795" y="5906951"/>
              <a:ext cx="970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>
                  <a:solidFill>
                    <a:srgbClr val="C00000"/>
                  </a:solidFill>
                </a:rPr>
                <a:t>May 6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FFD1AF5B-525C-FBDD-07D9-DDC87D268E73}"/>
                </a:ext>
              </a:extLst>
            </p:cNvPr>
            <p:cNvSpPr>
              <a:spLocks noChangeAspect="1"/>
            </p:cNvSpPr>
            <p:nvPr/>
          </p:nvSpPr>
          <p:spPr>
            <a:xfrm rot="14417244">
              <a:off x="1797296" y="5098686"/>
              <a:ext cx="606613" cy="300474"/>
            </a:xfrm>
            <a:prstGeom prst="rightArrow">
              <a:avLst/>
            </a:prstGeom>
            <a:solidFill>
              <a:srgbClr val="FFCCCC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6C9BB-B5BA-C489-B6FD-4AA2189B6A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6" y="3097750"/>
            <a:ext cx="37719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86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240108|-11700327|-8754175|-9605520|-12039861|NRCan&quot;,&quot;Id&quot;:&quot;66283b75314430585417e0cc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19619fd-75dc-48cb-820d-8f683a95dd8b}" enabled="1" method="Privileged" siteId="{05c95b33-90ca-49d5-b644-288b930b912b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10052</TotalTime>
  <Words>4507</Words>
  <Application>Microsoft Office PowerPoint</Application>
  <PresentationFormat>On-screen Show (4:3)</PresentationFormat>
  <Paragraphs>462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Ｐゴシック</vt:lpstr>
      <vt:lpstr>Arial</vt:lpstr>
      <vt:lpstr>Calibri</vt:lpstr>
      <vt:lpstr>Calibri Light</vt:lpstr>
      <vt:lpstr>Corbel</vt:lpstr>
      <vt:lpstr>Myriad Pro</vt:lpstr>
      <vt:lpstr>Times</vt:lpstr>
      <vt:lpstr>Verdana</vt:lpstr>
      <vt:lpstr>Wingdings</vt:lpstr>
      <vt:lpstr>Office Theme</vt:lpstr>
      <vt:lpstr>1_Office Theme</vt:lpstr>
      <vt:lpstr>Recent Wildfire in Canada A 2023 Review and 2024 Outlook  Presented to the MARAMA Workshop   April 24, 2024  </vt:lpstr>
      <vt:lpstr>Fire!</vt:lpstr>
      <vt:lpstr>2023 Lead-up/factors: PDO </vt:lpstr>
      <vt:lpstr>2023 Lead-up/factors: ENSO and NAO </vt:lpstr>
      <vt:lpstr>2023 Lead-up/factors: Drought </vt:lpstr>
      <vt:lpstr>PowerPoint Presentation</vt:lpstr>
      <vt:lpstr>2023 Seasonal Forecasts </vt:lpstr>
      <vt:lpstr>2023 Fire Season: May </vt:lpstr>
      <vt:lpstr>2023 Fire Season: May </vt:lpstr>
      <vt:lpstr>2023 Fire Season: May </vt:lpstr>
      <vt:lpstr>2023 Fire Season: June </vt:lpstr>
      <vt:lpstr>2023 Fire Season: July </vt:lpstr>
      <vt:lpstr>2023 Fire Season: August </vt:lpstr>
      <vt:lpstr>2023 Fire Season: September-October </vt:lpstr>
      <vt:lpstr>2023 Fire Season: September-October </vt:lpstr>
      <vt:lpstr>Quebec Fire History and 2023 Fires </vt:lpstr>
      <vt:lpstr>2023 Smoke/FireWork Model</vt:lpstr>
      <vt:lpstr>2023 Evacuations </vt:lpstr>
      <vt:lpstr>More 2023 Records </vt:lpstr>
      <vt:lpstr>Reflections on 2023 </vt:lpstr>
      <vt:lpstr>2023 Activity Continue: “Zombie” Fires </vt:lpstr>
      <vt:lpstr>“Zombie” Fires </vt:lpstr>
      <vt:lpstr>PowerPoint Presentation</vt:lpstr>
      <vt:lpstr>PowerPoint Presentation</vt:lpstr>
      <vt:lpstr>PowerPoint Presentation</vt:lpstr>
      <vt:lpstr>PowerPoint Presentation</vt:lpstr>
      <vt:lpstr>Early – mid Spring Temperature </vt:lpstr>
      <vt:lpstr>Early – mid Spring Precipitation </vt:lpstr>
      <vt:lpstr>Drought </vt:lpstr>
      <vt:lpstr>Apr 2023 vs Apr 2024 NMME </vt:lpstr>
      <vt:lpstr>What about 2024? </vt:lpstr>
      <vt:lpstr>April 2024 Forecast </vt:lpstr>
      <vt:lpstr>Recent Fire Activity (British Columbia) </vt:lpstr>
      <vt:lpstr>Recent Fire Activity (Alberta) </vt:lpstr>
      <vt:lpstr>Recent Fire Activity (Canada) </vt:lpstr>
      <vt:lpstr>Information Sources </vt:lpstr>
      <vt:lpstr>Reference: Information Sources </vt:lpstr>
      <vt:lpstr>PowerPoint Presentation</vt:lpstr>
    </vt:vector>
  </TitlesOfParts>
  <Company>NRCan  /  RNCan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Season Prediction for Canada, May 2019  Richard Carr Natural Resources Canada – Canadian Forest Service  Presentation at: http://cfs.nrcan.gc.ca/firedata/downloads/presentations/</dc:title>
  <dc:creator>Carr, Richard</dc:creator>
  <cp:lastModifiedBy>Richard Carr</cp:lastModifiedBy>
  <cp:revision>319</cp:revision>
  <dcterms:created xsi:type="dcterms:W3CDTF">2019-07-12T21:42:59Z</dcterms:created>
  <dcterms:modified xsi:type="dcterms:W3CDTF">2024-04-23T22:51:34Z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Theme:8\1_Office Theme:3</vt:lpwstr>
  </property>
  <property fmtid="{D5CDD505-2E9C-101B-9397-08002B2CF9AE}" pid="3" name="ClassificationContentMarkingHeaderText">
    <vt:lpwstr>UNCLASSIFIED - NON CLASSIFIÉ</vt:lpwstr>
  </property>
</Properties>
</file>