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sldIdLst>
    <p:sldId id="258" r:id="rId2"/>
    <p:sldId id="394" r:id="rId3"/>
    <p:sldId id="395" r:id="rId4"/>
    <p:sldId id="386" r:id="rId5"/>
    <p:sldId id="363" r:id="rId6"/>
    <p:sldId id="364" r:id="rId7"/>
    <p:sldId id="317" r:id="rId8"/>
    <p:sldId id="384" r:id="rId9"/>
    <p:sldId id="319" r:id="rId10"/>
    <p:sldId id="320" r:id="rId11"/>
    <p:sldId id="264" r:id="rId12"/>
    <p:sldId id="300" r:id="rId13"/>
    <p:sldId id="387" r:id="rId14"/>
    <p:sldId id="336" r:id="rId15"/>
    <p:sldId id="265" r:id="rId16"/>
    <p:sldId id="337" r:id="rId17"/>
    <p:sldId id="266" r:id="rId18"/>
    <p:sldId id="267" r:id="rId19"/>
    <p:sldId id="269" r:id="rId20"/>
    <p:sldId id="365" r:id="rId21"/>
    <p:sldId id="340" r:id="rId22"/>
    <p:sldId id="271" r:id="rId23"/>
    <p:sldId id="273" r:id="rId24"/>
    <p:sldId id="275" r:id="rId25"/>
    <p:sldId id="382" r:id="rId26"/>
    <p:sldId id="278" r:id="rId27"/>
    <p:sldId id="338" r:id="rId28"/>
    <p:sldId id="373" r:id="rId29"/>
    <p:sldId id="374" r:id="rId30"/>
    <p:sldId id="371" r:id="rId31"/>
    <p:sldId id="306" r:id="rId32"/>
    <p:sldId id="307" r:id="rId33"/>
    <p:sldId id="388" r:id="rId34"/>
    <p:sldId id="390" r:id="rId35"/>
    <p:sldId id="389" r:id="rId36"/>
    <p:sldId id="372" r:id="rId37"/>
    <p:sldId id="368" r:id="rId38"/>
    <p:sldId id="369" r:id="rId39"/>
    <p:sldId id="370" r:id="rId40"/>
    <p:sldId id="378" r:id="rId41"/>
    <p:sldId id="379" r:id="rId42"/>
    <p:sldId id="380" r:id="rId43"/>
    <p:sldId id="383" r:id="rId44"/>
    <p:sldId id="326" r:id="rId45"/>
    <p:sldId id="327" r:id="rId46"/>
    <p:sldId id="355" r:id="rId47"/>
    <p:sldId id="331" r:id="rId48"/>
    <p:sldId id="345" r:id="rId49"/>
    <p:sldId id="348" r:id="rId50"/>
    <p:sldId id="349" r:id="rId51"/>
    <p:sldId id="351" r:id="rId52"/>
    <p:sldId id="352" r:id="rId53"/>
    <p:sldId id="334" r:id="rId54"/>
    <p:sldId id="332" r:id="rId55"/>
    <p:sldId id="359" r:id="rId56"/>
    <p:sldId id="333" r:id="rId57"/>
    <p:sldId id="356" r:id="rId58"/>
    <p:sldId id="396" r:id="rId59"/>
    <p:sldId id="397"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66CC"/>
    <a:srgbClr val="FF9900"/>
    <a:srgbClr val="FF9933"/>
    <a:srgbClr val="0099CC"/>
    <a:srgbClr val="00CC99"/>
    <a:srgbClr val="99CC00"/>
    <a:srgbClr val="0000FF"/>
    <a:srgbClr val="33CC33"/>
    <a:srgbClr val="3061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420" autoAdjust="0"/>
    <p:restoredTop sz="91388" autoAdjust="0"/>
  </p:normalViewPr>
  <p:slideViewPr>
    <p:cSldViewPr snapToGrid="0">
      <p:cViewPr varScale="1">
        <p:scale>
          <a:sx n="61" d="100"/>
          <a:sy n="61" d="100"/>
        </p:scale>
        <p:origin x="684" y="48"/>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A022BE-16A9-4F96-A68A-953923C93DC4}" type="datetimeFigureOut">
              <a:rPr lang="en-CA" smtClean="0"/>
              <a:t>2023-11-10</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4EFB58-FB5D-430C-BDD4-7CBEAE304D2D}" type="slidenum">
              <a:rPr lang="en-CA" smtClean="0"/>
              <a:t>‹#›</a:t>
            </a:fld>
            <a:endParaRPr lang="en-CA"/>
          </a:p>
        </p:txBody>
      </p:sp>
    </p:spTree>
    <p:extLst>
      <p:ext uri="{BB962C8B-B14F-4D97-AF65-F5344CB8AC3E}">
        <p14:creationId xmlns:p14="http://schemas.microsoft.com/office/powerpoint/2010/main" val="1842308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34EFB58-FB5D-430C-BDD4-7CBEAE304D2D}" type="slidenum">
              <a:rPr lang="en-CA" smtClean="0"/>
              <a:t>3</a:t>
            </a:fld>
            <a:endParaRPr lang="en-CA"/>
          </a:p>
        </p:txBody>
      </p:sp>
    </p:spTree>
    <p:extLst>
      <p:ext uri="{BB962C8B-B14F-4D97-AF65-F5344CB8AC3E}">
        <p14:creationId xmlns:p14="http://schemas.microsoft.com/office/powerpoint/2010/main" val="2379586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sz="1200" dirty="0">
                <a:solidFill>
                  <a:prstClr val="black"/>
                </a:solidFill>
                <a:latin typeface="Arial" panose="020B0604020202020204" pitchFamily="34" charset="0"/>
              </a:rPr>
              <a:t>Surface fire spread is governed by the in-stand wind flow, which is lower that the above-canopy wind speed.  The tree canopy (crowns) inhibit winds, creating a region of low wind speed and strong turbulence.  Depending on the density of the understory, a low-level wind maximum (jet) can occur below the canopy.  These below-canopy winds are what drive the surface fire.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ltLang="en-US" sz="1200" dirty="0">
              <a:solidFill>
                <a:prstClr val="black"/>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sz="1200" dirty="0">
                <a:solidFill>
                  <a:prstClr val="black"/>
                </a:solidFill>
                <a:latin typeface="Arial" panose="020B0604020202020204" pitchFamily="34" charset="0"/>
              </a:rPr>
              <a:t>When surface fires reach an intensity sufficient enough to ignite the tree branches aloft, a crown fire may occur.  Ladder fuels (shrubs, thin branches, bark flakes and tree lichens below the bulk of the tree canopy) assist in carrying the surface fire into the crown.  Crowning leads to a significant acceleration in the rate of spread as the winds above the tree canopy are accessed by the fire.  Also, fire intensity increases as a new source of combustible fuel is tapped.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ltLang="en-US" sz="1200" dirty="0">
              <a:solidFill>
                <a:prstClr val="black"/>
              </a:solidFill>
              <a:latin typeface="Arial" panose="020B0604020202020204" pitchFamily="34" charset="0"/>
            </a:endParaRPr>
          </a:p>
          <a:p>
            <a:endParaRPr lang="en-CA" dirty="0"/>
          </a:p>
        </p:txBody>
      </p:sp>
      <p:sp>
        <p:nvSpPr>
          <p:cNvPr id="4" name="Slide Number Placeholder 3"/>
          <p:cNvSpPr>
            <a:spLocks noGrp="1"/>
          </p:cNvSpPr>
          <p:nvPr>
            <p:ph type="sldNum" sz="quarter" idx="10"/>
          </p:nvPr>
        </p:nvSpPr>
        <p:spPr/>
        <p:txBody>
          <a:bodyPr/>
          <a:lstStyle/>
          <a:p>
            <a:fld id="{434EFB58-FB5D-430C-BDD4-7CBEAE304D2D}" type="slidenum">
              <a:rPr lang="en-CA" smtClean="0"/>
              <a:t>22</a:t>
            </a:fld>
            <a:endParaRPr lang="en-CA"/>
          </a:p>
        </p:txBody>
      </p:sp>
    </p:spTree>
    <p:extLst>
      <p:ext uri="{BB962C8B-B14F-4D97-AF65-F5344CB8AC3E}">
        <p14:creationId xmlns:p14="http://schemas.microsoft.com/office/powerpoint/2010/main" val="1118897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10"/>
          </p:nvPr>
        </p:nvSpPr>
        <p:spPr/>
        <p:txBody>
          <a:bodyPr/>
          <a:lstStyle/>
          <a:p>
            <a:fld id="{434EFB58-FB5D-430C-BDD4-7CBEAE304D2D}" type="slidenum">
              <a:rPr lang="en-CA" smtClean="0"/>
              <a:t>28</a:t>
            </a:fld>
            <a:endParaRPr lang="en-CA"/>
          </a:p>
        </p:txBody>
      </p:sp>
    </p:spTree>
    <p:extLst>
      <p:ext uri="{BB962C8B-B14F-4D97-AF65-F5344CB8AC3E}">
        <p14:creationId xmlns:p14="http://schemas.microsoft.com/office/powerpoint/2010/main" val="2120433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10"/>
          </p:nvPr>
        </p:nvSpPr>
        <p:spPr/>
        <p:txBody>
          <a:bodyPr/>
          <a:lstStyle/>
          <a:p>
            <a:fld id="{434EFB58-FB5D-430C-BDD4-7CBEAE304D2D}" type="slidenum">
              <a:rPr lang="en-CA" smtClean="0"/>
              <a:t>29</a:t>
            </a:fld>
            <a:endParaRPr lang="en-CA"/>
          </a:p>
        </p:txBody>
      </p:sp>
    </p:spTree>
    <p:extLst>
      <p:ext uri="{BB962C8B-B14F-4D97-AF65-F5344CB8AC3E}">
        <p14:creationId xmlns:p14="http://schemas.microsoft.com/office/powerpoint/2010/main" val="1867605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Other notable values in the ranges of these indexes exist.</a:t>
            </a:r>
          </a:p>
          <a:p>
            <a:r>
              <a:rPr lang="en-CA" dirty="0"/>
              <a:t>Dark red values indicate extreme activity</a:t>
            </a:r>
            <a:r>
              <a:rPr lang="en-CA" baseline="0" dirty="0"/>
              <a:t> thresholds.</a:t>
            </a:r>
            <a:endParaRPr lang="en-CA" dirty="0"/>
          </a:p>
        </p:txBody>
      </p:sp>
      <p:sp>
        <p:nvSpPr>
          <p:cNvPr id="4" name="Slide Number Placeholder 3"/>
          <p:cNvSpPr>
            <a:spLocks noGrp="1"/>
          </p:cNvSpPr>
          <p:nvPr>
            <p:ph type="sldNum" sz="quarter" idx="10"/>
          </p:nvPr>
        </p:nvSpPr>
        <p:spPr/>
        <p:txBody>
          <a:bodyPr/>
          <a:lstStyle/>
          <a:p>
            <a:fld id="{434EFB58-FB5D-430C-BDD4-7CBEAE304D2D}" type="slidenum">
              <a:rPr lang="en-CA" smtClean="0"/>
              <a:t>30</a:t>
            </a:fld>
            <a:endParaRPr lang="en-CA"/>
          </a:p>
        </p:txBody>
      </p:sp>
    </p:spTree>
    <p:extLst>
      <p:ext uri="{BB962C8B-B14F-4D97-AF65-F5344CB8AC3E}">
        <p14:creationId xmlns:p14="http://schemas.microsoft.com/office/powerpoint/2010/main" val="2586839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“Incremental change” refers to the iteration count.</a:t>
            </a:r>
          </a:p>
        </p:txBody>
      </p:sp>
      <p:sp>
        <p:nvSpPr>
          <p:cNvPr id="4" name="Slide Number Placeholder 3"/>
          <p:cNvSpPr>
            <a:spLocks noGrp="1"/>
          </p:cNvSpPr>
          <p:nvPr>
            <p:ph type="sldNum" sz="quarter" idx="10"/>
          </p:nvPr>
        </p:nvSpPr>
        <p:spPr/>
        <p:txBody>
          <a:bodyPr/>
          <a:lstStyle/>
          <a:p>
            <a:fld id="{434EFB58-FB5D-430C-BDD4-7CBEAE304D2D}" type="slidenum">
              <a:rPr lang="en-CA" smtClean="0"/>
              <a:t>31</a:t>
            </a:fld>
            <a:endParaRPr lang="en-CA"/>
          </a:p>
        </p:txBody>
      </p:sp>
    </p:spTree>
    <p:extLst>
      <p:ext uri="{BB962C8B-B14F-4D97-AF65-F5344CB8AC3E}">
        <p14:creationId xmlns:p14="http://schemas.microsoft.com/office/powerpoint/2010/main" val="1072681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“Incremental change” refers to the iteration count.</a:t>
            </a:r>
          </a:p>
          <a:p>
            <a:endParaRPr lang="en-CA" dirty="0"/>
          </a:p>
        </p:txBody>
      </p:sp>
      <p:sp>
        <p:nvSpPr>
          <p:cNvPr id="4" name="Slide Number Placeholder 3"/>
          <p:cNvSpPr>
            <a:spLocks noGrp="1"/>
          </p:cNvSpPr>
          <p:nvPr>
            <p:ph type="sldNum" sz="quarter" idx="10"/>
          </p:nvPr>
        </p:nvSpPr>
        <p:spPr/>
        <p:txBody>
          <a:bodyPr/>
          <a:lstStyle/>
          <a:p>
            <a:fld id="{434EFB58-FB5D-430C-BDD4-7CBEAE304D2D}" type="slidenum">
              <a:rPr lang="en-CA" smtClean="0"/>
              <a:t>32</a:t>
            </a:fld>
            <a:endParaRPr lang="en-CA"/>
          </a:p>
        </p:txBody>
      </p:sp>
    </p:spTree>
    <p:extLst>
      <p:ext uri="{BB962C8B-B14F-4D97-AF65-F5344CB8AC3E}">
        <p14:creationId xmlns:p14="http://schemas.microsoft.com/office/powerpoint/2010/main" val="2206166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Waves</a:t>
            </a:r>
            <a:r>
              <a:rPr lang="en-CA" baseline="0" dirty="0"/>
              <a:t> on the Fort Smith BUI graph are hand-drawn</a:t>
            </a:r>
            <a:endParaRPr lang="en-CA" dirty="0"/>
          </a:p>
        </p:txBody>
      </p:sp>
      <p:sp>
        <p:nvSpPr>
          <p:cNvPr id="4" name="Slide Number Placeholder 3"/>
          <p:cNvSpPr>
            <a:spLocks noGrp="1"/>
          </p:cNvSpPr>
          <p:nvPr>
            <p:ph type="sldNum" sz="quarter" idx="10"/>
          </p:nvPr>
        </p:nvSpPr>
        <p:spPr/>
        <p:txBody>
          <a:bodyPr/>
          <a:lstStyle/>
          <a:p>
            <a:fld id="{434EFB58-FB5D-430C-BDD4-7CBEAE304D2D}" type="slidenum">
              <a:rPr lang="en-CA" smtClean="0"/>
              <a:t>40</a:t>
            </a:fld>
            <a:endParaRPr lang="en-CA"/>
          </a:p>
        </p:txBody>
      </p:sp>
    </p:spTree>
    <p:extLst>
      <p:ext uri="{BB962C8B-B14F-4D97-AF65-F5344CB8AC3E}">
        <p14:creationId xmlns:p14="http://schemas.microsoft.com/office/powerpoint/2010/main" val="2343539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41</a:t>
            </a:fld>
            <a:endParaRPr lang="en-CA" altLang="en-US"/>
          </a:p>
        </p:txBody>
      </p:sp>
    </p:spTree>
    <p:extLst>
      <p:ext uri="{BB962C8B-B14F-4D97-AF65-F5344CB8AC3E}">
        <p14:creationId xmlns:p14="http://schemas.microsoft.com/office/powerpoint/2010/main" val="2082415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10"/>
          </p:nvPr>
        </p:nvSpPr>
        <p:spPr/>
        <p:txBody>
          <a:bodyPr/>
          <a:lstStyle/>
          <a:p>
            <a:fld id="{434EFB58-FB5D-430C-BDD4-7CBEAE304D2D}" type="slidenum">
              <a:rPr lang="en-CA" smtClean="0"/>
              <a:t>42</a:t>
            </a:fld>
            <a:endParaRPr lang="en-CA"/>
          </a:p>
        </p:txBody>
      </p:sp>
    </p:spTree>
    <p:extLst>
      <p:ext uri="{BB962C8B-B14F-4D97-AF65-F5344CB8AC3E}">
        <p14:creationId xmlns:p14="http://schemas.microsoft.com/office/powerpoint/2010/main" val="1005600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34EFB58-FB5D-430C-BDD4-7CBEAE304D2D}" type="slidenum">
              <a:rPr lang="en-CA" smtClean="0"/>
              <a:t>43</a:t>
            </a:fld>
            <a:endParaRPr lang="en-CA"/>
          </a:p>
        </p:txBody>
      </p:sp>
    </p:spTree>
    <p:extLst>
      <p:ext uri="{BB962C8B-B14F-4D97-AF65-F5344CB8AC3E}">
        <p14:creationId xmlns:p14="http://schemas.microsoft.com/office/powerpoint/2010/main" val="542025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err="1"/>
              <a:t>Serotinous</a:t>
            </a:r>
            <a:r>
              <a:rPr lang="en-CA" dirty="0"/>
              <a:t>=“closed” – seed dispersion is gradual or occurs later</a:t>
            </a:r>
          </a:p>
          <a:p>
            <a:endParaRPr lang="en-CA" dirty="0"/>
          </a:p>
        </p:txBody>
      </p:sp>
      <p:sp>
        <p:nvSpPr>
          <p:cNvPr id="4" name="Slide Number Placeholder 3"/>
          <p:cNvSpPr>
            <a:spLocks noGrp="1"/>
          </p:cNvSpPr>
          <p:nvPr>
            <p:ph type="sldNum" sz="quarter" idx="10"/>
          </p:nvPr>
        </p:nvSpPr>
        <p:spPr/>
        <p:txBody>
          <a:bodyPr/>
          <a:lstStyle/>
          <a:p>
            <a:fld id="{434EFB58-FB5D-430C-BDD4-7CBEAE304D2D}" type="slidenum">
              <a:rPr lang="en-CA" smtClean="0"/>
              <a:t>4</a:t>
            </a:fld>
            <a:endParaRPr lang="en-CA"/>
          </a:p>
        </p:txBody>
      </p:sp>
    </p:spTree>
    <p:extLst>
      <p:ext uri="{BB962C8B-B14F-4D97-AF65-F5344CB8AC3E}">
        <p14:creationId xmlns:p14="http://schemas.microsoft.com/office/powerpoint/2010/main" val="3943777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99AA8B-789D-4ABA-947A-4E75819826D1}" type="slidenum">
              <a:rPr kumimoji="0" lang="en-CA"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CA"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395" name="Rectangle 2"/>
          <p:cNvSpPr>
            <a:spLocks noGrp="1" noRot="1" noChangeAspect="1" noChangeArrowheads="1" noTextEdit="1"/>
          </p:cNvSpPr>
          <p:nvPr>
            <p:ph type="sldImg"/>
          </p:nvPr>
        </p:nvSpPr>
        <p:spPr bwMode="auto">
          <a:xfrm>
            <a:off x="1144588"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p:cNvSpPr>
            <a:spLocks noGrp="1" noChangeArrowheads="1"/>
          </p:cNvSpPr>
          <p:nvPr>
            <p:ph type="body" idx="1"/>
          </p:nvPr>
        </p:nvSpPr>
        <p:spPr bwMode="auto">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Tree>
    <p:extLst>
      <p:ext uri="{BB962C8B-B14F-4D97-AF65-F5344CB8AC3E}">
        <p14:creationId xmlns:p14="http://schemas.microsoft.com/office/powerpoint/2010/main" val="726458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9CEEF3-7A51-48BA-8FD4-E22C4EDCDB80}" type="slidenum">
              <a:rPr kumimoji="0" lang="en-CA"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CA"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371" name="Rectangle 2"/>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Prometheus</a:t>
            </a:r>
            <a:r>
              <a:rPr lang="en-US" altLang="en-US" baseline="0" dirty="0"/>
              <a:t> – firegrowthmodel.ca</a:t>
            </a:r>
            <a:endParaRPr lang="en-US" altLang="en-US" dirty="0"/>
          </a:p>
        </p:txBody>
      </p:sp>
    </p:spTree>
    <p:extLst>
      <p:ext uri="{BB962C8B-B14F-4D97-AF65-F5344CB8AC3E}">
        <p14:creationId xmlns:p14="http://schemas.microsoft.com/office/powerpoint/2010/main" val="4188838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Various number of people working on FGM response</a:t>
            </a:r>
            <a:r>
              <a:rPr lang="en-CA" baseline="0" dirty="0"/>
              <a:t> – up to 12 in 2021 but not all at </a:t>
            </a:r>
            <a:r>
              <a:rPr lang="en-CA" baseline="0"/>
              <a:t>one time.</a:t>
            </a:r>
            <a:endParaRPr lang="en-CA" dirty="0"/>
          </a:p>
        </p:txBody>
      </p:sp>
      <p:sp>
        <p:nvSpPr>
          <p:cNvPr id="4" name="Slide Number Placeholder 3"/>
          <p:cNvSpPr>
            <a:spLocks noGrp="1"/>
          </p:cNvSpPr>
          <p:nvPr>
            <p:ph type="sldNum" sz="quarter" idx="10"/>
          </p:nvPr>
        </p:nvSpPr>
        <p:spPr/>
        <p:txBody>
          <a:bodyPr/>
          <a:lstStyle/>
          <a:p>
            <a:fld id="{434EFB58-FB5D-430C-BDD4-7CBEAE304D2D}" type="slidenum">
              <a:rPr lang="en-CA" smtClean="0"/>
              <a:t>51</a:t>
            </a:fld>
            <a:endParaRPr lang="en-CA"/>
          </a:p>
        </p:txBody>
      </p:sp>
    </p:spTree>
    <p:extLst>
      <p:ext uri="{BB962C8B-B14F-4D97-AF65-F5344CB8AC3E}">
        <p14:creationId xmlns:p14="http://schemas.microsoft.com/office/powerpoint/2010/main" val="2426046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34EFB58-FB5D-430C-BDD4-7CBEAE304D2D}" type="slidenum">
              <a:rPr lang="en-CA" smtClean="0"/>
              <a:t>53</a:t>
            </a:fld>
            <a:endParaRPr lang="en-CA"/>
          </a:p>
        </p:txBody>
      </p:sp>
    </p:spTree>
    <p:extLst>
      <p:ext uri="{BB962C8B-B14F-4D97-AF65-F5344CB8AC3E}">
        <p14:creationId xmlns:p14="http://schemas.microsoft.com/office/powerpoint/2010/main" val="32654162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Calibri" panose="020F0502020204030204" pitchFamily="34" charset="0"/>
                <a:ea typeface="Calibri" panose="020F0502020204030204" pitchFamily="34" charset="0"/>
                <a:cs typeface="Times New Roman" panose="02020603050405020304" pitchFamily="18" charset="0"/>
              </a:rPr>
              <a:t>CWFIF Technical architecture based on business requirements identified by partner organizations, including </a:t>
            </a:r>
            <a:r>
              <a:rPr lang="en-CA" sz="1200" dirty="0" err="1">
                <a:latin typeface="Calibri" panose="020F0502020204030204" pitchFamily="34" charset="0"/>
                <a:ea typeface="Calibri" panose="020F0502020204030204" pitchFamily="34" charset="0"/>
                <a:cs typeface="Times New Roman" panose="02020603050405020304" pitchFamily="18" charset="0"/>
              </a:rPr>
              <a:t>NRCan</a:t>
            </a:r>
            <a:r>
              <a:rPr lang="en-CA" sz="1200" dirty="0">
                <a:latin typeface="Calibri" panose="020F0502020204030204" pitchFamily="34" charset="0"/>
                <a:ea typeface="Calibri" panose="020F0502020204030204" pitchFamily="34" charset="0"/>
                <a:cs typeface="Times New Roman" panose="02020603050405020304" pitchFamily="18" charset="0"/>
              </a:rPr>
              <a:t>, CIFFC, FPT fire management agencies and some Federal departments.</a:t>
            </a:r>
            <a:endParaRPr lang="en-CA" dirty="0">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10"/>
          </p:nvPr>
        </p:nvSpPr>
        <p:spPr/>
        <p:txBody>
          <a:bodyPr/>
          <a:lstStyle/>
          <a:p>
            <a:fld id="{434EFB58-FB5D-430C-BDD4-7CBEAE304D2D}" type="slidenum">
              <a:rPr lang="en-CA" smtClean="0"/>
              <a:t>54</a:t>
            </a:fld>
            <a:endParaRPr lang="en-CA"/>
          </a:p>
        </p:txBody>
      </p:sp>
    </p:spTree>
    <p:extLst>
      <p:ext uri="{BB962C8B-B14F-4D97-AF65-F5344CB8AC3E}">
        <p14:creationId xmlns:p14="http://schemas.microsoft.com/office/powerpoint/2010/main" val="3733384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34EFB58-FB5D-430C-BDD4-7CBEAE304D2D}" type="slidenum">
              <a:rPr lang="en-CA" smtClean="0"/>
              <a:t>55</a:t>
            </a:fld>
            <a:endParaRPr lang="en-CA"/>
          </a:p>
        </p:txBody>
      </p:sp>
    </p:spTree>
    <p:extLst>
      <p:ext uri="{BB962C8B-B14F-4D97-AF65-F5344CB8AC3E}">
        <p14:creationId xmlns:p14="http://schemas.microsoft.com/office/powerpoint/2010/main" val="21691084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34EFB58-FB5D-430C-BDD4-7CBEAE304D2D}" type="slidenum">
              <a:rPr lang="en-CA" smtClean="0"/>
              <a:t>56</a:t>
            </a:fld>
            <a:endParaRPr lang="en-CA"/>
          </a:p>
        </p:txBody>
      </p:sp>
    </p:spTree>
    <p:extLst>
      <p:ext uri="{BB962C8B-B14F-4D97-AF65-F5344CB8AC3E}">
        <p14:creationId xmlns:p14="http://schemas.microsoft.com/office/powerpoint/2010/main" val="1186554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57</a:t>
            </a:fld>
            <a:endParaRPr lang="en-CA" altLang="en-US"/>
          </a:p>
        </p:txBody>
      </p:sp>
      <p:sp>
        <p:nvSpPr>
          <p:cNvPr id="34819" name="Slide Image Placeholder 1"/>
          <p:cNvSpPr>
            <a:spLocks noGrp="1" noRot="1" noChangeAspect="1" noTextEdit="1"/>
          </p:cNvSpPr>
          <p:nvPr>
            <p:ph type="sldImg"/>
          </p:nvPr>
        </p:nvSpPr>
        <p:spPr>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57</a:t>
            </a:fld>
            <a:endParaRPr lang="en-US" altLang="en-US"/>
          </a:p>
        </p:txBody>
      </p:sp>
    </p:spTree>
    <p:extLst>
      <p:ext uri="{BB962C8B-B14F-4D97-AF65-F5344CB8AC3E}">
        <p14:creationId xmlns:p14="http://schemas.microsoft.com/office/powerpoint/2010/main" val="3958289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Relational worldview</a:t>
            </a:r>
          </a:p>
          <a:p>
            <a:pPr marL="0" lvl="0" indent="0" algn="l" rtl="0">
              <a:lnSpc>
                <a:spcPct val="100000"/>
              </a:lnSpc>
              <a:spcBef>
                <a:spcPts val="0"/>
              </a:spcBef>
              <a:spcAft>
                <a:spcPts val="0"/>
              </a:spcAft>
              <a:buSzPts val="1400"/>
              <a:buNone/>
            </a:pPr>
            <a:r>
              <a:rPr lang="en-US" dirty="0"/>
              <a:t>  Fire used to achieve cultural objectives</a:t>
            </a:r>
          </a:p>
          <a:p>
            <a:pPr marL="0" lvl="0" indent="0" algn="l" rtl="0">
              <a:lnSpc>
                <a:spcPct val="100000"/>
              </a:lnSpc>
              <a:spcBef>
                <a:spcPts val="0"/>
              </a:spcBef>
              <a:spcAft>
                <a:spcPts val="0"/>
              </a:spcAft>
              <a:buSzPts val="1400"/>
              <a:buNone/>
            </a:pPr>
            <a:r>
              <a:rPr lang="en-US" dirty="0"/>
              <a:t>  Fire as a responsibility</a:t>
            </a:r>
          </a:p>
          <a:p>
            <a:pPr marL="0" lvl="0" indent="0" algn="l" rtl="0">
              <a:lnSpc>
                <a:spcPct val="100000"/>
              </a:lnSpc>
              <a:spcBef>
                <a:spcPts val="0"/>
              </a:spcBef>
              <a:spcAft>
                <a:spcPts val="0"/>
              </a:spcAft>
              <a:buSzPts val="1400"/>
              <a:buNone/>
            </a:pPr>
            <a:r>
              <a:rPr lang="en-US" dirty="0"/>
              <a:t>  Fire as a medicine</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err="1"/>
              <a:t>Shackan</a:t>
            </a:r>
            <a:r>
              <a:rPr lang="en-US" dirty="0"/>
              <a:t> – </a:t>
            </a:r>
            <a:r>
              <a:rPr lang="en-US" dirty="0" err="1"/>
              <a:t>Xwisten</a:t>
            </a:r>
            <a:r>
              <a:rPr lang="en-US" baseline="0" dirty="0"/>
              <a:t> – what is crown land – what is natural?</a:t>
            </a:r>
            <a:endParaRPr lang="en-US" dirty="0"/>
          </a:p>
          <a:p>
            <a:pPr marL="0" lvl="0" indent="0" algn="l" rtl="0">
              <a:lnSpc>
                <a:spcPct val="100000"/>
              </a:lnSpc>
              <a:spcBef>
                <a:spcPts val="0"/>
              </a:spcBef>
              <a:spcAft>
                <a:spcPts val="0"/>
              </a:spcAft>
              <a:buSzPts val="1400"/>
              <a:buNone/>
            </a:pPr>
            <a:r>
              <a:rPr lang="en-US" dirty="0"/>
              <a:t>Lack of understanding of cultural burning</a:t>
            </a:r>
          </a:p>
          <a:p>
            <a:endParaRPr lang="en-CA" dirty="0"/>
          </a:p>
        </p:txBody>
      </p:sp>
      <p:sp>
        <p:nvSpPr>
          <p:cNvPr id="4" name="Slide Number Placeholder 3"/>
          <p:cNvSpPr>
            <a:spLocks noGrp="1"/>
          </p:cNvSpPr>
          <p:nvPr>
            <p:ph type="sldNum" sz="quarter" idx="10"/>
          </p:nvPr>
        </p:nvSpPr>
        <p:spPr/>
        <p:txBody>
          <a:bodyPr/>
          <a:lstStyle/>
          <a:p>
            <a:fld id="{434EFB58-FB5D-430C-BDD4-7CBEAE304D2D}" type="slidenum">
              <a:rPr lang="en-CA" smtClean="0"/>
              <a:t>5</a:t>
            </a:fld>
            <a:endParaRPr lang="en-CA"/>
          </a:p>
        </p:txBody>
      </p:sp>
    </p:spTree>
    <p:extLst>
      <p:ext uri="{BB962C8B-B14F-4D97-AF65-F5344CB8AC3E}">
        <p14:creationId xmlns:p14="http://schemas.microsoft.com/office/powerpoint/2010/main" val="544072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Major difference between wildfire and the Indigenous burning practices. </a:t>
            </a:r>
          </a:p>
          <a:p>
            <a:pPr marL="0" lvl="0" indent="0" algn="l" rtl="0">
              <a:lnSpc>
                <a:spcPct val="100000"/>
              </a:lnSpc>
              <a:spcBef>
                <a:spcPts val="0"/>
              </a:spcBef>
              <a:spcAft>
                <a:spcPts val="0"/>
              </a:spcAft>
              <a:buSzPts val="1400"/>
              <a:buNone/>
            </a:pPr>
            <a:r>
              <a:rPr lang="en-US" dirty="0"/>
              <a:t>Wildfire can either be started by natural or human causes, and generally occur in the summer months or other times when vegetation is dry and conducive to burning out-of-control. </a:t>
            </a:r>
          </a:p>
          <a:p>
            <a:pPr marL="0" lvl="0" indent="0" algn="l" rtl="0">
              <a:lnSpc>
                <a:spcPct val="100000"/>
              </a:lnSpc>
              <a:spcBef>
                <a:spcPts val="0"/>
              </a:spcBef>
              <a:spcAft>
                <a:spcPts val="0"/>
              </a:spcAft>
              <a:buSzPts val="1400"/>
              <a:buNone/>
            </a:pPr>
            <a:r>
              <a:rPr lang="en-US" dirty="0"/>
              <a:t>Indigenous burns are controlled, and generally take place in low risk seasons such as the late fall. These fires are started by people with knowledge and experience about fire </a:t>
            </a:r>
            <a:r>
              <a:rPr lang="en-US" dirty="0" err="1"/>
              <a:t>behaviour</a:t>
            </a:r>
            <a:r>
              <a:rPr lang="en-US" dirty="0"/>
              <a:t> and fire control, and there is generally a purpose for burning.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Lightning started fires were not common enough to be relied upon</a:t>
            </a:r>
          </a:p>
          <a:p>
            <a:pPr marL="0" lvl="0" indent="0" algn="l" rtl="0">
              <a:lnSpc>
                <a:spcPct val="100000"/>
              </a:lnSpc>
              <a:spcBef>
                <a:spcPts val="0"/>
              </a:spcBef>
              <a:spcAft>
                <a:spcPts val="0"/>
              </a:spcAft>
              <a:buSzPts val="1400"/>
              <a:buNone/>
            </a:pPr>
            <a:endParaRPr lang="en-US"/>
          </a:p>
        </p:txBody>
      </p:sp>
      <p:sp>
        <p:nvSpPr>
          <p:cNvPr id="4" name="Slide Number Placeholder 3"/>
          <p:cNvSpPr>
            <a:spLocks noGrp="1"/>
          </p:cNvSpPr>
          <p:nvPr>
            <p:ph type="sldNum" sz="quarter" idx="10"/>
          </p:nvPr>
        </p:nvSpPr>
        <p:spPr/>
        <p:txBody>
          <a:bodyPr/>
          <a:lstStyle/>
          <a:p>
            <a:fld id="{434EFB58-FB5D-430C-BDD4-7CBEAE304D2D}" type="slidenum">
              <a:rPr lang="en-CA" smtClean="0"/>
              <a:t>6</a:t>
            </a:fld>
            <a:endParaRPr lang="en-CA"/>
          </a:p>
        </p:txBody>
      </p:sp>
    </p:spTree>
    <p:extLst>
      <p:ext uri="{BB962C8B-B14F-4D97-AF65-F5344CB8AC3E}">
        <p14:creationId xmlns:p14="http://schemas.microsoft.com/office/powerpoint/2010/main" val="1325898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34EFB58-FB5D-430C-BDD4-7CBEAE304D2D}" type="slidenum">
              <a:rPr lang="en-CA" smtClean="0"/>
              <a:t>7</a:t>
            </a:fld>
            <a:endParaRPr lang="en-CA"/>
          </a:p>
        </p:txBody>
      </p:sp>
    </p:spTree>
    <p:extLst>
      <p:ext uri="{BB962C8B-B14F-4D97-AF65-F5344CB8AC3E}">
        <p14:creationId xmlns:p14="http://schemas.microsoft.com/office/powerpoint/2010/main" val="3535659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34EFB58-FB5D-430C-BDD4-7CBEAE304D2D}" type="slidenum">
              <a:rPr lang="en-CA" smtClean="0"/>
              <a:t>8</a:t>
            </a:fld>
            <a:endParaRPr lang="en-CA"/>
          </a:p>
        </p:txBody>
      </p:sp>
    </p:spTree>
    <p:extLst>
      <p:ext uri="{BB962C8B-B14F-4D97-AF65-F5344CB8AC3E}">
        <p14:creationId xmlns:p14="http://schemas.microsoft.com/office/powerpoint/2010/main" val="66552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34EFB58-FB5D-430C-BDD4-7CBEAE304D2D}" type="slidenum">
              <a:rPr lang="en-CA" smtClean="0"/>
              <a:t>9</a:t>
            </a:fld>
            <a:endParaRPr lang="en-CA"/>
          </a:p>
        </p:txBody>
      </p:sp>
    </p:spTree>
    <p:extLst>
      <p:ext uri="{BB962C8B-B14F-4D97-AF65-F5344CB8AC3E}">
        <p14:creationId xmlns:p14="http://schemas.microsoft.com/office/powerpoint/2010/main" val="548149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34EFB58-FB5D-430C-BDD4-7CBEAE304D2D}" type="slidenum">
              <a:rPr lang="en-CA" smtClean="0"/>
              <a:t>10</a:t>
            </a:fld>
            <a:endParaRPr lang="en-CA"/>
          </a:p>
        </p:txBody>
      </p:sp>
    </p:spTree>
    <p:extLst>
      <p:ext uri="{BB962C8B-B14F-4D97-AF65-F5344CB8AC3E}">
        <p14:creationId xmlns:p14="http://schemas.microsoft.com/office/powerpoint/2010/main" val="3387344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Ignition:</a:t>
            </a:r>
            <a:r>
              <a:rPr lang="en-CA" baseline="0" dirty="0"/>
              <a:t> Fuel=reductant  Oxidizing agent: Oxygen</a:t>
            </a:r>
            <a:endParaRPr lang="en-CA" dirty="0"/>
          </a:p>
        </p:txBody>
      </p:sp>
      <p:sp>
        <p:nvSpPr>
          <p:cNvPr id="4" name="Slide Number Placeholder 3"/>
          <p:cNvSpPr>
            <a:spLocks noGrp="1"/>
          </p:cNvSpPr>
          <p:nvPr>
            <p:ph type="sldNum" sz="quarter" idx="10"/>
          </p:nvPr>
        </p:nvSpPr>
        <p:spPr/>
        <p:txBody>
          <a:bodyPr/>
          <a:lstStyle/>
          <a:p>
            <a:fld id="{434EFB58-FB5D-430C-BDD4-7CBEAE304D2D}" type="slidenum">
              <a:rPr lang="en-CA" smtClean="0"/>
              <a:t>12</a:t>
            </a:fld>
            <a:endParaRPr lang="en-CA"/>
          </a:p>
        </p:txBody>
      </p:sp>
    </p:spTree>
    <p:extLst>
      <p:ext uri="{BB962C8B-B14F-4D97-AF65-F5344CB8AC3E}">
        <p14:creationId xmlns:p14="http://schemas.microsoft.com/office/powerpoint/2010/main" val="10959300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3" descr="corporate_green_e.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7"/>
            <a:ext cx="7772400" cy="1470025"/>
          </a:xfrm>
        </p:spPr>
        <p:txBody>
          <a:bodyPr/>
          <a:lstStyle>
            <a:lvl1pPr algn="ctr">
              <a:defRPr>
                <a:solidFill>
                  <a:schemeClr val="tx1"/>
                </a:solidFill>
              </a:defRPr>
            </a:lvl1pPr>
          </a:lstStyle>
          <a:p>
            <a:r>
              <a:rPr lang="x-none"/>
              <a:t>Click to edit Master title style</a:t>
            </a:r>
            <a:endParaRPr lang="en-US" dirty="0"/>
          </a:p>
        </p:txBody>
      </p:sp>
      <p:sp>
        <p:nvSpPr>
          <p:cNvPr id="3" name="Subtitle 2"/>
          <p:cNvSpPr>
            <a:spLocks noGrp="1"/>
          </p:cNvSpPr>
          <p:nvPr>
            <p:ph type="subTitle" idx="1"/>
          </p:nvPr>
        </p:nvSpPr>
        <p:spPr>
          <a:xfrm>
            <a:off x="1371600" y="3600450"/>
            <a:ext cx="6400800" cy="1752600"/>
          </a:xfrm>
        </p:spPr>
        <p:txBody>
          <a:bodyPr/>
          <a:lstStyle>
            <a:lvl1pPr marL="0" indent="0" algn="ctr">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x-none"/>
              <a:t>Click to edit Master subtitle style</a:t>
            </a:r>
            <a:endParaRPr lang="en-US"/>
          </a:p>
        </p:txBody>
      </p:sp>
    </p:spTree>
    <p:extLst>
      <p:ext uri="{BB962C8B-B14F-4D97-AF65-F5344CB8AC3E}">
        <p14:creationId xmlns:p14="http://schemas.microsoft.com/office/powerpoint/2010/main" val="3970609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31C72C39-8814-4958-A7B3-E3D635A02242}" type="datetime1">
              <a:rPr lang="en-US" smtClean="0"/>
              <a:t>11/10/2023</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11FCCE7-B790-42C2-AF0D-A2D8EB27AD20}" type="slidenum">
              <a:rPr lang="en-US" altLang="en-US"/>
              <a:pPr/>
              <a:t>‹#›</a:t>
            </a:fld>
            <a:endParaRPr lang="en-US" altLang="en-US"/>
          </a:p>
        </p:txBody>
      </p:sp>
    </p:spTree>
    <p:extLst>
      <p:ext uri="{BB962C8B-B14F-4D97-AF65-F5344CB8AC3E}">
        <p14:creationId xmlns:p14="http://schemas.microsoft.com/office/powerpoint/2010/main" val="3114051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A2822C4D-5165-4C3D-B661-6B4136D6E957}" type="datetime1">
              <a:rPr lang="en-US" smtClean="0"/>
              <a:t>11/10/2023</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4E62957-FB0F-45CD-9F62-68809849F219}" type="slidenum">
              <a:rPr lang="en-US" altLang="en-US"/>
              <a:pPr/>
              <a:t>‹#›</a:t>
            </a:fld>
            <a:endParaRPr lang="en-US" altLang="en-US"/>
          </a:p>
        </p:txBody>
      </p:sp>
    </p:spTree>
    <p:extLst>
      <p:ext uri="{BB962C8B-B14F-4D97-AF65-F5344CB8AC3E}">
        <p14:creationId xmlns:p14="http://schemas.microsoft.com/office/powerpoint/2010/main" val="2696330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95400" y="1385888"/>
            <a:ext cx="7543800" cy="2728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Rectangle 18"/>
          <p:cNvSpPr>
            <a:spLocks noGrp="1" noChangeArrowheads="1"/>
          </p:cNvSpPr>
          <p:nvPr>
            <p:ph type="dt" sz="half" idx="10"/>
          </p:nvPr>
        </p:nvSpPr>
        <p:spPr>
          <a:xfrm>
            <a:off x="685800" y="5791200"/>
            <a:ext cx="1905000" cy="457200"/>
          </a:xfrm>
          <a:prstGeom prst="rect">
            <a:avLst/>
          </a:prstGeom>
        </p:spPr>
        <p:txBody>
          <a:bodyPr/>
          <a:lstStyle>
            <a:lvl1pPr fontAlgn="auto">
              <a:spcBef>
                <a:spcPts val="0"/>
              </a:spcBef>
              <a:spcAft>
                <a:spcPts val="0"/>
              </a:spcAft>
              <a:defRPr>
                <a:solidFill>
                  <a:prstClr val="black"/>
                </a:solidFill>
                <a:latin typeface="Calibri"/>
              </a:defRPr>
            </a:lvl1pPr>
          </a:lstStyle>
          <a:p>
            <a:pPr>
              <a:defRPr/>
            </a:pPr>
            <a:fld id="{2371E918-0303-4B5E-B64F-3A0F3546B608}" type="datetime1">
              <a:rPr lang="en-US" altLang="en-US" smtClean="0"/>
              <a:t>11/10/2023</a:t>
            </a:fld>
            <a:endParaRPr lang="en-CA" altLang="en-US"/>
          </a:p>
        </p:txBody>
      </p:sp>
      <p:sp>
        <p:nvSpPr>
          <p:cNvPr id="4" name="Rectangle 19"/>
          <p:cNvSpPr>
            <a:spLocks noGrp="1" noChangeArrowheads="1"/>
          </p:cNvSpPr>
          <p:nvPr>
            <p:ph type="ftr" sz="quarter" idx="11"/>
          </p:nvPr>
        </p:nvSpPr>
        <p:spPr/>
        <p:txBody>
          <a:bodyPr/>
          <a:lstStyle>
            <a:lvl1pPr>
              <a:defRPr/>
            </a:lvl1pPr>
          </a:lstStyle>
          <a:p>
            <a:pPr>
              <a:defRPr/>
            </a:pPr>
            <a:endParaRPr lang="en-CA" altLang="en-US"/>
          </a:p>
        </p:txBody>
      </p:sp>
      <p:sp>
        <p:nvSpPr>
          <p:cNvPr id="5" name="Rectangle 20"/>
          <p:cNvSpPr>
            <a:spLocks noGrp="1" noChangeArrowheads="1"/>
          </p:cNvSpPr>
          <p:nvPr>
            <p:ph type="sldNum" sz="quarter" idx="12"/>
          </p:nvPr>
        </p:nvSpPr>
        <p:spPr/>
        <p:txBody>
          <a:bodyPr/>
          <a:lstStyle>
            <a:lvl1pPr>
              <a:defRPr/>
            </a:lvl1pPr>
          </a:lstStyle>
          <a:p>
            <a:fld id="{E31E620D-168F-466C-A2E7-A8B01AE1836F}" type="slidenum">
              <a:rPr lang="en-CA" altLang="en-US"/>
              <a:pPr/>
              <a:t>‹#›</a:t>
            </a:fld>
            <a:endParaRPr lang="en-CA" altLang="en-US"/>
          </a:p>
        </p:txBody>
      </p:sp>
    </p:spTree>
    <p:extLst>
      <p:ext uri="{BB962C8B-B14F-4D97-AF65-F5344CB8AC3E}">
        <p14:creationId xmlns:p14="http://schemas.microsoft.com/office/powerpoint/2010/main" val="4059631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x-none"/>
              <a:t>Click to edit Master title style</a:t>
            </a:r>
            <a:endParaRPr lang="en-US"/>
          </a:p>
        </p:txBody>
      </p:sp>
      <p:sp>
        <p:nvSpPr>
          <p:cNvPr id="3" name="Content Placeholder 2"/>
          <p:cNvSpPr>
            <a:spLocks noGrp="1"/>
          </p:cNvSpPr>
          <p:nvPr>
            <p:ph idx="1"/>
          </p:nvPr>
        </p:nvSpPr>
        <p:spPr/>
        <p:txBody>
          <a:bodyPr/>
          <a:lstStyle>
            <a:lvl1pPr>
              <a:buClr>
                <a:srgbClr val="306120"/>
              </a:buClr>
              <a:buFont typeface="Wingdings" charset="2"/>
              <a:buChar char="§"/>
              <a:defRPr/>
            </a:lvl1pPr>
            <a:lvl2pPr>
              <a:buClr>
                <a:srgbClr val="306120"/>
              </a:buClr>
              <a:buFont typeface="Wingdings" charset="2"/>
              <a:buChar char="§"/>
              <a:defRPr/>
            </a:lvl2pPr>
            <a:lvl3pPr>
              <a:buClr>
                <a:srgbClr val="306120"/>
              </a:buClr>
              <a:buFont typeface="Wingdings" charset="2"/>
              <a:buChar char="§"/>
              <a:defRPr/>
            </a:lvl3pPr>
            <a:lvl4pPr>
              <a:buClr>
                <a:srgbClr val="306120"/>
              </a:buClr>
              <a:buFont typeface="Wingdings" charset="2"/>
              <a:buChar char="§"/>
              <a:defRPr/>
            </a:lvl4pPr>
            <a:lvl5pPr>
              <a:buClr>
                <a:srgbClr val="306120"/>
              </a:buClr>
              <a:buFont typeface="Wingdings" charset="2"/>
              <a:buChar char="§"/>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746E9C6E-C734-41BA-BDAA-ACEF90FD1F42}" type="datetime1">
              <a:rPr lang="en-US" smtClean="0"/>
              <a:t>11/10/2023</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8601075" y="0"/>
            <a:ext cx="542925" cy="342898"/>
          </a:xfrm>
          <a:solidFill>
            <a:srgbClr val="99CC00"/>
          </a:solidFill>
        </p:spPr>
        <p:txBody>
          <a:bodyPr lIns="46800" rIns="46800" anchor="ctr" anchorCtr="1"/>
          <a:lstStyle>
            <a:lvl1pPr>
              <a:defRPr/>
            </a:lvl1pPr>
          </a:lstStyle>
          <a:p>
            <a:fld id="{24D37E20-3B86-41FA-8018-7BB57659C1CE}" type="slidenum">
              <a:rPr lang="en-CA" altLang="en-US"/>
              <a:pPr/>
              <a:t>‹#›</a:t>
            </a:fld>
            <a:endParaRPr lang="en-US" altLang="en-US" dirty="0"/>
          </a:p>
        </p:txBody>
      </p:sp>
    </p:spTree>
    <p:extLst>
      <p:ext uri="{BB962C8B-B14F-4D97-AF65-F5344CB8AC3E}">
        <p14:creationId xmlns:p14="http://schemas.microsoft.com/office/powerpoint/2010/main" val="3708883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A4650B17-E259-435C-832B-09791707DED5}" type="datetime1">
              <a:rPr lang="en-US" smtClean="0"/>
              <a:t>11/10/2023</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803E36E-E58E-4BA7-89E2-3E316A836AC9}" type="slidenum">
              <a:rPr lang="en-US" altLang="en-US"/>
              <a:pPr/>
              <a:t>‹#›</a:t>
            </a:fld>
            <a:endParaRPr lang="en-US" altLang="en-US"/>
          </a:p>
        </p:txBody>
      </p:sp>
    </p:spTree>
    <p:extLst>
      <p:ext uri="{BB962C8B-B14F-4D97-AF65-F5344CB8AC3E}">
        <p14:creationId xmlns:p14="http://schemas.microsoft.com/office/powerpoint/2010/main" val="3774974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84643167-72CC-4A70-A679-4CFFE9C484BB}" type="datetime1">
              <a:rPr lang="en-US" smtClean="0"/>
              <a:t>11/10/2023</a:t>
            </a:fld>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773060C4-F1F1-48F9-95D1-943BD62822B4}" type="slidenum">
              <a:rPr lang="en-US" altLang="en-US"/>
              <a:pPr/>
              <a:t>‹#›</a:t>
            </a:fld>
            <a:endParaRPr lang="en-US" altLang="en-US"/>
          </a:p>
        </p:txBody>
      </p:sp>
    </p:spTree>
    <p:extLst>
      <p:ext uri="{BB962C8B-B14F-4D97-AF65-F5344CB8AC3E}">
        <p14:creationId xmlns:p14="http://schemas.microsoft.com/office/powerpoint/2010/main" val="3382604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x-none"/>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D1250E51-5A6E-491E-81D9-6ED860B081EE}" type="datetime1">
              <a:rPr lang="en-US" smtClean="0"/>
              <a:t>11/10/2023</a:t>
            </a:fld>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4827F22E-2A24-44E8-83E4-7942757C36CC}" type="slidenum">
              <a:rPr lang="en-US" altLang="en-US"/>
              <a:pPr/>
              <a:t>‹#›</a:t>
            </a:fld>
            <a:endParaRPr lang="en-US" altLang="en-US"/>
          </a:p>
        </p:txBody>
      </p:sp>
    </p:spTree>
    <p:extLst>
      <p:ext uri="{BB962C8B-B14F-4D97-AF65-F5344CB8AC3E}">
        <p14:creationId xmlns:p14="http://schemas.microsoft.com/office/powerpoint/2010/main" val="54722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DE40381B-E052-43B6-B9AF-55155B74EE47}" type="datetime1">
              <a:rPr lang="en-US" smtClean="0"/>
              <a:t>11/10/2023</a:t>
            </a:fld>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36F90FC3-E6C0-4218-B20D-F948075F2116}" type="slidenum">
              <a:rPr lang="en-US" altLang="en-US"/>
              <a:pPr/>
              <a:t>‹#›</a:t>
            </a:fld>
            <a:endParaRPr lang="en-US" altLang="en-US"/>
          </a:p>
        </p:txBody>
      </p:sp>
    </p:spTree>
    <p:extLst>
      <p:ext uri="{BB962C8B-B14F-4D97-AF65-F5344CB8AC3E}">
        <p14:creationId xmlns:p14="http://schemas.microsoft.com/office/powerpoint/2010/main" val="1844295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E9AEB991-382A-4D69-A55F-867DFE46346B}" type="datetime1">
              <a:rPr lang="en-US" smtClean="0"/>
              <a:t>11/10/2023</a:t>
            </a:fld>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392AE7EE-0C6F-44B8-A618-F1EC8F52F0A4}" type="slidenum">
              <a:rPr lang="en-US" altLang="en-US"/>
              <a:pPr/>
              <a:t>‹#›</a:t>
            </a:fld>
            <a:endParaRPr lang="en-US" altLang="en-US"/>
          </a:p>
        </p:txBody>
      </p:sp>
    </p:spTree>
    <p:extLst>
      <p:ext uri="{BB962C8B-B14F-4D97-AF65-F5344CB8AC3E}">
        <p14:creationId xmlns:p14="http://schemas.microsoft.com/office/powerpoint/2010/main" val="438445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x-none"/>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D2457D2A-2E99-4195-ACB1-D987CC33ADCE}" type="datetime1">
              <a:rPr lang="en-US" smtClean="0"/>
              <a:t>11/10/2023</a:t>
            </a:fld>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65B5C415-C03F-4526-B768-3565EB5F2948}" type="slidenum">
              <a:rPr lang="en-US" altLang="en-US"/>
              <a:pPr/>
              <a:t>‹#›</a:t>
            </a:fld>
            <a:endParaRPr lang="en-US" altLang="en-US"/>
          </a:p>
        </p:txBody>
      </p:sp>
    </p:spTree>
    <p:extLst>
      <p:ext uri="{BB962C8B-B14F-4D97-AF65-F5344CB8AC3E}">
        <p14:creationId xmlns:p14="http://schemas.microsoft.com/office/powerpoint/2010/main" val="3955656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0C45CB1C-BFC8-4A29-B454-FB0A89B9F106}" type="datetime1">
              <a:rPr lang="en-US" smtClean="0"/>
              <a:t>11/10/2023</a:t>
            </a:fld>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A57AF103-BCB9-4206-850E-0D9E69DB47A7}" type="slidenum">
              <a:rPr lang="en-US" altLang="en-US"/>
              <a:pPr/>
              <a:t>‹#›</a:t>
            </a:fld>
            <a:endParaRPr lang="en-US" altLang="en-US"/>
          </a:p>
        </p:txBody>
      </p:sp>
    </p:spTree>
    <p:extLst>
      <p:ext uri="{BB962C8B-B14F-4D97-AF65-F5344CB8AC3E}">
        <p14:creationId xmlns:p14="http://schemas.microsoft.com/office/powerpoint/2010/main" val="1464603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10"/>
          <p:cNvSpPr>
            <a:spLocks noChangeArrowheads="1"/>
          </p:cNvSpPr>
          <p:nvPr userDrawn="1"/>
        </p:nvSpPr>
        <p:spPr bwMode="auto">
          <a:xfrm>
            <a:off x="2514600" y="0"/>
            <a:ext cx="3733800" cy="228600"/>
          </a:xfrm>
          <a:prstGeom prst="rect">
            <a:avLst/>
          </a:prstGeom>
          <a:solidFill>
            <a:srgbClr val="608B2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0">
              <a:solidFill>
                <a:prstClr val="black"/>
              </a:solidFill>
            </a:endParaRPr>
          </a:p>
        </p:txBody>
      </p:sp>
      <p:sp>
        <p:nvSpPr>
          <p:cNvPr id="1029" name="Rectangle 9"/>
          <p:cNvSpPr>
            <a:spLocks noChangeArrowheads="1"/>
          </p:cNvSpPr>
          <p:nvPr userDrawn="1"/>
        </p:nvSpPr>
        <p:spPr bwMode="auto">
          <a:xfrm>
            <a:off x="0" y="0"/>
            <a:ext cx="2895600" cy="228600"/>
          </a:xfrm>
          <a:prstGeom prst="rect">
            <a:avLst/>
          </a:prstGeom>
          <a:solidFill>
            <a:srgbClr val="3061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0">
              <a:solidFill>
                <a:prstClr val="black"/>
              </a:solidFill>
            </a:endParaRPr>
          </a:p>
        </p:txBody>
      </p:sp>
      <p:sp>
        <p:nvSpPr>
          <p:cNvPr id="1030" name="Rectangle 11"/>
          <p:cNvSpPr>
            <a:spLocks noChangeArrowheads="1"/>
          </p:cNvSpPr>
          <p:nvPr userDrawn="1"/>
        </p:nvSpPr>
        <p:spPr bwMode="auto">
          <a:xfrm>
            <a:off x="6019800" y="0"/>
            <a:ext cx="3124200" cy="228600"/>
          </a:xfrm>
          <a:prstGeom prst="rect">
            <a:avLst/>
          </a:prstGeom>
          <a:solidFill>
            <a:srgbClr val="A3C13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0">
              <a:solidFill>
                <a:prstClr val="black"/>
              </a:solidFill>
            </a:endParaRPr>
          </a:p>
        </p:txBody>
      </p:sp>
      <p:sp>
        <p:nvSpPr>
          <p:cNvPr id="13" name="Rectangle 6"/>
          <p:cNvSpPr txBox="1">
            <a:spLocks noChangeArrowheads="1"/>
          </p:cNvSpPr>
          <p:nvPr userDrawn="1"/>
        </p:nvSpPr>
        <p:spPr bwMode="auto">
          <a:xfrm>
            <a:off x="7010400" y="0"/>
            <a:ext cx="2133600" cy="476250"/>
          </a:xfrm>
          <a:prstGeom prst="rect">
            <a:avLst/>
          </a:prstGeom>
          <a:noFill/>
          <a:ln w="9525">
            <a:noFill/>
            <a:miter lim="800000"/>
            <a:headEnd/>
            <a:tailEnd/>
          </a:ln>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52B230D-ADED-43B8-8D5B-B93619D36C16}" type="slidenum">
              <a:rPr lang="en-US" altLang="en-US" sz="900">
                <a:solidFill>
                  <a:srgbClr val="000000"/>
                </a:solidFill>
                <a:latin typeface="Calibri" panose="020F0502020204030204" pitchFamily="34" charset="0"/>
              </a:rPr>
              <a:pPr algn="r" eaLnBrk="1" hangingPunct="1"/>
              <a:t>‹#›</a:t>
            </a:fld>
            <a:endParaRPr lang="en-US" altLang="en-US" sz="900">
              <a:solidFill>
                <a:srgbClr val="000000"/>
              </a:solidFill>
              <a:latin typeface="Calibri" panose="020F0502020204030204" pitchFamily="34" charset="0"/>
            </a:endParaRPr>
          </a:p>
        </p:txBody>
      </p:sp>
      <p:pic>
        <p:nvPicPr>
          <p:cNvPr id="2056" name="Picture 12" descr="Canada logo"/>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7696200" y="6400800"/>
            <a:ext cx="12954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5" descr="nrcan_fip_e_2c_55"/>
          <p:cNvPicPr>
            <a:picLocks noChangeAspect="1" noChangeArrowheads="1"/>
          </p:cNvPicPr>
          <p:nvPr userDrawn="1"/>
        </p:nvPicPr>
        <p:blipFill>
          <a:blip r:embed="rId15" cstate="print">
            <a:extLst>
              <a:ext uri="{28A0092B-C50C-407E-A947-70E740481C1C}">
                <a14:useLocalDpi xmlns:a14="http://schemas.microsoft.com/office/drawing/2010/main"/>
              </a:ext>
            </a:extLst>
          </a:blip>
          <a:srcRect/>
          <a:stretch>
            <a:fillRect/>
          </a:stretch>
        </p:blipFill>
        <p:spPr bwMode="auto">
          <a:xfrm>
            <a:off x="304800" y="6534150"/>
            <a:ext cx="25908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anose="020F0502020204030204" pitchFamily="34" charset="0"/>
              </a:defRPr>
            </a:lvl1pPr>
          </a:lstStyle>
          <a:p>
            <a:fld id="{DF135AC9-90AB-47DC-B726-676130EA7AED}" type="slidenum">
              <a:rPr lang="en-CA" altLang="en-US"/>
              <a:pPr/>
              <a:t>‹#›</a:t>
            </a:fld>
            <a:endParaRPr lang="en-US" altLang="en-US"/>
          </a:p>
        </p:txBody>
      </p:sp>
      <p:sp>
        <p:nvSpPr>
          <p:cNvPr id="12" name="Footer Placeholder 4"/>
          <p:cNvSpPr>
            <a:spLocks noGrp="1"/>
          </p:cNvSpPr>
          <p:nvPr>
            <p:ph type="ftr" sz="quarter" idx="3"/>
          </p:nvPr>
        </p:nvSpPr>
        <p:spPr>
          <a:xfrm>
            <a:off x="3124200" y="6356352"/>
            <a:ext cx="2895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3" name="TextBox 2">
            <a:extLst>
              <a:ext uri="{FF2B5EF4-FFF2-40B4-BE49-F238E27FC236}">
                <a16:creationId xmlns:a16="http://schemas.microsoft.com/office/drawing/2014/main" id="{6564FEEA-FAA2-FB18-B846-241AAAE79F27}"/>
              </a:ext>
            </a:extLst>
          </p:cNvPr>
          <p:cNvSpPr txBox="1"/>
          <p:nvPr userDrawn="1">
            <p:extLst>
              <p:ext uri="{1162E1C5-73C7-4A58-AE30-91384D911F3F}">
                <p184:classification xmlns:p184="http://schemas.microsoft.com/office/powerpoint/2018/4/main" val="hdr"/>
              </p:ext>
            </p:extLst>
          </p:nvPr>
        </p:nvSpPr>
        <p:spPr>
          <a:xfrm>
            <a:off x="7153275" y="63500"/>
            <a:ext cx="1962150" cy="182880"/>
          </a:xfrm>
          <a:prstGeom prst="rect">
            <a:avLst/>
          </a:prstGeom>
        </p:spPr>
        <p:txBody>
          <a:bodyPr horzOverflow="overflow" lIns="0" tIns="0" rIns="0" bIns="0">
            <a:spAutoFit/>
          </a:bodyPr>
          <a:lstStyle/>
          <a:p>
            <a:pPr algn="l"/>
            <a:r>
              <a:rPr lang="en-CA" sz="1200">
                <a:solidFill>
                  <a:srgbClr val="000000"/>
                </a:solidFill>
                <a:latin typeface="Calibri" panose="020F0502020204030204" pitchFamily="34" charset="0"/>
                <a:cs typeface="Calibri" panose="020F0502020204030204" pitchFamily="34" charset="0"/>
              </a:rPr>
              <a:t>UNCLASSIFIED - NON CLASSIFIÉ</a:t>
            </a:r>
          </a:p>
        </p:txBody>
      </p:sp>
    </p:spTree>
    <p:extLst>
      <p:ext uri="{BB962C8B-B14F-4D97-AF65-F5344CB8AC3E}">
        <p14:creationId xmlns:p14="http://schemas.microsoft.com/office/powerpoint/2010/main" val="33790982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p:titleStyle>
    <p:bodyStyle>
      <a:lvl1pPr marL="257175" indent="-257175" algn="l" defTabSz="342900"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213" indent="-214313" algn="l" defTabSz="342900"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50" indent="-171450" algn="l" defTabSz="342900"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www.ciffc.ca/"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doi.org/10.1073/pnas.0508985102" TargetMode="External"/><Relationship Id="rId5" Type="http://schemas.openxmlformats.org/officeDocument/2006/relationships/hyperlink" Target="https://en.wikipedia.org/wiki/Digital_object_identifier" TargetMode="External"/><Relationship Id="rId4" Type="http://schemas.openxmlformats.org/officeDocument/2006/relationships/hyperlink" Target="http://www.pnas.org/content/102/50/17912"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5.gif"/><Relationship Id="rId4" Type="http://schemas.openxmlformats.org/officeDocument/2006/relationships/image" Target="../media/image34.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cwfis.cfs.nrcan.gc.ca/"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slide" Target="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hyperlink" Target="Research%20Topics/Burn_p3.ppt" TargetMode="External"/><Relationship Id="rId12"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hyperlink" Target="http://cwfis.cfs.nrcan.gc.ca/en/private/bigfoot_e.php" TargetMode="External"/><Relationship Id="rId5" Type="http://schemas.openxmlformats.org/officeDocument/2006/relationships/image" Target="../media/image68.png"/><Relationship Id="rId15" Type="http://schemas.openxmlformats.org/officeDocument/2006/relationships/image" Target="../media/image72.png"/><Relationship Id="rId10" Type="http://schemas.openxmlformats.org/officeDocument/2006/relationships/hyperlink" Target="Research%20Topics/pandora2.ppt" TargetMode="External"/><Relationship Id="rId4" Type="http://schemas.openxmlformats.org/officeDocument/2006/relationships/hyperlink" Target="http://www.firegrowthmodel.com/pandora.cfm" TargetMode="External"/><Relationship Id="rId9" Type="http://schemas.openxmlformats.org/officeDocument/2006/relationships/hyperlink" Target="http://vivaldi.nofc.cfs.nrcan.gc.ca/pegasus/" TargetMode="External"/><Relationship Id="rId14" Type="http://schemas.openxmlformats.org/officeDocument/2006/relationships/hyperlink" Target="Research%20Topics/Bigfoot.ppt"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3" Type="http://schemas.openxmlformats.org/officeDocument/2006/relationships/hyperlink" Target="mailto:Richard.Carr@canada.ca"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gif"/><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089787"/>
            <a:ext cx="7772400" cy="1470025"/>
          </a:xfrm>
        </p:spPr>
        <p:txBody>
          <a:bodyPr/>
          <a:lstStyle/>
          <a:p>
            <a:r>
              <a:rPr lang="en-CA" altLang="en-US" sz="4000" dirty="0">
                <a:solidFill>
                  <a:srgbClr val="C00000"/>
                </a:solidFill>
                <a:latin typeface="Calibri" panose="020F0502020204030204" pitchFamily="34" charset="0"/>
              </a:rPr>
              <a:t>An Introduction to</a:t>
            </a:r>
            <a:br>
              <a:rPr lang="en-CA" altLang="en-US" sz="4000" dirty="0">
                <a:solidFill>
                  <a:srgbClr val="C00000"/>
                </a:solidFill>
                <a:latin typeface="Calibri" panose="020F0502020204030204" pitchFamily="34" charset="0"/>
              </a:rPr>
            </a:br>
            <a:r>
              <a:rPr lang="en-CA" altLang="en-US" sz="4000" dirty="0">
                <a:solidFill>
                  <a:srgbClr val="C00000"/>
                </a:solidFill>
                <a:latin typeface="Calibri" panose="020F0502020204030204" pitchFamily="34" charset="0"/>
              </a:rPr>
              <a:t>Wildland Fire Weather and Science </a:t>
            </a:r>
            <a:r>
              <a:rPr lang="en-CA" altLang="en-US" sz="3200" dirty="0">
                <a:solidFill>
                  <a:srgbClr val="FF9900"/>
                </a:solidFill>
                <a:latin typeface="Calibri" panose="020F0502020204030204" pitchFamily="34" charset="0"/>
              </a:rPr>
              <a:t>(“Fire 101”)</a:t>
            </a:r>
            <a:endParaRPr lang="en-US" altLang="en-US" sz="3200" dirty="0">
              <a:solidFill>
                <a:srgbClr val="FF9900"/>
              </a:solidFill>
              <a:latin typeface="Calibri" panose="020F0502020204030204" pitchFamily="34" charset="0"/>
            </a:endParaRPr>
          </a:p>
        </p:txBody>
      </p:sp>
      <p:sp>
        <p:nvSpPr>
          <p:cNvPr id="2051" name="Rectangle 3"/>
          <p:cNvSpPr>
            <a:spLocks noGrp="1" noChangeArrowheads="1"/>
          </p:cNvSpPr>
          <p:nvPr>
            <p:ph type="subTitle" idx="1"/>
          </p:nvPr>
        </p:nvSpPr>
        <p:spPr>
          <a:xfrm>
            <a:off x="528320" y="3869032"/>
            <a:ext cx="8148320" cy="998442"/>
          </a:xfrm>
        </p:spPr>
        <p:txBody>
          <a:bodyPr/>
          <a:lstStyle/>
          <a:p>
            <a:r>
              <a:rPr lang="en-US" altLang="en-US" sz="3200" b="1" dirty="0">
                <a:solidFill>
                  <a:srgbClr val="008000"/>
                </a:solidFill>
                <a:latin typeface="Calibri" panose="020F0502020204030204" pitchFamily="34" charset="0"/>
              </a:rPr>
              <a:t>Richard Carr</a:t>
            </a:r>
          </a:p>
          <a:p>
            <a:r>
              <a:rPr lang="en-US" altLang="en-US" sz="2800" b="1" i="1" dirty="0">
                <a:solidFill>
                  <a:srgbClr val="008000"/>
                </a:solidFill>
                <a:latin typeface="Calibri" panose="020F0502020204030204" pitchFamily="34" charset="0"/>
              </a:rPr>
              <a:t>Natural Resources Canada -- Canadian Forest Service</a:t>
            </a:r>
          </a:p>
        </p:txBody>
      </p:sp>
      <p:sp>
        <p:nvSpPr>
          <p:cNvPr id="16388" name="Slide Number Placeholder 5"/>
          <p:cNvSpPr>
            <a:spLocks noGrp="1"/>
          </p:cNvSpPr>
          <p:nvPr>
            <p:ph type="sldNum" sz="quarter" idx="4294967295"/>
          </p:nvPr>
        </p:nvSpPr>
        <p:spPr bwMode="auto">
          <a:xfrm>
            <a:off x="7543800" y="5541169"/>
            <a:ext cx="1600200" cy="357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1pPr>
            <a:lvl2pPr marL="557213" indent="-214313" eaLnBrk="0" hangingPunct="0">
              <a:spcBef>
                <a:spcPct val="20000"/>
              </a:spcBef>
              <a:buClr>
                <a:srgbClr val="306120"/>
              </a:buClr>
              <a:buFont typeface="Wingdings" panose="05000000000000000000" pitchFamily="2" charset="2"/>
              <a:buChar char="§"/>
              <a:defRPr sz="2100">
                <a:solidFill>
                  <a:schemeClr val="tx1"/>
                </a:solidFill>
                <a:latin typeface="Myriad Pro"/>
                <a:ea typeface="Myriad Pro"/>
                <a:cs typeface="Myriad Pro"/>
              </a:defRPr>
            </a:lvl2pPr>
            <a:lvl3pPr marL="857250" indent="-171450" eaLnBrk="0" hangingPunct="0">
              <a:spcBef>
                <a:spcPct val="20000"/>
              </a:spcBef>
              <a:buClr>
                <a:srgbClr val="306120"/>
              </a:buClr>
              <a:buFont typeface="Wingdings" panose="05000000000000000000" pitchFamily="2" charset="2"/>
              <a:buChar char="§"/>
              <a:defRPr sz="1800">
                <a:solidFill>
                  <a:schemeClr val="tx1"/>
                </a:solidFill>
                <a:latin typeface="Myriad Pro"/>
                <a:ea typeface="Myriad Pro"/>
                <a:cs typeface="Myriad Pro"/>
              </a:defRPr>
            </a:lvl3pPr>
            <a:lvl4pPr marL="1200150" indent="-171450" eaLnBrk="0" hangingPunct="0">
              <a:spcBef>
                <a:spcPct val="20000"/>
              </a:spcBef>
              <a:buClr>
                <a:srgbClr val="306120"/>
              </a:buClr>
              <a:buFont typeface="Wingdings" panose="05000000000000000000" pitchFamily="2" charset="2"/>
              <a:buChar char="§"/>
              <a:defRPr sz="1500">
                <a:solidFill>
                  <a:schemeClr val="tx1"/>
                </a:solidFill>
                <a:latin typeface="Myriad Pro"/>
                <a:ea typeface="Myriad Pro"/>
                <a:cs typeface="Myriad Pro"/>
              </a:defRPr>
            </a:lvl4pPr>
            <a:lvl5pPr marL="1543050" indent="-171450" eaLnBrk="0" hangingPunct="0">
              <a:spcBef>
                <a:spcPct val="20000"/>
              </a:spcBef>
              <a:buClr>
                <a:srgbClr val="306120"/>
              </a:buClr>
              <a:buFont typeface="Wingdings" panose="05000000000000000000" pitchFamily="2" charset="2"/>
              <a:buChar char="§"/>
              <a:defRPr sz="1500">
                <a:solidFill>
                  <a:schemeClr val="tx1"/>
                </a:solidFill>
                <a:latin typeface="Myriad Pro"/>
                <a:ea typeface="Myriad Pro"/>
                <a:cs typeface="Myriad Pro"/>
              </a:defRPr>
            </a:lvl5pPr>
            <a:lvl6pPr marL="1885950" indent="-171450" eaLnBrk="0" fontAlgn="base" hangingPunct="0">
              <a:spcBef>
                <a:spcPct val="20000"/>
              </a:spcBef>
              <a:spcAft>
                <a:spcPct val="0"/>
              </a:spcAft>
              <a:buClr>
                <a:srgbClr val="306120"/>
              </a:buClr>
              <a:buFont typeface="Wingdings" panose="05000000000000000000" pitchFamily="2" charset="2"/>
              <a:buChar char="§"/>
              <a:defRPr sz="1500">
                <a:solidFill>
                  <a:schemeClr val="tx1"/>
                </a:solidFill>
                <a:latin typeface="Myriad Pro"/>
                <a:ea typeface="Myriad Pro"/>
                <a:cs typeface="Myriad Pro"/>
              </a:defRPr>
            </a:lvl6pPr>
            <a:lvl7pPr marL="2228850" indent="-171450" eaLnBrk="0" fontAlgn="base" hangingPunct="0">
              <a:spcBef>
                <a:spcPct val="20000"/>
              </a:spcBef>
              <a:spcAft>
                <a:spcPct val="0"/>
              </a:spcAft>
              <a:buClr>
                <a:srgbClr val="306120"/>
              </a:buClr>
              <a:buFont typeface="Wingdings" panose="05000000000000000000" pitchFamily="2" charset="2"/>
              <a:buChar char="§"/>
              <a:defRPr sz="1500">
                <a:solidFill>
                  <a:schemeClr val="tx1"/>
                </a:solidFill>
                <a:latin typeface="Myriad Pro"/>
                <a:ea typeface="Myriad Pro"/>
                <a:cs typeface="Myriad Pro"/>
              </a:defRPr>
            </a:lvl7pPr>
            <a:lvl8pPr marL="2571750" indent="-171450" eaLnBrk="0" fontAlgn="base" hangingPunct="0">
              <a:spcBef>
                <a:spcPct val="20000"/>
              </a:spcBef>
              <a:spcAft>
                <a:spcPct val="0"/>
              </a:spcAft>
              <a:buClr>
                <a:srgbClr val="306120"/>
              </a:buClr>
              <a:buFont typeface="Wingdings" panose="05000000000000000000" pitchFamily="2" charset="2"/>
              <a:buChar char="§"/>
              <a:defRPr sz="1500">
                <a:solidFill>
                  <a:schemeClr val="tx1"/>
                </a:solidFill>
                <a:latin typeface="Myriad Pro"/>
                <a:ea typeface="Myriad Pro"/>
                <a:cs typeface="Myriad Pro"/>
              </a:defRPr>
            </a:lvl8pPr>
            <a:lvl9pPr marL="2914650" indent="-171450" eaLnBrk="0" fontAlgn="base" hangingPunct="0">
              <a:spcBef>
                <a:spcPct val="20000"/>
              </a:spcBef>
              <a:spcAft>
                <a:spcPct val="0"/>
              </a:spcAft>
              <a:buClr>
                <a:srgbClr val="306120"/>
              </a:buClr>
              <a:buFont typeface="Wingdings" panose="05000000000000000000" pitchFamily="2" charset="2"/>
              <a:buChar char="§"/>
              <a:defRPr sz="1500">
                <a:solidFill>
                  <a:schemeClr val="tx1"/>
                </a:solidFill>
                <a:latin typeface="Myriad Pro"/>
                <a:ea typeface="Myriad Pro"/>
                <a:cs typeface="Myriad Pro"/>
              </a:defRPr>
            </a:lvl9pPr>
          </a:lstStyle>
          <a:p>
            <a:pPr eaLnBrk="1" fontAlgn="base" hangingPunct="1">
              <a:spcBef>
                <a:spcPct val="0"/>
              </a:spcBef>
              <a:spcAft>
                <a:spcPct val="0"/>
              </a:spcAft>
              <a:buClrTx/>
              <a:buNone/>
            </a:pPr>
            <a:fld id="{F2162238-5291-47DC-A730-31085B0B09A2}" type="slidenum">
              <a:rPr lang="en-CA" altLang="en-US" sz="1050">
                <a:solidFill>
                  <a:prstClr val="white"/>
                </a:solidFill>
                <a:latin typeface="Arial" panose="020B0604020202020204" pitchFamily="34" charset="0"/>
              </a:rPr>
              <a:pPr eaLnBrk="1" fontAlgn="base" hangingPunct="1">
                <a:spcBef>
                  <a:spcPct val="0"/>
                </a:spcBef>
                <a:spcAft>
                  <a:spcPct val="0"/>
                </a:spcAft>
                <a:buClrTx/>
                <a:buNone/>
              </a:pPr>
              <a:t>1</a:t>
            </a:fld>
            <a:endParaRPr lang="en-CA" altLang="en-US" sz="1050">
              <a:solidFill>
                <a:prstClr val="white"/>
              </a:solidFill>
              <a:latin typeface="Arial" panose="020B0604020202020204" pitchFamily="34" charset="0"/>
            </a:endParaRPr>
          </a:p>
        </p:txBody>
      </p:sp>
    </p:spTree>
    <p:extLst>
      <p:ext uri="{BB962C8B-B14F-4D97-AF65-F5344CB8AC3E}">
        <p14:creationId xmlns:p14="http://schemas.microsoft.com/office/powerpoint/2010/main" val="3323067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1" name="Rectangle 10"/>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fld id="{417AD33D-438D-4AA5-849A-FA82CB8F9BCB}" type="slidenum">
              <a:rPr lang="en-US" altLang="en-US">
                <a:solidFill>
                  <a:prstClr val="black"/>
                </a:solidFill>
                <a:latin typeface="Calibri" panose="020F0502020204030204" pitchFamily="34" charset="0"/>
              </a:rPr>
              <a:pPr eaLnBrk="1" fontAlgn="base" hangingPunct="1">
                <a:spcBef>
                  <a:spcPct val="0"/>
                </a:spcBef>
                <a:spcAft>
                  <a:spcPct val="0"/>
                </a:spcAft>
              </a:pPr>
              <a:t>10</a:t>
            </a:fld>
            <a:endParaRPr lang="en-US" altLang="en-US">
              <a:solidFill>
                <a:prstClr val="black"/>
              </a:solidFill>
              <a:latin typeface="Calibri" panose="020F0502020204030204" pitchFamily="34" charset="0"/>
            </a:endParaRPr>
          </a:p>
        </p:txBody>
      </p:sp>
      <p:sp>
        <p:nvSpPr>
          <p:cNvPr id="13" name="Rectangle 2"/>
          <p:cNvSpPr txBox="1">
            <a:spLocks noChangeArrowheads="1"/>
          </p:cNvSpPr>
          <p:nvPr/>
        </p:nvSpPr>
        <p:spPr bwMode="auto">
          <a:xfrm>
            <a:off x="0" y="274638"/>
            <a:ext cx="91440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Canadian Interagency Forest Fire Centre (CIFFC)</a:t>
            </a:r>
          </a:p>
        </p:txBody>
      </p:sp>
      <p:pic>
        <p:nvPicPr>
          <p:cNvPr id="14" name="Picture 5" descr="winnipe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22303" y="1193691"/>
            <a:ext cx="42830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FF"/>
                </a:solidFill>
                <a:miter lim="800000"/>
                <a:headEnd/>
                <a:tailEnd/>
              </a14:hiddenLine>
            </a:ext>
          </a:extLst>
        </p:spPr>
      </p:pic>
      <p:sp>
        <p:nvSpPr>
          <p:cNvPr id="15" name="Rectangle 3"/>
          <p:cNvSpPr txBox="1">
            <a:spLocks noChangeArrowheads="1"/>
          </p:cNvSpPr>
          <p:nvPr/>
        </p:nvSpPr>
        <p:spPr bwMode="auto">
          <a:xfrm>
            <a:off x="194242" y="937275"/>
            <a:ext cx="6656025" cy="521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t" anchorCtr="0" compatLnSpc="1">
            <a:prstTxWarp prst="textNoShape">
              <a:avLst/>
            </a:prstTxWarp>
          </a:bodyPr>
          <a:lstStyle>
            <a:lvl1pPr marL="257175" indent="-257175" algn="l" defTabSz="342900" rtl="0" eaLnBrk="0" fontAlgn="base" hangingPunct="0">
              <a:spcBef>
                <a:spcPct val="20000"/>
              </a:spcBef>
              <a:spcAft>
                <a:spcPct val="0"/>
              </a:spcAft>
              <a:buClr>
                <a:srgbClr val="306120"/>
              </a:buClr>
              <a:buFont typeface="Wingdings" charset="2"/>
              <a:buChar char="§"/>
              <a:defRPr sz="2400" kern="1200">
                <a:solidFill>
                  <a:schemeClr val="tx1"/>
                </a:solidFill>
                <a:latin typeface="Myriad Pro"/>
                <a:ea typeface="Myriad Pro"/>
                <a:cs typeface="Myriad Pro"/>
              </a:defRPr>
            </a:lvl1pPr>
            <a:lvl2pPr marL="557213" indent="-214313" algn="l" defTabSz="342900" rtl="0" eaLnBrk="0" fontAlgn="base" hangingPunct="0">
              <a:spcBef>
                <a:spcPct val="20000"/>
              </a:spcBef>
              <a:spcAft>
                <a:spcPct val="0"/>
              </a:spcAft>
              <a:buClr>
                <a:srgbClr val="306120"/>
              </a:buClr>
              <a:buFont typeface="Wingdings" charset="2"/>
              <a:buChar char="§"/>
              <a:defRPr sz="2100" kern="1200">
                <a:solidFill>
                  <a:schemeClr val="tx1"/>
                </a:solidFill>
                <a:latin typeface="Myriad Pro"/>
                <a:ea typeface="Myriad Pro"/>
                <a:cs typeface="Myriad Pro"/>
              </a:defRPr>
            </a:lvl2pPr>
            <a:lvl3pPr marL="857250" indent="-171450" algn="l" defTabSz="342900" rtl="0" eaLnBrk="0" fontAlgn="base" hangingPunct="0">
              <a:spcBef>
                <a:spcPct val="20000"/>
              </a:spcBef>
              <a:spcAft>
                <a:spcPct val="0"/>
              </a:spcAft>
              <a:buClr>
                <a:srgbClr val="306120"/>
              </a:buClr>
              <a:buFont typeface="Wingdings" charset="2"/>
              <a:buChar char="§"/>
              <a:defRPr sz="1800" kern="1200">
                <a:solidFill>
                  <a:schemeClr val="tx1"/>
                </a:solidFill>
                <a:latin typeface="Myriad Pro"/>
                <a:ea typeface="Myriad Pro"/>
                <a:cs typeface="Myriad Pro"/>
              </a:defRPr>
            </a:lvl3pPr>
            <a:lvl4pPr marL="1200150" indent="-171450" algn="l" defTabSz="342900" rtl="0" eaLnBrk="0" fontAlgn="base" hangingPunct="0">
              <a:spcBef>
                <a:spcPct val="20000"/>
              </a:spcBef>
              <a:spcAft>
                <a:spcPct val="0"/>
              </a:spcAft>
              <a:buClr>
                <a:srgbClr val="306120"/>
              </a:buClr>
              <a:buFont typeface="Wingdings" charset="2"/>
              <a:buChar char="§"/>
              <a:defRPr sz="1500" kern="1200">
                <a:solidFill>
                  <a:schemeClr val="tx1"/>
                </a:solidFill>
                <a:latin typeface="Myriad Pro"/>
                <a:ea typeface="Myriad Pro"/>
                <a:cs typeface="Myriad Pro"/>
              </a:defRPr>
            </a:lvl4pPr>
            <a:lvl5pPr marL="1543050" indent="-171450" algn="l" defTabSz="342900" rtl="0" eaLnBrk="0" fontAlgn="base" hangingPunct="0">
              <a:spcBef>
                <a:spcPct val="20000"/>
              </a:spcBef>
              <a:spcAft>
                <a:spcPct val="0"/>
              </a:spcAft>
              <a:buClr>
                <a:srgbClr val="306120"/>
              </a:buClr>
              <a:buFont typeface="Wingdings" charset="2"/>
              <a:buChar char="§"/>
              <a:defRPr sz="1500" kern="1200">
                <a:solidFill>
                  <a:schemeClr val="tx1"/>
                </a:solidFill>
                <a:latin typeface="Myriad Pro"/>
                <a:ea typeface="Myriad Pro"/>
                <a:cs typeface="Myriad Pro"/>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Clr>
                <a:schemeClr val="tx1"/>
              </a:buClr>
              <a:buFontTx/>
              <a:buNone/>
            </a:pPr>
            <a:r>
              <a:rPr lang="en-CA" altLang="en-US" sz="2800" b="1" i="1" dirty="0">
                <a:latin typeface="+mn-lt"/>
                <a:hlinkClick r:id="rId4"/>
              </a:rPr>
              <a:t>http://www.ciffc.ca</a:t>
            </a:r>
            <a:endParaRPr lang="en-CA" altLang="en-US" sz="2800" b="1" i="1" dirty="0">
              <a:latin typeface="+mn-lt"/>
            </a:endParaRPr>
          </a:p>
          <a:p>
            <a:pPr marL="0" indent="0">
              <a:buClr>
                <a:schemeClr val="tx1"/>
              </a:buClr>
              <a:buFont typeface="Wingdings" charset="2"/>
              <a:buNone/>
            </a:pPr>
            <a:endParaRPr lang="en-CA" altLang="en-US" sz="1000" b="1" dirty="0">
              <a:latin typeface="+mn-lt"/>
            </a:endParaRPr>
          </a:p>
          <a:p>
            <a:pPr marL="0" indent="0">
              <a:buClr>
                <a:schemeClr val="tx1"/>
              </a:buClr>
              <a:buFontTx/>
              <a:buChar char="•"/>
            </a:pPr>
            <a:r>
              <a:rPr lang="en-CA" altLang="en-US" sz="2800" b="1" dirty="0">
                <a:latin typeface="+mn-lt"/>
              </a:rPr>
              <a:t> Coordinates fire-fighting crew, equipment, and services exchange between</a:t>
            </a:r>
          </a:p>
          <a:p>
            <a:pPr marL="538163" lvl="1" indent="-173038">
              <a:buClr>
                <a:schemeClr val="tx1"/>
              </a:buClr>
              <a:buFontTx/>
              <a:buChar char="•"/>
            </a:pPr>
            <a:r>
              <a:rPr lang="en-CA" altLang="en-US" sz="2400" b="1" dirty="0">
                <a:latin typeface="+mn-lt"/>
              </a:rPr>
              <a:t> Provinces and territories</a:t>
            </a:r>
          </a:p>
          <a:p>
            <a:pPr marL="538163" lvl="1" indent="-173038">
              <a:buClr>
                <a:schemeClr val="tx1"/>
              </a:buClr>
              <a:buFontTx/>
              <a:buChar char="•"/>
            </a:pPr>
            <a:r>
              <a:rPr lang="en-CA" altLang="en-US" sz="2400" b="1" dirty="0">
                <a:latin typeface="+mn-lt"/>
              </a:rPr>
              <a:t> Canada and other nations</a:t>
            </a:r>
          </a:p>
          <a:p>
            <a:pPr marL="365125" lvl="1" indent="0">
              <a:buClr>
                <a:schemeClr val="tx1"/>
              </a:buClr>
              <a:buNone/>
            </a:pPr>
            <a:endParaRPr lang="en-CA" altLang="en-US" sz="1800" b="1" dirty="0">
              <a:latin typeface="+mn-lt"/>
            </a:endParaRPr>
          </a:p>
          <a:p>
            <a:pPr marL="0" indent="0">
              <a:buClr>
                <a:schemeClr val="tx1"/>
              </a:buClr>
              <a:buFontTx/>
              <a:buChar char="•"/>
            </a:pPr>
            <a:r>
              <a:rPr lang="en-CA" altLang="en-US" b="1" dirty="0">
                <a:latin typeface="+mn-lt"/>
              </a:rPr>
              <a:t> </a:t>
            </a:r>
            <a:r>
              <a:rPr lang="en-CA" altLang="en-US" sz="2800" b="1" dirty="0">
                <a:latin typeface="+mn-lt"/>
              </a:rPr>
              <a:t>Member funding: CFS, Parks, P/T</a:t>
            </a:r>
          </a:p>
          <a:p>
            <a:pPr marL="0" indent="0">
              <a:buClr>
                <a:schemeClr val="tx1"/>
              </a:buClr>
              <a:buNone/>
            </a:pPr>
            <a:endParaRPr lang="en-CA" altLang="en-US" sz="1800" b="1" dirty="0">
              <a:latin typeface="+mn-lt"/>
            </a:endParaRPr>
          </a:p>
          <a:p>
            <a:pPr marL="0" indent="0">
              <a:buClr>
                <a:schemeClr val="tx1"/>
              </a:buClr>
              <a:buFontTx/>
              <a:buChar char="•"/>
            </a:pPr>
            <a:r>
              <a:rPr lang="en-CA" altLang="en-US" sz="2800" b="1" dirty="0">
                <a:latin typeface="+mn-lt"/>
              </a:rPr>
              <a:t> Oversees working groups for most facets of fire management</a:t>
            </a:r>
          </a:p>
          <a:p>
            <a:pPr marL="538163" indent="-173038">
              <a:buClr>
                <a:schemeClr val="tx1"/>
              </a:buClr>
              <a:buFontTx/>
              <a:buChar char="•"/>
            </a:pPr>
            <a:r>
              <a:rPr lang="en-CA" altLang="en-US" b="1" dirty="0">
                <a:latin typeface="+mn-lt"/>
              </a:rPr>
              <a:t>Meteorology Working Group</a:t>
            </a:r>
            <a:endParaRPr lang="en-US" altLang="en-US" b="1" dirty="0">
              <a:latin typeface="+mn-lt"/>
            </a:endParaRPr>
          </a:p>
        </p:txBody>
      </p:sp>
      <p:pic>
        <p:nvPicPr>
          <p:cNvPr id="16"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27593" y="1267654"/>
            <a:ext cx="2070100" cy="1912937"/>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tx1"/>
                  </a:outerShdw>
                </a:effectLst>
              </a14:hiddenEffects>
            </a:ext>
          </a:extLst>
        </p:spPr>
      </p:pic>
      <p:pic>
        <p:nvPicPr>
          <p:cNvPr id="17"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414248" y="4469633"/>
            <a:ext cx="2286000" cy="170656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 Box 9"/>
          <p:cNvSpPr txBox="1">
            <a:spLocks noChangeArrowheads="1"/>
          </p:cNvSpPr>
          <p:nvPr/>
        </p:nvSpPr>
        <p:spPr bwMode="auto">
          <a:xfrm>
            <a:off x="6064623" y="6150328"/>
            <a:ext cx="28956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800" b="1" dirty="0"/>
              <a:t>http://www.sopfeu.qc.ca/fr/centre_de_presse/photos.php</a:t>
            </a:r>
          </a:p>
        </p:txBody>
      </p:sp>
    </p:spTree>
    <p:extLst>
      <p:ext uri="{BB962C8B-B14F-4D97-AF65-F5344CB8AC3E}">
        <p14:creationId xmlns:p14="http://schemas.microsoft.com/office/powerpoint/2010/main" val="4247941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ctrTitle"/>
          </p:nvPr>
        </p:nvSpPr>
        <p:spPr>
          <a:xfrm>
            <a:off x="1485900" y="1657350"/>
            <a:ext cx="6172200" cy="3028950"/>
          </a:xfrm>
        </p:spPr>
        <p:txBody>
          <a:bodyPr/>
          <a:lstStyle/>
          <a:p>
            <a:pPr eaLnBrk="1" hangingPunct="1">
              <a:defRPr/>
            </a:pPr>
            <a:r>
              <a:rPr lang="en-CA" altLang="en-US" sz="4000" dirty="0">
                <a:solidFill>
                  <a:srgbClr val="C00000"/>
                </a:solidFill>
                <a:latin typeface="+mj-lt"/>
              </a:rPr>
              <a:t>Some Basic Fire Science</a:t>
            </a:r>
            <a:endParaRPr lang="en-US" altLang="en-US" sz="4000" dirty="0">
              <a:solidFill>
                <a:srgbClr val="C00000"/>
              </a:solidFill>
              <a:latin typeface="+mj-lt"/>
            </a:endParaRPr>
          </a:p>
        </p:txBody>
      </p:sp>
      <p:sp>
        <p:nvSpPr>
          <p:cNvPr id="23555" name="Slide Number Placeholder 1"/>
          <p:cNvSpPr>
            <a:spLocks noGrp="1"/>
          </p:cNvSpPr>
          <p:nvPr>
            <p:ph type="sldNum" sz="quarter" idx="4294967295"/>
          </p:nvPr>
        </p:nvSpPr>
        <p:spPr bwMode="auto">
          <a:xfrm>
            <a:off x="6400800" y="5541169"/>
            <a:ext cx="1600200" cy="357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1pPr>
            <a:lvl2pPr marL="557213" indent="-214313" eaLnBrk="0" hangingPunct="0">
              <a:spcBef>
                <a:spcPct val="20000"/>
              </a:spcBef>
              <a:buClr>
                <a:srgbClr val="306120"/>
              </a:buClr>
              <a:buFont typeface="Wingdings" panose="05000000000000000000" pitchFamily="2" charset="2"/>
              <a:buChar char="§"/>
              <a:defRPr sz="2100">
                <a:solidFill>
                  <a:schemeClr val="tx1"/>
                </a:solidFill>
                <a:latin typeface="Myriad Pro"/>
                <a:ea typeface="Myriad Pro"/>
                <a:cs typeface="Myriad Pro"/>
              </a:defRPr>
            </a:lvl2pPr>
            <a:lvl3pPr marL="857250" indent="-171450" eaLnBrk="0" hangingPunct="0">
              <a:spcBef>
                <a:spcPct val="20000"/>
              </a:spcBef>
              <a:buClr>
                <a:srgbClr val="306120"/>
              </a:buClr>
              <a:buFont typeface="Wingdings" panose="05000000000000000000" pitchFamily="2" charset="2"/>
              <a:buChar char="§"/>
              <a:defRPr sz="1800">
                <a:solidFill>
                  <a:schemeClr val="tx1"/>
                </a:solidFill>
                <a:latin typeface="Myriad Pro"/>
                <a:ea typeface="Myriad Pro"/>
                <a:cs typeface="Myriad Pro"/>
              </a:defRPr>
            </a:lvl3pPr>
            <a:lvl4pPr marL="1200150" indent="-171450" eaLnBrk="0" hangingPunct="0">
              <a:spcBef>
                <a:spcPct val="20000"/>
              </a:spcBef>
              <a:buClr>
                <a:srgbClr val="306120"/>
              </a:buClr>
              <a:buFont typeface="Wingdings" panose="05000000000000000000" pitchFamily="2" charset="2"/>
              <a:buChar char="§"/>
              <a:defRPr sz="1500">
                <a:solidFill>
                  <a:schemeClr val="tx1"/>
                </a:solidFill>
                <a:latin typeface="Myriad Pro"/>
                <a:ea typeface="Myriad Pro"/>
                <a:cs typeface="Myriad Pro"/>
              </a:defRPr>
            </a:lvl4pPr>
            <a:lvl5pPr marL="1543050" indent="-171450" eaLnBrk="0" hangingPunct="0">
              <a:spcBef>
                <a:spcPct val="20000"/>
              </a:spcBef>
              <a:buClr>
                <a:srgbClr val="306120"/>
              </a:buClr>
              <a:buFont typeface="Wingdings" panose="05000000000000000000" pitchFamily="2" charset="2"/>
              <a:buChar char="§"/>
              <a:defRPr sz="1500">
                <a:solidFill>
                  <a:schemeClr val="tx1"/>
                </a:solidFill>
                <a:latin typeface="Myriad Pro"/>
                <a:ea typeface="Myriad Pro"/>
                <a:cs typeface="Myriad Pro"/>
              </a:defRPr>
            </a:lvl5pPr>
            <a:lvl6pPr marL="1885950" indent="-171450" eaLnBrk="0" fontAlgn="base" hangingPunct="0">
              <a:spcBef>
                <a:spcPct val="20000"/>
              </a:spcBef>
              <a:spcAft>
                <a:spcPct val="0"/>
              </a:spcAft>
              <a:buClr>
                <a:srgbClr val="306120"/>
              </a:buClr>
              <a:buFont typeface="Wingdings" panose="05000000000000000000" pitchFamily="2" charset="2"/>
              <a:buChar char="§"/>
              <a:defRPr sz="1500">
                <a:solidFill>
                  <a:schemeClr val="tx1"/>
                </a:solidFill>
                <a:latin typeface="Myriad Pro"/>
                <a:ea typeface="Myriad Pro"/>
                <a:cs typeface="Myriad Pro"/>
              </a:defRPr>
            </a:lvl6pPr>
            <a:lvl7pPr marL="2228850" indent="-171450" eaLnBrk="0" fontAlgn="base" hangingPunct="0">
              <a:spcBef>
                <a:spcPct val="20000"/>
              </a:spcBef>
              <a:spcAft>
                <a:spcPct val="0"/>
              </a:spcAft>
              <a:buClr>
                <a:srgbClr val="306120"/>
              </a:buClr>
              <a:buFont typeface="Wingdings" panose="05000000000000000000" pitchFamily="2" charset="2"/>
              <a:buChar char="§"/>
              <a:defRPr sz="1500">
                <a:solidFill>
                  <a:schemeClr val="tx1"/>
                </a:solidFill>
                <a:latin typeface="Myriad Pro"/>
                <a:ea typeface="Myriad Pro"/>
                <a:cs typeface="Myriad Pro"/>
              </a:defRPr>
            </a:lvl7pPr>
            <a:lvl8pPr marL="2571750" indent="-171450" eaLnBrk="0" fontAlgn="base" hangingPunct="0">
              <a:spcBef>
                <a:spcPct val="20000"/>
              </a:spcBef>
              <a:spcAft>
                <a:spcPct val="0"/>
              </a:spcAft>
              <a:buClr>
                <a:srgbClr val="306120"/>
              </a:buClr>
              <a:buFont typeface="Wingdings" panose="05000000000000000000" pitchFamily="2" charset="2"/>
              <a:buChar char="§"/>
              <a:defRPr sz="1500">
                <a:solidFill>
                  <a:schemeClr val="tx1"/>
                </a:solidFill>
                <a:latin typeface="Myriad Pro"/>
                <a:ea typeface="Myriad Pro"/>
                <a:cs typeface="Myriad Pro"/>
              </a:defRPr>
            </a:lvl8pPr>
            <a:lvl9pPr marL="2914650" indent="-171450" eaLnBrk="0" fontAlgn="base" hangingPunct="0">
              <a:spcBef>
                <a:spcPct val="20000"/>
              </a:spcBef>
              <a:spcAft>
                <a:spcPct val="0"/>
              </a:spcAft>
              <a:buClr>
                <a:srgbClr val="306120"/>
              </a:buClr>
              <a:buFont typeface="Wingdings" panose="05000000000000000000" pitchFamily="2" charset="2"/>
              <a:buChar char="§"/>
              <a:defRPr sz="1500">
                <a:solidFill>
                  <a:schemeClr val="tx1"/>
                </a:solidFill>
                <a:latin typeface="Myriad Pro"/>
                <a:ea typeface="Myriad Pro"/>
                <a:cs typeface="Myriad Pro"/>
              </a:defRPr>
            </a:lvl9pPr>
          </a:lstStyle>
          <a:p>
            <a:pPr eaLnBrk="1" fontAlgn="base" hangingPunct="1">
              <a:spcBef>
                <a:spcPct val="0"/>
              </a:spcBef>
              <a:spcAft>
                <a:spcPct val="0"/>
              </a:spcAft>
              <a:buClrTx/>
              <a:buNone/>
            </a:pPr>
            <a:fld id="{0A8C0A69-6565-434A-AA6D-864B69BB61F1}" type="slidenum">
              <a:rPr lang="en-US" altLang="en-US" sz="1050">
                <a:solidFill>
                  <a:prstClr val="white"/>
                </a:solidFill>
                <a:latin typeface="Arial" panose="020B0604020202020204" pitchFamily="34" charset="0"/>
              </a:rPr>
              <a:pPr eaLnBrk="1" fontAlgn="base" hangingPunct="1">
                <a:spcBef>
                  <a:spcPct val="0"/>
                </a:spcBef>
                <a:spcAft>
                  <a:spcPct val="0"/>
                </a:spcAft>
                <a:buClrTx/>
                <a:buNone/>
              </a:pPr>
              <a:t>11</a:t>
            </a:fld>
            <a:endParaRPr lang="en-US" altLang="en-US" sz="1050">
              <a:solidFill>
                <a:prstClr val="white"/>
              </a:solidFill>
              <a:latin typeface="Arial" panose="020B0604020202020204" pitchFamily="34" charset="0"/>
            </a:endParaRPr>
          </a:p>
        </p:txBody>
      </p:sp>
    </p:spTree>
    <p:extLst>
      <p:ext uri="{BB962C8B-B14F-4D97-AF65-F5344CB8AC3E}">
        <p14:creationId xmlns:p14="http://schemas.microsoft.com/office/powerpoint/2010/main" val="3439408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fld id="{417AD33D-438D-4AA5-849A-FA82CB8F9BCB}" type="slidenum">
              <a:rPr lang="en-US" altLang="en-US">
                <a:solidFill>
                  <a:prstClr val="black"/>
                </a:solidFill>
                <a:latin typeface="Calibri" panose="020F0502020204030204" pitchFamily="34" charset="0"/>
              </a:rPr>
              <a:pPr eaLnBrk="1" fontAlgn="base" hangingPunct="1">
                <a:spcBef>
                  <a:spcPct val="0"/>
                </a:spcBef>
                <a:spcAft>
                  <a:spcPct val="0"/>
                </a:spcAft>
              </a:pPr>
              <a:t>12</a:t>
            </a:fld>
            <a:endParaRPr lang="en-US" altLang="en-US">
              <a:solidFill>
                <a:prstClr val="black"/>
              </a:solidFill>
              <a:latin typeface="Calibri" panose="020F0502020204030204" pitchFamily="34" charset="0"/>
            </a:endParaRPr>
          </a:p>
        </p:txBody>
      </p:sp>
      <p:pic>
        <p:nvPicPr>
          <p:cNvPr id="11" name="Content Placeholder 4"/>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582564" y="1193566"/>
            <a:ext cx="6035040" cy="3940233"/>
          </a:xfrm>
        </p:spPr>
      </p:pic>
      <p:sp>
        <p:nvSpPr>
          <p:cNvPr id="12" name="Rectangle 3"/>
          <p:cNvSpPr>
            <a:spLocks noChangeArrowheads="1"/>
          </p:cNvSpPr>
          <p:nvPr/>
        </p:nvSpPr>
        <p:spPr bwMode="auto">
          <a:xfrm>
            <a:off x="392545" y="5361035"/>
            <a:ext cx="86803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a:ln>
                  <a:noFill/>
                </a:ln>
                <a:solidFill>
                  <a:schemeClr val="tx1"/>
                </a:solidFill>
                <a:effectLst/>
                <a:latin typeface="Arial" panose="020B0604020202020204" pitchFamily="34" charset="0"/>
              </a:rPr>
              <a:t>Moritz, Max A.; </a:t>
            </a:r>
            <a:r>
              <a:rPr kumimoji="0" lang="en-US" altLang="en-US" sz="900" b="1" i="1" u="none" strike="noStrike" cap="none" normalizeH="0" baseline="0" dirty="0" err="1">
                <a:ln>
                  <a:noFill/>
                </a:ln>
                <a:solidFill>
                  <a:schemeClr val="tx1"/>
                </a:solidFill>
                <a:effectLst/>
                <a:latin typeface="Arial" panose="020B0604020202020204" pitchFamily="34" charset="0"/>
              </a:rPr>
              <a:t>Morais</a:t>
            </a:r>
            <a:r>
              <a:rPr kumimoji="0" lang="en-US" altLang="en-US" sz="900" b="1" i="1" u="none" strike="noStrike" cap="none" normalizeH="0" baseline="0" dirty="0">
                <a:ln>
                  <a:noFill/>
                </a:ln>
                <a:solidFill>
                  <a:schemeClr val="tx1"/>
                </a:solidFill>
                <a:effectLst/>
                <a:latin typeface="Arial" panose="020B0604020202020204" pitchFamily="34" charset="0"/>
              </a:rPr>
              <a:t>, Marco E.; </a:t>
            </a:r>
            <a:r>
              <a:rPr kumimoji="0" lang="en-US" altLang="en-US" sz="900" b="1" i="1" u="none" strike="noStrike" cap="none" normalizeH="0" baseline="0" dirty="0" err="1">
                <a:ln>
                  <a:noFill/>
                </a:ln>
                <a:solidFill>
                  <a:schemeClr val="tx1"/>
                </a:solidFill>
                <a:effectLst/>
                <a:latin typeface="Arial" panose="020B0604020202020204" pitchFamily="34" charset="0"/>
              </a:rPr>
              <a:t>Summerell</a:t>
            </a:r>
            <a:r>
              <a:rPr kumimoji="0" lang="en-US" altLang="en-US" sz="900" b="1" i="1" u="none" strike="noStrike" cap="none" normalizeH="0" baseline="0" dirty="0">
                <a:ln>
                  <a:noFill/>
                </a:ln>
                <a:solidFill>
                  <a:schemeClr val="tx1"/>
                </a:solidFill>
                <a:effectLst/>
                <a:latin typeface="Arial" panose="020B0604020202020204" pitchFamily="34" charset="0"/>
              </a:rPr>
              <a:t>, Lora A.; Carlson, J. M.; Doyle, John (2005-12-13). </a:t>
            </a:r>
            <a:r>
              <a:rPr kumimoji="0" lang="en-US" altLang="en-US" sz="900" b="1" i="1" u="none" strike="noStrike" cap="none" normalizeH="0" baseline="0" dirty="0">
                <a:ln>
                  <a:noFill/>
                </a:ln>
                <a:solidFill>
                  <a:schemeClr val="tx1"/>
                </a:solidFill>
                <a:effectLst/>
                <a:latin typeface="Arial" panose="020B0604020202020204" pitchFamily="34" charset="0"/>
                <a:hlinkClick r:id="rId4"/>
              </a:rPr>
              <a:t>"Wildfires, complexity, and highly optimized tolerance"</a:t>
            </a:r>
            <a:r>
              <a:rPr kumimoji="0" lang="en-US" altLang="en-US" sz="900" b="1" i="1"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a:ln>
                  <a:noFill/>
                </a:ln>
                <a:solidFill>
                  <a:schemeClr val="tx1"/>
                </a:solidFill>
                <a:effectLst/>
                <a:latin typeface="Arial" panose="020B0604020202020204" pitchFamily="34" charset="0"/>
              </a:rPr>
              <a:t>Proceedings of the National Academy of Sciences of the United States of America. 102 (50): 17912–17917. </a:t>
            </a:r>
            <a:r>
              <a:rPr kumimoji="0" lang="en-US" altLang="en-US" sz="900" b="1" i="1" u="none" strike="noStrike" cap="none" normalizeH="0" baseline="0" dirty="0">
                <a:ln>
                  <a:noFill/>
                </a:ln>
                <a:solidFill>
                  <a:schemeClr val="tx1"/>
                </a:solidFill>
                <a:effectLst/>
                <a:latin typeface="Arial" panose="020B0604020202020204" pitchFamily="34" charset="0"/>
                <a:hlinkClick r:id="rId5" tooltip="Digital object identifier"/>
              </a:rPr>
              <a:t>doi</a:t>
            </a:r>
            <a:r>
              <a:rPr kumimoji="0" lang="en-US" altLang="en-US" sz="900" b="1" i="1" u="none" strike="noStrike" cap="none" normalizeH="0" baseline="0" dirty="0">
                <a:ln>
                  <a:noFill/>
                </a:ln>
                <a:solidFill>
                  <a:schemeClr val="tx1"/>
                </a:solidFill>
                <a:effectLst/>
                <a:latin typeface="Arial" panose="020B0604020202020204" pitchFamily="34" charset="0"/>
              </a:rPr>
              <a:t>:</a:t>
            </a:r>
            <a:r>
              <a:rPr kumimoji="0" lang="en-US" altLang="en-US" sz="900" b="1" i="1" u="none" strike="noStrike" cap="none" normalizeH="0" baseline="0" dirty="0">
                <a:ln>
                  <a:noFill/>
                </a:ln>
                <a:solidFill>
                  <a:schemeClr val="tx1"/>
                </a:solidFill>
                <a:effectLst/>
                <a:latin typeface="Arial" panose="020B0604020202020204" pitchFamily="34" charset="0"/>
                <a:hlinkClick r:id="rId6"/>
              </a:rPr>
              <a:t>10.1073/pnas.0508985102</a:t>
            </a:r>
            <a:r>
              <a:rPr lang="en-US" altLang="en-US" sz="900" b="1" i="1" dirty="0">
                <a:latin typeface="Arial" panose="020B0604020202020204" pitchFamily="34" charset="0"/>
              </a:rPr>
              <a:t>.</a:t>
            </a:r>
            <a:r>
              <a:rPr kumimoji="0" lang="en-US" altLang="en-US" sz="900" b="1" i="0" u="none" strike="noStrike" cap="none" normalizeH="0" baseline="0" dirty="0">
                <a:ln>
                  <a:noFill/>
                </a:ln>
                <a:solidFill>
                  <a:schemeClr val="tx1"/>
                </a:solidFill>
                <a:effectLst/>
                <a:latin typeface="Arial" panose="020B0604020202020204" pitchFamily="34" charset="0"/>
              </a:rPr>
              <a:t> </a:t>
            </a:r>
            <a:endParaRPr kumimoji="0" lang="en-US" altLang="en-US" sz="900" b="1" i="1" u="none" strike="noStrike" cap="none" normalizeH="0" baseline="0" dirty="0">
              <a:ln>
                <a:noFill/>
              </a:ln>
              <a:solidFill>
                <a:schemeClr val="tx1"/>
              </a:solidFill>
              <a:effectLst/>
              <a:latin typeface="Arial" panose="020B0604020202020204" pitchFamily="34" charset="0"/>
            </a:endParaRPr>
          </a:p>
        </p:txBody>
      </p:sp>
      <p:sp>
        <p:nvSpPr>
          <p:cNvPr id="6"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Fire Triangles: Burning requisites</a:t>
            </a:r>
          </a:p>
        </p:txBody>
      </p:sp>
      <p:sp>
        <p:nvSpPr>
          <p:cNvPr id="8" name="Rectangle 7"/>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9" name="Rectangle 8"/>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734377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5" name="Rectangle 4"/>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5"/>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fld id="{6C8F5895-9EB8-4317-8BE5-C82A359529A8}" type="slidenum">
              <a:rPr lang="en-CA" altLang="en-US">
                <a:solidFill>
                  <a:prstClr val="black"/>
                </a:solidFill>
                <a:latin typeface="Calibri" panose="020F0502020204030204" pitchFamily="34" charset="0"/>
              </a:rPr>
              <a:pPr eaLnBrk="1" fontAlgn="base" hangingPunct="1">
                <a:spcBef>
                  <a:spcPct val="0"/>
                </a:spcBef>
                <a:spcAft>
                  <a:spcPct val="0"/>
                </a:spcAft>
              </a:pPr>
              <a:t>13</a:t>
            </a:fld>
            <a:endParaRPr lang="en-CA" altLang="en-US">
              <a:solidFill>
                <a:prstClr val="black"/>
              </a:solidFill>
              <a:latin typeface="Calibri" panose="020F0502020204030204" pitchFamily="34" charset="0"/>
            </a:endParaRPr>
          </a:p>
        </p:txBody>
      </p:sp>
      <p:pic>
        <p:nvPicPr>
          <p:cNvPr id="51204" name="Picture 5" descr="Figure 1.1.gif"/>
          <p:cNvPicPr>
            <a:picLocks noChangeAspect="1"/>
          </p:cNvPicPr>
          <p:nvPr/>
        </p:nvPicPr>
        <p:blipFill rotWithShape="1">
          <a:blip r:embed="rId2" cstate="print">
            <a:extLst>
              <a:ext uri="{28A0092B-C50C-407E-A947-70E740481C1C}">
                <a14:useLocalDpi xmlns:a14="http://schemas.microsoft.com/office/drawing/2010/main"/>
              </a:ext>
            </a:extLst>
          </a:blip>
          <a:srcRect l="752" t="5630" r="-752" b="701"/>
          <a:stretch/>
        </p:blipFill>
        <p:spPr bwMode="auto">
          <a:xfrm>
            <a:off x="883442" y="1143228"/>
            <a:ext cx="6874193" cy="43155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Fire/Growth Scales</a:t>
            </a:r>
          </a:p>
        </p:txBody>
      </p:sp>
      <p:sp>
        <p:nvSpPr>
          <p:cNvPr id="2" name="TextBox 1"/>
          <p:cNvSpPr txBox="1"/>
          <p:nvPr/>
        </p:nvSpPr>
        <p:spPr>
          <a:xfrm>
            <a:off x="911065" y="5534561"/>
            <a:ext cx="7429500" cy="461665"/>
          </a:xfrm>
          <a:prstGeom prst="rect">
            <a:avLst/>
          </a:prstGeom>
          <a:noFill/>
        </p:spPr>
        <p:txBody>
          <a:bodyPr wrap="square" rtlCol="0">
            <a:spAutoFit/>
          </a:bodyPr>
          <a:lstStyle/>
          <a:p>
            <a:r>
              <a:rPr lang="en-CA" sz="2400" b="1" dirty="0"/>
              <a:t>Corresponds to important scales in weather/forecasting</a:t>
            </a:r>
          </a:p>
        </p:txBody>
      </p:sp>
    </p:spTree>
    <p:extLst>
      <p:ext uri="{BB962C8B-B14F-4D97-AF65-F5344CB8AC3E}">
        <p14:creationId xmlns:p14="http://schemas.microsoft.com/office/powerpoint/2010/main" val="1521252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9" name="Slide Number Placeholder 8"/>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fld id="{216B192C-498F-47D1-9FF2-8EA1B44CE0FE}" type="slidenum">
              <a:rPr lang="en-US" altLang="en-US">
                <a:solidFill>
                  <a:prstClr val="black"/>
                </a:solidFill>
                <a:latin typeface="Calibri" panose="020F0502020204030204" pitchFamily="34" charset="0"/>
              </a:rPr>
              <a:pPr eaLnBrk="1" fontAlgn="base" hangingPunct="1">
                <a:spcBef>
                  <a:spcPct val="0"/>
                </a:spcBef>
                <a:spcAft>
                  <a:spcPct val="0"/>
                </a:spcAft>
              </a:pPr>
              <a:t>14</a:t>
            </a:fld>
            <a:endParaRPr lang="en-US" altLang="en-US">
              <a:solidFill>
                <a:prstClr val="black"/>
              </a:solidFill>
              <a:latin typeface="Calibri" panose="020F0502020204030204" pitchFamily="34" charset="0"/>
            </a:endParaRPr>
          </a:p>
        </p:txBody>
      </p:sp>
      <p:sp>
        <p:nvSpPr>
          <p:cNvPr id="5123" name="Text Box 4"/>
          <p:cNvSpPr txBox="1">
            <a:spLocks noChangeArrowheads="1"/>
          </p:cNvSpPr>
          <p:nvPr/>
        </p:nvSpPr>
        <p:spPr bwMode="auto">
          <a:xfrm>
            <a:off x="457200" y="1404472"/>
            <a:ext cx="8290560"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28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000">
                <a:solidFill>
                  <a:schemeClr val="bg1"/>
                </a:solidFill>
                <a:latin typeface="Arial" charset="0"/>
              </a:defRPr>
            </a:lvl4pPr>
            <a:lvl5pPr marL="2057400" indent="-228600" eaLnBrk="0" hangingPunct="0">
              <a:spcBef>
                <a:spcPct val="20000"/>
              </a:spcBef>
              <a:buChar char="»"/>
              <a:defRPr sz="2000">
                <a:solidFill>
                  <a:schemeClr val="bg1"/>
                </a:solidFill>
                <a:latin typeface="Arial" charset="0"/>
              </a:defRPr>
            </a:lvl5pPr>
            <a:lvl6pPr marL="2514600" indent="-228600" eaLnBrk="0" fontAlgn="base" hangingPunct="0">
              <a:spcBef>
                <a:spcPct val="20000"/>
              </a:spcBef>
              <a:spcAft>
                <a:spcPct val="0"/>
              </a:spcAft>
              <a:buChar char="»"/>
              <a:defRPr sz="2000">
                <a:solidFill>
                  <a:schemeClr val="bg1"/>
                </a:solidFill>
                <a:latin typeface="Arial" charset="0"/>
              </a:defRPr>
            </a:lvl6pPr>
            <a:lvl7pPr marL="2971800" indent="-228600" eaLnBrk="0" fontAlgn="base" hangingPunct="0">
              <a:spcBef>
                <a:spcPct val="20000"/>
              </a:spcBef>
              <a:spcAft>
                <a:spcPct val="0"/>
              </a:spcAft>
              <a:buChar char="»"/>
              <a:defRPr sz="2000">
                <a:solidFill>
                  <a:schemeClr val="bg1"/>
                </a:solidFill>
                <a:latin typeface="Arial" charset="0"/>
              </a:defRPr>
            </a:lvl7pPr>
            <a:lvl8pPr marL="3429000" indent="-228600" eaLnBrk="0" fontAlgn="base" hangingPunct="0">
              <a:spcBef>
                <a:spcPct val="20000"/>
              </a:spcBef>
              <a:spcAft>
                <a:spcPct val="0"/>
              </a:spcAft>
              <a:buChar char="»"/>
              <a:defRPr sz="2000">
                <a:solidFill>
                  <a:schemeClr val="bg1"/>
                </a:solidFill>
                <a:latin typeface="Arial" charset="0"/>
              </a:defRPr>
            </a:lvl8pPr>
            <a:lvl9pPr marL="3886200" indent="-228600" eaLnBrk="0" fontAlgn="base" hangingPunct="0">
              <a:spcBef>
                <a:spcPct val="20000"/>
              </a:spcBef>
              <a:spcAft>
                <a:spcPct val="0"/>
              </a:spcAft>
              <a:buChar char="»"/>
              <a:defRPr sz="2000">
                <a:solidFill>
                  <a:schemeClr val="bg1"/>
                </a:solidFill>
                <a:latin typeface="Arial" charset="0"/>
              </a:defRPr>
            </a:lvl9pPr>
          </a:lstStyle>
          <a:p>
            <a:pPr eaLnBrk="1" fontAlgn="base" hangingPunct="1">
              <a:spcBef>
                <a:spcPct val="50000"/>
              </a:spcBef>
              <a:spcAft>
                <a:spcPct val="0"/>
              </a:spcAft>
              <a:buNone/>
              <a:defRPr/>
            </a:pPr>
            <a:r>
              <a:rPr lang="en-CA" altLang="en-US" sz="2800" b="1" dirty="0">
                <a:solidFill>
                  <a:prstClr val="black"/>
                </a:solidFill>
                <a:latin typeface="+mn-lt"/>
              </a:rPr>
              <a:t>Combustion initiated by:  </a:t>
            </a:r>
          </a:p>
          <a:p>
            <a:pPr marL="257175" indent="-257175" eaLnBrk="1" fontAlgn="base" hangingPunct="1">
              <a:spcBef>
                <a:spcPct val="50000"/>
              </a:spcBef>
              <a:spcAft>
                <a:spcPct val="0"/>
              </a:spcAft>
              <a:defRPr/>
            </a:pPr>
            <a:r>
              <a:rPr lang="en-CA" altLang="en-US" sz="2400" b="1" dirty="0">
                <a:solidFill>
                  <a:srgbClr val="C00000"/>
                </a:solidFill>
                <a:latin typeface="+mn-lt"/>
              </a:rPr>
              <a:t>Fuel: </a:t>
            </a:r>
            <a:r>
              <a:rPr lang="en-CA" altLang="en-US" sz="2400" b="1" dirty="0">
                <a:solidFill>
                  <a:prstClr val="black"/>
                </a:solidFill>
                <a:latin typeface="+mn-lt"/>
              </a:rPr>
              <a:t>Material (organic or not)  -- reductant – loses electrons to the oxidizing agent</a:t>
            </a:r>
          </a:p>
          <a:p>
            <a:pPr marL="257175" indent="-257175" eaLnBrk="1" fontAlgn="base" hangingPunct="1">
              <a:spcBef>
                <a:spcPct val="50000"/>
              </a:spcBef>
              <a:spcAft>
                <a:spcPct val="0"/>
              </a:spcAft>
              <a:defRPr/>
            </a:pPr>
            <a:endParaRPr lang="en-CA" altLang="en-US" sz="2400" b="1" dirty="0">
              <a:solidFill>
                <a:prstClr val="black"/>
              </a:solidFill>
              <a:latin typeface="+mn-lt"/>
            </a:endParaRPr>
          </a:p>
          <a:p>
            <a:pPr eaLnBrk="1" fontAlgn="base" hangingPunct="1">
              <a:spcBef>
                <a:spcPct val="50000"/>
              </a:spcBef>
              <a:spcAft>
                <a:spcPct val="0"/>
              </a:spcAft>
              <a:buNone/>
              <a:defRPr/>
            </a:pPr>
            <a:endParaRPr lang="en-CA" altLang="en-US" sz="2400" b="1" dirty="0">
              <a:solidFill>
                <a:prstClr val="black"/>
              </a:solidFill>
              <a:latin typeface="+mn-lt"/>
            </a:endParaRPr>
          </a:p>
          <a:p>
            <a:pPr eaLnBrk="1" fontAlgn="base" hangingPunct="1">
              <a:spcBef>
                <a:spcPct val="50000"/>
              </a:spcBef>
              <a:spcAft>
                <a:spcPct val="0"/>
              </a:spcAft>
              <a:buNone/>
              <a:defRPr/>
            </a:pPr>
            <a:endParaRPr lang="en-CA" altLang="en-US" sz="2400" b="1" dirty="0">
              <a:solidFill>
                <a:prstClr val="black"/>
              </a:solidFill>
              <a:latin typeface="+mn-lt"/>
            </a:endParaRPr>
          </a:p>
          <a:p>
            <a:pPr marL="257175" indent="-257175" eaLnBrk="1" fontAlgn="base" hangingPunct="1">
              <a:spcBef>
                <a:spcPct val="50000"/>
              </a:spcBef>
              <a:spcAft>
                <a:spcPct val="0"/>
              </a:spcAft>
              <a:defRPr/>
            </a:pPr>
            <a:r>
              <a:rPr lang="en-CA" altLang="en-US" sz="2400" b="1" dirty="0">
                <a:solidFill>
                  <a:srgbClr val="C00000"/>
                </a:solidFill>
                <a:latin typeface="+mn-lt"/>
              </a:rPr>
              <a:t>Oxygen:</a:t>
            </a:r>
            <a:r>
              <a:rPr lang="en-CA" altLang="en-US" sz="2400" b="1" dirty="0">
                <a:solidFill>
                  <a:prstClr val="black"/>
                </a:solidFill>
                <a:latin typeface="+mn-lt"/>
              </a:rPr>
              <a:t> Oxidizing agent, accepts electrons</a:t>
            </a:r>
          </a:p>
          <a:p>
            <a:pPr marL="257175" indent="-257175" eaLnBrk="1" fontAlgn="base" hangingPunct="1">
              <a:spcBef>
                <a:spcPct val="50000"/>
              </a:spcBef>
              <a:spcAft>
                <a:spcPct val="0"/>
              </a:spcAft>
              <a:defRPr/>
            </a:pPr>
            <a:r>
              <a:rPr lang="en-CA" altLang="en-US" sz="2400" b="1" dirty="0">
                <a:solidFill>
                  <a:srgbClr val="C00000"/>
                </a:solidFill>
                <a:latin typeface="+mn-lt"/>
              </a:rPr>
              <a:t>Heat or ignition source: </a:t>
            </a:r>
            <a:r>
              <a:rPr lang="en-CA" altLang="en-US" sz="2400" b="1" dirty="0">
                <a:solidFill>
                  <a:prstClr val="black"/>
                </a:solidFill>
                <a:latin typeface="+mn-lt"/>
              </a:rPr>
              <a:t>Begins endothermic reaction; gas production results in flame</a:t>
            </a:r>
          </a:p>
        </p:txBody>
      </p:sp>
      <p:sp>
        <p:nvSpPr>
          <p:cNvPr id="11" name="Rectangle 10"/>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13"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5584160" y="2608960"/>
            <a:ext cx="1890000" cy="1800000"/>
          </a:xfrm>
          <a:ln w="12700">
            <a:noFill/>
          </a:ln>
        </p:spPr>
      </p:pic>
      <p:sp>
        <p:nvSpPr>
          <p:cNvPr id="8"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err="1">
                <a:solidFill>
                  <a:srgbClr val="FF9900"/>
                </a:solidFill>
                <a:latin typeface="+mj-lt"/>
              </a:rPr>
              <a:t>Combustion</a:t>
            </a:r>
            <a:r>
              <a:rPr lang="en-US" altLang="en-US" sz="3600" dirty="0" err="1">
                <a:solidFill>
                  <a:srgbClr val="FF9900"/>
                </a:solidFill>
                <a:latin typeface="+mj-lt"/>
                <a:sym typeface="Wingdings" panose="05000000000000000000" pitchFamily="2" charset="2"/>
              </a:rPr>
              <a:t></a:t>
            </a:r>
            <a:r>
              <a:rPr lang="en-US" altLang="en-US" sz="3600" dirty="0" err="1">
                <a:solidFill>
                  <a:srgbClr val="FF9900"/>
                </a:solidFill>
                <a:latin typeface="+mj-lt"/>
              </a:rPr>
              <a:t>flame</a:t>
            </a:r>
            <a:endParaRPr lang="en-US" altLang="en-US" sz="3600" dirty="0">
              <a:solidFill>
                <a:srgbClr val="FF9900"/>
              </a:solidFill>
              <a:latin typeface="+mj-lt"/>
            </a:endParaRPr>
          </a:p>
        </p:txBody>
      </p:sp>
    </p:spTree>
    <p:extLst>
      <p:ext uri="{BB962C8B-B14F-4D97-AF65-F5344CB8AC3E}">
        <p14:creationId xmlns:p14="http://schemas.microsoft.com/office/powerpoint/2010/main" val="1365954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1" name="Rectangle 10"/>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9" name="Slide Number Placeholder 8"/>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fld id="{216B192C-498F-47D1-9FF2-8EA1B44CE0FE}" type="slidenum">
              <a:rPr lang="en-US" altLang="en-US">
                <a:solidFill>
                  <a:prstClr val="black"/>
                </a:solidFill>
                <a:latin typeface="Calibri" panose="020F0502020204030204" pitchFamily="34" charset="0"/>
              </a:rPr>
              <a:pPr eaLnBrk="1" fontAlgn="base" hangingPunct="1">
                <a:spcBef>
                  <a:spcPct val="0"/>
                </a:spcBef>
                <a:spcAft>
                  <a:spcPct val="0"/>
                </a:spcAft>
              </a:pPr>
              <a:t>15</a:t>
            </a:fld>
            <a:endParaRPr lang="en-US" altLang="en-US">
              <a:solidFill>
                <a:prstClr val="black"/>
              </a:solidFill>
              <a:latin typeface="Calibri" panose="020F0502020204030204" pitchFamily="34" charset="0"/>
            </a:endParaRPr>
          </a:p>
        </p:txBody>
      </p:sp>
      <p:sp>
        <p:nvSpPr>
          <p:cNvPr id="5123" name="Text Box 4"/>
          <p:cNvSpPr txBox="1">
            <a:spLocks noChangeArrowheads="1"/>
          </p:cNvSpPr>
          <p:nvPr/>
        </p:nvSpPr>
        <p:spPr bwMode="auto">
          <a:xfrm>
            <a:off x="436880" y="1201272"/>
            <a:ext cx="7380033"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28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000">
                <a:solidFill>
                  <a:schemeClr val="bg1"/>
                </a:solidFill>
                <a:latin typeface="Arial" charset="0"/>
              </a:defRPr>
            </a:lvl4pPr>
            <a:lvl5pPr marL="2057400" indent="-228600" eaLnBrk="0" hangingPunct="0">
              <a:spcBef>
                <a:spcPct val="20000"/>
              </a:spcBef>
              <a:buChar char="»"/>
              <a:defRPr sz="2000">
                <a:solidFill>
                  <a:schemeClr val="bg1"/>
                </a:solidFill>
                <a:latin typeface="Arial" charset="0"/>
              </a:defRPr>
            </a:lvl5pPr>
            <a:lvl6pPr marL="2514600" indent="-228600" eaLnBrk="0" fontAlgn="base" hangingPunct="0">
              <a:spcBef>
                <a:spcPct val="20000"/>
              </a:spcBef>
              <a:spcAft>
                <a:spcPct val="0"/>
              </a:spcAft>
              <a:buChar char="»"/>
              <a:defRPr sz="2000">
                <a:solidFill>
                  <a:schemeClr val="bg1"/>
                </a:solidFill>
                <a:latin typeface="Arial" charset="0"/>
              </a:defRPr>
            </a:lvl6pPr>
            <a:lvl7pPr marL="2971800" indent="-228600" eaLnBrk="0" fontAlgn="base" hangingPunct="0">
              <a:spcBef>
                <a:spcPct val="20000"/>
              </a:spcBef>
              <a:spcAft>
                <a:spcPct val="0"/>
              </a:spcAft>
              <a:buChar char="»"/>
              <a:defRPr sz="2000">
                <a:solidFill>
                  <a:schemeClr val="bg1"/>
                </a:solidFill>
                <a:latin typeface="Arial" charset="0"/>
              </a:defRPr>
            </a:lvl7pPr>
            <a:lvl8pPr marL="3429000" indent="-228600" eaLnBrk="0" fontAlgn="base" hangingPunct="0">
              <a:spcBef>
                <a:spcPct val="20000"/>
              </a:spcBef>
              <a:spcAft>
                <a:spcPct val="0"/>
              </a:spcAft>
              <a:buChar char="»"/>
              <a:defRPr sz="2000">
                <a:solidFill>
                  <a:schemeClr val="bg1"/>
                </a:solidFill>
                <a:latin typeface="Arial" charset="0"/>
              </a:defRPr>
            </a:lvl8pPr>
            <a:lvl9pPr marL="3886200" indent="-228600" eaLnBrk="0" fontAlgn="base" hangingPunct="0">
              <a:spcBef>
                <a:spcPct val="20000"/>
              </a:spcBef>
              <a:spcAft>
                <a:spcPct val="0"/>
              </a:spcAft>
              <a:buChar char="»"/>
              <a:defRPr sz="2000">
                <a:solidFill>
                  <a:schemeClr val="bg1"/>
                </a:solidFill>
                <a:latin typeface="Arial" charset="0"/>
              </a:defRPr>
            </a:lvl9pPr>
          </a:lstStyle>
          <a:p>
            <a:pPr eaLnBrk="1" fontAlgn="base" hangingPunct="1">
              <a:spcBef>
                <a:spcPct val="50000"/>
              </a:spcBef>
              <a:spcAft>
                <a:spcPct val="0"/>
              </a:spcAft>
              <a:buNone/>
              <a:defRPr/>
            </a:pPr>
            <a:r>
              <a:rPr lang="en-CA" altLang="en-US" sz="2800" b="1" dirty="0">
                <a:solidFill>
                  <a:prstClr val="black"/>
                </a:solidFill>
                <a:latin typeface="+mn-lt"/>
              </a:rPr>
              <a:t>The fire environment consists of three principal components:  </a:t>
            </a:r>
          </a:p>
          <a:p>
            <a:pPr marL="182563" indent="-182563" eaLnBrk="1" fontAlgn="base" hangingPunct="1">
              <a:spcBef>
                <a:spcPct val="50000"/>
              </a:spcBef>
              <a:spcAft>
                <a:spcPct val="0"/>
              </a:spcAft>
              <a:defRPr/>
            </a:pPr>
            <a:r>
              <a:rPr lang="en-CA" altLang="en-US" sz="2400" b="1" dirty="0">
                <a:solidFill>
                  <a:srgbClr val="C00000"/>
                </a:solidFill>
                <a:latin typeface="+mn-lt"/>
              </a:rPr>
              <a:t>Fuel: </a:t>
            </a:r>
            <a:r>
              <a:rPr lang="en-CA" altLang="en-US" sz="2400" b="1" dirty="0">
                <a:solidFill>
                  <a:prstClr val="black"/>
                </a:solidFill>
                <a:latin typeface="+mn-lt"/>
              </a:rPr>
              <a:t>Living or dead organic material that is available for combustion and helps determine fire behaviour</a:t>
            </a:r>
          </a:p>
          <a:p>
            <a:pPr marL="538163" indent="-182563" eaLnBrk="1" fontAlgn="base" hangingPunct="1">
              <a:spcBef>
                <a:spcPct val="50000"/>
              </a:spcBef>
              <a:spcAft>
                <a:spcPct val="0"/>
              </a:spcAft>
              <a:defRPr/>
            </a:pPr>
            <a:r>
              <a:rPr lang="en-CA" altLang="en-US" sz="2400" b="1" dirty="0">
                <a:solidFill>
                  <a:prstClr val="black"/>
                </a:solidFill>
                <a:latin typeface="+mn-lt"/>
              </a:rPr>
              <a:t>Peaks before deciduous </a:t>
            </a:r>
            <a:r>
              <a:rPr lang="en-CA" altLang="en-US" sz="2400" b="1" dirty="0" err="1">
                <a:solidFill>
                  <a:prstClr val="black"/>
                </a:solidFill>
                <a:latin typeface="+mn-lt"/>
              </a:rPr>
              <a:t>greenup</a:t>
            </a:r>
            <a:r>
              <a:rPr lang="en-CA" altLang="en-US" sz="2400" b="1" dirty="0">
                <a:solidFill>
                  <a:prstClr val="black"/>
                </a:solidFill>
                <a:latin typeface="+mn-lt"/>
              </a:rPr>
              <a:t> and summer</a:t>
            </a:r>
          </a:p>
          <a:p>
            <a:pPr eaLnBrk="1" fontAlgn="base" hangingPunct="1">
              <a:spcBef>
                <a:spcPct val="50000"/>
              </a:spcBef>
              <a:spcAft>
                <a:spcPct val="0"/>
              </a:spcAft>
              <a:buNone/>
              <a:defRPr/>
            </a:pPr>
            <a:endParaRPr lang="en-CA" altLang="en-US" sz="2400" b="1" dirty="0">
              <a:solidFill>
                <a:prstClr val="black"/>
              </a:solidFill>
              <a:latin typeface="+mn-lt"/>
            </a:endParaRPr>
          </a:p>
          <a:p>
            <a:pPr marL="182563" indent="-182563" eaLnBrk="1" fontAlgn="base" hangingPunct="1">
              <a:spcBef>
                <a:spcPct val="50000"/>
              </a:spcBef>
              <a:spcAft>
                <a:spcPct val="0"/>
              </a:spcAft>
              <a:defRPr/>
            </a:pPr>
            <a:r>
              <a:rPr lang="en-CA" altLang="en-US" sz="2400" b="1" dirty="0">
                <a:solidFill>
                  <a:srgbClr val="C00000"/>
                </a:solidFill>
                <a:latin typeface="+mn-lt"/>
              </a:rPr>
              <a:t>Topography:</a:t>
            </a:r>
            <a:r>
              <a:rPr lang="en-CA" altLang="en-US" sz="2400" b="1" dirty="0">
                <a:solidFill>
                  <a:prstClr val="black"/>
                </a:solidFill>
                <a:latin typeface="+mn-lt"/>
              </a:rPr>
              <a:t> Characteristics of a landscape, such as slopes and aspects, that influence fire spread</a:t>
            </a:r>
          </a:p>
          <a:p>
            <a:pPr marL="182563" indent="-182563" eaLnBrk="1" fontAlgn="base" hangingPunct="1">
              <a:spcBef>
                <a:spcPct val="50000"/>
              </a:spcBef>
              <a:spcAft>
                <a:spcPct val="0"/>
              </a:spcAft>
              <a:defRPr/>
            </a:pPr>
            <a:r>
              <a:rPr lang="en-CA" altLang="en-US" sz="2400" b="1" dirty="0">
                <a:solidFill>
                  <a:srgbClr val="C00000"/>
                </a:solidFill>
                <a:latin typeface="+mn-lt"/>
              </a:rPr>
              <a:t>Weather: </a:t>
            </a:r>
            <a:r>
              <a:rPr lang="en-CA" altLang="en-US" sz="2400" b="1" dirty="0">
                <a:solidFill>
                  <a:prstClr val="black"/>
                </a:solidFill>
                <a:latin typeface="+mn-lt"/>
              </a:rPr>
              <a:t>Atmospheric elements such as wind and rain that affect combustion</a:t>
            </a:r>
            <a:endParaRPr lang="en-CA" altLang="en-US" sz="2800" b="1" dirty="0">
              <a:solidFill>
                <a:prstClr val="black"/>
              </a:solidFill>
              <a:latin typeface="+mn-lt"/>
            </a:endParaRPr>
          </a:p>
        </p:txBody>
      </p:sp>
      <p:grpSp>
        <p:nvGrpSpPr>
          <p:cNvPr id="4" name="Group 3"/>
          <p:cNvGrpSpPr/>
          <p:nvPr/>
        </p:nvGrpSpPr>
        <p:grpSpPr>
          <a:xfrm>
            <a:off x="6890385" y="2459117"/>
            <a:ext cx="1885950" cy="1651397"/>
            <a:chOff x="6991985" y="2001917"/>
            <a:chExt cx="1885950" cy="1651397"/>
          </a:xfrm>
        </p:grpSpPr>
        <p:sp>
          <p:nvSpPr>
            <p:cNvPr id="24582" name="AutoShape 6"/>
            <p:cNvSpPr>
              <a:spLocks noChangeArrowheads="1"/>
            </p:cNvSpPr>
            <p:nvPr/>
          </p:nvSpPr>
          <p:spPr bwMode="auto">
            <a:xfrm>
              <a:off x="6991985" y="2001917"/>
              <a:ext cx="1885950" cy="1651397"/>
            </a:xfrm>
            <a:prstGeom prst="triangle">
              <a:avLst>
                <a:gd name="adj" fmla="val 50000"/>
              </a:avLst>
            </a:prstGeom>
            <a:solidFill>
              <a:srgbClr val="FFFFFF"/>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Bef>
                  <a:spcPct val="0"/>
                </a:spcBef>
                <a:spcAft>
                  <a:spcPct val="0"/>
                </a:spcAft>
                <a:buClrTx/>
                <a:buNone/>
              </a:pPr>
              <a:endParaRPr lang="en-US" altLang="en-US" sz="1350">
                <a:solidFill>
                  <a:prstClr val="black"/>
                </a:solidFill>
                <a:latin typeface="Times New Roman" panose="02020603050405020304" pitchFamily="18" charset="0"/>
              </a:endParaRPr>
            </a:p>
          </p:txBody>
        </p:sp>
        <p:sp>
          <p:nvSpPr>
            <p:cNvPr id="24583" name="AutoShape 7" descr="C:\Talks\plot9-2.jpg"/>
            <p:cNvSpPr>
              <a:spLocks noChangeArrowheads="1"/>
            </p:cNvSpPr>
            <p:nvPr/>
          </p:nvSpPr>
          <p:spPr bwMode="auto">
            <a:xfrm>
              <a:off x="7417845" y="2572400"/>
              <a:ext cx="1003812" cy="870737"/>
            </a:xfrm>
            <a:prstGeom prst="triangle">
              <a:avLst>
                <a:gd name="adj" fmla="val 50000"/>
              </a:avLst>
            </a:prstGeom>
            <a:blipFill dpi="0" rotWithShape="0">
              <a:blip r:embed="rId2" cstate="print">
                <a:extLst>
                  <a:ext uri="{28A0092B-C50C-407E-A947-70E740481C1C}">
                    <a14:useLocalDpi xmlns:a14="http://schemas.microsoft.com/office/drawing/2010/main"/>
                  </a:ext>
                </a:extLst>
              </a:blip>
              <a:srcRect/>
              <a:stretch>
                <a:fillRect/>
              </a:stretch>
            </a:blip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Bef>
                  <a:spcPct val="0"/>
                </a:spcBef>
                <a:spcAft>
                  <a:spcPct val="0"/>
                </a:spcAft>
                <a:buClrTx/>
                <a:buNone/>
              </a:pPr>
              <a:endParaRPr lang="en-US" altLang="en-US" sz="1350">
                <a:solidFill>
                  <a:prstClr val="black"/>
                </a:solidFill>
                <a:latin typeface="Times New Roman" panose="02020603050405020304" pitchFamily="18" charset="0"/>
              </a:endParaRPr>
            </a:p>
          </p:txBody>
        </p:sp>
        <p:sp>
          <p:nvSpPr>
            <p:cNvPr id="24584" name="WordArt 9"/>
            <p:cNvSpPr>
              <a:spLocks noChangeArrowheads="1" noChangeShapeType="1" noTextEdit="1"/>
            </p:cNvSpPr>
            <p:nvPr/>
          </p:nvSpPr>
          <p:spPr bwMode="auto">
            <a:xfrm rot="17935585">
              <a:off x="7349743" y="2864790"/>
              <a:ext cx="439121" cy="152093"/>
            </a:xfrm>
            <a:prstGeom prst="rect">
              <a:avLst/>
            </a:prstGeom>
          </p:spPr>
          <p:txBody>
            <a:bodyPr wrap="none" fromWordArt="1">
              <a:prstTxWarp prst="textPlain">
                <a:avLst>
                  <a:gd name="adj" fmla="val 50000"/>
                </a:avLst>
              </a:prstTxWarp>
            </a:bodyPr>
            <a:lstStyle/>
            <a:p>
              <a:pPr fontAlgn="base">
                <a:spcBef>
                  <a:spcPct val="0"/>
                </a:spcBef>
                <a:spcAft>
                  <a:spcPct val="0"/>
                </a:spcAft>
              </a:pPr>
              <a:r>
                <a:rPr lang="en-CA" sz="2700" kern="10" dirty="0">
                  <a:ln w="9525">
                    <a:noFill/>
                    <a:round/>
                    <a:headEnd/>
                    <a:tailEnd/>
                  </a:ln>
                  <a:solidFill>
                    <a:srgbClr val="C00000"/>
                  </a:solidFill>
                  <a:latin typeface="Arial Black" panose="020B0A04020102020204" pitchFamily="34" charset="0"/>
                </a:rPr>
                <a:t>Fuels</a:t>
              </a:r>
            </a:p>
          </p:txBody>
        </p:sp>
        <p:sp>
          <p:nvSpPr>
            <p:cNvPr id="24585" name="WordArt 10"/>
            <p:cNvSpPr>
              <a:spLocks noChangeArrowheads="1" noChangeShapeType="1" noTextEdit="1"/>
            </p:cNvSpPr>
            <p:nvPr/>
          </p:nvSpPr>
          <p:spPr bwMode="auto">
            <a:xfrm>
              <a:off x="7630775" y="3473162"/>
              <a:ext cx="669208" cy="135114"/>
            </a:xfrm>
            <a:prstGeom prst="rect">
              <a:avLst/>
            </a:prstGeom>
          </p:spPr>
          <p:txBody>
            <a:bodyPr wrap="none" fromWordArt="1">
              <a:prstTxWarp prst="textPlain">
                <a:avLst>
                  <a:gd name="adj" fmla="val 50000"/>
                </a:avLst>
              </a:prstTxWarp>
            </a:bodyPr>
            <a:lstStyle/>
            <a:p>
              <a:pPr fontAlgn="base">
                <a:spcBef>
                  <a:spcPct val="0"/>
                </a:spcBef>
                <a:spcAft>
                  <a:spcPct val="0"/>
                </a:spcAft>
              </a:pPr>
              <a:r>
                <a:rPr lang="en-CA" sz="2700" kern="10" dirty="0">
                  <a:ln w="9525">
                    <a:noFill/>
                    <a:round/>
                    <a:headEnd/>
                    <a:tailEnd/>
                  </a:ln>
                  <a:solidFill>
                    <a:srgbClr val="C00000"/>
                  </a:solidFill>
                  <a:effectLst/>
                  <a:latin typeface="Arial Black" panose="020B0A04020102020204" pitchFamily="34" charset="0"/>
                </a:rPr>
                <a:t>Weather</a:t>
              </a:r>
            </a:p>
          </p:txBody>
        </p:sp>
        <p:sp>
          <p:nvSpPr>
            <p:cNvPr id="24586" name="WordArt 11"/>
            <p:cNvSpPr>
              <a:spLocks noChangeArrowheads="1" noChangeShapeType="1" noTextEdit="1"/>
            </p:cNvSpPr>
            <p:nvPr/>
          </p:nvSpPr>
          <p:spPr bwMode="auto">
            <a:xfrm rot="3653719">
              <a:off x="7884269" y="3003653"/>
              <a:ext cx="968944" cy="152727"/>
            </a:xfrm>
            <a:prstGeom prst="rect">
              <a:avLst/>
            </a:prstGeom>
          </p:spPr>
          <p:txBody>
            <a:bodyPr wrap="none" fromWordArt="1">
              <a:prstTxWarp prst="textPlain">
                <a:avLst>
                  <a:gd name="adj" fmla="val 50000"/>
                </a:avLst>
              </a:prstTxWarp>
            </a:bodyPr>
            <a:lstStyle/>
            <a:p>
              <a:pPr fontAlgn="base">
                <a:spcBef>
                  <a:spcPct val="0"/>
                </a:spcBef>
                <a:spcAft>
                  <a:spcPct val="0"/>
                </a:spcAft>
              </a:pPr>
              <a:r>
                <a:rPr lang="en-CA" sz="2700" kern="10" dirty="0">
                  <a:ln w="9525">
                    <a:noFill/>
                    <a:round/>
                    <a:headEnd/>
                    <a:tailEnd/>
                  </a:ln>
                  <a:solidFill>
                    <a:srgbClr val="C00000"/>
                  </a:solidFill>
                  <a:latin typeface="Arial Black" panose="020B0A04020102020204" pitchFamily="34" charset="0"/>
                </a:rPr>
                <a:t>Topography</a:t>
              </a:r>
            </a:p>
          </p:txBody>
        </p:sp>
      </p:grpSp>
      <p:sp>
        <p:nvSpPr>
          <p:cNvPr id="13"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Fire Environment</a:t>
            </a:r>
          </a:p>
        </p:txBody>
      </p:sp>
    </p:spTree>
    <p:extLst>
      <p:ext uri="{BB962C8B-B14F-4D97-AF65-F5344CB8AC3E}">
        <p14:creationId xmlns:p14="http://schemas.microsoft.com/office/powerpoint/2010/main" val="1684285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5123" name="Text Box 4"/>
          <p:cNvSpPr txBox="1">
            <a:spLocks noChangeArrowheads="1"/>
          </p:cNvSpPr>
          <p:nvPr/>
        </p:nvSpPr>
        <p:spPr bwMode="auto">
          <a:xfrm>
            <a:off x="457200" y="1272392"/>
            <a:ext cx="6367013"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28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000">
                <a:solidFill>
                  <a:schemeClr val="bg1"/>
                </a:solidFill>
                <a:latin typeface="Arial" charset="0"/>
              </a:defRPr>
            </a:lvl4pPr>
            <a:lvl5pPr marL="2057400" indent="-228600" eaLnBrk="0" hangingPunct="0">
              <a:spcBef>
                <a:spcPct val="20000"/>
              </a:spcBef>
              <a:buChar char="»"/>
              <a:defRPr sz="2000">
                <a:solidFill>
                  <a:schemeClr val="bg1"/>
                </a:solidFill>
                <a:latin typeface="Arial" charset="0"/>
              </a:defRPr>
            </a:lvl5pPr>
            <a:lvl6pPr marL="2514600" indent="-228600" eaLnBrk="0" fontAlgn="base" hangingPunct="0">
              <a:spcBef>
                <a:spcPct val="20000"/>
              </a:spcBef>
              <a:spcAft>
                <a:spcPct val="0"/>
              </a:spcAft>
              <a:buChar char="»"/>
              <a:defRPr sz="2000">
                <a:solidFill>
                  <a:schemeClr val="bg1"/>
                </a:solidFill>
                <a:latin typeface="Arial" charset="0"/>
              </a:defRPr>
            </a:lvl6pPr>
            <a:lvl7pPr marL="2971800" indent="-228600" eaLnBrk="0" fontAlgn="base" hangingPunct="0">
              <a:spcBef>
                <a:spcPct val="20000"/>
              </a:spcBef>
              <a:spcAft>
                <a:spcPct val="0"/>
              </a:spcAft>
              <a:buChar char="»"/>
              <a:defRPr sz="2000">
                <a:solidFill>
                  <a:schemeClr val="bg1"/>
                </a:solidFill>
                <a:latin typeface="Arial" charset="0"/>
              </a:defRPr>
            </a:lvl7pPr>
            <a:lvl8pPr marL="3429000" indent="-228600" eaLnBrk="0" fontAlgn="base" hangingPunct="0">
              <a:spcBef>
                <a:spcPct val="20000"/>
              </a:spcBef>
              <a:spcAft>
                <a:spcPct val="0"/>
              </a:spcAft>
              <a:buChar char="»"/>
              <a:defRPr sz="2000">
                <a:solidFill>
                  <a:schemeClr val="bg1"/>
                </a:solidFill>
                <a:latin typeface="Arial" charset="0"/>
              </a:defRPr>
            </a:lvl8pPr>
            <a:lvl9pPr marL="3886200" indent="-228600" eaLnBrk="0" fontAlgn="base" hangingPunct="0">
              <a:spcBef>
                <a:spcPct val="20000"/>
              </a:spcBef>
              <a:spcAft>
                <a:spcPct val="0"/>
              </a:spcAft>
              <a:buChar char="»"/>
              <a:defRPr sz="2000">
                <a:solidFill>
                  <a:schemeClr val="bg1"/>
                </a:solidFill>
                <a:latin typeface="Arial" charset="0"/>
              </a:defRPr>
            </a:lvl9pPr>
          </a:lstStyle>
          <a:p>
            <a:pPr eaLnBrk="1" fontAlgn="base" hangingPunct="1">
              <a:spcBef>
                <a:spcPct val="50000"/>
              </a:spcBef>
              <a:spcAft>
                <a:spcPct val="0"/>
              </a:spcAft>
              <a:buNone/>
              <a:defRPr/>
            </a:pPr>
            <a:r>
              <a:rPr lang="en-CA" altLang="en-US" sz="2800" b="1" dirty="0">
                <a:solidFill>
                  <a:prstClr val="black"/>
                </a:solidFill>
                <a:latin typeface="+mn-lt"/>
              </a:rPr>
              <a:t>Long-term fire patterns governed by:  </a:t>
            </a:r>
          </a:p>
          <a:p>
            <a:pPr marL="257175" indent="-257175" eaLnBrk="1" fontAlgn="base" hangingPunct="1">
              <a:spcBef>
                <a:spcPct val="50000"/>
              </a:spcBef>
              <a:spcAft>
                <a:spcPct val="0"/>
              </a:spcAft>
              <a:defRPr/>
            </a:pPr>
            <a:r>
              <a:rPr lang="en-CA" altLang="en-US" sz="2400" b="1" dirty="0">
                <a:solidFill>
                  <a:srgbClr val="C00000"/>
                </a:solidFill>
                <a:latin typeface="+mn-lt"/>
              </a:rPr>
              <a:t>Fuel:</a:t>
            </a:r>
            <a:r>
              <a:rPr lang="en-CA" altLang="en-US" sz="2400" b="1" dirty="0">
                <a:solidFill>
                  <a:prstClr val="black"/>
                </a:solidFill>
                <a:latin typeface="+mn-lt"/>
              </a:rPr>
              <a:t> Live and dead </a:t>
            </a:r>
            <a:r>
              <a:rPr lang="en-CA" altLang="en-US" sz="2400" b="1" dirty="0">
                <a:solidFill>
                  <a:srgbClr val="C00000"/>
                </a:solidFill>
                <a:latin typeface="+mn-lt"/>
              </a:rPr>
              <a:t>vegetation</a:t>
            </a:r>
            <a:r>
              <a:rPr lang="en-CA" altLang="en-US" sz="2400" b="1" dirty="0">
                <a:solidFill>
                  <a:prstClr val="black"/>
                </a:solidFill>
                <a:latin typeface="+mn-lt"/>
              </a:rPr>
              <a:t> available for combustion</a:t>
            </a:r>
          </a:p>
          <a:p>
            <a:pPr marL="257175" indent="-257175" eaLnBrk="1" fontAlgn="base" hangingPunct="1">
              <a:spcBef>
                <a:spcPct val="50000"/>
              </a:spcBef>
              <a:spcAft>
                <a:spcPct val="0"/>
              </a:spcAft>
              <a:defRPr/>
            </a:pPr>
            <a:endParaRPr lang="en-CA" altLang="en-US" sz="2400" b="1" dirty="0">
              <a:solidFill>
                <a:prstClr val="black"/>
              </a:solidFill>
              <a:latin typeface="+mn-lt"/>
            </a:endParaRPr>
          </a:p>
          <a:p>
            <a:pPr marL="257175" indent="-257175" eaLnBrk="1" fontAlgn="base" hangingPunct="1">
              <a:spcBef>
                <a:spcPct val="50000"/>
              </a:spcBef>
              <a:spcAft>
                <a:spcPct val="0"/>
              </a:spcAft>
              <a:defRPr/>
            </a:pPr>
            <a:r>
              <a:rPr lang="en-CA" altLang="en-US" sz="2400" b="1" dirty="0">
                <a:solidFill>
                  <a:srgbClr val="C00000"/>
                </a:solidFill>
                <a:latin typeface="+mn-lt"/>
              </a:rPr>
              <a:t>Climate: </a:t>
            </a:r>
            <a:r>
              <a:rPr lang="en-CA" altLang="en-US" sz="2400" b="1" dirty="0">
                <a:solidFill>
                  <a:prstClr val="black"/>
                </a:solidFill>
                <a:latin typeface="+mn-lt"/>
              </a:rPr>
              <a:t>temperature, wind humidity, wind, precipitation, …</a:t>
            </a:r>
          </a:p>
          <a:p>
            <a:pPr marL="257175" indent="-257175" eaLnBrk="1" fontAlgn="base" hangingPunct="1">
              <a:spcBef>
                <a:spcPct val="50000"/>
              </a:spcBef>
              <a:spcAft>
                <a:spcPct val="0"/>
              </a:spcAft>
              <a:defRPr/>
            </a:pPr>
            <a:endParaRPr lang="en-CA" altLang="en-US" sz="2400" b="1" dirty="0">
              <a:solidFill>
                <a:prstClr val="black"/>
              </a:solidFill>
              <a:latin typeface="+mn-lt"/>
            </a:endParaRPr>
          </a:p>
          <a:p>
            <a:pPr marL="257175" indent="-257175" eaLnBrk="1" fontAlgn="base" hangingPunct="1">
              <a:spcBef>
                <a:spcPct val="50000"/>
              </a:spcBef>
              <a:spcAft>
                <a:spcPct val="0"/>
              </a:spcAft>
              <a:defRPr/>
            </a:pPr>
            <a:r>
              <a:rPr lang="en-CA" altLang="en-US" sz="2400" b="1" dirty="0">
                <a:solidFill>
                  <a:srgbClr val="C00000"/>
                </a:solidFill>
                <a:latin typeface="+mn-lt"/>
              </a:rPr>
              <a:t>Ignitions: </a:t>
            </a:r>
            <a:r>
              <a:rPr lang="en-CA" altLang="en-US" sz="2400" b="1" dirty="0">
                <a:solidFill>
                  <a:prstClr val="black"/>
                </a:solidFill>
                <a:latin typeface="+mn-lt"/>
              </a:rPr>
              <a:t>Natural and human-caused</a:t>
            </a:r>
          </a:p>
          <a:p>
            <a:pPr eaLnBrk="1" fontAlgn="base" hangingPunct="1">
              <a:spcBef>
                <a:spcPct val="50000"/>
              </a:spcBef>
              <a:spcAft>
                <a:spcPct val="0"/>
              </a:spcAft>
              <a:buNone/>
              <a:defRPr/>
            </a:pPr>
            <a:r>
              <a:rPr lang="en-CA" altLang="en-US" sz="2400" b="1" dirty="0">
                <a:solidFill>
                  <a:prstClr val="black"/>
                </a:solidFill>
                <a:latin typeface="+mn-lt"/>
              </a:rPr>
              <a:t> </a:t>
            </a:r>
          </a:p>
        </p:txBody>
      </p:sp>
      <p:sp>
        <p:nvSpPr>
          <p:cNvPr id="9" name="Slide Number Placeholder 8"/>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fld id="{216B192C-498F-47D1-9FF2-8EA1B44CE0FE}" type="slidenum">
              <a:rPr lang="en-US" altLang="en-US">
                <a:solidFill>
                  <a:prstClr val="black"/>
                </a:solidFill>
                <a:latin typeface="Calibri" panose="020F0502020204030204" pitchFamily="34" charset="0"/>
              </a:rPr>
              <a:pPr eaLnBrk="1" fontAlgn="base" hangingPunct="1">
                <a:spcBef>
                  <a:spcPct val="0"/>
                </a:spcBef>
                <a:spcAft>
                  <a:spcPct val="0"/>
                </a:spcAft>
              </a:pPr>
              <a:t>16</a:t>
            </a:fld>
            <a:endParaRPr lang="en-US" altLang="en-US">
              <a:solidFill>
                <a:prstClr val="black"/>
              </a:solidFill>
              <a:latin typeface="Calibri" panose="020F0502020204030204" pitchFamily="34" charset="0"/>
            </a:endParaRPr>
          </a:p>
        </p:txBody>
      </p:sp>
      <p:sp>
        <p:nvSpPr>
          <p:cNvPr id="11" name="Rectangle 10"/>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grpSp>
        <p:nvGrpSpPr>
          <p:cNvPr id="5" name="Group 4"/>
          <p:cNvGrpSpPr/>
          <p:nvPr/>
        </p:nvGrpSpPr>
        <p:grpSpPr>
          <a:xfrm>
            <a:off x="6626093" y="1952672"/>
            <a:ext cx="2102446" cy="1835055"/>
            <a:chOff x="6626093" y="1952672"/>
            <a:chExt cx="2102446" cy="1835055"/>
          </a:xfrm>
        </p:grpSpPr>
        <p:pic>
          <p:nvPicPr>
            <p:cNvPr id="4" name="Picture 3"/>
            <p:cNvPicPr>
              <a:picLocks noChangeAspect="1"/>
            </p:cNvPicPr>
            <p:nvPr/>
          </p:nvPicPr>
          <p:blipFill>
            <a:blip r:embed="rId2"/>
            <a:stretch>
              <a:fillRect/>
            </a:stretch>
          </p:blipFill>
          <p:spPr>
            <a:xfrm>
              <a:off x="6795940" y="1952672"/>
              <a:ext cx="1932599" cy="1835055"/>
            </a:xfrm>
            <a:prstGeom prst="rect">
              <a:avLst/>
            </a:prstGeom>
            <a:ln w="12700">
              <a:noFill/>
            </a:ln>
          </p:spPr>
        </p:pic>
        <p:sp>
          <p:nvSpPr>
            <p:cNvPr id="3" name="Rectangle 2"/>
            <p:cNvSpPr/>
            <p:nvPr/>
          </p:nvSpPr>
          <p:spPr>
            <a:xfrm>
              <a:off x="6626093" y="1989365"/>
              <a:ext cx="384307" cy="410787"/>
            </a:xfrm>
            <a:prstGeom prst="rect">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sp>
        <p:nvSpPr>
          <p:cNvPr id="10"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Fire Regime</a:t>
            </a:r>
          </a:p>
        </p:txBody>
      </p:sp>
    </p:spTree>
    <p:extLst>
      <p:ext uri="{BB962C8B-B14F-4D97-AF65-F5344CB8AC3E}">
        <p14:creationId xmlns:p14="http://schemas.microsoft.com/office/powerpoint/2010/main" val="2589869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0" name="Slide Number Placeholder 9"/>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fld id="{78DD4777-C9EF-493E-9BCC-714157AB487D}" type="slidenum">
              <a:rPr lang="en-US" altLang="en-US">
                <a:solidFill>
                  <a:prstClr val="black"/>
                </a:solidFill>
                <a:latin typeface="Calibri" panose="020F0502020204030204" pitchFamily="34" charset="0"/>
              </a:rPr>
              <a:pPr eaLnBrk="1" fontAlgn="base" hangingPunct="1">
                <a:spcBef>
                  <a:spcPct val="0"/>
                </a:spcBef>
                <a:spcAft>
                  <a:spcPct val="0"/>
                </a:spcAft>
              </a:pPr>
              <a:t>17</a:t>
            </a:fld>
            <a:endParaRPr lang="en-US" altLang="en-US">
              <a:solidFill>
                <a:prstClr val="black"/>
              </a:solidFill>
              <a:latin typeface="Calibri" panose="020F0502020204030204" pitchFamily="34" charset="0"/>
            </a:endParaRPr>
          </a:p>
        </p:txBody>
      </p:sp>
      <p:sp>
        <p:nvSpPr>
          <p:cNvPr id="25604" name="Text Box 4"/>
          <p:cNvSpPr txBox="1">
            <a:spLocks noChangeArrowheads="1"/>
          </p:cNvSpPr>
          <p:nvPr/>
        </p:nvSpPr>
        <p:spPr bwMode="auto">
          <a:xfrm>
            <a:off x="284480" y="1304256"/>
            <a:ext cx="8666480" cy="3539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marL="179388" indent="-179388" eaLnBrk="1" fontAlgn="base" hangingPunct="1">
              <a:spcBef>
                <a:spcPct val="50000"/>
              </a:spcBef>
              <a:spcAft>
                <a:spcPct val="0"/>
              </a:spcAft>
              <a:buClrTx/>
              <a:buFont typeface="Arial" panose="020B0604020202020204" pitchFamily="34" charset="0"/>
              <a:buChar char="•"/>
            </a:pPr>
            <a:r>
              <a:rPr lang="en-CA" altLang="en-US" sz="2800" b="1" dirty="0">
                <a:solidFill>
                  <a:prstClr val="black"/>
                </a:solidFill>
                <a:latin typeface="+mn-lt"/>
              </a:rPr>
              <a:t>Is a crucial factor in combustion and fire behaviour</a:t>
            </a:r>
          </a:p>
          <a:p>
            <a:pPr marL="538163" lvl="1" indent="-182563" eaLnBrk="1" fontAlgn="base" hangingPunct="1">
              <a:spcBef>
                <a:spcPct val="50000"/>
              </a:spcBef>
              <a:spcAft>
                <a:spcPct val="0"/>
              </a:spcAft>
              <a:buClrTx/>
              <a:buFont typeface="Arial" panose="020B0604020202020204" pitchFamily="34" charset="0"/>
              <a:buChar char="•"/>
            </a:pPr>
            <a:r>
              <a:rPr lang="en-CA" altLang="en-US" sz="2400" b="1" dirty="0">
                <a:solidFill>
                  <a:prstClr val="black"/>
                </a:solidFill>
                <a:latin typeface="+mn-lt"/>
              </a:rPr>
              <a:t>During pre-combustion, water (a heat sink) present in the fuel is heated and vaporized as the fuel temperature increases</a:t>
            </a:r>
          </a:p>
          <a:p>
            <a:pPr marL="538163" lvl="1" indent="-182563" eaLnBrk="1" fontAlgn="base" hangingPunct="1">
              <a:spcBef>
                <a:spcPct val="50000"/>
              </a:spcBef>
              <a:spcAft>
                <a:spcPct val="0"/>
              </a:spcAft>
              <a:buClrTx/>
              <a:buFont typeface="Arial" panose="020B0604020202020204" pitchFamily="34" charset="0"/>
              <a:buChar char="•"/>
            </a:pPr>
            <a:r>
              <a:rPr lang="en-CA" altLang="en-US" sz="2400" b="1" dirty="0">
                <a:solidFill>
                  <a:prstClr val="black"/>
                </a:solidFill>
                <a:latin typeface="+mn-lt"/>
              </a:rPr>
              <a:t>High fuel moisture reduces combustion efficiency</a:t>
            </a:r>
          </a:p>
          <a:p>
            <a:pPr marL="355600" lvl="1" indent="0" eaLnBrk="1" fontAlgn="base" hangingPunct="1">
              <a:spcBef>
                <a:spcPct val="50000"/>
              </a:spcBef>
              <a:spcAft>
                <a:spcPct val="0"/>
              </a:spcAft>
              <a:buClrTx/>
              <a:buNone/>
            </a:pPr>
            <a:endParaRPr lang="en-CA" altLang="en-US" sz="2000" b="1" dirty="0">
              <a:solidFill>
                <a:prstClr val="black"/>
              </a:solidFill>
              <a:latin typeface="+mn-lt"/>
            </a:endParaRPr>
          </a:p>
          <a:p>
            <a:pPr marL="179388" indent="-179388" eaLnBrk="1" fontAlgn="base" hangingPunct="1">
              <a:spcBef>
                <a:spcPct val="50000"/>
              </a:spcBef>
              <a:spcAft>
                <a:spcPct val="0"/>
              </a:spcAft>
              <a:buClrTx/>
              <a:buFont typeface="Arial" panose="020B0604020202020204" pitchFamily="34" charset="0"/>
              <a:buChar char="•"/>
            </a:pPr>
            <a:r>
              <a:rPr lang="en-CA" altLang="en-US" sz="2800" b="1" dirty="0">
                <a:solidFill>
                  <a:prstClr val="black"/>
                </a:solidFill>
                <a:latin typeface="+mn-lt"/>
              </a:rPr>
              <a:t>Content </a:t>
            </a:r>
            <a:r>
              <a:rPr lang="en-CA" altLang="en-US" sz="2800" b="1" i="1" dirty="0">
                <a:solidFill>
                  <a:srgbClr val="008000"/>
                </a:solidFill>
                <a:latin typeface="+mn-lt"/>
              </a:rPr>
              <a:t>m</a:t>
            </a:r>
            <a:r>
              <a:rPr lang="en-CA" altLang="en-US" sz="2800" b="1" dirty="0">
                <a:solidFill>
                  <a:srgbClr val="008000"/>
                </a:solidFill>
                <a:latin typeface="+mn-lt"/>
              </a:rPr>
              <a:t> </a:t>
            </a:r>
            <a:r>
              <a:rPr lang="en-CA" altLang="en-US" sz="2800" b="1" dirty="0">
                <a:solidFill>
                  <a:prstClr val="black"/>
                </a:solidFill>
                <a:latin typeface="+mn-lt"/>
              </a:rPr>
              <a:t>is typically measured as a percent difference from its dry weight</a:t>
            </a:r>
          </a:p>
        </p:txBody>
      </p:sp>
      <p:grpSp>
        <p:nvGrpSpPr>
          <p:cNvPr id="3" name="Group 2"/>
          <p:cNvGrpSpPr/>
          <p:nvPr/>
        </p:nvGrpSpPr>
        <p:grpSpPr>
          <a:xfrm>
            <a:off x="2193287" y="5003950"/>
            <a:ext cx="4743450" cy="850344"/>
            <a:chOff x="2233332" y="4170830"/>
            <a:chExt cx="4743450" cy="850344"/>
          </a:xfrm>
        </p:grpSpPr>
        <p:sp>
          <p:nvSpPr>
            <p:cNvPr id="25605" name="TextBox 1"/>
            <p:cNvSpPr txBox="1">
              <a:spLocks noChangeArrowheads="1"/>
            </p:cNvSpPr>
            <p:nvPr/>
          </p:nvSpPr>
          <p:spPr bwMode="auto">
            <a:xfrm>
              <a:off x="2233332" y="4343470"/>
              <a:ext cx="1657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algn="ctr" eaLnBrk="1" fontAlgn="base" hangingPunct="1">
                <a:spcBef>
                  <a:spcPct val="0"/>
                </a:spcBef>
                <a:spcAft>
                  <a:spcPct val="0"/>
                </a:spcAft>
                <a:buClrTx/>
                <a:buNone/>
              </a:pPr>
              <a:r>
                <a:rPr lang="en-US" altLang="en-US" sz="1800" b="1" i="1" dirty="0">
                  <a:solidFill>
                    <a:srgbClr val="008000"/>
                  </a:solidFill>
                  <a:latin typeface="Arial" panose="020B0604020202020204" pitchFamily="34" charset="0"/>
                </a:rPr>
                <a:t>m</a:t>
              </a:r>
              <a:r>
                <a:rPr lang="en-US" altLang="en-US" sz="1800" b="1" dirty="0">
                  <a:solidFill>
                    <a:srgbClr val="008000"/>
                  </a:solidFill>
                  <a:latin typeface="Arial" panose="020B0604020202020204" pitchFamily="34" charset="0"/>
                </a:rPr>
                <a:t> = 100% x</a:t>
              </a:r>
              <a:endParaRPr lang="en-CA" altLang="en-US" sz="1800" b="1" dirty="0">
                <a:solidFill>
                  <a:srgbClr val="008000"/>
                </a:solidFill>
                <a:latin typeface="Arial" panose="020B0604020202020204" pitchFamily="34" charset="0"/>
              </a:endParaRPr>
            </a:p>
          </p:txBody>
        </p:sp>
        <p:sp>
          <p:nvSpPr>
            <p:cNvPr id="25606" name="TextBox 4"/>
            <p:cNvSpPr txBox="1">
              <a:spLocks noChangeArrowheads="1"/>
            </p:cNvSpPr>
            <p:nvPr/>
          </p:nvSpPr>
          <p:spPr bwMode="auto">
            <a:xfrm>
              <a:off x="3776382" y="4170830"/>
              <a:ext cx="320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algn="ctr" eaLnBrk="1" fontAlgn="base" hangingPunct="1">
                <a:spcBef>
                  <a:spcPct val="0"/>
                </a:spcBef>
                <a:spcAft>
                  <a:spcPct val="0"/>
                </a:spcAft>
                <a:buClrTx/>
                <a:buNone/>
              </a:pPr>
              <a:r>
                <a:rPr lang="en-US" altLang="en-US" sz="1800" b="1" i="1" dirty="0">
                  <a:solidFill>
                    <a:srgbClr val="008000"/>
                  </a:solidFill>
                  <a:latin typeface="Arial" panose="020B0604020202020204" pitchFamily="34" charset="0"/>
                </a:rPr>
                <a:t>moist weight – dry weight</a:t>
              </a:r>
              <a:endParaRPr lang="en-CA" altLang="en-US" sz="1800" b="1" i="1" dirty="0">
                <a:solidFill>
                  <a:srgbClr val="008000"/>
                </a:solidFill>
                <a:latin typeface="Arial" panose="020B0604020202020204" pitchFamily="34" charset="0"/>
              </a:endParaRPr>
            </a:p>
          </p:txBody>
        </p:sp>
        <p:sp>
          <p:nvSpPr>
            <p:cNvPr id="25607" name="TextBox 5"/>
            <p:cNvSpPr txBox="1">
              <a:spLocks noChangeArrowheads="1"/>
            </p:cNvSpPr>
            <p:nvPr/>
          </p:nvSpPr>
          <p:spPr bwMode="auto">
            <a:xfrm>
              <a:off x="4255013" y="4651842"/>
              <a:ext cx="2228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algn="ctr" eaLnBrk="1" fontAlgn="base" hangingPunct="1">
                <a:spcBef>
                  <a:spcPct val="0"/>
                </a:spcBef>
                <a:spcAft>
                  <a:spcPct val="0"/>
                </a:spcAft>
                <a:buClrTx/>
                <a:buNone/>
              </a:pPr>
              <a:r>
                <a:rPr lang="en-US" altLang="en-US" sz="1800" b="1" i="1" dirty="0">
                  <a:solidFill>
                    <a:srgbClr val="008000"/>
                  </a:solidFill>
                  <a:latin typeface="Arial" panose="020B0604020202020204" pitchFamily="34" charset="0"/>
                </a:rPr>
                <a:t>dry weight</a:t>
              </a:r>
              <a:endParaRPr lang="en-CA" altLang="en-US" sz="1800" b="1" i="1" dirty="0">
                <a:solidFill>
                  <a:srgbClr val="008000"/>
                </a:solidFill>
                <a:latin typeface="Arial" panose="020B0604020202020204" pitchFamily="34" charset="0"/>
              </a:endParaRPr>
            </a:p>
          </p:txBody>
        </p:sp>
        <p:cxnSp>
          <p:nvCxnSpPr>
            <p:cNvPr id="4" name="Straight Connector 3"/>
            <p:cNvCxnSpPr/>
            <p:nvPr/>
          </p:nvCxnSpPr>
          <p:spPr>
            <a:xfrm>
              <a:off x="4062132" y="4597073"/>
              <a:ext cx="2686050" cy="0"/>
            </a:xfrm>
            <a:prstGeom prst="line">
              <a:avLst/>
            </a:prstGeom>
            <a:ln>
              <a:solidFill>
                <a:srgbClr val="008000"/>
              </a:solidFill>
            </a:ln>
            <a:effectLst/>
          </p:spPr>
          <p:style>
            <a:lnRef idx="2">
              <a:schemeClr val="dk1"/>
            </a:lnRef>
            <a:fillRef idx="0">
              <a:schemeClr val="dk1"/>
            </a:fillRef>
            <a:effectRef idx="1">
              <a:schemeClr val="dk1"/>
            </a:effectRef>
            <a:fontRef idx="minor">
              <a:schemeClr val="tx1"/>
            </a:fontRef>
          </p:style>
        </p:cxnSp>
      </p:grpSp>
      <p:sp>
        <p:nvSpPr>
          <p:cNvPr id="11" name="Rectangle 10"/>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3"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Fuel Moisture</a:t>
            </a:r>
          </a:p>
        </p:txBody>
      </p:sp>
    </p:spTree>
    <p:extLst>
      <p:ext uri="{BB962C8B-B14F-4D97-AF65-F5344CB8AC3E}">
        <p14:creationId xmlns:p14="http://schemas.microsoft.com/office/powerpoint/2010/main" val="514902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3" name="Slide Number Placeholder 2"/>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fld id="{C0982FA2-3E70-4B08-AB5C-48A3FD14E9D3}" type="slidenum">
              <a:rPr lang="en-US" altLang="en-US">
                <a:solidFill>
                  <a:prstClr val="black"/>
                </a:solidFill>
                <a:latin typeface="Calibri" panose="020F0502020204030204" pitchFamily="34" charset="0"/>
              </a:rPr>
              <a:pPr eaLnBrk="1" fontAlgn="base" hangingPunct="1">
                <a:spcBef>
                  <a:spcPct val="0"/>
                </a:spcBef>
                <a:spcAft>
                  <a:spcPct val="0"/>
                </a:spcAft>
              </a:pPr>
              <a:t>18</a:t>
            </a:fld>
            <a:endParaRPr lang="en-US" altLang="en-US">
              <a:solidFill>
                <a:prstClr val="black"/>
              </a:solidFill>
              <a:latin typeface="Calibri" panose="020F0502020204030204" pitchFamily="34" charset="0"/>
            </a:endParaRPr>
          </a:p>
        </p:txBody>
      </p:sp>
      <p:sp>
        <p:nvSpPr>
          <p:cNvPr id="26628" name="Text Box 4"/>
          <p:cNvSpPr txBox="1">
            <a:spLocks noChangeArrowheads="1"/>
          </p:cNvSpPr>
          <p:nvPr/>
        </p:nvSpPr>
        <p:spPr bwMode="auto">
          <a:xfrm>
            <a:off x="213360" y="1089882"/>
            <a:ext cx="8737599" cy="1846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Bef>
                <a:spcPct val="50000"/>
              </a:spcBef>
              <a:spcAft>
                <a:spcPct val="0"/>
              </a:spcAft>
              <a:buClrTx/>
              <a:buNone/>
            </a:pPr>
            <a:r>
              <a:rPr lang="en-CA" altLang="en-US" sz="2800" b="1" dirty="0" err="1">
                <a:solidFill>
                  <a:srgbClr val="C00000"/>
                </a:solidFill>
                <a:latin typeface="+mn-lt"/>
              </a:rPr>
              <a:t>Byram’s</a:t>
            </a:r>
            <a:r>
              <a:rPr lang="en-CA" altLang="en-US" sz="2800" b="1" dirty="0">
                <a:solidFill>
                  <a:srgbClr val="C00000"/>
                </a:solidFill>
                <a:latin typeface="+mn-lt"/>
              </a:rPr>
              <a:t> equation:</a:t>
            </a:r>
            <a:r>
              <a:rPr lang="en-CA" altLang="en-US" sz="2800" b="1" dirty="0">
                <a:solidFill>
                  <a:prstClr val="black"/>
                </a:solidFill>
                <a:latin typeface="+mn-lt"/>
              </a:rPr>
              <a:t> fire intensity is determined by the fuel consumed and energy released through combustion</a:t>
            </a:r>
          </a:p>
          <a:p>
            <a:pPr marL="358775" indent="-179388" eaLnBrk="1" fontAlgn="base" hangingPunct="1">
              <a:spcBef>
                <a:spcPts val="600"/>
              </a:spcBef>
              <a:spcAft>
                <a:spcPct val="0"/>
              </a:spcAft>
              <a:buClrTx/>
              <a:buFont typeface="Arial" panose="020B0604020202020204" pitchFamily="34" charset="0"/>
              <a:buChar char="•"/>
            </a:pPr>
            <a:r>
              <a:rPr lang="en-CA" altLang="en-US" sz="2400" b="1" dirty="0">
                <a:solidFill>
                  <a:prstClr val="black"/>
                </a:solidFill>
                <a:latin typeface="+mn-lt"/>
              </a:rPr>
              <a:t>Horizontal spread of fire through the litter layer</a:t>
            </a:r>
          </a:p>
          <a:p>
            <a:pPr marL="358775" indent="-179388" eaLnBrk="1" fontAlgn="base" hangingPunct="1">
              <a:spcBef>
                <a:spcPts val="600"/>
              </a:spcBef>
              <a:spcAft>
                <a:spcPct val="0"/>
              </a:spcAft>
              <a:buClrTx/>
              <a:buFont typeface="Arial" panose="020B0604020202020204" pitchFamily="34" charset="0"/>
              <a:buChar char="•"/>
            </a:pPr>
            <a:r>
              <a:rPr lang="en-CA" altLang="en-US" sz="2400" b="1" dirty="0">
                <a:solidFill>
                  <a:prstClr val="black"/>
                </a:solidFill>
                <a:latin typeface="+mn-lt"/>
              </a:rPr>
              <a:t>Depth of burn into the duff layer</a:t>
            </a:r>
          </a:p>
        </p:txBody>
      </p:sp>
      <p:sp>
        <p:nvSpPr>
          <p:cNvPr id="26629" name="TextBox 1"/>
          <p:cNvSpPr txBox="1">
            <a:spLocks noChangeArrowheads="1"/>
          </p:cNvSpPr>
          <p:nvPr/>
        </p:nvSpPr>
        <p:spPr bwMode="auto">
          <a:xfrm>
            <a:off x="3768330" y="2988667"/>
            <a:ext cx="15930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algn="ctr" eaLnBrk="1" fontAlgn="base" hangingPunct="1">
              <a:spcBef>
                <a:spcPct val="0"/>
              </a:spcBef>
              <a:spcAft>
                <a:spcPct val="0"/>
              </a:spcAft>
              <a:buClrTx/>
              <a:buNone/>
            </a:pPr>
            <a:r>
              <a:rPr lang="en-US" altLang="en-US" sz="2800" b="1" i="1" dirty="0">
                <a:solidFill>
                  <a:srgbClr val="008000"/>
                </a:solidFill>
                <a:latin typeface="+mn-lt"/>
              </a:rPr>
              <a:t>I = H w r</a:t>
            </a:r>
            <a:endParaRPr lang="en-CA" altLang="en-US" sz="2800" b="1" i="1" dirty="0">
              <a:solidFill>
                <a:srgbClr val="008000"/>
              </a:solidFill>
              <a:latin typeface="+mn-lt"/>
            </a:endParaRPr>
          </a:p>
        </p:txBody>
      </p:sp>
      <p:sp>
        <p:nvSpPr>
          <p:cNvPr id="5" name="Text Box 4"/>
          <p:cNvSpPr txBox="1">
            <a:spLocks noChangeArrowheads="1"/>
          </p:cNvSpPr>
          <p:nvPr/>
        </p:nvSpPr>
        <p:spPr bwMode="auto">
          <a:xfrm>
            <a:off x="213359" y="3576320"/>
            <a:ext cx="8737599"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28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000">
                <a:solidFill>
                  <a:schemeClr val="bg1"/>
                </a:solidFill>
                <a:latin typeface="Arial" charset="0"/>
              </a:defRPr>
            </a:lvl4pPr>
            <a:lvl5pPr marL="2057400" indent="-228600" eaLnBrk="0" hangingPunct="0">
              <a:spcBef>
                <a:spcPct val="20000"/>
              </a:spcBef>
              <a:buChar char="»"/>
              <a:defRPr sz="2000">
                <a:solidFill>
                  <a:schemeClr val="bg1"/>
                </a:solidFill>
                <a:latin typeface="Arial" charset="0"/>
              </a:defRPr>
            </a:lvl5pPr>
            <a:lvl6pPr marL="2514600" indent="-228600" eaLnBrk="0" fontAlgn="base" hangingPunct="0">
              <a:spcBef>
                <a:spcPct val="20000"/>
              </a:spcBef>
              <a:spcAft>
                <a:spcPct val="0"/>
              </a:spcAft>
              <a:buChar char="»"/>
              <a:defRPr sz="2000">
                <a:solidFill>
                  <a:schemeClr val="bg1"/>
                </a:solidFill>
                <a:latin typeface="Arial" charset="0"/>
              </a:defRPr>
            </a:lvl6pPr>
            <a:lvl7pPr marL="2971800" indent="-228600" eaLnBrk="0" fontAlgn="base" hangingPunct="0">
              <a:spcBef>
                <a:spcPct val="20000"/>
              </a:spcBef>
              <a:spcAft>
                <a:spcPct val="0"/>
              </a:spcAft>
              <a:buChar char="»"/>
              <a:defRPr sz="2000">
                <a:solidFill>
                  <a:schemeClr val="bg1"/>
                </a:solidFill>
                <a:latin typeface="Arial" charset="0"/>
              </a:defRPr>
            </a:lvl7pPr>
            <a:lvl8pPr marL="3429000" indent="-228600" eaLnBrk="0" fontAlgn="base" hangingPunct="0">
              <a:spcBef>
                <a:spcPct val="20000"/>
              </a:spcBef>
              <a:spcAft>
                <a:spcPct val="0"/>
              </a:spcAft>
              <a:buChar char="»"/>
              <a:defRPr sz="2000">
                <a:solidFill>
                  <a:schemeClr val="bg1"/>
                </a:solidFill>
                <a:latin typeface="Arial" charset="0"/>
              </a:defRPr>
            </a:lvl8pPr>
            <a:lvl9pPr marL="3886200" indent="-228600" eaLnBrk="0" fontAlgn="base" hangingPunct="0">
              <a:spcBef>
                <a:spcPct val="20000"/>
              </a:spcBef>
              <a:spcAft>
                <a:spcPct val="0"/>
              </a:spcAft>
              <a:buChar char="»"/>
              <a:defRPr sz="2000">
                <a:solidFill>
                  <a:schemeClr val="bg1"/>
                </a:solidFill>
                <a:latin typeface="Arial" charset="0"/>
              </a:defRPr>
            </a:lvl9pPr>
          </a:lstStyle>
          <a:p>
            <a:pPr marL="355600" indent="-182563" eaLnBrk="1" fontAlgn="base" hangingPunct="1">
              <a:spcBef>
                <a:spcPct val="50000"/>
              </a:spcBef>
              <a:spcAft>
                <a:spcPct val="0"/>
              </a:spcAft>
              <a:buFont typeface="Arial" panose="020B0604020202020204" pitchFamily="34" charset="0"/>
              <a:buChar char="•"/>
              <a:defRPr/>
            </a:pPr>
            <a:r>
              <a:rPr lang="en-CA" altLang="en-US" sz="2400" b="1" i="1" dirty="0">
                <a:solidFill>
                  <a:srgbClr val="008000"/>
                </a:solidFill>
                <a:latin typeface="+mn-lt"/>
              </a:rPr>
              <a:t>I</a:t>
            </a:r>
            <a:r>
              <a:rPr lang="en-CA" altLang="en-US" sz="2400" b="1" dirty="0">
                <a:solidFill>
                  <a:srgbClr val="008000"/>
                </a:solidFill>
                <a:latin typeface="+mn-lt"/>
              </a:rPr>
              <a:t> </a:t>
            </a:r>
            <a:r>
              <a:rPr lang="en-CA" altLang="en-US" sz="2400" b="1" dirty="0">
                <a:solidFill>
                  <a:prstClr val="black"/>
                </a:solidFill>
                <a:latin typeface="+mn-lt"/>
              </a:rPr>
              <a:t>is the intensity of a fire per unit length of fire front [</a:t>
            </a:r>
            <a:r>
              <a:rPr lang="en-CA" altLang="en-US" sz="2400" b="1" i="1" dirty="0">
                <a:solidFill>
                  <a:prstClr val="black"/>
                </a:solidFill>
                <a:latin typeface="+mn-lt"/>
              </a:rPr>
              <a:t>kW/m</a:t>
            </a:r>
            <a:r>
              <a:rPr lang="en-CA" altLang="en-US" sz="2400" b="1" dirty="0">
                <a:solidFill>
                  <a:prstClr val="black"/>
                </a:solidFill>
                <a:latin typeface="+mn-lt"/>
              </a:rPr>
              <a:t>]</a:t>
            </a:r>
          </a:p>
          <a:p>
            <a:pPr marL="355600" indent="-182563" eaLnBrk="1" fontAlgn="base" hangingPunct="1">
              <a:spcBef>
                <a:spcPct val="50000"/>
              </a:spcBef>
              <a:spcAft>
                <a:spcPct val="0"/>
              </a:spcAft>
              <a:buFont typeface="Arial" panose="020B0604020202020204" pitchFamily="34" charset="0"/>
              <a:buChar char="•"/>
              <a:defRPr/>
            </a:pPr>
            <a:r>
              <a:rPr lang="en-CA" altLang="en-US" sz="2400" b="1" i="1" dirty="0">
                <a:solidFill>
                  <a:srgbClr val="008000"/>
                </a:solidFill>
                <a:latin typeface="+mn-lt"/>
              </a:rPr>
              <a:t>H</a:t>
            </a:r>
            <a:r>
              <a:rPr lang="en-CA" altLang="en-US" sz="2400" b="1" dirty="0">
                <a:solidFill>
                  <a:prstClr val="black"/>
                </a:solidFill>
                <a:latin typeface="+mn-lt"/>
              </a:rPr>
              <a:t> is the heat of combustion [</a:t>
            </a:r>
            <a:r>
              <a:rPr lang="en-CA" altLang="en-US" sz="2400" b="1" i="1" dirty="0">
                <a:solidFill>
                  <a:prstClr val="black"/>
                </a:solidFill>
                <a:latin typeface="+mn-lt"/>
              </a:rPr>
              <a:t>typically 18000 kJ/kg for dry wood</a:t>
            </a:r>
            <a:r>
              <a:rPr lang="en-CA" altLang="en-US" sz="2400" b="1" dirty="0">
                <a:solidFill>
                  <a:prstClr val="black"/>
                </a:solidFill>
                <a:latin typeface="+mn-lt"/>
              </a:rPr>
              <a:t>]</a:t>
            </a:r>
          </a:p>
          <a:p>
            <a:pPr marL="355600" indent="-182563" eaLnBrk="1" fontAlgn="base" hangingPunct="1">
              <a:spcBef>
                <a:spcPct val="50000"/>
              </a:spcBef>
              <a:spcAft>
                <a:spcPct val="0"/>
              </a:spcAft>
              <a:buFont typeface="Arial" panose="020B0604020202020204" pitchFamily="34" charset="0"/>
              <a:buChar char="•"/>
              <a:defRPr/>
            </a:pPr>
            <a:r>
              <a:rPr lang="en-CA" altLang="en-US" sz="2400" b="1" i="1" dirty="0">
                <a:solidFill>
                  <a:srgbClr val="008000"/>
                </a:solidFill>
                <a:latin typeface="+mn-lt"/>
              </a:rPr>
              <a:t>w</a:t>
            </a:r>
            <a:r>
              <a:rPr lang="en-CA" altLang="en-US" sz="2400" b="1" dirty="0">
                <a:solidFill>
                  <a:prstClr val="black"/>
                </a:solidFill>
                <a:latin typeface="+mn-lt"/>
              </a:rPr>
              <a:t> is the weight of the fuel consumed per unit area [</a:t>
            </a:r>
            <a:r>
              <a:rPr lang="en-CA" altLang="en-US" sz="2400" b="1" i="1" dirty="0">
                <a:solidFill>
                  <a:prstClr val="black"/>
                </a:solidFill>
                <a:latin typeface="+mn-lt"/>
              </a:rPr>
              <a:t>kg/m</a:t>
            </a:r>
            <a:r>
              <a:rPr lang="en-CA" altLang="en-US" sz="2400" b="1" i="1" baseline="30000" dirty="0">
                <a:solidFill>
                  <a:prstClr val="black"/>
                </a:solidFill>
                <a:latin typeface="+mn-lt"/>
              </a:rPr>
              <a:t>2</a:t>
            </a:r>
            <a:r>
              <a:rPr lang="en-CA" altLang="en-US" sz="2400" b="1" dirty="0">
                <a:solidFill>
                  <a:prstClr val="black"/>
                </a:solidFill>
                <a:latin typeface="+mn-lt"/>
              </a:rPr>
              <a:t>]</a:t>
            </a:r>
            <a:r>
              <a:rPr lang="en-CA" altLang="en-US" sz="2800" b="1" dirty="0">
                <a:solidFill>
                  <a:prstClr val="black"/>
                </a:solidFill>
                <a:latin typeface="+mn-lt"/>
              </a:rPr>
              <a:t> </a:t>
            </a:r>
          </a:p>
          <a:p>
            <a:pPr marL="720725" lvl="1" indent="-182563" eaLnBrk="1" fontAlgn="base" hangingPunct="1">
              <a:spcBef>
                <a:spcPts val="600"/>
              </a:spcBef>
              <a:spcAft>
                <a:spcPct val="0"/>
              </a:spcAft>
              <a:buFont typeface="Arial" panose="020B0604020202020204" pitchFamily="34" charset="0"/>
              <a:buChar char="•"/>
              <a:defRPr/>
            </a:pPr>
            <a:r>
              <a:rPr lang="en-CA" altLang="en-US" sz="2000" b="1" dirty="0">
                <a:solidFill>
                  <a:prstClr val="black"/>
                </a:solidFill>
                <a:latin typeface="+mn-lt"/>
              </a:rPr>
              <a:t>Fuel moisture (previous slide) is critical</a:t>
            </a:r>
          </a:p>
          <a:p>
            <a:pPr marL="355600" lvl="1" indent="-182563" defTabSz="720725" eaLnBrk="1" fontAlgn="base" hangingPunct="1">
              <a:spcBef>
                <a:spcPts val="600"/>
              </a:spcBef>
              <a:spcAft>
                <a:spcPct val="0"/>
              </a:spcAft>
              <a:buFont typeface="Arial" panose="020B0604020202020204" pitchFamily="34" charset="0"/>
              <a:buChar char="•"/>
              <a:defRPr/>
            </a:pPr>
            <a:r>
              <a:rPr lang="en-CA" altLang="en-US" sz="2400" b="1" i="1" dirty="0">
                <a:solidFill>
                  <a:srgbClr val="008000"/>
                </a:solidFill>
                <a:latin typeface="+mn-lt"/>
              </a:rPr>
              <a:t>r</a:t>
            </a:r>
            <a:r>
              <a:rPr lang="en-CA" altLang="en-US" sz="2400" b="1" dirty="0">
                <a:solidFill>
                  <a:prstClr val="black"/>
                </a:solidFill>
                <a:latin typeface="+mn-lt"/>
              </a:rPr>
              <a:t> is the rate of spread [</a:t>
            </a:r>
            <a:r>
              <a:rPr lang="en-CA" altLang="en-US" sz="2400" b="1" i="1" dirty="0">
                <a:solidFill>
                  <a:prstClr val="black"/>
                </a:solidFill>
                <a:latin typeface="+mn-lt"/>
              </a:rPr>
              <a:t>m/s but normally measured as m/min</a:t>
            </a:r>
            <a:r>
              <a:rPr lang="en-CA" altLang="en-US" sz="2400" b="1" dirty="0">
                <a:solidFill>
                  <a:prstClr val="black"/>
                </a:solidFill>
                <a:latin typeface="+mn-lt"/>
              </a:rPr>
              <a:t>]</a:t>
            </a:r>
          </a:p>
        </p:txBody>
      </p:sp>
      <p:sp>
        <p:nvSpPr>
          <p:cNvPr id="7" name="Rectangle 6"/>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9"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Fire Intensity</a:t>
            </a:r>
          </a:p>
        </p:txBody>
      </p:sp>
    </p:spTree>
    <p:extLst>
      <p:ext uri="{BB962C8B-B14F-4D97-AF65-F5344CB8AC3E}">
        <p14:creationId xmlns:p14="http://schemas.microsoft.com/office/powerpoint/2010/main" val="1597518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8676" name="Text Box 4"/>
          <p:cNvSpPr txBox="1">
            <a:spLocks noChangeArrowheads="1"/>
          </p:cNvSpPr>
          <p:nvPr/>
        </p:nvSpPr>
        <p:spPr bwMode="auto">
          <a:xfrm>
            <a:off x="2683890" y="1032580"/>
            <a:ext cx="6226121" cy="5312223"/>
          </a:xfrm>
          <a:prstGeom prst="rect">
            <a:avLst/>
          </a:prstGeom>
          <a:solidFill>
            <a:schemeClr val="bg1"/>
          </a:solidFill>
          <a:ln>
            <a:noFill/>
          </a:ln>
        </p:spPr>
        <p:txBody>
          <a:bodyPr wrap="square">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fontAlgn="base">
              <a:spcAft>
                <a:spcPct val="0"/>
              </a:spcAft>
              <a:buClrTx/>
              <a:buNone/>
            </a:pPr>
            <a:r>
              <a:rPr lang="en-CA" altLang="en-US" sz="2800" b="1" dirty="0">
                <a:solidFill>
                  <a:prstClr val="black"/>
                </a:solidFill>
                <a:latin typeface="+mn-lt"/>
              </a:rPr>
              <a:t>A wooden match stick illustrates heat transfer processes, which occur:</a:t>
            </a:r>
          </a:p>
          <a:p>
            <a:pPr fontAlgn="base">
              <a:spcAft>
                <a:spcPct val="0"/>
              </a:spcAft>
              <a:buClrTx/>
              <a:buNone/>
            </a:pPr>
            <a:endParaRPr lang="en-CA" altLang="en-US" sz="2400" b="1" dirty="0">
              <a:solidFill>
                <a:prstClr val="black"/>
              </a:solidFill>
              <a:latin typeface="+mn-lt"/>
            </a:endParaRPr>
          </a:p>
          <a:p>
            <a:pPr marL="538163" indent="-179388" fontAlgn="base">
              <a:spcAft>
                <a:spcPct val="0"/>
              </a:spcAft>
              <a:buClrTx/>
              <a:buFont typeface="Arial" panose="020B0604020202020204" pitchFamily="34" charset="0"/>
              <a:buChar char="•"/>
            </a:pPr>
            <a:r>
              <a:rPr lang="en-CA" altLang="en-US" sz="2400" b="1" dirty="0">
                <a:solidFill>
                  <a:prstClr val="black"/>
                </a:solidFill>
                <a:latin typeface="+mn-lt"/>
              </a:rPr>
              <a:t>Weakly through the wood by conduction</a:t>
            </a:r>
          </a:p>
          <a:p>
            <a:pPr marL="538163" indent="-179388" fontAlgn="base">
              <a:spcAft>
                <a:spcPct val="0"/>
              </a:spcAft>
              <a:buClrTx/>
              <a:buFont typeface="Arial" panose="020B0604020202020204" pitchFamily="34" charset="0"/>
              <a:buChar char="•"/>
            </a:pPr>
            <a:endParaRPr lang="en-CA" altLang="en-US" sz="2400" b="1" dirty="0">
              <a:solidFill>
                <a:prstClr val="black"/>
              </a:solidFill>
              <a:latin typeface="+mn-lt"/>
            </a:endParaRPr>
          </a:p>
          <a:p>
            <a:pPr marL="538163" indent="-179388" fontAlgn="base">
              <a:spcAft>
                <a:spcPct val="0"/>
              </a:spcAft>
              <a:buClrTx/>
              <a:buFont typeface="Arial" panose="020B0604020202020204" pitchFamily="34" charset="0"/>
              <a:buChar char="•"/>
            </a:pPr>
            <a:r>
              <a:rPr lang="en-CA" altLang="en-US" sz="2400" b="1" dirty="0">
                <a:solidFill>
                  <a:prstClr val="black"/>
                </a:solidFill>
                <a:latin typeface="+mn-lt"/>
              </a:rPr>
              <a:t>Moderately by radiation through free space</a:t>
            </a:r>
          </a:p>
          <a:p>
            <a:pPr marL="538163" indent="-179388" fontAlgn="base">
              <a:spcAft>
                <a:spcPct val="0"/>
              </a:spcAft>
              <a:buClrTx/>
              <a:buFont typeface="Arial" panose="020B0604020202020204" pitchFamily="34" charset="0"/>
              <a:buChar char="•"/>
            </a:pPr>
            <a:endParaRPr lang="en-CA" altLang="en-US" sz="2400" b="1" dirty="0">
              <a:solidFill>
                <a:prstClr val="black"/>
              </a:solidFill>
              <a:latin typeface="+mn-lt"/>
            </a:endParaRPr>
          </a:p>
          <a:p>
            <a:pPr marL="538163" indent="-179388" fontAlgn="base">
              <a:spcAft>
                <a:spcPct val="0"/>
              </a:spcAft>
              <a:buClrTx/>
              <a:buFont typeface="Arial" panose="020B0604020202020204" pitchFamily="34" charset="0"/>
              <a:buChar char="•"/>
            </a:pPr>
            <a:endParaRPr lang="en-CA" altLang="en-US" sz="2400" b="1" dirty="0">
              <a:solidFill>
                <a:prstClr val="black"/>
              </a:solidFill>
              <a:latin typeface="+mn-lt"/>
            </a:endParaRPr>
          </a:p>
          <a:p>
            <a:pPr marL="538163" indent="-179388" fontAlgn="base">
              <a:spcAft>
                <a:spcPct val="0"/>
              </a:spcAft>
              <a:buClrTx/>
              <a:buFont typeface="Arial" panose="020B0604020202020204" pitchFamily="34" charset="0"/>
              <a:buChar char="•"/>
            </a:pPr>
            <a:r>
              <a:rPr lang="en-CA" altLang="en-US" sz="2400" b="1" dirty="0">
                <a:solidFill>
                  <a:prstClr val="black"/>
                </a:solidFill>
                <a:latin typeface="+mn-lt"/>
              </a:rPr>
              <a:t>Rapidly upward through convection</a:t>
            </a:r>
          </a:p>
          <a:p>
            <a:pPr marL="538163" indent="-179388" fontAlgn="base">
              <a:spcAft>
                <a:spcPct val="0"/>
              </a:spcAft>
              <a:buClrTx/>
              <a:buFont typeface="Arial" panose="020B0604020202020204" pitchFamily="34" charset="0"/>
              <a:buChar char="•"/>
            </a:pPr>
            <a:endParaRPr lang="en-CA" altLang="en-US" sz="2400" b="1" dirty="0">
              <a:solidFill>
                <a:prstClr val="black"/>
              </a:solidFill>
              <a:latin typeface="+mn-lt"/>
            </a:endParaRPr>
          </a:p>
          <a:p>
            <a:pPr marL="538163" indent="-179388" fontAlgn="base">
              <a:spcAft>
                <a:spcPct val="0"/>
              </a:spcAft>
              <a:buClrTx/>
              <a:buFont typeface="Arial" panose="020B0604020202020204" pitchFamily="34" charset="0"/>
              <a:buChar char="•"/>
            </a:pPr>
            <a:r>
              <a:rPr lang="en-CA" altLang="en-US" sz="2400" b="1" dirty="0">
                <a:solidFill>
                  <a:prstClr val="black"/>
                </a:solidFill>
                <a:latin typeface="+mn-lt"/>
              </a:rPr>
              <a:t>At varying rates with wind </a:t>
            </a:r>
            <a:r>
              <a:rPr lang="en-CA" altLang="en-US" sz="2400" b="1" dirty="0" err="1">
                <a:solidFill>
                  <a:prstClr val="black"/>
                </a:solidFill>
                <a:latin typeface="+mn-lt"/>
              </a:rPr>
              <a:t>advecting</a:t>
            </a:r>
            <a:r>
              <a:rPr lang="en-CA" altLang="en-US" sz="2400" b="1" dirty="0">
                <a:solidFill>
                  <a:prstClr val="black"/>
                </a:solidFill>
                <a:latin typeface="+mn-lt"/>
              </a:rPr>
              <a:t> heat away from the source</a:t>
            </a:r>
          </a:p>
        </p:txBody>
      </p:sp>
      <p:sp>
        <p:nvSpPr>
          <p:cNvPr id="25" name="Slide Number Placeholder 24"/>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fld id="{A83C04C7-24CE-4870-B20A-39771C043F5E}" type="slidenum">
              <a:rPr lang="en-US" altLang="en-US">
                <a:solidFill>
                  <a:prstClr val="black"/>
                </a:solidFill>
                <a:latin typeface="Calibri" panose="020F0502020204030204" pitchFamily="34" charset="0"/>
              </a:rPr>
              <a:pPr eaLnBrk="1" fontAlgn="base" hangingPunct="1">
                <a:spcBef>
                  <a:spcPct val="0"/>
                </a:spcBef>
                <a:spcAft>
                  <a:spcPct val="0"/>
                </a:spcAft>
              </a:pPr>
              <a:t>19</a:t>
            </a:fld>
            <a:endParaRPr lang="en-US" altLang="en-US" dirty="0">
              <a:solidFill>
                <a:prstClr val="black"/>
              </a:solidFill>
              <a:latin typeface="Calibri" panose="020F0502020204030204" pitchFamily="34" charset="0"/>
            </a:endParaRPr>
          </a:p>
        </p:txBody>
      </p:sp>
      <p:grpSp>
        <p:nvGrpSpPr>
          <p:cNvPr id="3" name="Group 2"/>
          <p:cNvGrpSpPr/>
          <p:nvPr/>
        </p:nvGrpSpPr>
        <p:grpSpPr>
          <a:xfrm>
            <a:off x="265948" y="1863702"/>
            <a:ext cx="3326300" cy="2871728"/>
            <a:chOff x="977148" y="2767942"/>
            <a:chExt cx="3326300" cy="2871728"/>
          </a:xfrm>
        </p:grpSpPr>
        <p:grpSp>
          <p:nvGrpSpPr>
            <p:cNvPr id="35" name="Group 6"/>
            <p:cNvGrpSpPr>
              <a:grpSpLocks noChangeAspect="1"/>
            </p:cNvGrpSpPr>
            <p:nvPr/>
          </p:nvGrpSpPr>
          <p:grpSpPr bwMode="auto">
            <a:xfrm rot="10800000">
              <a:off x="1584251" y="5016339"/>
              <a:ext cx="2719197" cy="392878"/>
              <a:chOff x="761999" y="4389120"/>
              <a:chExt cx="2499434" cy="350520"/>
            </a:xfrm>
          </p:grpSpPr>
          <p:sp>
            <p:nvSpPr>
              <p:cNvPr id="36" name="Rectangle 35"/>
              <p:cNvSpPr/>
              <p:nvPr/>
            </p:nvSpPr>
            <p:spPr>
              <a:xfrm>
                <a:off x="761999" y="4480467"/>
                <a:ext cx="1965404" cy="167826"/>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CA" sz="1350">
                  <a:solidFill>
                    <a:prstClr val="black"/>
                  </a:solidFill>
                  <a:latin typeface="Calibri"/>
                </a:endParaRPr>
              </a:p>
            </p:txBody>
          </p:sp>
          <p:sp>
            <p:nvSpPr>
              <p:cNvPr id="37" name="Rectangle 36"/>
              <p:cNvSpPr/>
              <p:nvPr/>
            </p:nvSpPr>
            <p:spPr>
              <a:xfrm>
                <a:off x="761999" y="4571816"/>
                <a:ext cx="2039818" cy="76477"/>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CA" sz="1350">
                  <a:solidFill>
                    <a:prstClr val="black"/>
                  </a:solidFill>
                  <a:latin typeface="Calibri"/>
                </a:endParaRPr>
              </a:p>
            </p:txBody>
          </p:sp>
          <p:grpSp>
            <p:nvGrpSpPr>
              <p:cNvPr id="38" name="Group 4"/>
              <p:cNvGrpSpPr>
                <a:grpSpLocks/>
              </p:cNvGrpSpPr>
              <p:nvPr/>
            </p:nvGrpSpPr>
            <p:grpSpPr bwMode="auto">
              <a:xfrm>
                <a:off x="2575632" y="4389120"/>
                <a:ext cx="685801" cy="350520"/>
                <a:chOff x="2514599" y="4297680"/>
                <a:chExt cx="942975" cy="502920"/>
              </a:xfrm>
            </p:grpSpPr>
            <p:sp>
              <p:nvSpPr>
                <p:cNvPr id="39" name="Oval 38"/>
                <p:cNvSpPr/>
                <p:nvPr/>
              </p:nvSpPr>
              <p:spPr>
                <a:xfrm>
                  <a:off x="2536703" y="4297680"/>
                  <a:ext cx="941936" cy="50292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CA" sz="1350">
                    <a:solidFill>
                      <a:prstClr val="black"/>
                    </a:solidFill>
                    <a:latin typeface="Calibri"/>
                  </a:endParaRPr>
                </a:p>
              </p:txBody>
            </p:sp>
            <p:sp>
              <p:nvSpPr>
                <p:cNvPr id="40" name="Oval 39"/>
                <p:cNvSpPr/>
                <p:nvPr/>
              </p:nvSpPr>
              <p:spPr>
                <a:xfrm>
                  <a:off x="3135570" y="4343400"/>
                  <a:ext cx="315986" cy="42062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CA" sz="1350">
                    <a:solidFill>
                      <a:prstClr val="black"/>
                    </a:solidFill>
                    <a:latin typeface="Calibri"/>
                  </a:endParaRPr>
                </a:p>
              </p:txBody>
            </p:sp>
          </p:grpSp>
        </p:grpSp>
        <p:grpSp>
          <p:nvGrpSpPr>
            <p:cNvPr id="41" name="Group 7"/>
            <p:cNvGrpSpPr>
              <a:grpSpLocks noChangeAspect="1"/>
            </p:cNvGrpSpPr>
            <p:nvPr/>
          </p:nvGrpSpPr>
          <p:grpSpPr bwMode="auto">
            <a:xfrm>
              <a:off x="1505665" y="4225387"/>
              <a:ext cx="543839" cy="1140789"/>
              <a:chOff x="1551282" y="4001654"/>
              <a:chExt cx="406391" cy="852733"/>
            </a:xfrm>
          </p:grpSpPr>
          <p:sp>
            <p:nvSpPr>
              <p:cNvPr id="42" name="Freeform 39"/>
              <p:cNvSpPr>
                <a:spLocks/>
              </p:cNvSpPr>
              <p:nvPr/>
            </p:nvSpPr>
            <p:spPr bwMode="auto">
              <a:xfrm>
                <a:off x="1551282" y="4001654"/>
                <a:ext cx="406391" cy="852733"/>
              </a:xfrm>
              <a:custGeom>
                <a:avLst/>
                <a:gdLst>
                  <a:gd name="T0" fmla="*/ 2147483647 w 184"/>
                  <a:gd name="T1" fmla="*/ 2147483647 h 424"/>
                  <a:gd name="T2" fmla="*/ 2147483647 w 184"/>
                  <a:gd name="T3" fmla="*/ 2147483647 h 424"/>
                  <a:gd name="T4" fmla="*/ 2147483647 w 184"/>
                  <a:gd name="T5" fmla="*/ 2147483647 h 424"/>
                  <a:gd name="T6" fmla="*/ 2147483647 w 184"/>
                  <a:gd name="T7" fmla="*/ 2147483647 h 424"/>
                  <a:gd name="T8" fmla="*/ 2147483647 w 184"/>
                  <a:gd name="T9" fmla="*/ 2147483647 h 424"/>
                  <a:gd name="T10" fmla="*/ 2147483647 w 184"/>
                  <a:gd name="T11" fmla="*/ 2147483647 h 424"/>
                  <a:gd name="T12" fmla="*/ 2147483647 w 184"/>
                  <a:gd name="T13" fmla="*/ 2147483647 h 424"/>
                  <a:gd name="T14" fmla="*/ 2147483647 w 184"/>
                  <a:gd name="T15" fmla="*/ 2147483647 h 424"/>
                  <a:gd name="T16" fmla="*/ 2147483647 w 184"/>
                  <a:gd name="T17" fmla="*/ 2147483647 h 424"/>
                  <a:gd name="T18" fmla="*/ 2147483647 w 184"/>
                  <a:gd name="T19" fmla="*/ 2147483647 h 424"/>
                  <a:gd name="T20" fmla="*/ 2147483647 w 184"/>
                  <a:gd name="T21" fmla="*/ 2147483647 h 424"/>
                  <a:gd name="T22" fmla="*/ 0 w 184"/>
                  <a:gd name="T23" fmla="*/ 2147483647 h 424"/>
                  <a:gd name="T24" fmla="*/ 0 w 184"/>
                  <a:gd name="T25" fmla="*/ 2147483647 h 424"/>
                  <a:gd name="T26" fmla="*/ 2147483647 w 184"/>
                  <a:gd name="T27" fmla="*/ 2147483647 h 424"/>
                  <a:gd name="T28" fmla="*/ 2147483647 w 184"/>
                  <a:gd name="T29" fmla="*/ 2147483647 h 424"/>
                  <a:gd name="T30" fmla="*/ 2147483647 w 184"/>
                  <a:gd name="T31" fmla="*/ 2147483647 h 424"/>
                  <a:gd name="T32" fmla="*/ 2147483647 w 184"/>
                  <a:gd name="T33" fmla="*/ 2147483647 h 424"/>
                  <a:gd name="T34" fmla="*/ 2147483647 w 184"/>
                  <a:gd name="T35" fmla="*/ 2147483647 h 424"/>
                  <a:gd name="T36" fmla="*/ 2147483647 w 184"/>
                  <a:gd name="T37" fmla="*/ 2147483647 h 424"/>
                  <a:gd name="T38" fmla="*/ 2147483647 w 184"/>
                  <a:gd name="T39" fmla="*/ 2147483647 h 424"/>
                  <a:gd name="T40" fmla="*/ 2147483647 w 184"/>
                  <a:gd name="T41" fmla="*/ 2147483647 h 424"/>
                  <a:gd name="T42" fmla="*/ 2147483647 w 184"/>
                  <a:gd name="T43" fmla="*/ 2147483647 h 424"/>
                  <a:gd name="T44" fmla="*/ 2147483647 w 184"/>
                  <a:gd name="T45" fmla="*/ 2147483647 h 424"/>
                  <a:gd name="T46" fmla="*/ 2147483647 w 184"/>
                  <a:gd name="T47" fmla="*/ 2147483647 h 424"/>
                  <a:gd name="T48" fmla="*/ 2147483647 w 184"/>
                  <a:gd name="T49" fmla="*/ 2147483647 h 424"/>
                  <a:gd name="T50" fmla="*/ 2147483647 w 184"/>
                  <a:gd name="T51" fmla="*/ 2147483647 h 424"/>
                  <a:gd name="T52" fmla="*/ 2147483647 w 184"/>
                  <a:gd name="T53" fmla="*/ 2147483647 h 424"/>
                  <a:gd name="T54" fmla="*/ 2147483647 w 184"/>
                  <a:gd name="T55" fmla="*/ 2147483647 h 424"/>
                  <a:gd name="T56" fmla="*/ 2147483647 w 184"/>
                  <a:gd name="T57" fmla="*/ 0 h 424"/>
                  <a:gd name="T58" fmla="*/ 2147483647 w 184"/>
                  <a:gd name="T59" fmla="*/ 0 h 424"/>
                  <a:gd name="T60" fmla="*/ 2147483647 w 184"/>
                  <a:gd name="T61" fmla="*/ 2147483647 h 424"/>
                  <a:gd name="T62" fmla="*/ 2147483647 w 184"/>
                  <a:gd name="T63" fmla="*/ 2147483647 h 424"/>
                  <a:gd name="T64" fmla="*/ 2147483647 w 184"/>
                  <a:gd name="T65" fmla="*/ 2147483647 h 424"/>
                  <a:gd name="T66" fmla="*/ 2147483647 w 184"/>
                  <a:gd name="T67" fmla="*/ 2147483647 h 424"/>
                  <a:gd name="T68" fmla="*/ 2147483647 w 184"/>
                  <a:gd name="T69" fmla="*/ 2147483647 h 424"/>
                  <a:gd name="T70" fmla="*/ 2147483647 w 184"/>
                  <a:gd name="T71" fmla="*/ 2147483647 h 424"/>
                  <a:gd name="T72" fmla="*/ 2147483647 w 184"/>
                  <a:gd name="T73" fmla="*/ 2147483647 h 424"/>
                  <a:gd name="T74" fmla="*/ 2147483647 w 184"/>
                  <a:gd name="T75" fmla="*/ 2147483647 h 424"/>
                  <a:gd name="T76" fmla="*/ 2147483647 w 184"/>
                  <a:gd name="T77" fmla="*/ 2147483647 h 424"/>
                  <a:gd name="T78" fmla="*/ 2147483647 w 184"/>
                  <a:gd name="T79" fmla="*/ 2147483647 h 424"/>
                  <a:gd name="T80" fmla="*/ 2147483647 w 184"/>
                  <a:gd name="T81" fmla="*/ 2147483647 h 424"/>
                  <a:gd name="T82" fmla="*/ 2147483647 w 184"/>
                  <a:gd name="T83" fmla="*/ 2147483647 h 424"/>
                  <a:gd name="T84" fmla="*/ 2147483647 w 184"/>
                  <a:gd name="T85" fmla="*/ 2147483647 h 424"/>
                  <a:gd name="T86" fmla="*/ 2147483647 w 184"/>
                  <a:gd name="T87" fmla="*/ 2147483647 h 424"/>
                  <a:gd name="T88" fmla="*/ 2147483647 w 184"/>
                  <a:gd name="T89" fmla="*/ 2147483647 h 424"/>
                  <a:gd name="T90" fmla="*/ 2147483647 w 184"/>
                  <a:gd name="T91" fmla="*/ 2147483647 h 424"/>
                  <a:gd name="T92" fmla="*/ 2147483647 w 184"/>
                  <a:gd name="T93" fmla="*/ 2147483647 h 424"/>
                  <a:gd name="T94" fmla="*/ 2147483647 w 184"/>
                  <a:gd name="T95" fmla="*/ 2147483647 h 424"/>
                  <a:gd name="T96" fmla="*/ 2147483647 w 184"/>
                  <a:gd name="T97" fmla="*/ 2147483647 h 424"/>
                  <a:gd name="T98" fmla="*/ 2147483647 w 184"/>
                  <a:gd name="T99" fmla="*/ 2147483647 h 424"/>
                  <a:gd name="T100" fmla="*/ 2147483647 w 184"/>
                  <a:gd name="T101" fmla="*/ 2147483647 h 42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84" h="424">
                    <a:moveTo>
                      <a:pt x="94" y="424"/>
                    </a:moveTo>
                    <a:lnTo>
                      <a:pt x="74" y="424"/>
                    </a:lnTo>
                    <a:lnTo>
                      <a:pt x="59" y="421"/>
                    </a:lnTo>
                    <a:lnTo>
                      <a:pt x="44" y="416"/>
                    </a:lnTo>
                    <a:lnTo>
                      <a:pt x="31" y="411"/>
                    </a:lnTo>
                    <a:lnTo>
                      <a:pt x="26" y="407"/>
                    </a:lnTo>
                    <a:lnTo>
                      <a:pt x="21" y="403"/>
                    </a:lnTo>
                    <a:lnTo>
                      <a:pt x="17" y="398"/>
                    </a:lnTo>
                    <a:lnTo>
                      <a:pt x="13" y="392"/>
                    </a:lnTo>
                    <a:lnTo>
                      <a:pt x="6" y="382"/>
                    </a:lnTo>
                    <a:lnTo>
                      <a:pt x="2" y="369"/>
                    </a:lnTo>
                    <a:lnTo>
                      <a:pt x="0" y="354"/>
                    </a:lnTo>
                    <a:lnTo>
                      <a:pt x="0" y="337"/>
                    </a:lnTo>
                    <a:lnTo>
                      <a:pt x="1" y="320"/>
                    </a:lnTo>
                    <a:lnTo>
                      <a:pt x="5" y="300"/>
                    </a:lnTo>
                    <a:lnTo>
                      <a:pt x="10" y="279"/>
                    </a:lnTo>
                    <a:lnTo>
                      <a:pt x="18" y="257"/>
                    </a:lnTo>
                    <a:lnTo>
                      <a:pt x="27" y="232"/>
                    </a:lnTo>
                    <a:lnTo>
                      <a:pt x="38" y="206"/>
                    </a:lnTo>
                    <a:lnTo>
                      <a:pt x="51" y="178"/>
                    </a:lnTo>
                    <a:lnTo>
                      <a:pt x="69" y="144"/>
                    </a:lnTo>
                    <a:lnTo>
                      <a:pt x="90" y="108"/>
                    </a:lnTo>
                    <a:lnTo>
                      <a:pt x="111" y="73"/>
                    </a:lnTo>
                    <a:lnTo>
                      <a:pt x="132" y="41"/>
                    </a:lnTo>
                    <a:lnTo>
                      <a:pt x="149" y="18"/>
                    </a:lnTo>
                    <a:lnTo>
                      <a:pt x="157" y="8"/>
                    </a:lnTo>
                    <a:lnTo>
                      <a:pt x="162" y="3"/>
                    </a:lnTo>
                    <a:lnTo>
                      <a:pt x="163" y="2"/>
                    </a:lnTo>
                    <a:lnTo>
                      <a:pt x="166" y="0"/>
                    </a:lnTo>
                    <a:lnTo>
                      <a:pt x="167" y="0"/>
                    </a:lnTo>
                    <a:lnTo>
                      <a:pt x="167" y="2"/>
                    </a:lnTo>
                    <a:lnTo>
                      <a:pt x="171" y="70"/>
                    </a:lnTo>
                    <a:lnTo>
                      <a:pt x="176" y="143"/>
                    </a:lnTo>
                    <a:lnTo>
                      <a:pt x="180" y="178"/>
                    </a:lnTo>
                    <a:lnTo>
                      <a:pt x="182" y="214"/>
                    </a:lnTo>
                    <a:lnTo>
                      <a:pt x="184" y="248"/>
                    </a:lnTo>
                    <a:lnTo>
                      <a:pt x="184" y="279"/>
                    </a:lnTo>
                    <a:lnTo>
                      <a:pt x="183" y="310"/>
                    </a:lnTo>
                    <a:lnTo>
                      <a:pt x="179" y="337"/>
                    </a:lnTo>
                    <a:lnTo>
                      <a:pt x="176" y="350"/>
                    </a:lnTo>
                    <a:lnTo>
                      <a:pt x="174" y="362"/>
                    </a:lnTo>
                    <a:lnTo>
                      <a:pt x="170" y="373"/>
                    </a:lnTo>
                    <a:lnTo>
                      <a:pt x="165" y="383"/>
                    </a:lnTo>
                    <a:lnTo>
                      <a:pt x="159" y="392"/>
                    </a:lnTo>
                    <a:lnTo>
                      <a:pt x="153" y="400"/>
                    </a:lnTo>
                    <a:lnTo>
                      <a:pt x="145" y="408"/>
                    </a:lnTo>
                    <a:lnTo>
                      <a:pt x="137" y="413"/>
                    </a:lnTo>
                    <a:lnTo>
                      <a:pt x="128" y="419"/>
                    </a:lnTo>
                    <a:lnTo>
                      <a:pt x="118" y="421"/>
                    </a:lnTo>
                    <a:lnTo>
                      <a:pt x="106" y="424"/>
                    </a:lnTo>
                    <a:lnTo>
                      <a:pt x="94" y="424"/>
                    </a:lnTo>
                    <a:close/>
                  </a:path>
                </a:pathLst>
              </a:custGeom>
              <a:solidFill>
                <a:srgbClr val="E87B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43" name="Freeform 39"/>
              <p:cNvSpPr>
                <a:spLocks/>
              </p:cNvSpPr>
              <p:nvPr/>
            </p:nvSpPr>
            <p:spPr bwMode="auto">
              <a:xfrm>
                <a:off x="1617771" y="4352526"/>
                <a:ext cx="159707" cy="453705"/>
              </a:xfrm>
              <a:custGeom>
                <a:avLst/>
                <a:gdLst>
                  <a:gd name="T0" fmla="*/ 2147483647 w 184"/>
                  <a:gd name="T1" fmla="*/ 2147483647 h 424"/>
                  <a:gd name="T2" fmla="*/ 2147483647 w 184"/>
                  <a:gd name="T3" fmla="*/ 2147483647 h 424"/>
                  <a:gd name="T4" fmla="*/ 2147483647 w 184"/>
                  <a:gd name="T5" fmla="*/ 2147483647 h 424"/>
                  <a:gd name="T6" fmla="*/ 2147483647 w 184"/>
                  <a:gd name="T7" fmla="*/ 2147483647 h 424"/>
                  <a:gd name="T8" fmla="*/ 2147483647 w 184"/>
                  <a:gd name="T9" fmla="*/ 2147483647 h 424"/>
                  <a:gd name="T10" fmla="*/ 2147483647 w 184"/>
                  <a:gd name="T11" fmla="*/ 2147483647 h 424"/>
                  <a:gd name="T12" fmla="*/ 2147483647 w 184"/>
                  <a:gd name="T13" fmla="*/ 2147483647 h 424"/>
                  <a:gd name="T14" fmla="*/ 2147483647 w 184"/>
                  <a:gd name="T15" fmla="*/ 2147483647 h 424"/>
                  <a:gd name="T16" fmla="*/ 2147483647 w 184"/>
                  <a:gd name="T17" fmla="*/ 2147483647 h 424"/>
                  <a:gd name="T18" fmla="*/ 2147483647 w 184"/>
                  <a:gd name="T19" fmla="*/ 2147483647 h 424"/>
                  <a:gd name="T20" fmla="*/ 2147483647 w 184"/>
                  <a:gd name="T21" fmla="*/ 2147483647 h 424"/>
                  <a:gd name="T22" fmla="*/ 0 w 184"/>
                  <a:gd name="T23" fmla="*/ 2147483647 h 424"/>
                  <a:gd name="T24" fmla="*/ 0 w 184"/>
                  <a:gd name="T25" fmla="*/ 2147483647 h 424"/>
                  <a:gd name="T26" fmla="*/ 2147483647 w 184"/>
                  <a:gd name="T27" fmla="*/ 2147483647 h 424"/>
                  <a:gd name="T28" fmla="*/ 2147483647 w 184"/>
                  <a:gd name="T29" fmla="*/ 2147483647 h 424"/>
                  <a:gd name="T30" fmla="*/ 2147483647 w 184"/>
                  <a:gd name="T31" fmla="*/ 2147483647 h 424"/>
                  <a:gd name="T32" fmla="*/ 2147483647 w 184"/>
                  <a:gd name="T33" fmla="*/ 2147483647 h 424"/>
                  <a:gd name="T34" fmla="*/ 2147483647 w 184"/>
                  <a:gd name="T35" fmla="*/ 2147483647 h 424"/>
                  <a:gd name="T36" fmla="*/ 2147483647 w 184"/>
                  <a:gd name="T37" fmla="*/ 2147483647 h 424"/>
                  <a:gd name="T38" fmla="*/ 2147483647 w 184"/>
                  <a:gd name="T39" fmla="*/ 2147483647 h 424"/>
                  <a:gd name="T40" fmla="*/ 2147483647 w 184"/>
                  <a:gd name="T41" fmla="*/ 2147483647 h 424"/>
                  <a:gd name="T42" fmla="*/ 2147483647 w 184"/>
                  <a:gd name="T43" fmla="*/ 2147483647 h 424"/>
                  <a:gd name="T44" fmla="*/ 2147483647 w 184"/>
                  <a:gd name="T45" fmla="*/ 2147483647 h 424"/>
                  <a:gd name="T46" fmla="*/ 2147483647 w 184"/>
                  <a:gd name="T47" fmla="*/ 2147483647 h 424"/>
                  <a:gd name="T48" fmla="*/ 2147483647 w 184"/>
                  <a:gd name="T49" fmla="*/ 2147483647 h 424"/>
                  <a:gd name="T50" fmla="*/ 2147483647 w 184"/>
                  <a:gd name="T51" fmla="*/ 2147483647 h 424"/>
                  <a:gd name="T52" fmla="*/ 2147483647 w 184"/>
                  <a:gd name="T53" fmla="*/ 2147483647 h 424"/>
                  <a:gd name="T54" fmla="*/ 2147483647 w 184"/>
                  <a:gd name="T55" fmla="*/ 2147483647 h 424"/>
                  <a:gd name="T56" fmla="*/ 2147483647 w 184"/>
                  <a:gd name="T57" fmla="*/ 0 h 424"/>
                  <a:gd name="T58" fmla="*/ 2147483647 w 184"/>
                  <a:gd name="T59" fmla="*/ 0 h 424"/>
                  <a:gd name="T60" fmla="*/ 2147483647 w 184"/>
                  <a:gd name="T61" fmla="*/ 2147483647 h 424"/>
                  <a:gd name="T62" fmla="*/ 2147483647 w 184"/>
                  <a:gd name="T63" fmla="*/ 2147483647 h 424"/>
                  <a:gd name="T64" fmla="*/ 2147483647 w 184"/>
                  <a:gd name="T65" fmla="*/ 2147483647 h 424"/>
                  <a:gd name="T66" fmla="*/ 2147483647 w 184"/>
                  <a:gd name="T67" fmla="*/ 2147483647 h 424"/>
                  <a:gd name="T68" fmla="*/ 2147483647 w 184"/>
                  <a:gd name="T69" fmla="*/ 2147483647 h 424"/>
                  <a:gd name="T70" fmla="*/ 2147483647 w 184"/>
                  <a:gd name="T71" fmla="*/ 2147483647 h 424"/>
                  <a:gd name="T72" fmla="*/ 2147483647 w 184"/>
                  <a:gd name="T73" fmla="*/ 2147483647 h 424"/>
                  <a:gd name="T74" fmla="*/ 2147483647 w 184"/>
                  <a:gd name="T75" fmla="*/ 2147483647 h 424"/>
                  <a:gd name="T76" fmla="*/ 2147483647 w 184"/>
                  <a:gd name="T77" fmla="*/ 2147483647 h 424"/>
                  <a:gd name="T78" fmla="*/ 2147483647 w 184"/>
                  <a:gd name="T79" fmla="*/ 2147483647 h 424"/>
                  <a:gd name="T80" fmla="*/ 2147483647 w 184"/>
                  <a:gd name="T81" fmla="*/ 2147483647 h 424"/>
                  <a:gd name="T82" fmla="*/ 2147483647 w 184"/>
                  <a:gd name="T83" fmla="*/ 2147483647 h 424"/>
                  <a:gd name="T84" fmla="*/ 2147483647 w 184"/>
                  <a:gd name="T85" fmla="*/ 2147483647 h 424"/>
                  <a:gd name="T86" fmla="*/ 2147483647 w 184"/>
                  <a:gd name="T87" fmla="*/ 2147483647 h 424"/>
                  <a:gd name="T88" fmla="*/ 2147483647 w 184"/>
                  <a:gd name="T89" fmla="*/ 2147483647 h 424"/>
                  <a:gd name="T90" fmla="*/ 2147483647 w 184"/>
                  <a:gd name="T91" fmla="*/ 2147483647 h 424"/>
                  <a:gd name="T92" fmla="*/ 2147483647 w 184"/>
                  <a:gd name="T93" fmla="*/ 2147483647 h 424"/>
                  <a:gd name="T94" fmla="*/ 2147483647 w 184"/>
                  <a:gd name="T95" fmla="*/ 2147483647 h 424"/>
                  <a:gd name="T96" fmla="*/ 2147483647 w 184"/>
                  <a:gd name="T97" fmla="*/ 2147483647 h 424"/>
                  <a:gd name="T98" fmla="*/ 2147483647 w 184"/>
                  <a:gd name="T99" fmla="*/ 2147483647 h 424"/>
                  <a:gd name="T100" fmla="*/ 2147483647 w 184"/>
                  <a:gd name="T101" fmla="*/ 2147483647 h 42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84" h="424">
                    <a:moveTo>
                      <a:pt x="94" y="424"/>
                    </a:moveTo>
                    <a:lnTo>
                      <a:pt x="74" y="424"/>
                    </a:lnTo>
                    <a:lnTo>
                      <a:pt x="59" y="421"/>
                    </a:lnTo>
                    <a:lnTo>
                      <a:pt x="44" y="416"/>
                    </a:lnTo>
                    <a:lnTo>
                      <a:pt x="31" y="411"/>
                    </a:lnTo>
                    <a:lnTo>
                      <a:pt x="26" y="407"/>
                    </a:lnTo>
                    <a:lnTo>
                      <a:pt x="21" y="403"/>
                    </a:lnTo>
                    <a:lnTo>
                      <a:pt x="17" y="398"/>
                    </a:lnTo>
                    <a:lnTo>
                      <a:pt x="13" y="392"/>
                    </a:lnTo>
                    <a:lnTo>
                      <a:pt x="6" y="382"/>
                    </a:lnTo>
                    <a:lnTo>
                      <a:pt x="2" y="369"/>
                    </a:lnTo>
                    <a:lnTo>
                      <a:pt x="0" y="354"/>
                    </a:lnTo>
                    <a:lnTo>
                      <a:pt x="0" y="337"/>
                    </a:lnTo>
                    <a:lnTo>
                      <a:pt x="1" y="320"/>
                    </a:lnTo>
                    <a:lnTo>
                      <a:pt x="5" y="300"/>
                    </a:lnTo>
                    <a:lnTo>
                      <a:pt x="10" y="279"/>
                    </a:lnTo>
                    <a:lnTo>
                      <a:pt x="18" y="257"/>
                    </a:lnTo>
                    <a:lnTo>
                      <a:pt x="27" y="232"/>
                    </a:lnTo>
                    <a:lnTo>
                      <a:pt x="38" y="206"/>
                    </a:lnTo>
                    <a:lnTo>
                      <a:pt x="51" y="178"/>
                    </a:lnTo>
                    <a:lnTo>
                      <a:pt x="69" y="144"/>
                    </a:lnTo>
                    <a:lnTo>
                      <a:pt x="90" y="108"/>
                    </a:lnTo>
                    <a:lnTo>
                      <a:pt x="111" y="73"/>
                    </a:lnTo>
                    <a:lnTo>
                      <a:pt x="132" y="41"/>
                    </a:lnTo>
                    <a:lnTo>
                      <a:pt x="149" y="18"/>
                    </a:lnTo>
                    <a:lnTo>
                      <a:pt x="157" y="8"/>
                    </a:lnTo>
                    <a:lnTo>
                      <a:pt x="162" y="3"/>
                    </a:lnTo>
                    <a:lnTo>
                      <a:pt x="163" y="2"/>
                    </a:lnTo>
                    <a:lnTo>
                      <a:pt x="166" y="0"/>
                    </a:lnTo>
                    <a:lnTo>
                      <a:pt x="167" y="0"/>
                    </a:lnTo>
                    <a:lnTo>
                      <a:pt x="167" y="2"/>
                    </a:lnTo>
                    <a:lnTo>
                      <a:pt x="171" y="70"/>
                    </a:lnTo>
                    <a:lnTo>
                      <a:pt x="176" y="143"/>
                    </a:lnTo>
                    <a:lnTo>
                      <a:pt x="180" y="178"/>
                    </a:lnTo>
                    <a:lnTo>
                      <a:pt x="182" y="214"/>
                    </a:lnTo>
                    <a:lnTo>
                      <a:pt x="184" y="248"/>
                    </a:lnTo>
                    <a:lnTo>
                      <a:pt x="184" y="279"/>
                    </a:lnTo>
                    <a:lnTo>
                      <a:pt x="183" y="310"/>
                    </a:lnTo>
                    <a:lnTo>
                      <a:pt x="179" y="337"/>
                    </a:lnTo>
                    <a:lnTo>
                      <a:pt x="176" y="350"/>
                    </a:lnTo>
                    <a:lnTo>
                      <a:pt x="174" y="362"/>
                    </a:lnTo>
                    <a:lnTo>
                      <a:pt x="170" y="373"/>
                    </a:lnTo>
                    <a:lnTo>
                      <a:pt x="165" y="383"/>
                    </a:lnTo>
                    <a:lnTo>
                      <a:pt x="159" y="392"/>
                    </a:lnTo>
                    <a:lnTo>
                      <a:pt x="153" y="400"/>
                    </a:lnTo>
                    <a:lnTo>
                      <a:pt x="145" y="408"/>
                    </a:lnTo>
                    <a:lnTo>
                      <a:pt x="137" y="413"/>
                    </a:lnTo>
                    <a:lnTo>
                      <a:pt x="128" y="419"/>
                    </a:lnTo>
                    <a:lnTo>
                      <a:pt x="118" y="421"/>
                    </a:lnTo>
                    <a:lnTo>
                      <a:pt x="106" y="424"/>
                    </a:lnTo>
                    <a:lnTo>
                      <a:pt x="94" y="4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grpSp>
        <p:cxnSp>
          <p:nvCxnSpPr>
            <p:cNvPr id="5" name="Straight Arrow Connector 4"/>
            <p:cNvCxnSpPr/>
            <p:nvPr/>
          </p:nvCxnSpPr>
          <p:spPr>
            <a:xfrm rot="16200000">
              <a:off x="2701577" y="4853517"/>
              <a:ext cx="0" cy="734582"/>
            </a:xfrm>
            <a:prstGeom prst="straightConnector1">
              <a:avLst/>
            </a:prstGeom>
            <a:ln w="635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8" name="Freeform 7"/>
            <p:cNvSpPr/>
            <p:nvPr/>
          </p:nvSpPr>
          <p:spPr>
            <a:xfrm>
              <a:off x="1735336" y="3035795"/>
              <a:ext cx="238530" cy="1353671"/>
            </a:xfrm>
            <a:custGeom>
              <a:avLst/>
              <a:gdLst>
                <a:gd name="connsiteX0" fmla="*/ 122346 w 189478"/>
                <a:gd name="connsiteY0" fmla="*/ 1398494 h 1398494"/>
                <a:gd name="connsiteX1" fmla="*/ 185099 w 189478"/>
                <a:gd name="connsiteY1" fmla="*/ 968188 h 1398494"/>
                <a:gd name="connsiteX2" fmla="*/ 14769 w 189478"/>
                <a:gd name="connsiteY2" fmla="*/ 744071 h 1398494"/>
                <a:gd name="connsiteX3" fmla="*/ 149240 w 189478"/>
                <a:gd name="connsiteY3" fmla="*/ 403412 h 1398494"/>
                <a:gd name="connsiteX4" fmla="*/ 5805 w 189478"/>
                <a:gd name="connsiteY4" fmla="*/ 251012 h 1398494"/>
                <a:gd name="connsiteX5" fmla="*/ 41663 w 189478"/>
                <a:gd name="connsiteY5" fmla="*/ 0 h 1398494"/>
                <a:gd name="connsiteX0" fmla="*/ 122346 w 189478"/>
                <a:gd name="connsiteY0" fmla="*/ 1398494 h 1398494"/>
                <a:gd name="connsiteX1" fmla="*/ 185099 w 189478"/>
                <a:gd name="connsiteY1" fmla="*/ 1048871 h 1398494"/>
                <a:gd name="connsiteX2" fmla="*/ 14769 w 189478"/>
                <a:gd name="connsiteY2" fmla="*/ 744071 h 1398494"/>
                <a:gd name="connsiteX3" fmla="*/ 149240 w 189478"/>
                <a:gd name="connsiteY3" fmla="*/ 403412 h 1398494"/>
                <a:gd name="connsiteX4" fmla="*/ 5805 w 189478"/>
                <a:gd name="connsiteY4" fmla="*/ 251012 h 1398494"/>
                <a:gd name="connsiteX5" fmla="*/ 41663 w 189478"/>
                <a:gd name="connsiteY5" fmla="*/ 0 h 1398494"/>
                <a:gd name="connsiteX0" fmla="*/ 122346 w 189478"/>
                <a:gd name="connsiteY0" fmla="*/ 1398494 h 1398494"/>
                <a:gd name="connsiteX1" fmla="*/ 185099 w 189478"/>
                <a:gd name="connsiteY1" fmla="*/ 1048871 h 1398494"/>
                <a:gd name="connsiteX2" fmla="*/ 14769 w 189478"/>
                <a:gd name="connsiteY2" fmla="*/ 690283 h 1398494"/>
                <a:gd name="connsiteX3" fmla="*/ 149240 w 189478"/>
                <a:gd name="connsiteY3" fmla="*/ 403412 h 1398494"/>
                <a:gd name="connsiteX4" fmla="*/ 5805 w 189478"/>
                <a:gd name="connsiteY4" fmla="*/ 251012 h 1398494"/>
                <a:gd name="connsiteX5" fmla="*/ 41663 w 189478"/>
                <a:gd name="connsiteY5" fmla="*/ 0 h 1398494"/>
                <a:gd name="connsiteX0" fmla="*/ 121744 w 188876"/>
                <a:gd name="connsiteY0" fmla="*/ 1398494 h 1398494"/>
                <a:gd name="connsiteX1" fmla="*/ 184497 w 188876"/>
                <a:gd name="connsiteY1" fmla="*/ 1048871 h 1398494"/>
                <a:gd name="connsiteX2" fmla="*/ 14167 w 188876"/>
                <a:gd name="connsiteY2" fmla="*/ 690283 h 1398494"/>
                <a:gd name="connsiteX3" fmla="*/ 139673 w 188876"/>
                <a:gd name="connsiteY3" fmla="*/ 484094 h 1398494"/>
                <a:gd name="connsiteX4" fmla="*/ 5203 w 188876"/>
                <a:gd name="connsiteY4" fmla="*/ 251012 h 1398494"/>
                <a:gd name="connsiteX5" fmla="*/ 41061 w 188876"/>
                <a:gd name="connsiteY5" fmla="*/ 0 h 1398494"/>
                <a:gd name="connsiteX0" fmla="*/ 130268 w 197400"/>
                <a:gd name="connsiteY0" fmla="*/ 1443318 h 1443318"/>
                <a:gd name="connsiteX1" fmla="*/ 193021 w 197400"/>
                <a:gd name="connsiteY1" fmla="*/ 1093695 h 1443318"/>
                <a:gd name="connsiteX2" fmla="*/ 22691 w 197400"/>
                <a:gd name="connsiteY2" fmla="*/ 735107 h 1443318"/>
                <a:gd name="connsiteX3" fmla="*/ 148197 w 197400"/>
                <a:gd name="connsiteY3" fmla="*/ 528918 h 1443318"/>
                <a:gd name="connsiteX4" fmla="*/ 13727 w 197400"/>
                <a:gd name="connsiteY4" fmla="*/ 295836 h 1443318"/>
                <a:gd name="connsiteX5" fmla="*/ 22691 w 197400"/>
                <a:gd name="connsiteY5" fmla="*/ 0 h 1443318"/>
                <a:gd name="connsiteX0" fmla="*/ 130268 w 205776"/>
                <a:gd name="connsiteY0" fmla="*/ 1443318 h 1443318"/>
                <a:gd name="connsiteX1" fmla="*/ 201986 w 205776"/>
                <a:gd name="connsiteY1" fmla="*/ 1156448 h 1443318"/>
                <a:gd name="connsiteX2" fmla="*/ 22691 w 205776"/>
                <a:gd name="connsiteY2" fmla="*/ 735107 h 1443318"/>
                <a:gd name="connsiteX3" fmla="*/ 148197 w 205776"/>
                <a:gd name="connsiteY3" fmla="*/ 528918 h 1443318"/>
                <a:gd name="connsiteX4" fmla="*/ 13727 w 205776"/>
                <a:gd name="connsiteY4" fmla="*/ 295836 h 1443318"/>
                <a:gd name="connsiteX5" fmla="*/ 22691 w 205776"/>
                <a:gd name="connsiteY5" fmla="*/ 0 h 1443318"/>
                <a:gd name="connsiteX0" fmla="*/ 130268 w 204420"/>
                <a:gd name="connsiteY0" fmla="*/ 1443318 h 1443318"/>
                <a:gd name="connsiteX1" fmla="*/ 201986 w 204420"/>
                <a:gd name="connsiteY1" fmla="*/ 1156448 h 1443318"/>
                <a:gd name="connsiteX2" fmla="*/ 49585 w 204420"/>
                <a:gd name="connsiteY2" fmla="*/ 851648 h 1443318"/>
                <a:gd name="connsiteX3" fmla="*/ 148197 w 204420"/>
                <a:gd name="connsiteY3" fmla="*/ 528918 h 1443318"/>
                <a:gd name="connsiteX4" fmla="*/ 13727 w 204420"/>
                <a:gd name="connsiteY4" fmla="*/ 295836 h 1443318"/>
                <a:gd name="connsiteX5" fmla="*/ 22691 w 204420"/>
                <a:gd name="connsiteY5" fmla="*/ 0 h 1443318"/>
                <a:gd name="connsiteX0" fmla="*/ 129651 w 203803"/>
                <a:gd name="connsiteY0" fmla="*/ 1443318 h 1443318"/>
                <a:gd name="connsiteX1" fmla="*/ 201369 w 203803"/>
                <a:gd name="connsiteY1" fmla="*/ 1156448 h 1443318"/>
                <a:gd name="connsiteX2" fmla="*/ 48968 w 203803"/>
                <a:gd name="connsiteY2" fmla="*/ 851648 h 1443318"/>
                <a:gd name="connsiteX3" fmla="*/ 138615 w 203803"/>
                <a:gd name="connsiteY3" fmla="*/ 618565 h 1443318"/>
                <a:gd name="connsiteX4" fmla="*/ 13110 w 203803"/>
                <a:gd name="connsiteY4" fmla="*/ 295836 h 1443318"/>
                <a:gd name="connsiteX5" fmla="*/ 22074 w 203803"/>
                <a:gd name="connsiteY5" fmla="*/ 0 h 1443318"/>
                <a:gd name="connsiteX0" fmla="*/ 157784 w 231936"/>
                <a:gd name="connsiteY0" fmla="*/ 1443318 h 1443318"/>
                <a:gd name="connsiteX1" fmla="*/ 229502 w 231936"/>
                <a:gd name="connsiteY1" fmla="*/ 1156448 h 1443318"/>
                <a:gd name="connsiteX2" fmla="*/ 77101 w 231936"/>
                <a:gd name="connsiteY2" fmla="*/ 851648 h 1443318"/>
                <a:gd name="connsiteX3" fmla="*/ 166748 w 231936"/>
                <a:gd name="connsiteY3" fmla="*/ 618565 h 1443318"/>
                <a:gd name="connsiteX4" fmla="*/ 5384 w 231936"/>
                <a:gd name="connsiteY4" fmla="*/ 385483 h 1443318"/>
                <a:gd name="connsiteX5" fmla="*/ 50207 w 231936"/>
                <a:gd name="connsiteY5" fmla="*/ 0 h 1443318"/>
                <a:gd name="connsiteX0" fmla="*/ 164378 w 238530"/>
                <a:gd name="connsiteY0" fmla="*/ 1353671 h 1353671"/>
                <a:gd name="connsiteX1" fmla="*/ 236096 w 238530"/>
                <a:gd name="connsiteY1" fmla="*/ 1066801 h 1353671"/>
                <a:gd name="connsiteX2" fmla="*/ 83695 w 238530"/>
                <a:gd name="connsiteY2" fmla="*/ 762001 h 1353671"/>
                <a:gd name="connsiteX3" fmla="*/ 173342 w 238530"/>
                <a:gd name="connsiteY3" fmla="*/ 528918 h 1353671"/>
                <a:gd name="connsiteX4" fmla="*/ 11978 w 238530"/>
                <a:gd name="connsiteY4" fmla="*/ 295836 h 1353671"/>
                <a:gd name="connsiteX5" fmla="*/ 29907 w 238530"/>
                <a:gd name="connsiteY5" fmla="*/ 0 h 135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530" h="1353671">
                  <a:moveTo>
                    <a:pt x="164378" y="1353671"/>
                  </a:moveTo>
                  <a:cubicBezTo>
                    <a:pt x="204719" y="1193053"/>
                    <a:pt x="249543" y="1165413"/>
                    <a:pt x="236096" y="1066801"/>
                  </a:cubicBezTo>
                  <a:cubicBezTo>
                    <a:pt x="222649" y="968189"/>
                    <a:pt x="94154" y="851648"/>
                    <a:pt x="83695" y="762001"/>
                  </a:cubicBezTo>
                  <a:cubicBezTo>
                    <a:pt x="73236" y="672354"/>
                    <a:pt x="185295" y="606612"/>
                    <a:pt x="173342" y="528918"/>
                  </a:cubicBezTo>
                  <a:cubicBezTo>
                    <a:pt x="161389" y="451224"/>
                    <a:pt x="35884" y="383989"/>
                    <a:pt x="11978" y="295836"/>
                  </a:cubicBezTo>
                  <a:cubicBezTo>
                    <a:pt x="-11928" y="207683"/>
                    <a:pt x="3013" y="91888"/>
                    <a:pt x="29907" y="0"/>
                  </a:cubicBezTo>
                </a:path>
              </a:pathLst>
            </a:custGeom>
            <a:noFill/>
            <a:ln w="63500">
              <a:solidFill>
                <a:srgbClr val="FF0000"/>
              </a:solidFill>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11" name="Straight Arrow Connector 10"/>
            <p:cNvCxnSpPr/>
            <p:nvPr/>
          </p:nvCxnSpPr>
          <p:spPr>
            <a:xfrm flipV="1">
              <a:off x="2031574" y="4518219"/>
              <a:ext cx="569375" cy="212426"/>
            </a:xfrm>
            <a:prstGeom prst="straightConnector1">
              <a:avLst/>
            </a:prstGeom>
            <a:ln w="38100">
              <a:solidFill>
                <a:srgbClr val="FF66CC"/>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2019475" y="4069982"/>
              <a:ext cx="259700" cy="316037"/>
            </a:xfrm>
            <a:prstGeom prst="straightConnector1">
              <a:avLst/>
            </a:prstGeom>
            <a:ln w="38100">
              <a:solidFill>
                <a:srgbClr val="FF66CC"/>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flipV="1">
              <a:off x="1185230" y="4355115"/>
              <a:ext cx="481001" cy="375530"/>
            </a:xfrm>
            <a:prstGeom prst="straightConnector1">
              <a:avLst/>
            </a:prstGeom>
            <a:ln w="38100">
              <a:solidFill>
                <a:srgbClr val="FF66CC"/>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977148" y="5092241"/>
              <a:ext cx="533566" cy="227647"/>
            </a:xfrm>
            <a:prstGeom prst="straightConnector1">
              <a:avLst/>
            </a:prstGeom>
            <a:ln w="38100">
              <a:solidFill>
                <a:srgbClr val="FF66CC"/>
              </a:solidFill>
              <a:tailEnd type="triangle"/>
            </a:ln>
          </p:spPr>
          <p:style>
            <a:lnRef idx="2">
              <a:schemeClr val="accent1"/>
            </a:lnRef>
            <a:fillRef idx="0">
              <a:schemeClr val="accent1"/>
            </a:fillRef>
            <a:effectRef idx="1">
              <a:schemeClr val="accent1"/>
            </a:effectRef>
            <a:fontRef idx="minor">
              <a:schemeClr val="tx1"/>
            </a:fontRef>
          </p:style>
        </p:cxnSp>
        <p:sp>
          <p:nvSpPr>
            <p:cNvPr id="58" name="TextBox 9"/>
            <p:cNvSpPr txBox="1">
              <a:spLocks noChangeArrowheads="1"/>
            </p:cNvSpPr>
            <p:nvPr/>
          </p:nvSpPr>
          <p:spPr bwMode="auto">
            <a:xfrm>
              <a:off x="2138477" y="5339588"/>
              <a:ext cx="1257300" cy="300082"/>
            </a:xfrm>
            <a:prstGeom prst="rect">
              <a:avLst/>
            </a:prstGeom>
            <a:noFill/>
            <a:ln>
              <a:noFill/>
            </a:ln>
            <a:effectLst/>
          </p:spPr>
          <p:txBody>
            <a:bodyPr>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algn="ctr" eaLnBrk="1" fontAlgn="base" hangingPunct="1">
                <a:spcBef>
                  <a:spcPct val="0"/>
                </a:spcBef>
                <a:spcAft>
                  <a:spcPct val="0"/>
                </a:spcAft>
                <a:buClrTx/>
                <a:buNone/>
              </a:pPr>
              <a:r>
                <a:rPr lang="en-US" altLang="en-US" sz="1350" b="1" dirty="0">
                  <a:solidFill>
                    <a:srgbClr val="FFCC00"/>
                  </a:solidFill>
                  <a:latin typeface="Arial" panose="020B0604020202020204" pitchFamily="34" charset="0"/>
                </a:rPr>
                <a:t>Conduction</a:t>
              </a:r>
              <a:endParaRPr lang="en-CA" altLang="en-US" sz="1350" b="1" dirty="0">
                <a:solidFill>
                  <a:srgbClr val="FFCC00"/>
                </a:solidFill>
                <a:latin typeface="Arial" panose="020B0604020202020204" pitchFamily="34" charset="0"/>
              </a:endParaRPr>
            </a:p>
          </p:txBody>
        </p:sp>
        <p:sp>
          <p:nvSpPr>
            <p:cNvPr id="59" name="TextBox 32"/>
            <p:cNvSpPr txBox="1">
              <a:spLocks noChangeArrowheads="1"/>
            </p:cNvSpPr>
            <p:nvPr/>
          </p:nvSpPr>
          <p:spPr bwMode="auto">
            <a:xfrm>
              <a:off x="2187575" y="4140578"/>
              <a:ext cx="1257300" cy="300082"/>
            </a:xfrm>
            <a:prstGeom prst="rect">
              <a:avLst/>
            </a:prstGeom>
            <a:noFill/>
            <a:ln>
              <a:noFill/>
            </a:ln>
          </p:spPr>
          <p:txBody>
            <a:bodyPr>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algn="ctr" eaLnBrk="1" fontAlgn="base" hangingPunct="1">
                <a:spcBef>
                  <a:spcPct val="0"/>
                </a:spcBef>
                <a:spcAft>
                  <a:spcPct val="0"/>
                </a:spcAft>
                <a:buClrTx/>
                <a:buNone/>
              </a:pPr>
              <a:r>
                <a:rPr lang="en-US" altLang="en-US" sz="1350" b="1" dirty="0">
                  <a:solidFill>
                    <a:srgbClr val="FF66CC"/>
                  </a:solidFill>
                  <a:latin typeface="Arial" panose="020B0604020202020204" pitchFamily="34" charset="0"/>
                </a:rPr>
                <a:t>Radiation</a:t>
              </a:r>
              <a:endParaRPr lang="en-CA" altLang="en-US" sz="1350" b="1" dirty="0">
                <a:solidFill>
                  <a:srgbClr val="FF66CC"/>
                </a:solidFill>
                <a:latin typeface="Arial" panose="020B0604020202020204" pitchFamily="34" charset="0"/>
              </a:endParaRPr>
            </a:p>
          </p:txBody>
        </p:sp>
        <p:sp>
          <p:nvSpPr>
            <p:cNvPr id="60" name="TextBox 33"/>
            <p:cNvSpPr txBox="1">
              <a:spLocks noChangeArrowheads="1"/>
            </p:cNvSpPr>
            <p:nvPr/>
          </p:nvSpPr>
          <p:spPr bwMode="auto">
            <a:xfrm>
              <a:off x="1085370" y="2767942"/>
              <a:ext cx="12573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algn="ctr" eaLnBrk="1" fontAlgn="base" hangingPunct="1">
                <a:spcBef>
                  <a:spcPct val="0"/>
                </a:spcBef>
                <a:spcAft>
                  <a:spcPct val="0"/>
                </a:spcAft>
                <a:buClrTx/>
                <a:buNone/>
              </a:pPr>
              <a:r>
                <a:rPr lang="en-US" altLang="en-US" sz="1350" b="1" dirty="0">
                  <a:solidFill>
                    <a:srgbClr val="FF0000"/>
                  </a:solidFill>
                  <a:latin typeface="Arial" panose="020B0604020202020204" pitchFamily="34" charset="0"/>
                </a:rPr>
                <a:t>Convection</a:t>
              </a:r>
              <a:endParaRPr lang="en-CA" altLang="en-US" sz="1350" b="1" dirty="0">
                <a:solidFill>
                  <a:srgbClr val="FF0000"/>
                </a:solidFill>
                <a:latin typeface="Arial" panose="020B0604020202020204" pitchFamily="34" charset="0"/>
              </a:endParaRPr>
            </a:p>
          </p:txBody>
        </p:sp>
        <p:sp>
          <p:nvSpPr>
            <p:cNvPr id="24" name="Freeform 23"/>
            <p:cNvSpPr/>
            <p:nvPr/>
          </p:nvSpPr>
          <p:spPr>
            <a:xfrm rot="5750830">
              <a:off x="2262674" y="3209493"/>
              <a:ext cx="238530" cy="1386601"/>
            </a:xfrm>
            <a:custGeom>
              <a:avLst/>
              <a:gdLst>
                <a:gd name="connsiteX0" fmla="*/ 122346 w 189478"/>
                <a:gd name="connsiteY0" fmla="*/ 1398494 h 1398494"/>
                <a:gd name="connsiteX1" fmla="*/ 185099 w 189478"/>
                <a:gd name="connsiteY1" fmla="*/ 968188 h 1398494"/>
                <a:gd name="connsiteX2" fmla="*/ 14769 w 189478"/>
                <a:gd name="connsiteY2" fmla="*/ 744071 h 1398494"/>
                <a:gd name="connsiteX3" fmla="*/ 149240 w 189478"/>
                <a:gd name="connsiteY3" fmla="*/ 403412 h 1398494"/>
                <a:gd name="connsiteX4" fmla="*/ 5805 w 189478"/>
                <a:gd name="connsiteY4" fmla="*/ 251012 h 1398494"/>
                <a:gd name="connsiteX5" fmla="*/ 41663 w 189478"/>
                <a:gd name="connsiteY5" fmla="*/ 0 h 1398494"/>
                <a:gd name="connsiteX0" fmla="*/ 122346 w 189478"/>
                <a:gd name="connsiteY0" fmla="*/ 1398494 h 1398494"/>
                <a:gd name="connsiteX1" fmla="*/ 185099 w 189478"/>
                <a:gd name="connsiteY1" fmla="*/ 1048871 h 1398494"/>
                <a:gd name="connsiteX2" fmla="*/ 14769 w 189478"/>
                <a:gd name="connsiteY2" fmla="*/ 744071 h 1398494"/>
                <a:gd name="connsiteX3" fmla="*/ 149240 w 189478"/>
                <a:gd name="connsiteY3" fmla="*/ 403412 h 1398494"/>
                <a:gd name="connsiteX4" fmla="*/ 5805 w 189478"/>
                <a:gd name="connsiteY4" fmla="*/ 251012 h 1398494"/>
                <a:gd name="connsiteX5" fmla="*/ 41663 w 189478"/>
                <a:gd name="connsiteY5" fmla="*/ 0 h 1398494"/>
                <a:gd name="connsiteX0" fmla="*/ 122346 w 189478"/>
                <a:gd name="connsiteY0" fmla="*/ 1398494 h 1398494"/>
                <a:gd name="connsiteX1" fmla="*/ 185099 w 189478"/>
                <a:gd name="connsiteY1" fmla="*/ 1048871 h 1398494"/>
                <a:gd name="connsiteX2" fmla="*/ 14769 w 189478"/>
                <a:gd name="connsiteY2" fmla="*/ 690283 h 1398494"/>
                <a:gd name="connsiteX3" fmla="*/ 149240 w 189478"/>
                <a:gd name="connsiteY3" fmla="*/ 403412 h 1398494"/>
                <a:gd name="connsiteX4" fmla="*/ 5805 w 189478"/>
                <a:gd name="connsiteY4" fmla="*/ 251012 h 1398494"/>
                <a:gd name="connsiteX5" fmla="*/ 41663 w 189478"/>
                <a:gd name="connsiteY5" fmla="*/ 0 h 1398494"/>
                <a:gd name="connsiteX0" fmla="*/ 121744 w 188876"/>
                <a:gd name="connsiteY0" fmla="*/ 1398494 h 1398494"/>
                <a:gd name="connsiteX1" fmla="*/ 184497 w 188876"/>
                <a:gd name="connsiteY1" fmla="*/ 1048871 h 1398494"/>
                <a:gd name="connsiteX2" fmla="*/ 14167 w 188876"/>
                <a:gd name="connsiteY2" fmla="*/ 690283 h 1398494"/>
                <a:gd name="connsiteX3" fmla="*/ 139673 w 188876"/>
                <a:gd name="connsiteY3" fmla="*/ 484094 h 1398494"/>
                <a:gd name="connsiteX4" fmla="*/ 5203 w 188876"/>
                <a:gd name="connsiteY4" fmla="*/ 251012 h 1398494"/>
                <a:gd name="connsiteX5" fmla="*/ 41061 w 188876"/>
                <a:gd name="connsiteY5" fmla="*/ 0 h 1398494"/>
                <a:gd name="connsiteX0" fmla="*/ 130268 w 197400"/>
                <a:gd name="connsiteY0" fmla="*/ 1443318 h 1443318"/>
                <a:gd name="connsiteX1" fmla="*/ 193021 w 197400"/>
                <a:gd name="connsiteY1" fmla="*/ 1093695 h 1443318"/>
                <a:gd name="connsiteX2" fmla="*/ 22691 w 197400"/>
                <a:gd name="connsiteY2" fmla="*/ 735107 h 1443318"/>
                <a:gd name="connsiteX3" fmla="*/ 148197 w 197400"/>
                <a:gd name="connsiteY3" fmla="*/ 528918 h 1443318"/>
                <a:gd name="connsiteX4" fmla="*/ 13727 w 197400"/>
                <a:gd name="connsiteY4" fmla="*/ 295836 h 1443318"/>
                <a:gd name="connsiteX5" fmla="*/ 22691 w 197400"/>
                <a:gd name="connsiteY5" fmla="*/ 0 h 1443318"/>
                <a:gd name="connsiteX0" fmla="*/ 130268 w 205776"/>
                <a:gd name="connsiteY0" fmla="*/ 1443318 h 1443318"/>
                <a:gd name="connsiteX1" fmla="*/ 201986 w 205776"/>
                <a:gd name="connsiteY1" fmla="*/ 1156448 h 1443318"/>
                <a:gd name="connsiteX2" fmla="*/ 22691 w 205776"/>
                <a:gd name="connsiteY2" fmla="*/ 735107 h 1443318"/>
                <a:gd name="connsiteX3" fmla="*/ 148197 w 205776"/>
                <a:gd name="connsiteY3" fmla="*/ 528918 h 1443318"/>
                <a:gd name="connsiteX4" fmla="*/ 13727 w 205776"/>
                <a:gd name="connsiteY4" fmla="*/ 295836 h 1443318"/>
                <a:gd name="connsiteX5" fmla="*/ 22691 w 205776"/>
                <a:gd name="connsiteY5" fmla="*/ 0 h 1443318"/>
                <a:gd name="connsiteX0" fmla="*/ 130268 w 204420"/>
                <a:gd name="connsiteY0" fmla="*/ 1443318 h 1443318"/>
                <a:gd name="connsiteX1" fmla="*/ 201986 w 204420"/>
                <a:gd name="connsiteY1" fmla="*/ 1156448 h 1443318"/>
                <a:gd name="connsiteX2" fmla="*/ 49585 w 204420"/>
                <a:gd name="connsiteY2" fmla="*/ 851648 h 1443318"/>
                <a:gd name="connsiteX3" fmla="*/ 148197 w 204420"/>
                <a:gd name="connsiteY3" fmla="*/ 528918 h 1443318"/>
                <a:gd name="connsiteX4" fmla="*/ 13727 w 204420"/>
                <a:gd name="connsiteY4" fmla="*/ 295836 h 1443318"/>
                <a:gd name="connsiteX5" fmla="*/ 22691 w 204420"/>
                <a:gd name="connsiteY5" fmla="*/ 0 h 1443318"/>
                <a:gd name="connsiteX0" fmla="*/ 129651 w 203803"/>
                <a:gd name="connsiteY0" fmla="*/ 1443318 h 1443318"/>
                <a:gd name="connsiteX1" fmla="*/ 201369 w 203803"/>
                <a:gd name="connsiteY1" fmla="*/ 1156448 h 1443318"/>
                <a:gd name="connsiteX2" fmla="*/ 48968 w 203803"/>
                <a:gd name="connsiteY2" fmla="*/ 851648 h 1443318"/>
                <a:gd name="connsiteX3" fmla="*/ 138615 w 203803"/>
                <a:gd name="connsiteY3" fmla="*/ 618565 h 1443318"/>
                <a:gd name="connsiteX4" fmla="*/ 13110 w 203803"/>
                <a:gd name="connsiteY4" fmla="*/ 295836 h 1443318"/>
                <a:gd name="connsiteX5" fmla="*/ 22074 w 203803"/>
                <a:gd name="connsiteY5" fmla="*/ 0 h 1443318"/>
                <a:gd name="connsiteX0" fmla="*/ 157784 w 231936"/>
                <a:gd name="connsiteY0" fmla="*/ 1443318 h 1443318"/>
                <a:gd name="connsiteX1" fmla="*/ 229502 w 231936"/>
                <a:gd name="connsiteY1" fmla="*/ 1156448 h 1443318"/>
                <a:gd name="connsiteX2" fmla="*/ 77101 w 231936"/>
                <a:gd name="connsiteY2" fmla="*/ 851648 h 1443318"/>
                <a:gd name="connsiteX3" fmla="*/ 166748 w 231936"/>
                <a:gd name="connsiteY3" fmla="*/ 618565 h 1443318"/>
                <a:gd name="connsiteX4" fmla="*/ 5384 w 231936"/>
                <a:gd name="connsiteY4" fmla="*/ 385483 h 1443318"/>
                <a:gd name="connsiteX5" fmla="*/ 50207 w 231936"/>
                <a:gd name="connsiteY5" fmla="*/ 0 h 1443318"/>
                <a:gd name="connsiteX0" fmla="*/ 164378 w 238530"/>
                <a:gd name="connsiteY0" fmla="*/ 1353671 h 1353671"/>
                <a:gd name="connsiteX1" fmla="*/ 236096 w 238530"/>
                <a:gd name="connsiteY1" fmla="*/ 1066801 h 1353671"/>
                <a:gd name="connsiteX2" fmla="*/ 83695 w 238530"/>
                <a:gd name="connsiteY2" fmla="*/ 762001 h 1353671"/>
                <a:gd name="connsiteX3" fmla="*/ 173342 w 238530"/>
                <a:gd name="connsiteY3" fmla="*/ 528918 h 1353671"/>
                <a:gd name="connsiteX4" fmla="*/ 11978 w 238530"/>
                <a:gd name="connsiteY4" fmla="*/ 295836 h 1353671"/>
                <a:gd name="connsiteX5" fmla="*/ 29907 w 238530"/>
                <a:gd name="connsiteY5" fmla="*/ 0 h 135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530" h="1353671">
                  <a:moveTo>
                    <a:pt x="164378" y="1353671"/>
                  </a:moveTo>
                  <a:cubicBezTo>
                    <a:pt x="204719" y="1193053"/>
                    <a:pt x="249543" y="1165413"/>
                    <a:pt x="236096" y="1066801"/>
                  </a:cubicBezTo>
                  <a:cubicBezTo>
                    <a:pt x="222649" y="968189"/>
                    <a:pt x="94154" y="851648"/>
                    <a:pt x="83695" y="762001"/>
                  </a:cubicBezTo>
                  <a:cubicBezTo>
                    <a:pt x="73236" y="672354"/>
                    <a:pt x="185295" y="606612"/>
                    <a:pt x="173342" y="528918"/>
                  </a:cubicBezTo>
                  <a:cubicBezTo>
                    <a:pt x="161389" y="451224"/>
                    <a:pt x="35884" y="383989"/>
                    <a:pt x="11978" y="295836"/>
                  </a:cubicBezTo>
                  <a:cubicBezTo>
                    <a:pt x="-11928" y="207683"/>
                    <a:pt x="3013" y="91888"/>
                    <a:pt x="29907" y="0"/>
                  </a:cubicBezTo>
                </a:path>
              </a:pathLst>
            </a:custGeom>
            <a:noFill/>
            <a:ln w="63500">
              <a:solidFill>
                <a:srgbClr val="0070C0"/>
              </a:solidFill>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7" name="TextBox 33"/>
            <p:cNvSpPr txBox="1">
              <a:spLocks noChangeArrowheads="1"/>
            </p:cNvSpPr>
            <p:nvPr/>
          </p:nvSpPr>
          <p:spPr bwMode="auto">
            <a:xfrm>
              <a:off x="1936563" y="3475950"/>
              <a:ext cx="12573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algn="ctr" eaLnBrk="1" fontAlgn="base" hangingPunct="1">
                <a:spcBef>
                  <a:spcPct val="0"/>
                </a:spcBef>
                <a:spcAft>
                  <a:spcPct val="0"/>
                </a:spcAft>
                <a:buClrTx/>
                <a:buNone/>
              </a:pPr>
              <a:r>
                <a:rPr lang="en-US" altLang="en-US" sz="1350" b="1" dirty="0">
                  <a:solidFill>
                    <a:srgbClr val="0070C0"/>
                  </a:solidFill>
                  <a:latin typeface="Arial" panose="020B0604020202020204" pitchFamily="34" charset="0"/>
                </a:rPr>
                <a:t>Advection</a:t>
              </a:r>
              <a:endParaRPr lang="en-CA" altLang="en-US" sz="1350" b="1" dirty="0">
                <a:solidFill>
                  <a:srgbClr val="0070C0"/>
                </a:solidFill>
                <a:latin typeface="Arial" panose="020B0604020202020204" pitchFamily="34" charset="0"/>
              </a:endParaRPr>
            </a:p>
          </p:txBody>
        </p:sp>
      </p:grpSp>
      <p:sp>
        <p:nvSpPr>
          <p:cNvPr id="29" name="Rectangle 28"/>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33"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Fire Spread</a:t>
            </a:r>
          </a:p>
        </p:txBody>
      </p:sp>
    </p:spTree>
    <p:extLst>
      <p:ext uri="{BB962C8B-B14F-4D97-AF65-F5344CB8AC3E}">
        <p14:creationId xmlns:p14="http://schemas.microsoft.com/office/powerpoint/2010/main" val="1407164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9" name="Rectangle 8"/>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0962" name="Rectangle 2"/>
          <p:cNvSpPr>
            <a:spLocks noGrp="1" noChangeArrowheads="1"/>
          </p:cNvSpPr>
          <p:nvPr>
            <p:ph type="title"/>
          </p:nvPr>
        </p:nvSpPr>
        <p:spPr>
          <a:xfrm>
            <a:off x="213360" y="274638"/>
            <a:ext cx="8737600" cy="720000"/>
          </a:xfrm>
        </p:spPr>
        <p:txBody>
          <a:bodyPr/>
          <a:lstStyle/>
          <a:p>
            <a:pPr eaLnBrk="1" hangingPunct="1">
              <a:defRPr/>
            </a:pPr>
            <a:r>
              <a:rPr lang="en-US" altLang="en-US" sz="3600" dirty="0">
                <a:solidFill>
                  <a:srgbClr val="FF9900"/>
                </a:solidFill>
                <a:latin typeface="+mj-lt"/>
              </a:rPr>
              <a:t>Canada’s Forests</a:t>
            </a:r>
          </a:p>
        </p:txBody>
      </p:sp>
      <p:sp>
        <p:nvSpPr>
          <p:cNvPr id="2" name="Slide Number Placeholder 1"/>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fld id="{F3EC9D8C-7756-4BAD-AF2E-828CDE3D959C}" type="slidenum">
              <a:rPr lang="en-US" altLang="en-US">
                <a:solidFill>
                  <a:prstClr val="black"/>
                </a:solidFill>
                <a:latin typeface="Calibri" panose="020F0502020204030204" pitchFamily="34" charset="0"/>
              </a:rPr>
              <a:pPr eaLnBrk="1" fontAlgn="base" hangingPunct="1">
                <a:spcBef>
                  <a:spcPct val="0"/>
                </a:spcBef>
                <a:spcAft>
                  <a:spcPct val="0"/>
                </a:spcAft>
              </a:pPr>
              <a:t>2</a:t>
            </a:fld>
            <a:endParaRPr lang="en-US" altLang="en-US">
              <a:solidFill>
                <a:prstClr val="black"/>
              </a:solidFill>
              <a:latin typeface="Calibri" panose="020F0502020204030204" pitchFamily="34" charset="0"/>
            </a:endParaRPr>
          </a:p>
        </p:txBody>
      </p:sp>
      <p:sp>
        <p:nvSpPr>
          <p:cNvPr id="12" name="Rectangle 6"/>
          <p:cNvSpPr>
            <a:spLocks noChangeArrowheads="1"/>
          </p:cNvSpPr>
          <p:nvPr/>
        </p:nvSpPr>
        <p:spPr bwMode="auto">
          <a:xfrm>
            <a:off x="172720" y="939799"/>
            <a:ext cx="6360160" cy="1434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eaLnBrk="0" fontAlgn="base" hangingPunct="0">
              <a:spcBef>
                <a:spcPct val="0"/>
              </a:spcBef>
              <a:spcAft>
                <a:spcPct val="0"/>
              </a:spcAft>
              <a:defRPr sz="1000">
                <a:solidFill>
                  <a:schemeClr val="tx1"/>
                </a:solidFill>
                <a:latin typeface="Arial" charset="0"/>
              </a:defRPr>
            </a:lvl6pPr>
            <a:lvl7pPr marL="2971800" indent="-228600" eaLnBrk="0" fontAlgn="base" hangingPunct="0">
              <a:spcBef>
                <a:spcPct val="0"/>
              </a:spcBef>
              <a:spcAft>
                <a:spcPct val="0"/>
              </a:spcAft>
              <a:defRPr sz="1000">
                <a:solidFill>
                  <a:schemeClr val="tx1"/>
                </a:solidFill>
                <a:latin typeface="Arial" charset="0"/>
              </a:defRPr>
            </a:lvl7pPr>
            <a:lvl8pPr marL="3429000" indent="-228600" eaLnBrk="0" fontAlgn="base" hangingPunct="0">
              <a:spcBef>
                <a:spcPct val="0"/>
              </a:spcBef>
              <a:spcAft>
                <a:spcPct val="0"/>
              </a:spcAft>
              <a:defRPr sz="1000">
                <a:solidFill>
                  <a:schemeClr val="tx1"/>
                </a:solidFill>
                <a:latin typeface="Arial" charset="0"/>
              </a:defRPr>
            </a:lvl8pPr>
            <a:lvl9pPr marL="3886200" indent="-228600" eaLnBrk="0" fontAlgn="base" hangingPunct="0">
              <a:spcBef>
                <a:spcPct val="0"/>
              </a:spcBef>
              <a:spcAft>
                <a:spcPct val="0"/>
              </a:spcAft>
              <a:defRPr sz="1000">
                <a:solidFill>
                  <a:schemeClr val="tx1"/>
                </a:solidFill>
                <a:latin typeface="Arial" charset="0"/>
              </a:defRPr>
            </a:lvl9pPr>
          </a:lstStyle>
          <a:p>
            <a:pPr marL="179388" indent="-179388">
              <a:buFont typeface="Arial" panose="020B0604020202020204" pitchFamily="34" charset="0"/>
              <a:buChar char="•"/>
            </a:pPr>
            <a:r>
              <a:rPr lang="en-US" altLang="en-US" sz="2800" b="1" dirty="0">
                <a:latin typeface="+mj-lt"/>
              </a:rPr>
              <a:t>Total area of about 3.62 million km</a:t>
            </a:r>
            <a:r>
              <a:rPr lang="en-US" altLang="en-US" sz="2800" b="1" baseline="30000" dirty="0">
                <a:latin typeface="+mj-lt"/>
              </a:rPr>
              <a:t>2</a:t>
            </a:r>
            <a:r>
              <a:rPr lang="en-US" altLang="en-US" sz="2800" b="1" dirty="0">
                <a:latin typeface="+mj-lt"/>
              </a:rPr>
              <a:t> </a:t>
            </a:r>
          </a:p>
          <a:p>
            <a:pPr marL="179388" indent="-179388">
              <a:buFont typeface="Arial" panose="020B0604020202020204" pitchFamily="34" charset="0"/>
              <a:buChar char="•"/>
            </a:pPr>
            <a:r>
              <a:rPr lang="en-US" altLang="en-US" sz="2800" b="1" dirty="0">
                <a:latin typeface="+mj-lt"/>
              </a:rPr>
              <a:t>40% of Canada’s </a:t>
            </a:r>
            <a:r>
              <a:rPr lang="en-US" altLang="en-US" sz="2800" b="1" dirty="0">
                <a:solidFill>
                  <a:srgbClr val="008000"/>
                </a:solidFill>
                <a:latin typeface="+mj-lt"/>
              </a:rPr>
              <a:t>land </a:t>
            </a:r>
            <a:r>
              <a:rPr lang="en-US" altLang="en-US" sz="2800" b="1" dirty="0">
                <a:latin typeface="+mj-lt"/>
              </a:rPr>
              <a:t>area</a:t>
            </a:r>
          </a:p>
          <a:p>
            <a:pPr marL="179388" indent="-179388">
              <a:buFont typeface="Arial" panose="020B0604020202020204" pitchFamily="34" charset="0"/>
              <a:buChar char="•"/>
            </a:pPr>
            <a:r>
              <a:rPr lang="en-US" altLang="en-US" sz="2800" b="1" dirty="0">
                <a:solidFill>
                  <a:srgbClr val="FF9900"/>
                </a:solidFill>
                <a:latin typeface="+mj-lt"/>
              </a:rPr>
              <a:t>~33%</a:t>
            </a:r>
            <a:r>
              <a:rPr lang="en-US" altLang="en-US" sz="2800" b="1" dirty="0">
                <a:latin typeface="+mj-lt"/>
              </a:rPr>
              <a:t> of Canada is boreal forest</a:t>
            </a:r>
          </a:p>
        </p:txBody>
      </p:sp>
      <p:grpSp>
        <p:nvGrpSpPr>
          <p:cNvPr id="10" name="Group 9"/>
          <p:cNvGrpSpPr/>
          <p:nvPr/>
        </p:nvGrpSpPr>
        <p:grpSpPr>
          <a:xfrm>
            <a:off x="153680" y="2589862"/>
            <a:ext cx="4897732" cy="3812863"/>
            <a:chOff x="153680" y="2589862"/>
            <a:chExt cx="4897732" cy="3812863"/>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3680" y="2745013"/>
              <a:ext cx="1156077" cy="2650944"/>
            </a:xfrm>
            <a:prstGeom prst="rect">
              <a:avLst/>
            </a:prstGeom>
          </p:spPr>
        </p:pic>
        <p:sp>
          <p:nvSpPr>
            <p:cNvPr id="11" name="Rectangle 5"/>
            <p:cNvSpPr>
              <a:spLocks noChangeArrowheads="1"/>
            </p:cNvSpPr>
            <p:nvPr/>
          </p:nvSpPr>
          <p:spPr bwMode="auto">
            <a:xfrm>
              <a:off x="559422" y="5872500"/>
              <a:ext cx="449199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eaLnBrk="0" fontAlgn="base" hangingPunct="0">
                <a:spcBef>
                  <a:spcPct val="0"/>
                </a:spcBef>
                <a:spcAft>
                  <a:spcPct val="0"/>
                </a:spcAft>
                <a:defRPr sz="1000">
                  <a:solidFill>
                    <a:schemeClr val="tx1"/>
                  </a:solidFill>
                  <a:latin typeface="Arial" charset="0"/>
                </a:defRPr>
              </a:lvl6pPr>
              <a:lvl7pPr marL="2971800" indent="-228600" eaLnBrk="0" fontAlgn="base" hangingPunct="0">
                <a:spcBef>
                  <a:spcPct val="0"/>
                </a:spcBef>
                <a:spcAft>
                  <a:spcPct val="0"/>
                </a:spcAft>
                <a:defRPr sz="1000">
                  <a:solidFill>
                    <a:schemeClr val="tx1"/>
                  </a:solidFill>
                  <a:latin typeface="Arial" charset="0"/>
                </a:defRPr>
              </a:lvl7pPr>
              <a:lvl8pPr marL="3429000" indent="-228600" eaLnBrk="0" fontAlgn="base" hangingPunct="0">
                <a:spcBef>
                  <a:spcPct val="0"/>
                </a:spcBef>
                <a:spcAft>
                  <a:spcPct val="0"/>
                </a:spcAft>
                <a:defRPr sz="1000">
                  <a:solidFill>
                    <a:schemeClr val="tx1"/>
                  </a:solidFill>
                  <a:latin typeface="Arial" charset="0"/>
                </a:defRPr>
              </a:lvl8pPr>
              <a:lvl9pPr marL="3886200" indent="-228600" eaLnBrk="0" fontAlgn="base" hangingPunct="0">
                <a:spcBef>
                  <a:spcPct val="0"/>
                </a:spcBef>
                <a:spcAft>
                  <a:spcPct val="0"/>
                </a:spcAft>
                <a:defRPr sz="1000">
                  <a:solidFill>
                    <a:schemeClr val="tx1"/>
                  </a:solidFill>
                  <a:latin typeface="Arial" charset="0"/>
                </a:defRPr>
              </a:lvl9pPr>
            </a:lstStyle>
            <a:p>
              <a:pPr>
                <a:spcBef>
                  <a:spcPct val="20000"/>
                </a:spcBef>
              </a:pPr>
              <a:r>
                <a:rPr lang="en-US" altLang="en-US" sz="1800" b="1" dirty="0">
                  <a:solidFill>
                    <a:srgbClr val="009900"/>
                  </a:solidFill>
                </a:rPr>
                <a:t>The State of Canada’s Forests (2021)</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l="16001" t="4710" r="16366" b="4110"/>
            <a:stretch/>
          </p:blipFill>
          <p:spPr>
            <a:xfrm>
              <a:off x="1284777" y="2589862"/>
              <a:ext cx="3702789" cy="3227351"/>
            </a:xfrm>
            <a:prstGeom prst="rect">
              <a:avLst/>
            </a:prstGeom>
            <a:ln w="12700">
              <a:solidFill>
                <a:srgbClr val="008000"/>
              </a:solidFill>
            </a:ln>
          </p:spPr>
        </p:pic>
      </p:grpSp>
      <p:pic>
        <p:nvPicPr>
          <p:cNvPr id="20" name="Picture 5" descr="E:\projects\Special\for_Kelvin\Evacs_BurnedArea_in_CanForest_1980to2014.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18092" y="1615451"/>
            <a:ext cx="3625596" cy="30312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 name="Rectangle 19"/>
          <p:cNvSpPr>
            <a:spLocks noChangeArrowheads="1"/>
          </p:cNvSpPr>
          <p:nvPr/>
        </p:nvSpPr>
        <p:spPr bwMode="auto">
          <a:xfrm>
            <a:off x="4824567" y="4657409"/>
            <a:ext cx="4190241" cy="934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marL="0" indent="0" fontAlgn="base">
              <a:spcBef>
                <a:spcPts val="0"/>
              </a:spcBef>
              <a:spcAft>
                <a:spcPct val="0"/>
              </a:spcAft>
              <a:buClrTx/>
              <a:buNone/>
            </a:pPr>
            <a:r>
              <a:rPr kumimoji="1" lang="en-US" altLang="en-US" sz="2800" b="1" dirty="0">
                <a:solidFill>
                  <a:prstClr val="black"/>
                </a:solidFill>
                <a:latin typeface="+mj-lt"/>
              </a:rPr>
              <a:t>     M</a:t>
            </a:r>
            <a:r>
              <a:rPr lang="en-US" altLang="en-US" sz="2800" b="1" dirty="0">
                <a:solidFill>
                  <a:prstClr val="black"/>
                </a:solidFill>
                <a:latin typeface="+mj-lt"/>
              </a:rPr>
              <a:t>ost fire activity occurs</a:t>
            </a:r>
          </a:p>
          <a:p>
            <a:pPr marL="0" indent="0" fontAlgn="base">
              <a:spcBef>
                <a:spcPts val="0"/>
              </a:spcBef>
              <a:spcAft>
                <a:spcPct val="0"/>
              </a:spcAft>
              <a:buClrTx/>
              <a:buNone/>
            </a:pPr>
            <a:r>
              <a:rPr lang="en-US" altLang="en-US" sz="2800" b="1" dirty="0">
                <a:solidFill>
                  <a:prstClr val="black"/>
                </a:solidFill>
                <a:latin typeface="+mj-lt"/>
              </a:rPr>
              <a:t>     in the boreal forest</a:t>
            </a:r>
          </a:p>
          <a:p>
            <a:pPr marL="0" indent="0" fontAlgn="base">
              <a:spcBef>
                <a:spcPts val="0"/>
              </a:spcBef>
              <a:spcAft>
                <a:spcPct val="0"/>
              </a:spcAft>
              <a:buClrTx/>
              <a:buNone/>
            </a:pPr>
            <a:endParaRPr lang="en-US" altLang="en-US" sz="2000" b="1" dirty="0">
              <a:solidFill>
                <a:prstClr val="black"/>
              </a:solidFill>
              <a:latin typeface="+mj-lt"/>
            </a:endParaRPr>
          </a:p>
        </p:txBody>
      </p:sp>
    </p:spTree>
    <p:extLst>
      <p:ext uri="{BB962C8B-B14F-4D97-AF65-F5344CB8AC3E}">
        <p14:creationId xmlns:p14="http://schemas.microsoft.com/office/powerpoint/2010/main" val="1693326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fld id="{A4656BB2-BC5C-4AC5-84B9-86FE7F2E41CF}" type="slidenum">
              <a:rPr lang="en-US" altLang="en-US">
                <a:solidFill>
                  <a:prstClr val="black"/>
                </a:solidFill>
                <a:latin typeface="Calibri" panose="020F0502020204030204" pitchFamily="34" charset="0"/>
              </a:rPr>
              <a:pPr eaLnBrk="1" fontAlgn="base" hangingPunct="1">
                <a:spcBef>
                  <a:spcPct val="0"/>
                </a:spcBef>
                <a:spcAft>
                  <a:spcPct val="0"/>
                </a:spcAft>
              </a:pPr>
              <a:t>20</a:t>
            </a:fld>
            <a:endParaRPr lang="en-US" altLang="en-US">
              <a:solidFill>
                <a:prstClr val="black"/>
              </a:solidFill>
              <a:latin typeface="Calibri" panose="020F0502020204030204" pitchFamily="34" charset="0"/>
            </a:endParaRPr>
          </a:p>
        </p:txBody>
      </p:sp>
      <p:sp>
        <p:nvSpPr>
          <p:cNvPr id="7" name="Rectangle 6"/>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9"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Fire Growth -- Elliptical</a:t>
            </a:r>
          </a:p>
        </p:txBody>
      </p:sp>
      <p:sp>
        <p:nvSpPr>
          <p:cNvPr id="10" name="Text Box 4"/>
          <p:cNvSpPr txBox="1">
            <a:spLocks noChangeArrowheads="1"/>
          </p:cNvSpPr>
          <p:nvPr/>
        </p:nvSpPr>
        <p:spPr bwMode="auto">
          <a:xfrm>
            <a:off x="187800" y="1214695"/>
            <a:ext cx="7513480" cy="954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Bef>
                <a:spcPct val="50000"/>
              </a:spcBef>
              <a:spcAft>
                <a:spcPct val="0"/>
              </a:spcAft>
              <a:buClrTx/>
              <a:buNone/>
            </a:pPr>
            <a:r>
              <a:rPr lang="en-CA" altLang="en-US" sz="2800" b="1" dirty="0">
                <a:solidFill>
                  <a:prstClr val="black"/>
                </a:solidFill>
                <a:latin typeface="+mn-lt"/>
              </a:rPr>
              <a:t>Wind </a:t>
            </a:r>
            <a:r>
              <a:rPr lang="en-CA" altLang="en-US" sz="2800" b="1" dirty="0" err="1">
                <a:solidFill>
                  <a:prstClr val="black"/>
                </a:solidFill>
                <a:latin typeface="+mn-lt"/>
              </a:rPr>
              <a:t>advects</a:t>
            </a:r>
            <a:r>
              <a:rPr lang="en-CA" altLang="en-US" sz="2800" b="1" dirty="0">
                <a:solidFill>
                  <a:prstClr val="black"/>
                </a:solidFill>
                <a:latin typeface="+mn-lt"/>
              </a:rPr>
              <a:t> heat and drives the overall direction of fire spread, giving an elliptical shape.</a:t>
            </a:r>
          </a:p>
        </p:txBody>
      </p:sp>
      <p:pic>
        <p:nvPicPr>
          <p:cNvPr id="11" name="Picture 38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74978" y="2324098"/>
            <a:ext cx="6131719" cy="306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4"/>
          <p:cNvSpPr txBox="1">
            <a:spLocks noChangeArrowheads="1"/>
          </p:cNvSpPr>
          <p:nvPr/>
        </p:nvSpPr>
        <p:spPr bwMode="auto">
          <a:xfrm>
            <a:off x="3830321" y="4624844"/>
            <a:ext cx="5262880" cy="1384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Bef>
                <a:spcPct val="50000"/>
              </a:spcBef>
              <a:spcAft>
                <a:spcPct val="0"/>
              </a:spcAft>
              <a:buClrTx/>
              <a:buNone/>
            </a:pPr>
            <a:r>
              <a:rPr lang="en-CA" altLang="en-US" sz="2800" b="1" dirty="0">
                <a:solidFill>
                  <a:prstClr val="black"/>
                </a:solidFill>
                <a:latin typeface="+mn-lt"/>
              </a:rPr>
              <a:t>In that sense, fire spread is a two dimensional dispersion modelling exercise.</a:t>
            </a:r>
          </a:p>
        </p:txBody>
      </p:sp>
    </p:spTree>
    <p:extLst>
      <p:ext uri="{BB962C8B-B14F-4D97-AF65-F5344CB8AC3E}">
        <p14:creationId xmlns:p14="http://schemas.microsoft.com/office/powerpoint/2010/main" val="384244689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fld id="{A4656BB2-BC5C-4AC5-84B9-86FE7F2E41CF}" type="slidenum">
              <a:rPr lang="en-US" altLang="en-US">
                <a:solidFill>
                  <a:prstClr val="black"/>
                </a:solidFill>
                <a:latin typeface="Calibri" panose="020F0502020204030204" pitchFamily="34" charset="0"/>
              </a:rPr>
              <a:pPr eaLnBrk="1" fontAlgn="base" hangingPunct="1">
                <a:spcBef>
                  <a:spcPct val="0"/>
                </a:spcBef>
                <a:spcAft>
                  <a:spcPct val="0"/>
                </a:spcAft>
              </a:pPr>
              <a:t>21</a:t>
            </a:fld>
            <a:endParaRPr lang="en-US" altLang="en-US">
              <a:solidFill>
                <a:prstClr val="black"/>
              </a:solidFill>
              <a:latin typeface="Calibri" panose="020F0502020204030204" pitchFamily="34" charset="0"/>
            </a:endParaRPr>
          </a:p>
        </p:txBody>
      </p:sp>
      <p:sp>
        <p:nvSpPr>
          <p:cNvPr id="7" name="Rectangle 6"/>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9"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Fire Growth – Non-elliptical</a:t>
            </a:r>
          </a:p>
        </p:txBody>
      </p:sp>
      <p:pic>
        <p:nvPicPr>
          <p:cNvPr id="3" name="Picture 2"/>
          <p:cNvPicPr>
            <a:picLocks noChangeAspect="1"/>
          </p:cNvPicPr>
          <p:nvPr/>
        </p:nvPicPr>
        <p:blipFill>
          <a:blip r:embed="rId2"/>
          <a:stretch>
            <a:fillRect/>
          </a:stretch>
        </p:blipFill>
        <p:spPr>
          <a:xfrm>
            <a:off x="3527152" y="2018489"/>
            <a:ext cx="5312048" cy="3605081"/>
          </a:xfrm>
          <a:prstGeom prst="rect">
            <a:avLst/>
          </a:prstGeom>
          <a:ln w="12700">
            <a:solidFill>
              <a:srgbClr val="C00000"/>
            </a:solidFill>
          </a:ln>
        </p:spPr>
      </p:pic>
      <p:sp>
        <p:nvSpPr>
          <p:cNvPr id="10" name="Text Box 4"/>
          <p:cNvSpPr txBox="1">
            <a:spLocks noChangeArrowheads="1"/>
          </p:cNvSpPr>
          <p:nvPr/>
        </p:nvSpPr>
        <p:spPr bwMode="auto">
          <a:xfrm>
            <a:off x="208120" y="1090235"/>
            <a:ext cx="7513480" cy="4585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Bef>
                <a:spcPts val="0"/>
              </a:spcBef>
              <a:spcAft>
                <a:spcPct val="0"/>
              </a:spcAft>
              <a:buClrTx/>
              <a:buNone/>
            </a:pPr>
            <a:r>
              <a:rPr lang="en-CA" altLang="en-US" sz="2800" b="1" dirty="0">
                <a:solidFill>
                  <a:prstClr val="black"/>
                </a:solidFill>
                <a:latin typeface="+mn-lt"/>
              </a:rPr>
              <a:t>Most fires have growth shaped by:</a:t>
            </a:r>
          </a:p>
          <a:p>
            <a:pPr marL="355600" indent="-173038" eaLnBrk="1" fontAlgn="base" hangingPunct="1">
              <a:spcBef>
                <a:spcPts val="0"/>
              </a:spcBef>
              <a:spcAft>
                <a:spcPct val="0"/>
              </a:spcAft>
              <a:buClrTx/>
              <a:buFont typeface="Arial" panose="020B0604020202020204" pitchFamily="34" charset="0"/>
              <a:buChar char="•"/>
            </a:pPr>
            <a:r>
              <a:rPr lang="en-CA" altLang="en-US" sz="2400" b="1" dirty="0">
                <a:solidFill>
                  <a:prstClr val="black"/>
                </a:solidFill>
                <a:latin typeface="+mn-lt"/>
              </a:rPr>
              <a:t>Fuel types</a:t>
            </a:r>
          </a:p>
          <a:p>
            <a:pPr marL="355600" indent="-173038" eaLnBrk="1" fontAlgn="base" hangingPunct="1">
              <a:spcBef>
                <a:spcPts val="0"/>
              </a:spcBef>
              <a:spcAft>
                <a:spcPct val="0"/>
              </a:spcAft>
              <a:buClrTx/>
              <a:buFont typeface="Arial" panose="020B0604020202020204" pitchFamily="34" charset="0"/>
              <a:buChar char="•"/>
            </a:pPr>
            <a:endParaRPr lang="en-CA" altLang="en-US" sz="2400" b="1" dirty="0">
              <a:solidFill>
                <a:prstClr val="black"/>
              </a:solidFill>
              <a:latin typeface="+mn-lt"/>
            </a:endParaRPr>
          </a:p>
          <a:p>
            <a:pPr marL="355600" indent="-173038" eaLnBrk="1" fontAlgn="base" hangingPunct="1">
              <a:spcBef>
                <a:spcPts val="0"/>
              </a:spcBef>
              <a:spcAft>
                <a:spcPct val="0"/>
              </a:spcAft>
              <a:buClrTx/>
              <a:buFont typeface="Arial" panose="020B0604020202020204" pitchFamily="34" charset="0"/>
              <a:buChar char="•"/>
            </a:pPr>
            <a:r>
              <a:rPr lang="en-CA" altLang="en-US" sz="2400" b="1" dirty="0">
                <a:solidFill>
                  <a:prstClr val="black"/>
                </a:solidFill>
                <a:latin typeface="+mn-lt"/>
              </a:rPr>
              <a:t>Moisture content</a:t>
            </a:r>
          </a:p>
          <a:p>
            <a:pPr marL="355600" indent="-173038" eaLnBrk="1" fontAlgn="base" hangingPunct="1">
              <a:spcBef>
                <a:spcPts val="0"/>
              </a:spcBef>
              <a:spcAft>
                <a:spcPct val="0"/>
              </a:spcAft>
              <a:buClrTx/>
              <a:buFont typeface="Arial" panose="020B0604020202020204" pitchFamily="34" charset="0"/>
              <a:buChar char="•"/>
            </a:pPr>
            <a:endParaRPr lang="en-CA" altLang="en-US" sz="2400" b="1" dirty="0">
              <a:solidFill>
                <a:prstClr val="black"/>
              </a:solidFill>
              <a:latin typeface="+mn-lt"/>
            </a:endParaRPr>
          </a:p>
          <a:p>
            <a:pPr marL="355600" indent="-173038" eaLnBrk="1" fontAlgn="base" hangingPunct="1">
              <a:spcBef>
                <a:spcPts val="0"/>
              </a:spcBef>
              <a:spcAft>
                <a:spcPct val="0"/>
              </a:spcAft>
              <a:buClrTx/>
              <a:buFont typeface="Arial" panose="020B0604020202020204" pitchFamily="34" charset="0"/>
              <a:buChar char="•"/>
            </a:pPr>
            <a:r>
              <a:rPr lang="en-CA" altLang="en-US" sz="2400" b="1" dirty="0">
                <a:solidFill>
                  <a:prstClr val="black"/>
                </a:solidFill>
                <a:latin typeface="+mn-lt"/>
              </a:rPr>
              <a:t>Non-fuel (rock, ice, water)</a:t>
            </a:r>
          </a:p>
          <a:p>
            <a:pPr marL="355600" indent="-173038" eaLnBrk="1" fontAlgn="base" hangingPunct="1">
              <a:spcBef>
                <a:spcPts val="0"/>
              </a:spcBef>
              <a:spcAft>
                <a:spcPct val="0"/>
              </a:spcAft>
              <a:buClrTx/>
              <a:buFont typeface="Arial" panose="020B0604020202020204" pitchFamily="34" charset="0"/>
              <a:buChar char="•"/>
            </a:pPr>
            <a:endParaRPr lang="en-CA" altLang="en-US" sz="2400" b="1" dirty="0">
              <a:solidFill>
                <a:prstClr val="black"/>
              </a:solidFill>
              <a:latin typeface="+mn-lt"/>
            </a:endParaRPr>
          </a:p>
          <a:p>
            <a:pPr marL="355600" indent="-173038" eaLnBrk="1" fontAlgn="base" hangingPunct="1">
              <a:spcBef>
                <a:spcPts val="0"/>
              </a:spcBef>
              <a:spcAft>
                <a:spcPct val="0"/>
              </a:spcAft>
              <a:buClrTx/>
              <a:buFont typeface="Arial" panose="020B0604020202020204" pitchFamily="34" charset="0"/>
              <a:buChar char="•"/>
            </a:pPr>
            <a:r>
              <a:rPr lang="en-CA" altLang="en-US" sz="2400" b="1" dirty="0">
                <a:solidFill>
                  <a:prstClr val="black"/>
                </a:solidFill>
                <a:latin typeface="+mn-lt"/>
              </a:rPr>
              <a:t>Topography</a:t>
            </a:r>
          </a:p>
          <a:p>
            <a:pPr marL="355600" indent="-173038" eaLnBrk="1" fontAlgn="base" hangingPunct="1">
              <a:spcBef>
                <a:spcPts val="0"/>
              </a:spcBef>
              <a:spcAft>
                <a:spcPct val="0"/>
              </a:spcAft>
              <a:buClrTx/>
              <a:buFont typeface="Arial" panose="020B0604020202020204" pitchFamily="34" charset="0"/>
              <a:buChar char="•"/>
            </a:pPr>
            <a:endParaRPr lang="en-CA" altLang="en-US" sz="2400" b="1" dirty="0">
              <a:solidFill>
                <a:prstClr val="black"/>
              </a:solidFill>
              <a:latin typeface="+mn-lt"/>
            </a:endParaRPr>
          </a:p>
          <a:p>
            <a:pPr marL="355600" indent="-173038" eaLnBrk="1" fontAlgn="base" hangingPunct="1">
              <a:spcBef>
                <a:spcPts val="0"/>
              </a:spcBef>
              <a:spcAft>
                <a:spcPct val="0"/>
              </a:spcAft>
              <a:buClrTx/>
              <a:buFont typeface="Arial" panose="020B0604020202020204" pitchFamily="34" charset="0"/>
              <a:buChar char="•"/>
            </a:pPr>
            <a:r>
              <a:rPr lang="en-CA" altLang="en-US" sz="2400" b="1" dirty="0">
                <a:solidFill>
                  <a:prstClr val="black"/>
                </a:solidFill>
                <a:latin typeface="+mn-lt"/>
              </a:rPr>
              <a:t>Weather differences</a:t>
            </a:r>
          </a:p>
          <a:p>
            <a:pPr marL="355600" indent="-173038" eaLnBrk="1" fontAlgn="base" hangingPunct="1">
              <a:spcBef>
                <a:spcPts val="0"/>
              </a:spcBef>
              <a:spcAft>
                <a:spcPct val="0"/>
              </a:spcAft>
              <a:buClrTx/>
              <a:buFont typeface="Arial" panose="020B0604020202020204" pitchFamily="34" charset="0"/>
              <a:buChar char="•"/>
            </a:pPr>
            <a:endParaRPr lang="en-CA" altLang="en-US" sz="2400" b="1" dirty="0">
              <a:solidFill>
                <a:prstClr val="black"/>
              </a:solidFill>
              <a:latin typeface="+mn-lt"/>
            </a:endParaRPr>
          </a:p>
          <a:p>
            <a:pPr marL="355600" indent="-173038" eaLnBrk="1" fontAlgn="base" hangingPunct="1">
              <a:spcBef>
                <a:spcPts val="0"/>
              </a:spcBef>
              <a:spcAft>
                <a:spcPct val="0"/>
              </a:spcAft>
              <a:buClrTx/>
              <a:buFont typeface="Arial" panose="020B0604020202020204" pitchFamily="34" charset="0"/>
              <a:buChar char="•"/>
            </a:pPr>
            <a:r>
              <a:rPr lang="en-CA" altLang="en-US" sz="2400" b="1" dirty="0">
                <a:solidFill>
                  <a:prstClr val="black"/>
                </a:solidFill>
                <a:latin typeface="+mn-lt"/>
              </a:rPr>
              <a:t>Suppression</a:t>
            </a:r>
          </a:p>
        </p:txBody>
      </p:sp>
    </p:spTree>
    <p:extLst>
      <p:ext uri="{BB962C8B-B14F-4D97-AF65-F5344CB8AC3E}">
        <p14:creationId xmlns:p14="http://schemas.microsoft.com/office/powerpoint/2010/main" val="411914046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3" name="Slide Number Placeholder 2"/>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fld id="{199C1A79-ACD3-46ED-A561-4BC002430C71}" type="slidenum">
              <a:rPr lang="en-US" altLang="en-US">
                <a:solidFill>
                  <a:prstClr val="black"/>
                </a:solidFill>
                <a:latin typeface="Calibri" panose="020F0502020204030204" pitchFamily="34" charset="0"/>
              </a:rPr>
              <a:pPr eaLnBrk="1" fontAlgn="base" hangingPunct="1">
                <a:spcBef>
                  <a:spcPct val="0"/>
                </a:spcBef>
                <a:spcAft>
                  <a:spcPct val="0"/>
                </a:spcAft>
              </a:pPr>
              <a:t>22</a:t>
            </a:fld>
            <a:endParaRPr lang="en-US" altLang="en-US">
              <a:solidFill>
                <a:prstClr val="black"/>
              </a:solidFill>
              <a:latin typeface="Calibri" panose="020F0502020204030204" pitchFamily="34" charset="0"/>
            </a:endParaRPr>
          </a:p>
        </p:txBody>
      </p:sp>
      <p:sp>
        <p:nvSpPr>
          <p:cNvPr id="30724" name="Text Box 4"/>
          <p:cNvSpPr txBox="1">
            <a:spLocks noChangeArrowheads="1"/>
          </p:cNvSpPr>
          <p:nvPr/>
        </p:nvSpPr>
        <p:spPr bwMode="auto">
          <a:xfrm>
            <a:off x="204945" y="4062538"/>
            <a:ext cx="5801672" cy="2323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Bef>
                <a:spcPct val="50000"/>
              </a:spcBef>
              <a:spcAft>
                <a:spcPct val="0"/>
              </a:spcAft>
              <a:buClrTx/>
              <a:buNone/>
            </a:pPr>
            <a:r>
              <a:rPr lang="en-CA" altLang="en-US" sz="2800" b="1" dirty="0">
                <a:solidFill>
                  <a:srgbClr val="C00000"/>
                </a:solidFill>
                <a:latin typeface="+mn-lt"/>
              </a:rPr>
              <a:t>Surface fire:</a:t>
            </a:r>
          </a:p>
          <a:p>
            <a:pPr marL="268288" indent="-176213" eaLnBrk="1" fontAlgn="base" hangingPunct="1">
              <a:spcBef>
                <a:spcPct val="50000"/>
              </a:spcBef>
              <a:spcAft>
                <a:spcPct val="0"/>
              </a:spcAft>
              <a:buClrTx/>
              <a:buFont typeface="Arial" panose="020B0604020202020204" pitchFamily="34" charset="0"/>
              <a:buChar char="•"/>
            </a:pPr>
            <a:r>
              <a:rPr lang="en-CA" altLang="en-US" sz="1800" b="1" dirty="0">
                <a:solidFill>
                  <a:prstClr val="black"/>
                </a:solidFill>
                <a:latin typeface="+mn-lt"/>
              </a:rPr>
              <a:t>Spread is governed by the in-stand wind flow </a:t>
            </a:r>
          </a:p>
          <a:p>
            <a:pPr marL="268288" indent="-176213" eaLnBrk="1" fontAlgn="base" hangingPunct="1">
              <a:spcBef>
                <a:spcPct val="50000"/>
              </a:spcBef>
              <a:spcAft>
                <a:spcPct val="0"/>
              </a:spcAft>
              <a:buClrTx/>
              <a:buFont typeface="Arial" panose="020B0604020202020204" pitchFamily="34" charset="0"/>
              <a:buChar char="•"/>
            </a:pPr>
            <a:r>
              <a:rPr lang="en-CA" altLang="en-US" sz="1800" b="1" dirty="0">
                <a:solidFill>
                  <a:prstClr val="black"/>
                </a:solidFill>
                <a:latin typeface="+mn-lt"/>
              </a:rPr>
              <a:t>Canopy (crowns) inhibit winds, creating a region of low wind speed and strong turbulence</a:t>
            </a:r>
          </a:p>
          <a:p>
            <a:pPr marL="268288" indent="-176213" eaLnBrk="1" fontAlgn="base" hangingPunct="1">
              <a:spcBef>
                <a:spcPct val="50000"/>
              </a:spcBef>
              <a:spcAft>
                <a:spcPct val="0"/>
              </a:spcAft>
              <a:buClrTx/>
              <a:buFont typeface="Arial" panose="020B0604020202020204" pitchFamily="34" charset="0"/>
              <a:buChar char="•"/>
            </a:pPr>
            <a:r>
              <a:rPr lang="en-CA" altLang="en-US" sz="1800" b="1" dirty="0">
                <a:solidFill>
                  <a:prstClr val="black"/>
                </a:solidFill>
                <a:latin typeface="+mn-lt"/>
              </a:rPr>
              <a:t>Understory density determines presence of a low-level wind maximum</a:t>
            </a: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2691" y="1117458"/>
            <a:ext cx="3853891" cy="293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4"/>
          <p:cNvSpPr txBox="1">
            <a:spLocks noChangeArrowheads="1"/>
          </p:cNvSpPr>
          <p:nvPr/>
        </p:nvSpPr>
        <p:spPr bwMode="auto">
          <a:xfrm>
            <a:off x="4076582" y="772702"/>
            <a:ext cx="4874378" cy="3293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Bef>
                <a:spcPct val="50000"/>
              </a:spcBef>
              <a:spcAft>
                <a:spcPct val="0"/>
              </a:spcAft>
              <a:buClrTx/>
              <a:buNone/>
            </a:pPr>
            <a:r>
              <a:rPr lang="en-CA" altLang="en-US" sz="2800" b="1" dirty="0">
                <a:solidFill>
                  <a:srgbClr val="C00000"/>
                </a:solidFill>
                <a:latin typeface="+mn-lt"/>
              </a:rPr>
              <a:t>Crown fire:</a:t>
            </a:r>
          </a:p>
          <a:p>
            <a:pPr marL="268288" indent="-176213" eaLnBrk="1" fontAlgn="base" hangingPunct="1">
              <a:spcBef>
                <a:spcPct val="50000"/>
              </a:spcBef>
              <a:spcAft>
                <a:spcPct val="0"/>
              </a:spcAft>
              <a:buClrTx/>
              <a:buFont typeface="Arial" panose="020B0604020202020204" pitchFamily="34" charset="0"/>
              <a:buChar char="•"/>
            </a:pPr>
            <a:r>
              <a:rPr lang="en-CA" altLang="en-US" sz="1800" b="1" dirty="0">
                <a:solidFill>
                  <a:prstClr val="black"/>
                </a:solidFill>
                <a:latin typeface="+mn-lt"/>
              </a:rPr>
              <a:t>Occurs when surface fires are intense enough to ignite tree branches aloft</a:t>
            </a:r>
          </a:p>
          <a:p>
            <a:pPr marL="268288" indent="-176213" eaLnBrk="1" fontAlgn="base" hangingPunct="1">
              <a:spcBef>
                <a:spcPct val="50000"/>
              </a:spcBef>
              <a:spcAft>
                <a:spcPct val="0"/>
              </a:spcAft>
              <a:buClrTx/>
              <a:buFont typeface="Arial" panose="020B0604020202020204" pitchFamily="34" charset="0"/>
              <a:buChar char="•"/>
            </a:pPr>
            <a:r>
              <a:rPr lang="en-CA" altLang="en-US" sz="1800" b="1" dirty="0">
                <a:solidFill>
                  <a:prstClr val="black"/>
                </a:solidFill>
                <a:latin typeface="+mn-lt"/>
              </a:rPr>
              <a:t>Ladder fuels (shrubs, branches, bark, tree lichens) assist in carrying surface fire upward</a:t>
            </a:r>
          </a:p>
          <a:p>
            <a:pPr marL="268288" indent="-176213" eaLnBrk="1" fontAlgn="base" hangingPunct="1">
              <a:spcBef>
                <a:spcPct val="50000"/>
              </a:spcBef>
              <a:spcAft>
                <a:spcPct val="0"/>
              </a:spcAft>
              <a:buClrTx/>
              <a:buFont typeface="Arial" panose="020B0604020202020204" pitchFamily="34" charset="0"/>
              <a:buChar char="•"/>
            </a:pPr>
            <a:r>
              <a:rPr lang="en-CA" altLang="en-US" sz="1800" b="1" dirty="0">
                <a:solidFill>
                  <a:prstClr val="black"/>
                </a:solidFill>
                <a:latin typeface="+mn-lt"/>
              </a:rPr>
              <a:t>Accelerates the rate of spread as the wind above the tree canopy drives the fire </a:t>
            </a:r>
          </a:p>
          <a:p>
            <a:pPr marL="268288" indent="-176213" eaLnBrk="1" fontAlgn="base" hangingPunct="1">
              <a:spcBef>
                <a:spcPct val="50000"/>
              </a:spcBef>
              <a:spcAft>
                <a:spcPct val="0"/>
              </a:spcAft>
              <a:buClrTx/>
              <a:buFont typeface="Arial" panose="020B0604020202020204" pitchFamily="34" charset="0"/>
              <a:buChar char="•"/>
            </a:pPr>
            <a:r>
              <a:rPr lang="en-CA" altLang="en-US" sz="1800" b="1" dirty="0">
                <a:solidFill>
                  <a:prstClr val="black"/>
                </a:solidFill>
                <a:latin typeface="+mn-lt"/>
              </a:rPr>
              <a:t>Increases fire intensity as new fuels are tapped</a:t>
            </a:r>
          </a:p>
        </p:txBody>
      </p:sp>
      <p:grpSp>
        <p:nvGrpSpPr>
          <p:cNvPr id="9" name="Group 8"/>
          <p:cNvGrpSpPr/>
          <p:nvPr/>
        </p:nvGrpSpPr>
        <p:grpSpPr>
          <a:xfrm>
            <a:off x="5833976" y="3970266"/>
            <a:ext cx="3106823" cy="2103687"/>
            <a:chOff x="5844136" y="4163306"/>
            <a:chExt cx="3106823" cy="2103687"/>
          </a:xfrm>
        </p:grpSpPr>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48762" y="4496951"/>
              <a:ext cx="988695" cy="1714500"/>
            </a:xfrm>
            <a:prstGeom prst="rect">
              <a:avLst/>
            </a:prstGeom>
          </p:spPr>
        </p:pic>
        <p:sp>
          <p:nvSpPr>
            <p:cNvPr id="7" name="TextBox 6"/>
            <p:cNvSpPr txBox="1"/>
            <p:nvPr/>
          </p:nvSpPr>
          <p:spPr>
            <a:xfrm>
              <a:off x="6006616" y="6036161"/>
              <a:ext cx="2808921" cy="230832"/>
            </a:xfrm>
            <a:prstGeom prst="rect">
              <a:avLst/>
            </a:prstGeom>
            <a:noFill/>
          </p:spPr>
          <p:txBody>
            <a:bodyPr wrap="square" rtlCol="0">
              <a:spAutoFit/>
            </a:bodyPr>
            <a:lstStyle/>
            <a:p>
              <a:r>
                <a:rPr lang="en-CA" sz="900" b="1" dirty="0"/>
                <a:t>Natural Resources Canada – Canadian Forest Service</a:t>
              </a:r>
            </a:p>
          </p:txBody>
        </p:sp>
        <p:sp>
          <p:nvSpPr>
            <p:cNvPr id="14" name="TextBox 13"/>
            <p:cNvSpPr txBox="1"/>
            <p:nvPr/>
          </p:nvSpPr>
          <p:spPr>
            <a:xfrm>
              <a:off x="6807200" y="5175105"/>
              <a:ext cx="1496292" cy="369332"/>
            </a:xfrm>
            <a:prstGeom prst="rect">
              <a:avLst/>
            </a:prstGeom>
            <a:noFill/>
          </p:spPr>
          <p:txBody>
            <a:bodyPr wrap="square" rtlCol="0">
              <a:spAutoFit/>
            </a:bodyPr>
            <a:lstStyle/>
            <a:p>
              <a:r>
                <a:rPr lang="en-CA" sz="900" b="1" dirty="0"/>
                <a:t>Balsam fir</a:t>
              </a:r>
            </a:p>
            <a:p>
              <a:r>
                <a:rPr lang="en-CA" sz="900" b="1" i="1" dirty="0" err="1"/>
                <a:t>Abies</a:t>
              </a:r>
              <a:r>
                <a:rPr lang="en-CA" sz="900" b="1" i="1" dirty="0"/>
                <a:t> </a:t>
              </a:r>
              <a:r>
                <a:rPr lang="en-CA" sz="900" b="1" i="1" dirty="0" err="1"/>
                <a:t>balsamea</a:t>
              </a:r>
              <a:r>
                <a:rPr lang="en-CA" sz="900" b="1" dirty="0"/>
                <a:t> (L.) Mill.</a:t>
              </a:r>
            </a:p>
          </p:txBody>
        </p:sp>
        <p:pic>
          <p:nvPicPr>
            <p:cNvPr id="2" name="Picture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44136" y="4193786"/>
              <a:ext cx="608648" cy="1714500"/>
            </a:xfrm>
            <a:prstGeom prst="rect">
              <a:avLst/>
            </a:prstGeom>
          </p:spPr>
        </p:pic>
        <p:sp>
          <p:nvSpPr>
            <p:cNvPr id="13" name="TextBox 12"/>
            <p:cNvSpPr txBox="1"/>
            <p:nvPr/>
          </p:nvSpPr>
          <p:spPr>
            <a:xfrm>
              <a:off x="6224736" y="4163306"/>
              <a:ext cx="2726223" cy="369332"/>
            </a:xfrm>
            <a:prstGeom prst="rect">
              <a:avLst/>
            </a:prstGeom>
            <a:noFill/>
          </p:spPr>
          <p:txBody>
            <a:bodyPr wrap="square" rtlCol="0">
              <a:spAutoFit/>
            </a:bodyPr>
            <a:lstStyle/>
            <a:p>
              <a:r>
                <a:rPr lang="pt-BR" sz="900" b="1" dirty="0"/>
                <a:t>Lodgepole pine </a:t>
              </a:r>
            </a:p>
            <a:p>
              <a:r>
                <a:rPr lang="pt-BR" sz="900" b="1" i="1" dirty="0"/>
                <a:t>Pinus contorta var. latifolia Engelm.</a:t>
              </a:r>
              <a:r>
                <a:rPr lang="pt-BR" sz="900" b="1" dirty="0"/>
                <a:t> Dougl. ex Loud.)</a:t>
              </a:r>
              <a:endParaRPr lang="en-CA" sz="900" b="1" dirty="0"/>
            </a:p>
          </p:txBody>
        </p:sp>
      </p:grpSp>
      <p:sp>
        <p:nvSpPr>
          <p:cNvPr id="12" name="Rectangle 11"/>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6"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Surface vs Crown fire</a:t>
            </a:r>
          </a:p>
        </p:txBody>
      </p:sp>
    </p:spTree>
    <p:extLst>
      <p:ext uri="{BB962C8B-B14F-4D97-AF65-F5344CB8AC3E}">
        <p14:creationId xmlns:p14="http://schemas.microsoft.com/office/powerpoint/2010/main" val="245645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ctrTitle"/>
          </p:nvPr>
        </p:nvSpPr>
        <p:spPr>
          <a:xfrm>
            <a:off x="396240" y="1657350"/>
            <a:ext cx="8351520" cy="3028950"/>
          </a:xfrm>
        </p:spPr>
        <p:txBody>
          <a:bodyPr/>
          <a:lstStyle/>
          <a:p>
            <a:pPr eaLnBrk="1" hangingPunct="1">
              <a:defRPr/>
            </a:pPr>
            <a:r>
              <a:rPr lang="en-CA" altLang="en-US" sz="4000" dirty="0">
                <a:solidFill>
                  <a:srgbClr val="C00000"/>
                </a:solidFill>
                <a:latin typeface="+mj-lt"/>
              </a:rPr>
              <a:t>Canadian Forest Fire Danger</a:t>
            </a:r>
            <a:br>
              <a:rPr lang="en-CA" altLang="en-US" sz="4000" dirty="0">
                <a:solidFill>
                  <a:srgbClr val="C00000"/>
                </a:solidFill>
                <a:latin typeface="+mj-lt"/>
              </a:rPr>
            </a:br>
            <a:r>
              <a:rPr lang="en-CA" altLang="en-US" sz="4000" dirty="0">
                <a:solidFill>
                  <a:srgbClr val="C00000"/>
                </a:solidFill>
                <a:latin typeface="+mj-lt"/>
              </a:rPr>
              <a:t>Rating System (CFFDRS)</a:t>
            </a:r>
            <a:endParaRPr lang="en-US" altLang="en-US" sz="4000" dirty="0">
              <a:solidFill>
                <a:srgbClr val="C00000"/>
              </a:solidFill>
              <a:latin typeface="+mj-lt"/>
            </a:endParaRPr>
          </a:p>
        </p:txBody>
      </p:sp>
      <p:sp>
        <p:nvSpPr>
          <p:cNvPr id="32771" name="Slide Number Placeholder 1"/>
          <p:cNvSpPr>
            <a:spLocks noGrp="1"/>
          </p:cNvSpPr>
          <p:nvPr>
            <p:ph type="sldNum" sz="quarter" idx="4294967295"/>
          </p:nvPr>
        </p:nvSpPr>
        <p:spPr bwMode="auto">
          <a:xfrm>
            <a:off x="6400800" y="5541169"/>
            <a:ext cx="1600200" cy="357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1pPr>
            <a:lvl2pPr marL="557213" indent="-214313" eaLnBrk="0" hangingPunct="0">
              <a:spcBef>
                <a:spcPct val="20000"/>
              </a:spcBef>
              <a:buClr>
                <a:srgbClr val="306120"/>
              </a:buClr>
              <a:buFont typeface="Wingdings" panose="05000000000000000000" pitchFamily="2" charset="2"/>
              <a:buChar char="§"/>
              <a:defRPr sz="2100">
                <a:solidFill>
                  <a:schemeClr val="tx1"/>
                </a:solidFill>
                <a:latin typeface="Myriad Pro"/>
                <a:ea typeface="Myriad Pro"/>
                <a:cs typeface="Myriad Pro"/>
              </a:defRPr>
            </a:lvl2pPr>
            <a:lvl3pPr marL="857250" indent="-171450" eaLnBrk="0" hangingPunct="0">
              <a:spcBef>
                <a:spcPct val="20000"/>
              </a:spcBef>
              <a:buClr>
                <a:srgbClr val="306120"/>
              </a:buClr>
              <a:buFont typeface="Wingdings" panose="05000000000000000000" pitchFamily="2" charset="2"/>
              <a:buChar char="§"/>
              <a:defRPr sz="1800">
                <a:solidFill>
                  <a:schemeClr val="tx1"/>
                </a:solidFill>
                <a:latin typeface="Myriad Pro"/>
                <a:ea typeface="Myriad Pro"/>
                <a:cs typeface="Myriad Pro"/>
              </a:defRPr>
            </a:lvl3pPr>
            <a:lvl4pPr marL="1200150" indent="-171450" eaLnBrk="0" hangingPunct="0">
              <a:spcBef>
                <a:spcPct val="20000"/>
              </a:spcBef>
              <a:buClr>
                <a:srgbClr val="306120"/>
              </a:buClr>
              <a:buFont typeface="Wingdings" panose="05000000000000000000" pitchFamily="2" charset="2"/>
              <a:buChar char="§"/>
              <a:defRPr sz="1500">
                <a:solidFill>
                  <a:schemeClr val="tx1"/>
                </a:solidFill>
                <a:latin typeface="Myriad Pro"/>
                <a:ea typeface="Myriad Pro"/>
                <a:cs typeface="Myriad Pro"/>
              </a:defRPr>
            </a:lvl4pPr>
            <a:lvl5pPr marL="1543050" indent="-171450" eaLnBrk="0" hangingPunct="0">
              <a:spcBef>
                <a:spcPct val="20000"/>
              </a:spcBef>
              <a:buClr>
                <a:srgbClr val="306120"/>
              </a:buClr>
              <a:buFont typeface="Wingdings" panose="05000000000000000000" pitchFamily="2" charset="2"/>
              <a:buChar char="§"/>
              <a:defRPr sz="1500">
                <a:solidFill>
                  <a:schemeClr val="tx1"/>
                </a:solidFill>
                <a:latin typeface="Myriad Pro"/>
                <a:ea typeface="Myriad Pro"/>
                <a:cs typeface="Myriad Pro"/>
              </a:defRPr>
            </a:lvl5pPr>
            <a:lvl6pPr marL="1885950" indent="-171450" eaLnBrk="0" fontAlgn="base" hangingPunct="0">
              <a:spcBef>
                <a:spcPct val="20000"/>
              </a:spcBef>
              <a:spcAft>
                <a:spcPct val="0"/>
              </a:spcAft>
              <a:buClr>
                <a:srgbClr val="306120"/>
              </a:buClr>
              <a:buFont typeface="Wingdings" panose="05000000000000000000" pitchFamily="2" charset="2"/>
              <a:buChar char="§"/>
              <a:defRPr sz="1500">
                <a:solidFill>
                  <a:schemeClr val="tx1"/>
                </a:solidFill>
                <a:latin typeface="Myriad Pro"/>
                <a:ea typeface="Myriad Pro"/>
                <a:cs typeface="Myriad Pro"/>
              </a:defRPr>
            </a:lvl6pPr>
            <a:lvl7pPr marL="2228850" indent="-171450" eaLnBrk="0" fontAlgn="base" hangingPunct="0">
              <a:spcBef>
                <a:spcPct val="20000"/>
              </a:spcBef>
              <a:spcAft>
                <a:spcPct val="0"/>
              </a:spcAft>
              <a:buClr>
                <a:srgbClr val="306120"/>
              </a:buClr>
              <a:buFont typeface="Wingdings" panose="05000000000000000000" pitchFamily="2" charset="2"/>
              <a:buChar char="§"/>
              <a:defRPr sz="1500">
                <a:solidFill>
                  <a:schemeClr val="tx1"/>
                </a:solidFill>
                <a:latin typeface="Myriad Pro"/>
                <a:ea typeface="Myriad Pro"/>
                <a:cs typeface="Myriad Pro"/>
              </a:defRPr>
            </a:lvl7pPr>
            <a:lvl8pPr marL="2571750" indent="-171450" eaLnBrk="0" fontAlgn="base" hangingPunct="0">
              <a:spcBef>
                <a:spcPct val="20000"/>
              </a:spcBef>
              <a:spcAft>
                <a:spcPct val="0"/>
              </a:spcAft>
              <a:buClr>
                <a:srgbClr val="306120"/>
              </a:buClr>
              <a:buFont typeface="Wingdings" panose="05000000000000000000" pitchFamily="2" charset="2"/>
              <a:buChar char="§"/>
              <a:defRPr sz="1500">
                <a:solidFill>
                  <a:schemeClr val="tx1"/>
                </a:solidFill>
                <a:latin typeface="Myriad Pro"/>
                <a:ea typeface="Myriad Pro"/>
                <a:cs typeface="Myriad Pro"/>
              </a:defRPr>
            </a:lvl8pPr>
            <a:lvl9pPr marL="2914650" indent="-171450" eaLnBrk="0" fontAlgn="base" hangingPunct="0">
              <a:spcBef>
                <a:spcPct val="20000"/>
              </a:spcBef>
              <a:spcAft>
                <a:spcPct val="0"/>
              </a:spcAft>
              <a:buClr>
                <a:srgbClr val="306120"/>
              </a:buClr>
              <a:buFont typeface="Wingdings" panose="05000000000000000000" pitchFamily="2" charset="2"/>
              <a:buChar char="§"/>
              <a:defRPr sz="1500">
                <a:solidFill>
                  <a:schemeClr val="tx1"/>
                </a:solidFill>
                <a:latin typeface="Myriad Pro"/>
                <a:ea typeface="Myriad Pro"/>
                <a:cs typeface="Myriad Pro"/>
              </a:defRPr>
            </a:lvl9pPr>
          </a:lstStyle>
          <a:p>
            <a:pPr eaLnBrk="1" fontAlgn="base" hangingPunct="1">
              <a:spcBef>
                <a:spcPct val="0"/>
              </a:spcBef>
              <a:spcAft>
                <a:spcPct val="0"/>
              </a:spcAft>
              <a:buClrTx/>
              <a:buNone/>
            </a:pPr>
            <a:fld id="{BE11B800-CD34-4482-9C8B-78D15C91A3CC}" type="slidenum">
              <a:rPr lang="en-US" altLang="en-US" sz="1050">
                <a:solidFill>
                  <a:prstClr val="white"/>
                </a:solidFill>
                <a:latin typeface="Arial" panose="020B0604020202020204" pitchFamily="34" charset="0"/>
              </a:rPr>
              <a:pPr eaLnBrk="1" fontAlgn="base" hangingPunct="1">
                <a:spcBef>
                  <a:spcPct val="0"/>
                </a:spcBef>
                <a:spcAft>
                  <a:spcPct val="0"/>
                </a:spcAft>
                <a:buClrTx/>
                <a:buNone/>
              </a:pPr>
              <a:t>23</a:t>
            </a:fld>
            <a:endParaRPr lang="en-US" altLang="en-US" sz="1050">
              <a:solidFill>
                <a:prstClr val="white"/>
              </a:solidFill>
              <a:latin typeface="Arial" panose="020B0604020202020204" pitchFamily="34" charset="0"/>
            </a:endParaRPr>
          </a:p>
        </p:txBody>
      </p:sp>
    </p:spTree>
    <p:extLst>
      <p:ext uri="{BB962C8B-B14F-4D97-AF65-F5344CB8AC3E}">
        <p14:creationId xmlns:p14="http://schemas.microsoft.com/office/powerpoint/2010/main" val="425733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38"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7901" y="3735937"/>
            <a:ext cx="3011805" cy="28803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fld id="{F169510C-84CE-4C5D-B011-DB83F93A3FA8}" type="slidenum">
              <a:rPr lang="en-US" altLang="en-US">
                <a:solidFill>
                  <a:prstClr val="black"/>
                </a:solidFill>
                <a:latin typeface="Calibri" panose="020F0502020204030204" pitchFamily="34" charset="0"/>
              </a:rPr>
              <a:pPr eaLnBrk="1" fontAlgn="base" hangingPunct="1">
                <a:spcBef>
                  <a:spcPct val="0"/>
                </a:spcBef>
                <a:spcAft>
                  <a:spcPct val="0"/>
                </a:spcAft>
              </a:pPr>
              <a:t>24</a:t>
            </a:fld>
            <a:endParaRPr lang="en-US" altLang="en-US">
              <a:solidFill>
                <a:prstClr val="black"/>
              </a:solidFill>
              <a:latin typeface="Calibri" panose="020F0502020204030204" pitchFamily="34" charset="0"/>
            </a:endParaRPr>
          </a:p>
        </p:txBody>
      </p:sp>
      <p:grpSp>
        <p:nvGrpSpPr>
          <p:cNvPr id="4" name="Group 3"/>
          <p:cNvGrpSpPr/>
          <p:nvPr/>
        </p:nvGrpSpPr>
        <p:grpSpPr>
          <a:xfrm>
            <a:off x="3109260" y="1138811"/>
            <a:ext cx="5874546" cy="3581609"/>
            <a:chOff x="1636060" y="1707771"/>
            <a:chExt cx="5874546" cy="3581609"/>
          </a:xfrm>
        </p:grpSpPr>
        <p:sp>
          <p:nvSpPr>
            <p:cNvPr id="34818" name="Line 1029"/>
            <p:cNvSpPr>
              <a:spLocks noChangeShapeType="1"/>
            </p:cNvSpPr>
            <p:nvPr/>
          </p:nvSpPr>
          <p:spPr bwMode="auto">
            <a:xfrm>
              <a:off x="6093760" y="1981198"/>
              <a:ext cx="0" cy="34290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4819" name="Line 1030"/>
            <p:cNvSpPr>
              <a:spLocks noChangeShapeType="1"/>
            </p:cNvSpPr>
            <p:nvPr/>
          </p:nvSpPr>
          <p:spPr bwMode="auto">
            <a:xfrm>
              <a:off x="2436160" y="5022054"/>
              <a:ext cx="1371600" cy="0"/>
            </a:xfrm>
            <a:prstGeom prst="line">
              <a:avLst/>
            </a:prstGeom>
            <a:noFill/>
            <a:ln w="76200">
              <a:solidFill>
                <a:srgbClr val="6699FF"/>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4820" name="Line 1031"/>
            <p:cNvSpPr>
              <a:spLocks noChangeShapeType="1"/>
            </p:cNvSpPr>
            <p:nvPr/>
          </p:nvSpPr>
          <p:spPr bwMode="auto">
            <a:xfrm flipH="1">
              <a:off x="2436160" y="3238498"/>
              <a:ext cx="0" cy="177165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4821" name="Line 1033"/>
            <p:cNvSpPr>
              <a:spLocks noChangeShapeType="1"/>
            </p:cNvSpPr>
            <p:nvPr/>
          </p:nvSpPr>
          <p:spPr bwMode="auto">
            <a:xfrm>
              <a:off x="6093760" y="2324098"/>
              <a:ext cx="1028700" cy="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4822" name="Line 1036"/>
            <p:cNvSpPr>
              <a:spLocks noChangeShapeType="1"/>
            </p:cNvSpPr>
            <p:nvPr/>
          </p:nvSpPr>
          <p:spPr bwMode="auto">
            <a:xfrm>
              <a:off x="6608110" y="2324098"/>
              <a:ext cx="0" cy="3429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4823" name="Line 1037"/>
            <p:cNvSpPr>
              <a:spLocks noChangeShapeType="1"/>
            </p:cNvSpPr>
            <p:nvPr/>
          </p:nvSpPr>
          <p:spPr bwMode="auto">
            <a:xfrm>
              <a:off x="4522135" y="1981198"/>
              <a:ext cx="0" cy="6858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4824" name="Line 1038"/>
            <p:cNvSpPr>
              <a:spLocks noChangeShapeType="1"/>
            </p:cNvSpPr>
            <p:nvPr/>
          </p:nvSpPr>
          <p:spPr bwMode="auto">
            <a:xfrm>
              <a:off x="2436160" y="2324098"/>
              <a:ext cx="0" cy="3429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4825" name="Line 1039"/>
            <p:cNvSpPr>
              <a:spLocks noChangeShapeType="1"/>
            </p:cNvSpPr>
            <p:nvPr/>
          </p:nvSpPr>
          <p:spPr bwMode="auto">
            <a:xfrm>
              <a:off x="4522135" y="3238498"/>
              <a:ext cx="0" cy="3429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4826" name="Line 1040"/>
            <p:cNvSpPr>
              <a:spLocks noChangeShapeType="1"/>
            </p:cNvSpPr>
            <p:nvPr/>
          </p:nvSpPr>
          <p:spPr bwMode="auto">
            <a:xfrm flipH="1">
              <a:off x="4522135" y="4381498"/>
              <a:ext cx="0" cy="3429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4827" name="Line 1068"/>
            <p:cNvSpPr>
              <a:spLocks noChangeShapeType="1"/>
            </p:cNvSpPr>
            <p:nvPr/>
          </p:nvSpPr>
          <p:spPr bwMode="auto">
            <a:xfrm>
              <a:off x="7122460" y="1981198"/>
              <a:ext cx="0" cy="34290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4828" name="Line 1069"/>
            <p:cNvSpPr>
              <a:spLocks noChangeShapeType="1"/>
            </p:cNvSpPr>
            <p:nvPr/>
          </p:nvSpPr>
          <p:spPr bwMode="auto">
            <a:xfrm flipH="1">
              <a:off x="5350810" y="5022054"/>
              <a:ext cx="1257300" cy="0"/>
            </a:xfrm>
            <a:prstGeom prst="line">
              <a:avLst/>
            </a:prstGeom>
            <a:noFill/>
            <a:ln w="76200">
              <a:solidFill>
                <a:srgbClr val="6699FF"/>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4829" name="Line 1070"/>
            <p:cNvSpPr>
              <a:spLocks noChangeShapeType="1"/>
            </p:cNvSpPr>
            <p:nvPr/>
          </p:nvSpPr>
          <p:spPr bwMode="auto">
            <a:xfrm flipH="1">
              <a:off x="6608110" y="3238498"/>
              <a:ext cx="0" cy="177165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4832" name="Text Box 1041"/>
            <p:cNvSpPr txBox="1">
              <a:spLocks noChangeArrowheads="1"/>
            </p:cNvSpPr>
            <p:nvPr/>
          </p:nvSpPr>
          <p:spPr bwMode="auto">
            <a:xfrm>
              <a:off x="4189952" y="1707773"/>
              <a:ext cx="787844"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Bef>
                  <a:spcPct val="0"/>
                </a:spcBef>
                <a:spcAft>
                  <a:spcPct val="0"/>
                </a:spcAft>
                <a:buClrTx/>
                <a:buNone/>
              </a:pPr>
              <a:r>
                <a:rPr lang="en-US" altLang="en-US" sz="1200" b="1" dirty="0">
                  <a:solidFill>
                    <a:prstClr val="black"/>
                  </a:solidFill>
                  <a:latin typeface="Arial" panose="020B0604020202020204" pitchFamily="34" charset="0"/>
                </a:rPr>
                <a:t>Weather</a:t>
              </a:r>
            </a:p>
          </p:txBody>
        </p:sp>
        <p:grpSp>
          <p:nvGrpSpPr>
            <p:cNvPr id="34833" name="Group 1067"/>
            <p:cNvGrpSpPr>
              <a:grpSpLocks/>
            </p:cNvGrpSpPr>
            <p:nvPr/>
          </p:nvGrpSpPr>
          <p:grpSpPr bwMode="auto">
            <a:xfrm>
              <a:off x="5723477" y="1707771"/>
              <a:ext cx="1787129" cy="277415"/>
              <a:chOff x="3817" y="1152"/>
              <a:chExt cx="1501" cy="233"/>
            </a:xfrm>
          </p:grpSpPr>
          <p:sp>
            <p:nvSpPr>
              <p:cNvPr id="34840" name="Text Box 1042"/>
              <p:cNvSpPr txBox="1">
                <a:spLocks noChangeArrowheads="1"/>
              </p:cNvSpPr>
              <p:nvPr/>
            </p:nvSpPr>
            <p:spPr bwMode="auto">
              <a:xfrm>
                <a:off x="4825" y="1152"/>
                <a:ext cx="493" cy="233"/>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Bef>
                    <a:spcPct val="0"/>
                  </a:spcBef>
                  <a:spcAft>
                    <a:spcPct val="0"/>
                  </a:spcAft>
                  <a:buClrTx/>
                  <a:buNone/>
                </a:pPr>
                <a:r>
                  <a:rPr lang="en-US" altLang="en-US" sz="1200" b="1">
                    <a:solidFill>
                      <a:prstClr val="black"/>
                    </a:solidFill>
                    <a:latin typeface="Arial" panose="020B0604020202020204" pitchFamily="34" charset="0"/>
                  </a:rPr>
                  <a:t>Fuels</a:t>
                </a:r>
              </a:p>
            </p:txBody>
          </p:sp>
          <p:sp>
            <p:nvSpPr>
              <p:cNvPr id="34841" name="Text Box 1043"/>
              <p:cNvSpPr txBox="1">
                <a:spLocks noChangeArrowheads="1"/>
              </p:cNvSpPr>
              <p:nvPr/>
            </p:nvSpPr>
            <p:spPr bwMode="auto">
              <a:xfrm>
                <a:off x="3817" y="1152"/>
                <a:ext cx="894" cy="233"/>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Bef>
                    <a:spcPct val="0"/>
                  </a:spcBef>
                  <a:spcAft>
                    <a:spcPct val="0"/>
                  </a:spcAft>
                  <a:buClrTx/>
                  <a:buNone/>
                </a:pPr>
                <a:r>
                  <a:rPr lang="en-US" altLang="en-US" sz="1200" b="1" dirty="0">
                    <a:solidFill>
                      <a:prstClr val="black"/>
                    </a:solidFill>
                    <a:latin typeface="Arial" panose="020B0604020202020204" pitchFamily="34" charset="0"/>
                  </a:rPr>
                  <a:t>Topography</a:t>
                </a:r>
              </a:p>
            </p:txBody>
          </p:sp>
        </p:grpSp>
        <p:sp>
          <p:nvSpPr>
            <p:cNvPr id="34834" name="Text Box 1045"/>
            <p:cNvSpPr txBox="1">
              <a:spLocks noChangeArrowheads="1"/>
            </p:cNvSpPr>
            <p:nvPr/>
          </p:nvSpPr>
          <p:spPr bwMode="auto">
            <a:xfrm>
              <a:off x="1880139" y="1728015"/>
              <a:ext cx="1313180"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Bef>
                  <a:spcPct val="0"/>
                </a:spcBef>
                <a:spcAft>
                  <a:spcPct val="0"/>
                </a:spcAft>
                <a:buClrTx/>
                <a:buNone/>
              </a:pPr>
              <a:r>
                <a:rPr lang="en-US" altLang="en-US" sz="1200" b="1" dirty="0">
                  <a:solidFill>
                    <a:prstClr val="black"/>
                  </a:solidFill>
                  <a:latin typeface="Arial" panose="020B0604020202020204" pitchFamily="34" charset="0"/>
                </a:rPr>
                <a:t>Risk</a:t>
              </a:r>
            </a:p>
            <a:p>
              <a:pPr eaLnBrk="1" fontAlgn="base" hangingPunct="1">
                <a:spcBef>
                  <a:spcPct val="0"/>
                </a:spcBef>
                <a:spcAft>
                  <a:spcPct val="0"/>
                </a:spcAft>
                <a:buClrTx/>
                <a:buNone/>
              </a:pPr>
              <a:r>
                <a:rPr lang="en-US" altLang="en-US" sz="1200" b="1" dirty="0">
                  <a:solidFill>
                    <a:prstClr val="black"/>
                  </a:solidFill>
                  <a:latin typeface="Arial" panose="020B0604020202020204" pitchFamily="34" charset="0"/>
                </a:rPr>
                <a:t>(lightning and</a:t>
              </a:r>
            </a:p>
            <a:p>
              <a:pPr eaLnBrk="1" fontAlgn="base" hangingPunct="1">
                <a:spcBef>
                  <a:spcPct val="0"/>
                </a:spcBef>
                <a:spcAft>
                  <a:spcPct val="0"/>
                </a:spcAft>
                <a:buClrTx/>
                <a:buNone/>
              </a:pPr>
              <a:r>
                <a:rPr lang="en-US" altLang="en-US" sz="1200" b="1" dirty="0">
                  <a:solidFill>
                    <a:prstClr val="black"/>
                  </a:solidFill>
                  <a:latin typeface="Arial" panose="020B0604020202020204" pitchFamily="34" charset="0"/>
                </a:rPr>
                <a:t>people-caused)</a:t>
              </a:r>
            </a:p>
          </p:txBody>
        </p:sp>
        <p:grpSp>
          <p:nvGrpSpPr>
            <p:cNvPr id="21522" name="Group 1066"/>
            <p:cNvGrpSpPr>
              <a:grpSpLocks/>
            </p:cNvGrpSpPr>
            <p:nvPr/>
          </p:nvGrpSpPr>
          <p:grpSpPr bwMode="auto">
            <a:xfrm>
              <a:off x="3805380" y="3581399"/>
              <a:ext cx="1433513" cy="807244"/>
              <a:chOff x="4427" y="1872"/>
              <a:chExt cx="1204" cy="678"/>
            </a:xfrm>
            <a:solidFill>
              <a:srgbClr val="FFFF00"/>
            </a:solidFill>
          </p:grpSpPr>
          <p:sp>
            <p:nvSpPr>
              <p:cNvPr id="21534" name="Rectangle 1047"/>
              <p:cNvSpPr>
                <a:spLocks noChangeArrowheads="1"/>
              </p:cNvSpPr>
              <p:nvPr/>
            </p:nvSpPr>
            <p:spPr bwMode="auto">
              <a:xfrm>
                <a:off x="4453" y="1872"/>
                <a:ext cx="1152" cy="672"/>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endParaRPr lang="en-CA" altLang="en-US" sz="1350">
                  <a:solidFill>
                    <a:prstClr val="black"/>
                  </a:solidFill>
                </a:endParaRPr>
              </a:p>
            </p:txBody>
          </p:sp>
          <p:sp>
            <p:nvSpPr>
              <p:cNvPr id="21535" name="Text Box 1048"/>
              <p:cNvSpPr txBox="1">
                <a:spLocks noChangeArrowheads="1"/>
              </p:cNvSpPr>
              <p:nvPr/>
            </p:nvSpPr>
            <p:spPr bwMode="auto">
              <a:xfrm>
                <a:off x="4427" y="1891"/>
                <a:ext cx="1204" cy="659"/>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500" b="1" dirty="0">
                    <a:solidFill>
                      <a:prstClr val="black"/>
                    </a:solidFill>
                  </a:rPr>
                  <a:t>Accessory</a:t>
                </a:r>
              </a:p>
              <a:p>
                <a:pPr algn="ctr" eaLnBrk="1" fontAlgn="base" hangingPunct="1">
                  <a:spcBef>
                    <a:spcPct val="0"/>
                  </a:spcBef>
                  <a:spcAft>
                    <a:spcPct val="0"/>
                  </a:spcAft>
                  <a:buNone/>
                  <a:defRPr/>
                </a:pPr>
                <a:r>
                  <a:rPr lang="en-US" altLang="en-US" sz="1500" b="1" dirty="0">
                    <a:solidFill>
                      <a:prstClr val="black"/>
                    </a:solidFill>
                  </a:rPr>
                  <a:t>Fuel Moisture</a:t>
                </a:r>
              </a:p>
              <a:p>
                <a:pPr algn="ctr" eaLnBrk="1" fontAlgn="base" hangingPunct="1">
                  <a:spcBef>
                    <a:spcPct val="0"/>
                  </a:spcBef>
                  <a:spcAft>
                    <a:spcPct val="0"/>
                  </a:spcAft>
                  <a:buNone/>
                  <a:defRPr/>
                </a:pPr>
                <a:r>
                  <a:rPr lang="en-US" altLang="en-US" sz="1500" b="1" dirty="0">
                    <a:solidFill>
                      <a:prstClr val="black"/>
                    </a:solidFill>
                  </a:rPr>
                  <a:t>System</a:t>
                </a:r>
              </a:p>
            </p:txBody>
          </p:sp>
        </p:grpSp>
        <p:grpSp>
          <p:nvGrpSpPr>
            <p:cNvPr id="21523" name="Group 1049"/>
            <p:cNvGrpSpPr>
              <a:grpSpLocks/>
            </p:cNvGrpSpPr>
            <p:nvPr/>
          </p:nvGrpSpPr>
          <p:grpSpPr bwMode="auto">
            <a:xfrm>
              <a:off x="1636060" y="2666997"/>
              <a:ext cx="1600200" cy="598884"/>
              <a:chOff x="3024" y="1919"/>
              <a:chExt cx="1344" cy="503"/>
            </a:xfrm>
            <a:solidFill>
              <a:srgbClr val="FFFF00"/>
            </a:solidFill>
          </p:grpSpPr>
          <p:sp>
            <p:nvSpPr>
              <p:cNvPr id="21532" name="Rectangle 1050"/>
              <p:cNvSpPr>
                <a:spLocks noChangeArrowheads="1"/>
              </p:cNvSpPr>
              <p:nvPr/>
            </p:nvSpPr>
            <p:spPr bwMode="auto">
              <a:xfrm>
                <a:off x="3024" y="1919"/>
                <a:ext cx="1344"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endParaRPr lang="en-CA" altLang="en-US" sz="1350">
                  <a:solidFill>
                    <a:prstClr val="black"/>
                  </a:solidFill>
                </a:endParaRPr>
              </a:p>
            </p:txBody>
          </p:sp>
          <p:sp>
            <p:nvSpPr>
              <p:cNvPr id="21533" name="Text Box 1051"/>
              <p:cNvSpPr txBox="1">
                <a:spLocks noChangeArrowheads="1"/>
              </p:cNvSpPr>
              <p:nvPr/>
            </p:nvSpPr>
            <p:spPr bwMode="auto">
              <a:xfrm>
                <a:off x="3332" y="1957"/>
                <a:ext cx="731" cy="465"/>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500" b="1" dirty="0">
                    <a:solidFill>
                      <a:prstClr val="black"/>
                    </a:solidFill>
                  </a:rPr>
                  <a:t>FOP</a:t>
                </a:r>
              </a:p>
              <a:p>
                <a:pPr algn="ctr" eaLnBrk="1" fontAlgn="base" hangingPunct="1">
                  <a:spcBef>
                    <a:spcPct val="0"/>
                  </a:spcBef>
                  <a:spcAft>
                    <a:spcPct val="0"/>
                  </a:spcAft>
                  <a:buNone/>
                  <a:defRPr/>
                </a:pPr>
                <a:r>
                  <a:rPr lang="en-US" altLang="en-US" sz="1500" b="1" dirty="0">
                    <a:solidFill>
                      <a:prstClr val="black"/>
                    </a:solidFill>
                  </a:rPr>
                  <a:t>System</a:t>
                </a:r>
                <a:endParaRPr lang="en-US" altLang="en-US" sz="1500" b="1" dirty="0">
                  <a:solidFill>
                    <a:srgbClr val="FFFF00"/>
                  </a:solidFill>
                </a:endParaRPr>
              </a:p>
            </p:txBody>
          </p:sp>
        </p:grpSp>
        <p:grpSp>
          <p:nvGrpSpPr>
            <p:cNvPr id="21524" name="Group 1052"/>
            <p:cNvGrpSpPr>
              <a:grpSpLocks/>
            </p:cNvGrpSpPr>
            <p:nvPr/>
          </p:nvGrpSpPr>
          <p:grpSpPr bwMode="auto">
            <a:xfrm>
              <a:off x="5808010" y="2666996"/>
              <a:ext cx="1600200" cy="598884"/>
              <a:chOff x="1464" y="2832"/>
              <a:chExt cx="1344" cy="503"/>
            </a:xfrm>
            <a:solidFill>
              <a:srgbClr val="FFFF00"/>
            </a:solidFill>
          </p:grpSpPr>
          <p:sp>
            <p:nvSpPr>
              <p:cNvPr id="21530" name="Rectangle 1053"/>
              <p:cNvSpPr>
                <a:spLocks noChangeArrowheads="1"/>
              </p:cNvSpPr>
              <p:nvPr/>
            </p:nvSpPr>
            <p:spPr bwMode="auto">
              <a:xfrm>
                <a:off x="1464" y="2832"/>
                <a:ext cx="1344"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endParaRPr lang="en-CA" altLang="en-US" sz="1350">
                  <a:solidFill>
                    <a:prstClr val="black"/>
                  </a:solidFill>
                </a:endParaRPr>
              </a:p>
            </p:txBody>
          </p:sp>
          <p:sp>
            <p:nvSpPr>
              <p:cNvPr id="21531" name="Text Box 1054"/>
              <p:cNvSpPr txBox="1">
                <a:spLocks noChangeArrowheads="1"/>
              </p:cNvSpPr>
              <p:nvPr/>
            </p:nvSpPr>
            <p:spPr bwMode="auto">
              <a:xfrm>
                <a:off x="1488" y="2870"/>
                <a:ext cx="1296" cy="465"/>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500" b="1">
                    <a:solidFill>
                      <a:prstClr val="black"/>
                    </a:solidFill>
                  </a:rPr>
                  <a:t>FBP</a:t>
                </a:r>
              </a:p>
              <a:p>
                <a:pPr algn="ctr" eaLnBrk="1" fontAlgn="base" hangingPunct="1">
                  <a:spcBef>
                    <a:spcPct val="0"/>
                  </a:spcBef>
                  <a:spcAft>
                    <a:spcPct val="0"/>
                  </a:spcAft>
                  <a:buNone/>
                  <a:defRPr/>
                </a:pPr>
                <a:r>
                  <a:rPr lang="en-US" altLang="en-US" sz="1500" b="1">
                    <a:solidFill>
                      <a:prstClr val="black"/>
                    </a:solidFill>
                  </a:rPr>
                  <a:t>System</a:t>
                </a:r>
                <a:endParaRPr lang="en-US" altLang="en-US" sz="1500">
                  <a:solidFill>
                    <a:srgbClr val="FFFF00"/>
                  </a:solidFill>
                </a:endParaRPr>
              </a:p>
            </p:txBody>
          </p:sp>
        </p:grpSp>
        <p:grpSp>
          <p:nvGrpSpPr>
            <p:cNvPr id="21525" name="Group 1061"/>
            <p:cNvGrpSpPr>
              <a:grpSpLocks/>
            </p:cNvGrpSpPr>
            <p:nvPr/>
          </p:nvGrpSpPr>
          <p:grpSpPr bwMode="auto">
            <a:xfrm>
              <a:off x="3607735" y="2666997"/>
              <a:ext cx="1828800" cy="601325"/>
              <a:chOff x="1104" y="1920"/>
              <a:chExt cx="1536" cy="481"/>
            </a:xfrm>
            <a:solidFill>
              <a:srgbClr val="FFFF00"/>
            </a:solidFill>
          </p:grpSpPr>
          <p:sp>
            <p:nvSpPr>
              <p:cNvPr id="21528" name="Rectangle 1062"/>
              <p:cNvSpPr>
                <a:spLocks noChangeArrowheads="1"/>
              </p:cNvSpPr>
              <p:nvPr/>
            </p:nvSpPr>
            <p:spPr bwMode="auto">
              <a:xfrm>
                <a:off x="1104" y="1920"/>
                <a:ext cx="1536"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endParaRPr lang="en-CA" altLang="en-US" sz="1350">
                  <a:solidFill>
                    <a:prstClr val="black"/>
                  </a:solidFill>
                </a:endParaRPr>
              </a:p>
            </p:txBody>
          </p:sp>
          <p:sp>
            <p:nvSpPr>
              <p:cNvPr id="21529" name="Text Box 1063"/>
              <p:cNvSpPr txBox="1">
                <a:spLocks noChangeArrowheads="1"/>
              </p:cNvSpPr>
              <p:nvPr/>
            </p:nvSpPr>
            <p:spPr bwMode="auto">
              <a:xfrm>
                <a:off x="1508" y="1958"/>
                <a:ext cx="731" cy="443"/>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500" b="1" dirty="0">
                    <a:solidFill>
                      <a:prstClr val="black"/>
                    </a:solidFill>
                  </a:rPr>
                  <a:t>FWI</a:t>
                </a:r>
              </a:p>
              <a:p>
                <a:pPr algn="ctr" eaLnBrk="1" fontAlgn="base" hangingPunct="1">
                  <a:spcBef>
                    <a:spcPct val="0"/>
                  </a:spcBef>
                  <a:spcAft>
                    <a:spcPct val="0"/>
                  </a:spcAft>
                  <a:buNone/>
                  <a:defRPr/>
                </a:pPr>
                <a:r>
                  <a:rPr lang="en-US" altLang="en-US" sz="1500" b="1" dirty="0">
                    <a:solidFill>
                      <a:prstClr val="black"/>
                    </a:solidFill>
                  </a:rPr>
                  <a:t>System</a:t>
                </a:r>
                <a:endParaRPr lang="en-US" altLang="en-US" sz="1500" b="1" dirty="0">
                  <a:solidFill>
                    <a:srgbClr val="FFFF00"/>
                  </a:solidFill>
                </a:endParaRPr>
              </a:p>
            </p:txBody>
          </p:sp>
        </p:grpSp>
        <p:sp>
          <p:nvSpPr>
            <p:cNvPr id="34839" name="Text Box 1064"/>
            <p:cNvSpPr txBox="1">
              <a:spLocks noChangeArrowheads="1"/>
            </p:cNvSpPr>
            <p:nvPr/>
          </p:nvSpPr>
          <p:spPr bwMode="auto">
            <a:xfrm>
              <a:off x="3757754" y="4781549"/>
              <a:ext cx="1588897" cy="50783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Bef>
                  <a:spcPct val="0"/>
                </a:spcBef>
                <a:spcAft>
                  <a:spcPct val="0"/>
                </a:spcAft>
                <a:buClrTx/>
                <a:buNone/>
              </a:pPr>
              <a:r>
                <a:rPr lang="en-US" altLang="en-US" sz="2700" b="1" i="1">
                  <a:solidFill>
                    <a:prstClr val="black"/>
                  </a:solidFill>
                  <a:latin typeface="Arial" panose="020B0604020202020204" pitchFamily="34" charset="0"/>
                </a:rPr>
                <a:t>CFFDRS</a:t>
              </a:r>
              <a:endParaRPr lang="en-US" altLang="en-US" sz="1500" b="1" i="1">
                <a:solidFill>
                  <a:prstClr val="black"/>
                </a:solidFill>
                <a:latin typeface="Arial" panose="020B0604020202020204" pitchFamily="34" charset="0"/>
              </a:endParaRPr>
            </a:p>
          </p:txBody>
        </p:sp>
      </p:grpSp>
      <p:sp>
        <p:nvSpPr>
          <p:cNvPr id="35" name="Rectangle 34"/>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37" name="Text Box 12"/>
          <p:cNvSpPr txBox="1">
            <a:spLocks noChangeArrowheads="1"/>
          </p:cNvSpPr>
          <p:nvPr/>
        </p:nvSpPr>
        <p:spPr bwMode="auto">
          <a:xfrm>
            <a:off x="138430" y="1051212"/>
            <a:ext cx="2979086" cy="3416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Bef>
                <a:spcPct val="0"/>
              </a:spcBef>
              <a:spcAft>
                <a:spcPct val="0"/>
              </a:spcAft>
              <a:buClrTx/>
              <a:buNone/>
            </a:pPr>
            <a:r>
              <a:rPr lang="en-US" altLang="en-US" sz="2400" b="1" dirty="0">
                <a:solidFill>
                  <a:prstClr val="black"/>
                </a:solidFill>
                <a:latin typeface="+mn-lt"/>
              </a:rPr>
              <a:t>The Canadian Forest Service developed the CFFDRS to predict fire danger in Canada.</a:t>
            </a:r>
          </a:p>
          <a:p>
            <a:pPr eaLnBrk="1" fontAlgn="base" hangingPunct="1">
              <a:spcBef>
                <a:spcPct val="0"/>
              </a:spcBef>
              <a:spcAft>
                <a:spcPct val="0"/>
              </a:spcAft>
              <a:buClrTx/>
              <a:buNone/>
            </a:pPr>
            <a:endParaRPr lang="en-US" altLang="en-US" sz="2400" b="1" dirty="0">
              <a:solidFill>
                <a:prstClr val="black"/>
              </a:solidFill>
              <a:latin typeface="+mn-lt"/>
            </a:endParaRPr>
          </a:p>
          <a:p>
            <a:pPr eaLnBrk="1" fontAlgn="base" hangingPunct="1">
              <a:spcBef>
                <a:spcPct val="0"/>
              </a:spcBef>
              <a:spcAft>
                <a:spcPct val="0"/>
              </a:spcAft>
              <a:buClrTx/>
              <a:buNone/>
            </a:pPr>
            <a:r>
              <a:rPr lang="en-CA" altLang="en-US" sz="2400" b="1" dirty="0">
                <a:solidFill>
                  <a:prstClr val="black"/>
                </a:solidFill>
                <a:latin typeface="+mn-lt"/>
              </a:rPr>
              <a:t>It has been important in Canadian forest protection operations since 1970.  </a:t>
            </a:r>
            <a:endParaRPr lang="en-US" altLang="en-US" sz="2400" b="1" dirty="0">
              <a:solidFill>
                <a:prstClr val="black"/>
              </a:solidFill>
              <a:latin typeface="+mn-lt"/>
            </a:endParaRPr>
          </a:p>
        </p:txBody>
      </p:sp>
      <p:sp>
        <p:nvSpPr>
          <p:cNvPr id="39"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Canadian Forest Fire Danger Rating System</a:t>
            </a:r>
          </a:p>
        </p:txBody>
      </p:sp>
    </p:spTree>
    <p:extLst>
      <p:ext uri="{BB962C8B-B14F-4D97-AF65-F5344CB8AC3E}">
        <p14:creationId xmlns:p14="http://schemas.microsoft.com/office/powerpoint/2010/main" val="233027332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fld id="{1234350C-326C-4BC1-91C8-3AC72E6C3649}" type="slidenum">
              <a:rPr lang="en-US" altLang="en-US">
                <a:solidFill>
                  <a:prstClr val="black"/>
                </a:solidFill>
                <a:latin typeface="Calibri" panose="020F0502020204030204" pitchFamily="34" charset="0"/>
              </a:rPr>
              <a:pPr eaLnBrk="1" fontAlgn="base" hangingPunct="1">
                <a:spcBef>
                  <a:spcPct val="0"/>
                </a:spcBef>
                <a:spcAft>
                  <a:spcPct val="0"/>
                </a:spcAft>
              </a:pPr>
              <a:t>25</a:t>
            </a:fld>
            <a:endParaRPr lang="en-US" altLang="en-US">
              <a:solidFill>
                <a:prstClr val="black"/>
              </a:solidFill>
              <a:latin typeface="Calibri" panose="020F0502020204030204" pitchFamily="34" charset="0"/>
            </a:endParaRPr>
          </a:p>
        </p:txBody>
      </p:sp>
      <p:grpSp>
        <p:nvGrpSpPr>
          <p:cNvPr id="4" name="Group 3"/>
          <p:cNvGrpSpPr/>
          <p:nvPr/>
        </p:nvGrpSpPr>
        <p:grpSpPr>
          <a:xfrm>
            <a:off x="473073" y="1258307"/>
            <a:ext cx="6516034" cy="3551635"/>
            <a:chOff x="473073" y="1806947"/>
            <a:chExt cx="6516034" cy="3551635"/>
          </a:xfrm>
        </p:grpSpPr>
        <p:sp>
          <p:nvSpPr>
            <p:cNvPr id="8" name="Line 1050"/>
            <p:cNvSpPr>
              <a:spLocks noChangeShapeType="1"/>
            </p:cNvSpPr>
            <p:nvPr/>
          </p:nvSpPr>
          <p:spPr bwMode="auto">
            <a:xfrm>
              <a:off x="2645707" y="3130922"/>
              <a:ext cx="0" cy="34290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0">
                <a:solidFill>
                  <a:srgbClr val="9BBB59">
                    <a:lumMod val="50000"/>
                  </a:srgbClr>
                </a:solidFill>
                <a:latin typeface="Arial" panose="020B0604020202020204" pitchFamily="34" charset="0"/>
              </a:endParaRPr>
            </a:p>
          </p:txBody>
        </p:sp>
        <p:sp>
          <p:nvSpPr>
            <p:cNvPr id="9" name="Line 1051"/>
            <p:cNvSpPr>
              <a:spLocks noChangeShapeType="1"/>
            </p:cNvSpPr>
            <p:nvPr/>
          </p:nvSpPr>
          <p:spPr bwMode="auto">
            <a:xfrm>
              <a:off x="2645707" y="3473822"/>
              <a:ext cx="1143000" cy="0"/>
            </a:xfrm>
            <a:prstGeom prst="line">
              <a:avLst/>
            </a:prstGeom>
            <a:noFill/>
            <a:ln w="76200">
              <a:solidFill>
                <a:srgbClr val="6699FF"/>
              </a:solidFill>
              <a:round/>
              <a:headEnd type="none" w="sm" len="sm"/>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0">
                <a:solidFill>
                  <a:srgbClr val="9BBB59">
                    <a:lumMod val="50000"/>
                  </a:srgbClr>
                </a:solidFill>
                <a:latin typeface="Arial" panose="020B0604020202020204" pitchFamily="34" charset="0"/>
              </a:endParaRPr>
            </a:p>
          </p:txBody>
        </p:sp>
        <p:sp>
          <p:nvSpPr>
            <p:cNvPr id="10" name="Line 1054"/>
            <p:cNvSpPr>
              <a:spLocks noChangeShapeType="1"/>
            </p:cNvSpPr>
            <p:nvPr/>
          </p:nvSpPr>
          <p:spPr bwMode="auto">
            <a:xfrm flipH="1">
              <a:off x="6360457" y="3130922"/>
              <a:ext cx="0" cy="40005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0">
                <a:solidFill>
                  <a:srgbClr val="9BBB59">
                    <a:lumMod val="50000"/>
                  </a:srgbClr>
                </a:solidFill>
                <a:latin typeface="Arial" panose="020B0604020202020204" pitchFamily="34" charset="0"/>
              </a:endParaRPr>
            </a:p>
          </p:txBody>
        </p:sp>
        <p:sp>
          <p:nvSpPr>
            <p:cNvPr id="11" name="Line 1055"/>
            <p:cNvSpPr>
              <a:spLocks noChangeShapeType="1"/>
            </p:cNvSpPr>
            <p:nvPr/>
          </p:nvSpPr>
          <p:spPr bwMode="auto">
            <a:xfrm>
              <a:off x="4817407" y="3073772"/>
              <a:ext cx="0" cy="45720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0">
                <a:solidFill>
                  <a:srgbClr val="9BBB59">
                    <a:lumMod val="50000"/>
                  </a:srgbClr>
                </a:solidFill>
                <a:latin typeface="Arial" panose="020B0604020202020204" pitchFamily="34" charset="0"/>
              </a:endParaRPr>
            </a:p>
          </p:txBody>
        </p:sp>
        <p:sp>
          <p:nvSpPr>
            <p:cNvPr id="12" name="Line 1056"/>
            <p:cNvSpPr>
              <a:spLocks noChangeShapeType="1"/>
            </p:cNvSpPr>
            <p:nvPr/>
          </p:nvSpPr>
          <p:spPr bwMode="auto">
            <a:xfrm>
              <a:off x="4817407" y="3530972"/>
              <a:ext cx="1543050" cy="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0">
                <a:solidFill>
                  <a:srgbClr val="9BBB59">
                    <a:lumMod val="50000"/>
                  </a:srgbClr>
                </a:solidFill>
                <a:latin typeface="Arial" panose="020B0604020202020204" pitchFamily="34" charset="0"/>
              </a:endParaRPr>
            </a:p>
          </p:txBody>
        </p:sp>
        <p:sp>
          <p:nvSpPr>
            <p:cNvPr id="13" name="Line 1058"/>
            <p:cNvSpPr>
              <a:spLocks noChangeShapeType="1"/>
            </p:cNvSpPr>
            <p:nvPr/>
          </p:nvSpPr>
          <p:spPr bwMode="auto">
            <a:xfrm>
              <a:off x="4131607" y="4102472"/>
              <a:ext cx="1085850" cy="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0">
                <a:solidFill>
                  <a:srgbClr val="9BBB59">
                    <a:lumMod val="50000"/>
                  </a:srgbClr>
                </a:solidFill>
                <a:latin typeface="Arial" panose="020B0604020202020204" pitchFamily="34" charset="0"/>
              </a:endParaRPr>
            </a:p>
          </p:txBody>
        </p:sp>
        <p:sp>
          <p:nvSpPr>
            <p:cNvPr id="14" name="Line 1065"/>
            <p:cNvSpPr>
              <a:spLocks noChangeShapeType="1"/>
            </p:cNvSpPr>
            <p:nvPr/>
          </p:nvSpPr>
          <p:spPr bwMode="auto">
            <a:xfrm>
              <a:off x="3788707" y="2330822"/>
              <a:ext cx="0" cy="14859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0">
                <a:solidFill>
                  <a:srgbClr val="9BBB59">
                    <a:lumMod val="50000"/>
                  </a:srgbClr>
                </a:solidFill>
                <a:latin typeface="Arial" panose="020B0604020202020204" pitchFamily="34" charset="0"/>
              </a:endParaRPr>
            </a:p>
          </p:txBody>
        </p:sp>
        <p:sp>
          <p:nvSpPr>
            <p:cNvPr id="15" name="Line 1066"/>
            <p:cNvSpPr>
              <a:spLocks noChangeShapeType="1"/>
            </p:cNvSpPr>
            <p:nvPr/>
          </p:nvSpPr>
          <p:spPr bwMode="auto">
            <a:xfrm>
              <a:off x="2645707" y="2330822"/>
              <a:ext cx="0" cy="3429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0">
                <a:solidFill>
                  <a:srgbClr val="9BBB59">
                    <a:lumMod val="50000"/>
                  </a:srgbClr>
                </a:solidFill>
                <a:latin typeface="Arial" panose="020B0604020202020204" pitchFamily="34" charset="0"/>
              </a:endParaRPr>
            </a:p>
          </p:txBody>
        </p:sp>
        <p:sp>
          <p:nvSpPr>
            <p:cNvPr id="16" name="Line 1069"/>
            <p:cNvSpPr>
              <a:spLocks noChangeShapeType="1"/>
            </p:cNvSpPr>
            <p:nvPr/>
          </p:nvSpPr>
          <p:spPr bwMode="auto">
            <a:xfrm>
              <a:off x="4703107" y="4102472"/>
              <a:ext cx="0" cy="6858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0">
                <a:solidFill>
                  <a:srgbClr val="9BBB59">
                    <a:lumMod val="50000"/>
                  </a:srgbClr>
                </a:solidFill>
                <a:latin typeface="Arial" panose="020B0604020202020204" pitchFamily="34" charset="0"/>
              </a:endParaRPr>
            </a:p>
          </p:txBody>
        </p:sp>
        <p:sp>
          <p:nvSpPr>
            <p:cNvPr id="17" name="Line 1071"/>
            <p:cNvSpPr>
              <a:spLocks noChangeShapeType="1"/>
            </p:cNvSpPr>
            <p:nvPr/>
          </p:nvSpPr>
          <p:spPr bwMode="auto">
            <a:xfrm>
              <a:off x="5731807" y="3530972"/>
              <a:ext cx="0" cy="28575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0">
                <a:solidFill>
                  <a:srgbClr val="9BBB59">
                    <a:lumMod val="50000"/>
                  </a:srgbClr>
                </a:solidFill>
                <a:latin typeface="Arial" panose="020B0604020202020204" pitchFamily="34" charset="0"/>
              </a:endParaRPr>
            </a:p>
          </p:txBody>
        </p:sp>
        <p:sp>
          <p:nvSpPr>
            <p:cNvPr id="18" name="Line 1085"/>
            <p:cNvSpPr>
              <a:spLocks noChangeShapeType="1"/>
            </p:cNvSpPr>
            <p:nvPr/>
          </p:nvSpPr>
          <p:spPr bwMode="auto">
            <a:xfrm>
              <a:off x="4817407" y="2330822"/>
              <a:ext cx="0" cy="3429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0">
                <a:solidFill>
                  <a:srgbClr val="9BBB59">
                    <a:lumMod val="50000"/>
                  </a:srgbClr>
                </a:solidFill>
                <a:latin typeface="Arial" panose="020B0604020202020204" pitchFamily="34" charset="0"/>
              </a:endParaRPr>
            </a:p>
          </p:txBody>
        </p:sp>
        <p:sp>
          <p:nvSpPr>
            <p:cNvPr id="19" name="Line 1086"/>
            <p:cNvSpPr>
              <a:spLocks noChangeShapeType="1"/>
            </p:cNvSpPr>
            <p:nvPr/>
          </p:nvSpPr>
          <p:spPr bwMode="auto">
            <a:xfrm flipH="1">
              <a:off x="6360457" y="2330822"/>
              <a:ext cx="0" cy="3429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0">
                <a:solidFill>
                  <a:srgbClr val="9BBB59">
                    <a:lumMod val="50000"/>
                  </a:srgbClr>
                </a:solidFill>
                <a:latin typeface="Arial" panose="020B0604020202020204" pitchFamily="34" charset="0"/>
              </a:endParaRPr>
            </a:p>
          </p:txBody>
        </p:sp>
        <p:sp>
          <p:nvSpPr>
            <p:cNvPr id="20" name="Text Box 1029"/>
            <p:cNvSpPr txBox="1">
              <a:spLocks noChangeArrowheads="1"/>
            </p:cNvSpPr>
            <p:nvPr/>
          </p:nvSpPr>
          <p:spPr bwMode="auto">
            <a:xfrm>
              <a:off x="2117225" y="1806947"/>
              <a:ext cx="1002198" cy="577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050" b="1" dirty="0">
                  <a:solidFill>
                    <a:srgbClr val="9BBB59">
                      <a:lumMod val="50000"/>
                    </a:srgbClr>
                  </a:solidFill>
                </a:rPr>
                <a:t>Temperature</a:t>
              </a:r>
            </a:p>
            <a:p>
              <a:pPr algn="ctr" eaLnBrk="1" fontAlgn="base" hangingPunct="1">
                <a:spcBef>
                  <a:spcPct val="0"/>
                </a:spcBef>
                <a:spcAft>
                  <a:spcPct val="0"/>
                </a:spcAft>
                <a:buNone/>
                <a:defRPr/>
              </a:pPr>
              <a:r>
                <a:rPr lang="en-US" altLang="en-US" sz="1050" b="1" dirty="0">
                  <a:solidFill>
                    <a:srgbClr val="9BBB59">
                      <a:lumMod val="50000"/>
                    </a:srgbClr>
                  </a:solidFill>
                </a:rPr>
                <a:t>Humidity,</a:t>
              </a:r>
            </a:p>
            <a:p>
              <a:pPr algn="ctr" eaLnBrk="1" fontAlgn="base" hangingPunct="1">
                <a:spcBef>
                  <a:spcPct val="0"/>
                </a:spcBef>
                <a:spcAft>
                  <a:spcPct val="0"/>
                </a:spcAft>
                <a:buNone/>
                <a:defRPr/>
              </a:pPr>
              <a:r>
                <a:rPr lang="en-US" altLang="en-US" sz="1050" b="1" dirty="0">
                  <a:solidFill>
                    <a:srgbClr val="9BBB59">
                      <a:lumMod val="50000"/>
                    </a:srgbClr>
                  </a:solidFill>
                </a:rPr>
                <a:t>Wind, Rain</a:t>
              </a:r>
              <a:endParaRPr lang="en-US" altLang="en-US" sz="1200" b="1" dirty="0">
                <a:solidFill>
                  <a:srgbClr val="9BBB59">
                    <a:lumMod val="50000"/>
                  </a:srgbClr>
                </a:solidFill>
              </a:endParaRPr>
            </a:p>
          </p:txBody>
        </p:sp>
        <p:sp>
          <p:nvSpPr>
            <p:cNvPr id="21" name="Text Box 1030"/>
            <p:cNvSpPr txBox="1">
              <a:spLocks noChangeArrowheads="1"/>
            </p:cNvSpPr>
            <p:nvPr/>
          </p:nvSpPr>
          <p:spPr bwMode="auto">
            <a:xfrm>
              <a:off x="4271085" y="1806947"/>
              <a:ext cx="1039067" cy="577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050" b="1">
                  <a:solidFill>
                    <a:srgbClr val="9BBB59">
                      <a:lumMod val="50000"/>
                    </a:srgbClr>
                  </a:solidFill>
                </a:rPr>
                <a:t>Temperature,</a:t>
              </a:r>
            </a:p>
            <a:p>
              <a:pPr algn="ctr" eaLnBrk="1" fontAlgn="base" hangingPunct="1">
                <a:spcBef>
                  <a:spcPct val="0"/>
                </a:spcBef>
                <a:spcAft>
                  <a:spcPct val="0"/>
                </a:spcAft>
                <a:buNone/>
                <a:defRPr/>
              </a:pPr>
              <a:r>
                <a:rPr lang="en-US" altLang="en-US" sz="1050" b="1">
                  <a:solidFill>
                    <a:srgbClr val="9BBB59">
                      <a:lumMod val="50000"/>
                    </a:srgbClr>
                  </a:solidFill>
                </a:rPr>
                <a:t>Humidity,</a:t>
              </a:r>
            </a:p>
            <a:p>
              <a:pPr algn="ctr" eaLnBrk="1" fontAlgn="base" hangingPunct="1">
                <a:spcBef>
                  <a:spcPct val="0"/>
                </a:spcBef>
                <a:spcAft>
                  <a:spcPct val="0"/>
                </a:spcAft>
                <a:buNone/>
                <a:defRPr/>
              </a:pPr>
              <a:r>
                <a:rPr lang="en-US" altLang="en-US" sz="1050" b="1">
                  <a:solidFill>
                    <a:srgbClr val="9BBB59">
                      <a:lumMod val="50000"/>
                    </a:srgbClr>
                  </a:solidFill>
                </a:rPr>
                <a:t>Rain</a:t>
              </a:r>
            </a:p>
          </p:txBody>
        </p:sp>
        <p:sp>
          <p:nvSpPr>
            <p:cNvPr id="22" name="Text Box 1031"/>
            <p:cNvSpPr txBox="1">
              <a:spLocks noChangeArrowheads="1"/>
            </p:cNvSpPr>
            <p:nvPr/>
          </p:nvSpPr>
          <p:spPr bwMode="auto">
            <a:xfrm>
              <a:off x="3469766" y="1966492"/>
              <a:ext cx="511679" cy="253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050" b="1">
                  <a:solidFill>
                    <a:srgbClr val="9BBB59">
                      <a:lumMod val="50000"/>
                    </a:srgbClr>
                  </a:solidFill>
                </a:rPr>
                <a:t>Wind</a:t>
              </a:r>
              <a:endParaRPr lang="en-US" altLang="en-US" sz="1200" b="1">
                <a:solidFill>
                  <a:srgbClr val="9BBB59">
                    <a:lumMod val="50000"/>
                  </a:srgbClr>
                </a:solidFill>
              </a:endParaRPr>
            </a:p>
          </p:txBody>
        </p:sp>
        <p:sp>
          <p:nvSpPr>
            <p:cNvPr id="23" name="Text Box 1032"/>
            <p:cNvSpPr txBox="1">
              <a:spLocks noChangeArrowheads="1"/>
            </p:cNvSpPr>
            <p:nvPr/>
          </p:nvSpPr>
          <p:spPr bwMode="auto">
            <a:xfrm>
              <a:off x="5842710" y="1886720"/>
              <a:ext cx="1039067" cy="415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050" b="1">
                  <a:solidFill>
                    <a:srgbClr val="9BBB59">
                      <a:lumMod val="50000"/>
                    </a:srgbClr>
                  </a:solidFill>
                </a:rPr>
                <a:t>Temperature,</a:t>
              </a:r>
            </a:p>
            <a:p>
              <a:pPr algn="ctr" eaLnBrk="1" fontAlgn="base" hangingPunct="1">
                <a:spcBef>
                  <a:spcPct val="0"/>
                </a:spcBef>
                <a:spcAft>
                  <a:spcPct val="0"/>
                </a:spcAft>
                <a:buNone/>
                <a:defRPr/>
              </a:pPr>
              <a:r>
                <a:rPr lang="en-US" altLang="en-US" sz="1050" b="1">
                  <a:solidFill>
                    <a:srgbClr val="9BBB59">
                      <a:lumMod val="50000"/>
                    </a:srgbClr>
                  </a:solidFill>
                </a:rPr>
                <a:t>Rain</a:t>
              </a:r>
              <a:endParaRPr lang="en-US" altLang="en-US" sz="1200" b="1">
                <a:solidFill>
                  <a:srgbClr val="9BBB59">
                    <a:lumMod val="50000"/>
                  </a:srgbClr>
                </a:solidFill>
              </a:endParaRPr>
            </a:p>
          </p:txBody>
        </p:sp>
        <p:sp>
          <p:nvSpPr>
            <p:cNvPr id="24" name="Text Box 1033"/>
            <p:cNvSpPr txBox="1">
              <a:spLocks noChangeArrowheads="1"/>
            </p:cNvSpPr>
            <p:nvPr/>
          </p:nvSpPr>
          <p:spPr bwMode="auto">
            <a:xfrm>
              <a:off x="527339" y="1862907"/>
              <a:ext cx="1167307"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200" b="1" i="1" dirty="0">
                  <a:solidFill>
                    <a:srgbClr val="9BBB59">
                      <a:lumMod val="50000"/>
                    </a:srgbClr>
                  </a:solidFill>
                </a:rPr>
                <a:t>Fire Weather</a:t>
              </a:r>
            </a:p>
            <a:p>
              <a:pPr algn="ctr" eaLnBrk="1" fontAlgn="base" hangingPunct="1">
                <a:spcBef>
                  <a:spcPct val="0"/>
                </a:spcBef>
                <a:spcAft>
                  <a:spcPct val="0"/>
                </a:spcAft>
                <a:buNone/>
                <a:defRPr/>
              </a:pPr>
              <a:r>
                <a:rPr lang="en-US" altLang="en-US" sz="1200" b="1" i="1" dirty="0">
                  <a:solidFill>
                    <a:srgbClr val="9BBB59">
                      <a:lumMod val="50000"/>
                    </a:srgbClr>
                  </a:solidFill>
                </a:rPr>
                <a:t>Observations</a:t>
              </a:r>
              <a:endParaRPr lang="en-US" altLang="en-US" sz="1350" b="1" i="1" dirty="0">
                <a:solidFill>
                  <a:srgbClr val="9BBB59">
                    <a:lumMod val="50000"/>
                  </a:srgbClr>
                </a:solidFill>
              </a:endParaRPr>
            </a:p>
          </p:txBody>
        </p:sp>
        <p:grpSp>
          <p:nvGrpSpPr>
            <p:cNvPr id="25" name="Group 1081"/>
            <p:cNvGrpSpPr>
              <a:grpSpLocks/>
            </p:cNvGrpSpPr>
            <p:nvPr/>
          </p:nvGrpSpPr>
          <p:grpSpPr bwMode="auto">
            <a:xfrm>
              <a:off x="5788957" y="2702297"/>
              <a:ext cx="1200150" cy="571500"/>
              <a:chOff x="4512" y="1872"/>
              <a:chExt cx="1008" cy="480"/>
            </a:xfrm>
            <a:solidFill>
              <a:srgbClr val="FFFF00"/>
            </a:solidFill>
          </p:grpSpPr>
          <p:sp>
            <p:nvSpPr>
              <p:cNvPr id="26" name="Rectangle 1075"/>
              <p:cNvSpPr>
                <a:spLocks noChangeArrowheads="1"/>
              </p:cNvSpPr>
              <p:nvPr/>
            </p:nvSpPr>
            <p:spPr bwMode="auto">
              <a:xfrm>
                <a:off x="4512" y="1872"/>
                <a:ext cx="1008"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0">
                  <a:solidFill>
                    <a:srgbClr val="9BBB59">
                      <a:lumMod val="50000"/>
                    </a:srgbClr>
                  </a:solidFill>
                </a:endParaRPr>
              </a:p>
            </p:txBody>
          </p:sp>
          <p:sp>
            <p:nvSpPr>
              <p:cNvPr id="27" name="Text Box 1034"/>
              <p:cNvSpPr txBox="1">
                <a:spLocks noChangeArrowheads="1"/>
              </p:cNvSpPr>
              <p:nvPr/>
            </p:nvSpPr>
            <p:spPr bwMode="auto">
              <a:xfrm>
                <a:off x="4560" y="1910"/>
                <a:ext cx="956" cy="427"/>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a:solidFill>
                      <a:srgbClr val="9BBB59">
                        <a:lumMod val="50000"/>
                      </a:srgbClr>
                    </a:solidFill>
                  </a:rPr>
                  <a:t>DC</a:t>
                </a:r>
              </a:p>
              <a:p>
                <a:pPr eaLnBrk="1" fontAlgn="base" hangingPunct="1">
                  <a:spcBef>
                    <a:spcPct val="0"/>
                  </a:spcBef>
                  <a:spcAft>
                    <a:spcPct val="0"/>
                  </a:spcAft>
                  <a:buNone/>
                  <a:defRPr/>
                </a:pPr>
                <a:r>
                  <a:rPr lang="en-US" altLang="en-US" sz="1200">
                    <a:solidFill>
                      <a:srgbClr val="9BBB59">
                        <a:lumMod val="50000"/>
                      </a:srgbClr>
                    </a:solidFill>
                  </a:rPr>
                  <a:t>Drought Code</a:t>
                </a:r>
                <a:endParaRPr lang="en-US" altLang="en-US" sz="1500" b="1">
                  <a:solidFill>
                    <a:srgbClr val="9BBB59">
                      <a:lumMod val="50000"/>
                    </a:srgbClr>
                  </a:solidFill>
                </a:endParaRPr>
              </a:p>
            </p:txBody>
          </p:sp>
        </p:grpSp>
        <p:grpSp>
          <p:nvGrpSpPr>
            <p:cNvPr id="28" name="Group 1080"/>
            <p:cNvGrpSpPr>
              <a:grpSpLocks/>
            </p:cNvGrpSpPr>
            <p:nvPr/>
          </p:nvGrpSpPr>
          <p:grpSpPr bwMode="auto">
            <a:xfrm>
              <a:off x="4017307" y="2702297"/>
              <a:ext cx="1600200" cy="571500"/>
              <a:chOff x="3024" y="1919"/>
              <a:chExt cx="1344" cy="480"/>
            </a:xfrm>
            <a:solidFill>
              <a:srgbClr val="FFFF00"/>
            </a:solidFill>
          </p:grpSpPr>
          <p:sp>
            <p:nvSpPr>
              <p:cNvPr id="29" name="Rectangle 1074"/>
              <p:cNvSpPr>
                <a:spLocks noChangeArrowheads="1"/>
              </p:cNvSpPr>
              <p:nvPr/>
            </p:nvSpPr>
            <p:spPr bwMode="auto">
              <a:xfrm>
                <a:off x="3024" y="1919"/>
                <a:ext cx="1344"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0">
                  <a:solidFill>
                    <a:srgbClr val="9BBB59">
                      <a:lumMod val="50000"/>
                    </a:srgbClr>
                  </a:solidFill>
                </a:endParaRPr>
              </a:p>
            </p:txBody>
          </p:sp>
          <p:sp>
            <p:nvSpPr>
              <p:cNvPr id="30" name="Text Box 1035"/>
              <p:cNvSpPr txBox="1">
                <a:spLocks noChangeArrowheads="1"/>
              </p:cNvSpPr>
              <p:nvPr/>
            </p:nvSpPr>
            <p:spPr bwMode="auto">
              <a:xfrm>
                <a:off x="3087" y="1957"/>
                <a:ext cx="1264" cy="427"/>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a:solidFill>
                      <a:srgbClr val="9BBB59">
                        <a:lumMod val="50000"/>
                      </a:srgbClr>
                    </a:solidFill>
                  </a:rPr>
                  <a:t>DMC</a:t>
                </a:r>
              </a:p>
              <a:p>
                <a:pPr eaLnBrk="1" fontAlgn="base" hangingPunct="1">
                  <a:spcBef>
                    <a:spcPct val="0"/>
                  </a:spcBef>
                  <a:spcAft>
                    <a:spcPct val="0"/>
                  </a:spcAft>
                  <a:buNone/>
                  <a:defRPr/>
                </a:pPr>
                <a:r>
                  <a:rPr lang="en-US" altLang="en-US" sz="1200">
                    <a:solidFill>
                      <a:srgbClr val="9BBB59">
                        <a:lumMod val="50000"/>
                      </a:srgbClr>
                    </a:solidFill>
                  </a:rPr>
                  <a:t>Duff Moisture Code</a:t>
                </a:r>
                <a:endParaRPr lang="en-US" altLang="en-US" sz="1500" b="1">
                  <a:solidFill>
                    <a:srgbClr val="9BBB59">
                      <a:lumMod val="50000"/>
                    </a:srgbClr>
                  </a:solidFill>
                </a:endParaRPr>
              </a:p>
            </p:txBody>
          </p:sp>
        </p:grpSp>
        <p:grpSp>
          <p:nvGrpSpPr>
            <p:cNvPr id="31" name="Group 1083"/>
            <p:cNvGrpSpPr>
              <a:grpSpLocks/>
            </p:cNvGrpSpPr>
            <p:nvPr/>
          </p:nvGrpSpPr>
          <p:grpSpPr bwMode="auto">
            <a:xfrm>
              <a:off x="2588557" y="3845297"/>
              <a:ext cx="1600200" cy="571500"/>
              <a:chOff x="1464" y="2832"/>
              <a:chExt cx="1344" cy="480"/>
            </a:xfrm>
            <a:solidFill>
              <a:srgbClr val="FFFF00"/>
            </a:solidFill>
          </p:grpSpPr>
          <p:sp>
            <p:nvSpPr>
              <p:cNvPr id="32" name="Rectangle 1076"/>
              <p:cNvSpPr>
                <a:spLocks noChangeArrowheads="1"/>
              </p:cNvSpPr>
              <p:nvPr/>
            </p:nvSpPr>
            <p:spPr bwMode="auto">
              <a:xfrm>
                <a:off x="1464" y="2832"/>
                <a:ext cx="1344"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0">
                  <a:solidFill>
                    <a:srgbClr val="9BBB59">
                      <a:lumMod val="50000"/>
                    </a:srgbClr>
                  </a:solidFill>
                </a:endParaRPr>
              </a:p>
            </p:txBody>
          </p:sp>
          <p:sp>
            <p:nvSpPr>
              <p:cNvPr id="33" name="Text Box 1036"/>
              <p:cNvSpPr txBox="1">
                <a:spLocks noChangeArrowheads="1"/>
              </p:cNvSpPr>
              <p:nvPr/>
            </p:nvSpPr>
            <p:spPr bwMode="auto">
              <a:xfrm>
                <a:off x="1488" y="2870"/>
                <a:ext cx="1296" cy="427"/>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a:solidFill>
                      <a:srgbClr val="9BBB59">
                        <a:lumMod val="50000"/>
                      </a:srgbClr>
                    </a:solidFill>
                  </a:rPr>
                  <a:t>ISI</a:t>
                </a:r>
              </a:p>
              <a:p>
                <a:pPr eaLnBrk="1" fontAlgn="base" hangingPunct="1">
                  <a:spcBef>
                    <a:spcPct val="0"/>
                  </a:spcBef>
                  <a:spcAft>
                    <a:spcPct val="0"/>
                  </a:spcAft>
                  <a:buNone/>
                  <a:defRPr/>
                </a:pPr>
                <a:r>
                  <a:rPr lang="en-US" altLang="en-US" sz="1200">
                    <a:solidFill>
                      <a:srgbClr val="9BBB59">
                        <a:lumMod val="50000"/>
                      </a:srgbClr>
                    </a:solidFill>
                  </a:rPr>
                  <a:t>Initial Spread Index</a:t>
                </a:r>
                <a:endParaRPr lang="en-US" altLang="en-US" sz="1500">
                  <a:solidFill>
                    <a:srgbClr val="9BBB59">
                      <a:lumMod val="50000"/>
                    </a:srgbClr>
                  </a:solidFill>
                </a:endParaRPr>
              </a:p>
            </p:txBody>
          </p:sp>
        </p:grpSp>
        <p:grpSp>
          <p:nvGrpSpPr>
            <p:cNvPr id="34" name="Group 1082"/>
            <p:cNvGrpSpPr>
              <a:grpSpLocks/>
            </p:cNvGrpSpPr>
            <p:nvPr/>
          </p:nvGrpSpPr>
          <p:grpSpPr bwMode="auto">
            <a:xfrm>
              <a:off x="5103157" y="3845297"/>
              <a:ext cx="1314450" cy="571500"/>
              <a:chOff x="3984" y="2880"/>
              <a:chExt cx="1104" cy="480"/>
            </a:xfrm>
            <a:solidFill>
              <a:srgbClr val="FFFF00"/>
            </a:solidFill>
          </p:grpSpPr>
          <p:sp>
            <p:nvSpPr>
              <p:cNvPr id="35" name="Rectangle 1077"/>
              <p:cNvSpPr>
                <a:spLocks noChangeArrowheads="1"/>
              </p:cNvSpPr>
              <p:nvPr/>
            </p:nvSpPr>
            <p:spPr bwMode="auto">
              <a:xfrm>
                <a:off x="3984" y="2880"/>
                <a:ext cx="1104"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0">
                  <a:solidFill>
                    <a:srgbClr val="9BBB59">
                      <a:lumMod val="50000"/>
                    </a:srgbClr>
                  </a:solidFill>
                </a:endParaRPr>
              </a:p>
            </p:txBody>
          </p:sp>
          <p:sp>
            <p:nvSpPr>
              <p:cNvPr id="36" name="Text Box 1037"/>
              <p:cNvSpPr txBox="1">
                <a:spLocks noChangeArrowheads="1"/>
              </p:cNvSpPr>
              <p:nvPr/>
            </p:nvSpPr>
            <p:spPr bwMode="auto">
              <a:xfrm>
                <a:off x="4091" y="2918"/>
                <a:ext cx="935" cy="427"/>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a:solidFill>
                      <a:srgbClr val="9BBB59">
                        <a:lumMod val="50000"/>
                      </a:srgbClr>
                    </a:solidFill>
                  </a:rPr>
                  <a:t>BUI</a:t>
                </a:r>
              </a:p>
              <a:p>
                <a:pPr eaLnBrk="1" fontAlgn="base" hangingPunct="1">
                  <a:spcBef>
                    <a:spcPct val="0"/>
                  </a:spcBef>
                  <a:spcAft>
                    <a:spcPct val="0"/>
                  </a:spcAft>
                  <a:buNone/>
                  <a:defRPr/>
                </a:pPr>
                <a:r>
                  <a:rPr lang="en-US" altLang="en-US" sz="1200">
                    <a:solidFill>
                      <a:srgbClr val="9BBB59">
                        <a:lumMod val="50000"/>
                      </a:srgbClr>
                    </a:solidFill>
                  </a:rPr>
                  <a:t>Buildup Index</a:t>
                </a:r>
                <a:endParaRPr lang="en-US" altLang="en-US" sz="1350">
                  <a:solidFill>
                    <a:srgbClr val="9BBB59">
                      <a:lumMod val="50000"/>
                    </a:srgbClr>
                  </a:solidFill>
                </a:endParaRPr>
              </a:p>
            </p:txBody>
          </p:sp>
        </p:grpSp>
        <p:grpSp>
          <p:nvGrpSpPr>
            <p:cNvPr id="37" name="Group 1084"/>
            <p:cNvGrpSpPr>
              <a:grpSpLocks/>
            </p:cNvGrpSpPr>
            <p:nvPr/>
          </p:nvGrpSpPr>
          <p:grpSpPr bwMode="auto">
            <a:xfrm>
              <a:off x="3845857" y="4787082"/>
              <a:ext cx="1657350" cy="571500"/>
              <a:chOff x="2880" y="3647"/>
              <a:chExt cx="1392" cy="480"/>
            </a:xfrm>
            <a:solidFill>
              <a:srgbClr val="FFFF00"/>
            </a:solidFill>
          </p:grpSpPr>
          <p:sp>
            <p:nvSpPr>
              <p:cNvPr id="38" name="Rectangle 1078"/>
              <p:cNvSpPr>
                <a:spLocks noChangeArrowheads="1"/>
              </p:cNvSpPr>
              <p:nvPr/>
            </p:nvSpPr>
            <p:spPr bwMode="auto">
              <a:xfrm>
                <a:off x="2880" y="3647"/>
                <a:ext cx="1392"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0">
                  <a:solidFill>
                    <a:srgbClr val="9BBB59">
                      <a:lumMod val="50000"/>
                    </a:srgbClr>
                  </a:solidFill>
                </a:endParaRPr>
              </a:p>
            </p:txBody>
          </p:sp>
          <p:sp>
            <p:nvSpPr>
              <p:cNvPr id="39" name="Text Box 1038"/>
              <p:cNvSpPr txBox="1">
                <a:spLocks noChangeArrowheads="1"/>
              </p:cNvSpPr>
              <p:nvPr/>
            </p:nvSpPr>
            <p:spPr bwMode="auto">
              <a:xfrm>
                <a:off x="2974" y="3685"/>
                <a:ext cx="1250" cy="427"/>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a:solidFill>
                      <a:srgbClr val="9BBB59">
                        <a:lumMod val="50000"/>
                      </a:srgbClr>
                    </a:solidFill>
                  </a:rPr>
                  <a:t>FWI</a:t>
                </a:r>
              </a:p>
              <a:p>
                <a:pPr eaLnBrk="1" fontAlgn="base" hangingPunct="1">
                  <a:spcBef>
                    <a:spcPct val="0"/>
                  </a:spcBef>
                  <a:spcAft>
                    <a:spcPct val="0"/>
                  </a:spcAft>
                  <a:buNone/>
                  <a:defRPr/>
                </a:pPr>
                <a:r>
                  <a:rPr lang="en-US" altLang="en-US" sz="1200">
                    <a:solidFill>
                      <a:srgbClr val="9BBB59">
                        <a:lumMod val="50000"/>
                      </a:srgbClr>
                    </a:solidFill>
                  </a:rPr>
                  <a:t>Fire Weather Index</a:t>
                </a:r>
                <a:endParaRPr lang="en-US" altLang="en-US" sz="1500" b="1">
                  <a:solidFill>
                    <a:srgbClr val="9BBB59">
                      <a:lumMod val="50000"/>
                    </a:srgbClr>
                  </a:solidFill>
                  <a:latin typeface="Times New Roman" pitchFamily="18" charset="0"/>
                </a:endParaRPr>
              </a:p>
            </p:txBody>
          </p:sp>
        </p:grpSp>
        <p:grpSp>
          <p:nvGrpSpPr>
            <p:cNvPr id="40" name="Group 1079"/>
            <p:cNvGrpSpPr>
              <a:grpSpLocks/>
            </p:cNvGrpSpPr>
            <p:nvPr/>
          </p:nvGrpSpPr>
          <p:grpSpPr bwMode="auto">
            <a:xfrm>
              <a:off x="1731307" y="2702297"/>
              <a:ext cx="1876425" cy="571500"/>
              <a:chOff x="1104" y="1920"/>
              <a:chExt cx="1576" cy="480"/>
            </a:xfrm>
            <a:solidFill>
              <a:srgbClr val="FFFF00"/>
            </a:solidFill>
          </p:grpSpPr>
          <p:sp>
            <p:nvSpPr>
              <p:cNvPr id="41" name="Rectangle 1045"/>
              <p:cNvSpPr>
                <a:spLocks noChangeArrowheads="1"/>
              </p:cNvSpPr>
              <p:nvPr/>
            </p:nvSpPr>
            <p:spPr bwMode="auto">
              <a:xfrm>
                <a:off x="1104" y="1920"/>
                <a:ext cx="1536"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0">
                  <a:solidFill>
                    <a:srgbClr val="9BBB59">
                      <a:lumMod val="50000"/>
                    </a:srgbClr>
                  </a:solidFill>
                </a:endParaRPr>
              </a:p>
            </p:txBody>
          </p:sp>
          <p:sp>
            <p:nvSpPr>
              <p:cNvPr id="42" name="Text Box 1039"/>
              <p:cNvSpPr txBox="1">
                <a:spLocks noChangeArrowheads="1"/>
              </p:cNvSpPr>
              <p:nvPr/>
            </p:nvSpPr>
            <p:spPr bwMode="auto">
              <a:xfrm>
                <a:off x="1114" y="1958"/>
                <a:ext cx="1566" cy="427"/>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dirty="0">
                    <a:solidFill>
                      <a:srgbClr val="9BBB59">
                        <a:lumMod val="50000"/>
                      </a:srgbClr>
                    </a:solidFill>
                  </a:rPr>
                  <a:t>FFMC</a:t>
                </a:r>
                <a:endParaRPr lang="en-US" altLang="en-US" sz="1500" dirty="0">
                  <a:solidFill>
                    <a:srgbClr val="9BBB59">
                      <a:lumMod val="50000"/>
                    </a:srgbClr>
                  </a:solidFill>
                </a:endParaRPr>
              </a:p>
              <a:p>
                <a:pPr eaLnBrk="1" fontAlgn="base" hangingPunct="1">
                  <a:spcBef>
                    <a:spcPct val="0"/>
                  </a:spcBef>
                  <a:spcAft>
                    <a:spcPct val="0"/>
                  </a:spcAft>
                  <a:buNone/>
                  <a:defRPr/>
                </a:pPr>
                <a:r>
                  <a:rPr lang="en-US" altLang="en-US" sz="1200" dirty="0">
                    <a:solidFill>
                      <a:srgbClr val="9BBB59">
                        <a:lumMod val="50000"/>
                      </a:srgbClr>
                    </a:solidFill>
                  </a:rPr>
                  <a:t>Fine Fuel Moisture Code</a:t>
                </a:r>
                <a:endParaRPr lang="en-US" altLang="en-US" sz="1500" b="1" dirty="0">
                  <a:solidFill>
                    <a:srgbClr val="9BBB59">
                      <a:lumMod val="50000"/>
                    </a:srgbClr>
                  </a:solidFill>
                </a:endParaRPr>
              </a:p>
            </p:txBody>
          </p:sp>
        </p:grpSp>
        <p:sp>
          <p:nvSpPr>
            <p:cNvPr id="43" name="Text Box 1040"/>
            <p:cNvSpPr txBox="1">
              <a:spLocks noChangeArrowheads="1"/>
            </p:cNvSpPr>
            <p:nvPr/>
          </p:nvSpPr>
          <p:spPr bwMode="auto">
            <a:xfrm>
              <a:off x="473760" y="3913163"/>
              <a:ext cx="1167307"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200" b="1" i="1" dirty="0">
                  <a:solidFill>
                    <a:srgbClr val="9BBB59">
                      <a:lumMod val="50000"/>
                    </a:srgbClr>
                  </a:solidFill>
                </a:rPr>
                <a:t>Fire Behavior</a:t>
              </a:r>
            </a:p>
            <a:p>
              <a:pPr algn="ctr" eaLnBrk="1" fontAlgn="base" hangingPunct="1">
                <a:spcBef>
                  <a:spcPct val="0"/>
                </a:spcBef>
                <a:spcAft>
                  <a:spcPct val="0"/>
                </a:spcAft>
                <a:buNone/>
                <a:defRPr/>
              </a:pPr>
              <a:r>
                <a:rPr lang="en-US" altLang="en-US" sz="1200" b="1" i="1" dirty="0">
                  <a:solidFill>
                    <a:srgbClr val="9BBB59">
                      <a:lumMod val="50000"/>
                    </a:srgbClr>
                  </a:solidFill>
                </a:rPr>
                <a:t>Indexes</a:t>
              </a:r>
              <a:endParaRPr lang="en-US" altLang="en-US" sz="1500" b="1" i="1" dirty="0">
                <a:solidFill>
                  <a:srgbClr val="9BBB59">
                    <a:lumMod val="50000"/>
                  </a:srgbClr>
                </a:solidFill>
              </a:endParaRPr>
            </a:p>
          </p:txBody>
        </p:sp>
        <p:sp>
          <p:nvSpPr>
            <p:cNvPr id="44" name="Text Box 1041"/>
            <p:cNvSpPr txBox="1">
              <a:spLocks noChangeArrowheads="1"/>
            </p:cNvSpPr>
            <p:nvPr/>
          </p:nvSpPr>
          <p:spPr bwMode="auto">
            <a:xfrm>
              <a:off x="473073" y="2770163"/>
              <a:ext cx="1186543"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200" b="1" i="1" dirty="0">
                  <a:solidFill>
                    <a:srgbClr val="9BBB59">
                      <a:lumMod val="50000"/>
                    </a:srgbClr>
                  </a:solidFill>
                </a:rPr>
                <a:t>Fuel Moisture</a:t>
              </a:r>
            </a:p>
            <a:p>
              <a:pPr algn="ctr" eaLnBrk="1" fontAlgn="base" hangingPunct="1">
                <a:spcBef>
                  <a:spcPct val="0"/>
                </a:spcBef>
                <a:spcAft>
                  <a:spcPct val="0"/>
                </a:spcAft>
                <a:buNone/>
                <a:defRPr/>
              </a:pPr>
              <a:r>
                <a:rPr lang="en-US" altLang="en-US" sz="1200" b="1" i="1" dirty="0">
                  <a:solidFill>
                    <a:srgbClr val="9BBB59">
                      <a:lumMod val="50000"/>
                    </a:srgbClr>
                  </a:solidFill>
                </a:rPr>
                <a:t>Codes</a:t>
              </a:r>
              <a:endParaRPr lang="en-US" altLang="en-US" sz="1500" b="1" i="1" dirty="0">
                <a:solidFill>
                  <a:srgbClr val="9BBB59">
                    <a:lumMod val="50000"/>
                  </a:srgbClr>
                </a:solidFill>
              </a:endParaRPr>
            </a:p>
          </p:txBody>
        </p:sp>
      </p:grpSp>
      <p:sp>
        <p:nvSpPr>
          <p:cNvPr id="45" name="Text Box 27"/>
          <p:cNvSpPr txBox="1">
            <a:spLocks noChangeAspect="1" noChangeArrowheads="1"/>
          </p:cNvSpPr>
          <p:nvPr/>
        </p:nvSpPr>
        <p:spPr bwMode="auto">
          <a:xfrm>
            <a:off x="7218726" y="1197362"/>
            <a:ext cx="1744663" cy="1015663"/>
          </a:xfrm>
          <a:prstGeom prst="rect">
            <a:avLst/>
          </a:prstGeom>
          <a:noFill/>
          <a:ln w="9525">
            <a:noFill/>
            <a:miter lim="800000"/>
            <a:headEnd/>
            <a:tailEnd/>
          </a:ln>
          <a:effectLst/>
        </p:spPr>
        <p:txBody>
          <a:bodyPr>
            <a:spAutoFit/>
          </a:bodyPr>
          <a:lstStyle>
            <a:lvl1pPr>
              <a:spcBef>
                <a:spcPct val="20000"/>
              </a:spcBef>
              <a:buClr>
                <a:srgbClr val="D14D02"/>
              </a:buClr>
              <a:buFont typeface="Wingdings" pitchFamily="2" charset="2"/>
              <a:buChar char="§"/>
              <a:defRPr sz="2600">
                <a:solidFill>
                  <a:srgbClr val="333333"/>
                </a:solidFill>
                <a:latin typeface="Arial" charset="0"/>
              </a:defRPr>
            </a:lvl1pPr>
            <a:lvl2pPr marL="742950" indent="-285750">
              <a:spcBef>
                <a:spcPct val="20000"/>
              </a:spcBef>
              <a:buClr>
                <a:srgbClr val="D14D02"/>
              </a:buClr>
              <a:buFont typeface="Wingdings" pitchFamily="2" charset="2"/>
              <a:buChar char="§"/>
              <a:defRPr sz="2400">
                <a:solidFill>
                  <a:srgbClr val="333333"/>
                </a:solidFill>
                <a:latin typeface="Arial" charset="0"/>
              </a:defRPr>
            </a:lvl2pPr>
            <a:lvl3pPr marL="1143000" indent="-228600">
              <a:spcBef>
                <a:spcPct val="20000"/>
              </a:spcBef>
              <a:buClr>
                <a:srgbClr val="D14D02"/>
              </a:buClr>
              <a:buFont typeface="Wingdings" pitchFamily="2" charset="2"/>
              <a:buChar char="§"/>
              <a:defRPr sz="2400">
                <a:solidFill>
                  <a:srgbClr val="333333"/>
                </a:solidFill>
                <a:latin typeface="Arial" charset="0"/>
              </a:defRPr>
            </a:lvl3pPr>
            <a:lvl4pPr marL="1600200" indent="-228600">
              <a:spcBef>
                <a:spcPct val="20000"/>
              </a:spcBef>
              <a:buClr>
                <a:srgbClr val="D14D02"/>
              </a:buClr>
              <a:buFont typeface="Wingdings" pitchFamily="2" charset="2"/>
              <a:buChar char="§"/>
              <a:defRPr sz="2000">
                <a:solidFill>
                  <a:srgbClr val="333333"/>
                </a:solidFill>
                <a:latin typeface="Arial" charset="0"/>
              </a:defRPr>
            </a:lvl4pPr>
            <a:lvl5pPr marL="2057400" indent="-228600">
              <a:spcBef>
                <a:spcPct val="20000"/>
              </a:spcBef>
              <a:buClr>
                <a:srgbClr val="D14D02"/>
              </a:buClr>
              <a:buFont typeface="Wingdings" pitchFamily="2" charset="2"/>
              <a:buChar char="§"/>
              <a:defRPr sz="2000">
                <a:solidFill>
                  <a:srgbClr val="333333"/>
                </a:solidFill>
                <a:latin typeface="Arial" charset="0"/>
              </a:defRPr>
            </a:lvl5pPr>
            <a:lvl6pPr marL="2514600" indent="-228600" eaLnBrk="0" fontAlgn="base" hangingPunct="0">
              <a:spcBef>
                <a:spcPct val="20000"/>
              </a:spcBef>
              <a:spcAft>
                <a:spcPct val="0"/>
              </a:spcAft>
              <a:buClr>
                <a:srgbClr val="D14D02"/>
              </a:buClr>
              <a:buFont typeface="Wingdings" pitchFamily="2" charset="2"/>
              <a:buChar char="§"/>
              <a:defRPr sz="2000">
                <a:solidFill>
                  <a:srgbClr val="333333"/>
                </a:solidFill>
                <a:latin typeface="Arial" charset="0"/>
              </a:defRPr>
            </a:lvl6pPr>
            <a:lvl7pPr marL="2971800" indent="-228600" eaLnBrk="0" fontAlgn="base" hangingPunct="0">
              <a:spcBef>
                <a:spcPct val="20000"/>
              </a:spcBef>
              <a:spcAft>
                <a:spcPct val="0"/>
              </a:spcAft>
              <a:buClr>
                <a:srgbClr val="D14D02"/>
              </a:buClr>
              <a:buFont typeface="Wingdings" pitchFamily="2" charset="2"/>
              <a:buChar char="§"/>
              <a:defRPr sz="2000">
                <a:solidFill>
                  <a:srgbClr val="333333"/>
                </a:solidFill>
                <a:latin typeface="Arial" charset="0"/>
              </a:defRPr>
            </a:lvl7pPr>
            <a:lvl8pPr marL="3429000" indent="-228600" eaLnBrk="0" fontAlgn="base" hangingPunct="0">
              <a:spcBef>
                <a:spcPct val="20000"/>
              </a:spcBef>
              <a:spcAft>
                <a:spcPct val="0"/>
              </a:spcAft>
              <a:buClr>
                <a:srgbClr val="D14D02"/>
              </a:buClr>
              <a:buFont typeface="Wingdings" pitchFamily="2" charset="2"/>
              <a:buChar char="§"/>
              <a:defRPr sz="2000">
                <a:solidFill>
                  <a:srgbClr val="333333"/>
                </a:solidFill>
                <a:latin typeface="Arial" charset="0"/>
              </a:defRPr>
            </a:lvl8pPr>
            <a:lvl9pPr marL="3886200" indent="-228600" eaLnBrk="0" fontAlgn="base" hangingPunct="0">
              <a:spcBef>
                <a:spcPct val="20000"/>
              </a:spcBef>
              <a:spcAft>
                <a:spcPct val="0"/>
              </a:spcAft>
              <a:buClr>
                <a:srgbClr val="D14D02"/>
              </a:buClr>
              <a:buFont typeface="Wingdings" pitchFamily="2" charset="2"/>
              <a:buChar char="§"/>
              <a:defRPr sz="2000">
                <a:solidFill>
                  <a:srgbClr val="333333"/>
                </a:solidFill>
                <a:latin typeface="Arial" charset="0"/>
              </a:defRPr>
            </a:lvl9pPr>
          </a:lstStyle>
          <a:p>
            <a:pPr algn="ctr">
              <a:spcBef>
                <a:spcPct val="0"/>
              </a:spcBef>
              <a:buClrTx/>
              <a:buFontTx/>
              <a:buNone/>
            </a:pPr>
            <a:r>
              <a:rPr lang="en-US" altLang="en-US" sz="1200" b="1" dirty="0">
                <a:solidFill>
                  <a:srgbClr val="FF5050"/>
                </a:solidFill>
              </a:rPr>
              <a:t>Snow depth</a:t>
            </a:r>
          </a:p>
          <a:p>
            <a:pPr algn="ctr">
              <a:spcBef>
                <a:spcPct val="0"/>
              </a:spcBef>
              <a:buClrTx/>
              <a:buFontTx/>
              <a:buNone/>
            </a:pPr>
            <a:r>
              <a:rPr lang="en-US" altLang="en-US" sz="1200" b="1" dirty="0">
                <a:solidFill>
                  <a:srgbClr val="FF5050"/>
                </a:solidFill>
              </a:rPr>
              <a:t>Barometric Pressure</a:t>
            </a:r>
          </a:p>
          <a:p>
            <a:pPr algn="ctr">
              <a:spcBef>
                <a:spcPct val="0"/>
              </a:spcBef>
              <a:buClrTx/>
              <a:buFontTx/>
              <a:buNone/>
            </a:pPr>
            <a:r>
              <a:rPr lang="en-US" altLang="en-US" sz="1200" b="1" dirty="0">
                <a:solidFill>
                  <a:srgbClr val="FF5050"/>
                </a:solidFill>
              </a:rPr>
              <a:t>Horizontal Visibility</a:t>
            </a:r>
          </a:p>
          <a:p>
            <a:pPr algn="ctr">
              <a:spcBef>
                <a:spcPct val="0"/>
              </a:spcBef>
              <a:buClrTx/>
              <a:buFontTx/>
              <a:buNone/>
            </a:pPr>
            <a:r>
              <a:rPr lang="en-US" altLang="en-US" sz="1200" b="1" dirty="0">
                <a:solidFill>
                  <a:srgbClr val="FF5050"/>
                </a:solidFill>
              </a:rPr>
              <a:t>Cloud cover and type</a:t>
            </a:r>
          </a:p>
          <a:p>
            <a:pPr algn="ctr">
              <a:spcBef>
                <a:spcPct val="0"/>
              </a:spcBef>
              <a:buClrTx/>
              <a:buFontTx/>
              <a:buNone/>
            </a:pPr>
            <a:r>
              <a:rPr lang="en-US" altLang="en-US" sz="1200" b="1" dirty="0">
                <a:solidFill>
                  <a:srgbClr val="FF5050"/>
                </a:solidFill>
              </a:rPr>
              <a:t>Upper air data</a:t>
            </a:r>
          </a:p>
        </p:txBody>
      </p:sp>
      <p:sp>
        <p:nvSpPr>
          <p:cNvPr id="46" name="Rectangle 45"/>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grpSp>
        <p:nvGrpSpPr>
          <p:cNvPr id="3" name="Group 2"/>
          <p:cNvGrpSpPr/>
          <p:nvPr/>
        </p:nvGrpSpPr>
        <p:grpSpPr>
          <a:xfrm>
            <a:off x="1549757" y="3982538"/>
            <a:ext cx="1674817" cy="1760041"/>
            <a:chOff x="1549757" y="3982538"/>
            <a:chExt cx="1674817" cy="1760041"/>
          </a:xfrm>
        </p:grpSpPr>
        <p:sp>
          <p:nvSpPr>
            <p:cNvPr id="48" name="Rectangle 1032" descr="C:\Slides\Photos\Pics for BT\C-3 smouldering fire.gif"/>
            <p:cNvSpPr>
              <a:spLocks noChangeArrowheads="1"/>
            </p:cNvSpPr>
            <p:nvPr/>
          </p:nvSpPr>
          <p:spPr bwMode="auto">
            <a:xfrm>
              <a:off x="1757919" y="3982538"/>
              <a:ext cx="1257300" cy="971550"/>
            </a:xfrm>
            <a:prstGeom prst="rect">
              <a:avLst/>
            </a:prstGeom>
            <a:blipFill dpi="0" rotWithShape="0">
              <a:blip r:embed="rId2" cstate="print">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Bef>
                  <a:spcPct val="0"/>
                </a:spcBef>
                <a:spcAft>
                  <a:spcPct val="0"/>
                </a:spcAft>
                <a:buClrTx/>
                <a:buNone/>
              </a:pPr>
              <a:endParaRPr lang="en-US" altLang="en-US" sz="1350">
                <a:solidFill>
                  <a:prstClr val="black"/>
                </a:solidFill>
                <a:latin typeface="Arial" panose="020B0604020202020204" pitchFamily="34" charset="0"/>
              </a:endParaRPr>
            </a:p>
          </p:txBody>
        </p:sp>
        <p:sp>
          <p:nvSpPr>
            <p:cNvPr id="49" name="Text Box 1034"/>
            <p:cNvSpPr txBox="1">
              <a:spLocks noChangeArrowheads="1"/>
            </p:cNvSpPr>
            <p:nvPr/>
          </p:nvSpPr>
          <p:spPr bwMode="auto">
            <a:xfrm>
              <a:off x="1549757" y="4973138"/>
              <a:ext cx="1674817"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algn="ctr" eaLnBrk="1" fontAlgn="base" hangingPunct="1">
                <a:spcBef>
                  <a:spcPct val="0"/>
                </a:spcBef>
                <a:spcAft>
                  <a:spcPct val="0"/>
                </a:spcAft>
                <a:buClrTx/>
                <a:buNone/>
              </a:pPr>
              <a:r>
                <a:rPr lang="en-US" altLang="en-US" sz="2400" b="1" i="1" dirty="0">
                  <a:solidFill>
                    <a:prstClr val="black"/>
                  </a:solidFill>
                  <a:latin typeface="+mn-lt"/>
                </a:rPr>
                <a:t>ISI</a:t>
              </a:r>
            </a:p>
            <a:p>
              <a:pPr algn="ctr" eaLnBrk="1" fontAlgn="base" hangingPunct="1">
                <a:spcBef>
                  <a:spcPct val="0"/>
                </a:spcBef>
                <a:spcAft>
                  <a:spcPct val="0"/>
                </a:spcAft>
                <a:buClrTx/>
                <a:buNone/>
              </a:pPr>
              <a:r>
                <a:rPr lang="en-US" altLang="en-US" sz="2000" b="1" i="1" dirty="0">
                  <a:solidFill>
                    <a:prstClr val="black"/>
                  </a:solidFill>
                  <a:latin typeface="+mn-lt"/>
                </a:rPr>
                <a:t>rate of spread</a:t>
              </a:r>
            </a:p>
          </p:txBody>
        </p:sp>
      </p:grpSp>
      <p:grpSp>
        <p:nvGrpSpPr>
          <p:cNvPr id="6" name="Group 5"/>
          <p:cNvGrpSpPr/>
          <p:nvPr/>
        </p:nvGrpSpPr>
        <p:grpSpPr>
          <a:xfrm>
            <a:off x="6454623" y="3372938"/>
            <a:ext cx="1975156" cy="1764407"/>
            <a:chOff x="5672303" y="4002858"/>
            <a:chExt cx="1975156" cy="1764407"/>
          </a:xfrm>
        </p:grpSpPr>
        <p:sp>
          <p:nvSpPr>
            <p:cNvPr id="50" name="Rectangle 1037" descr="C:\Slides\Fire Pics\Smoldering\smolder 2.jpg"/>
            <p:cNvSpPr>
              <a:spLocks noChangeArrowheads="1"/>
            </p:cNvSpPr>
            <p:nvPr/>
          </p:nvSpPr>
          <p:spPr bwMode="auto">
            <a:xfrm>
              <a:off x="6031230" y="4002858"/>
              <a:ext cx="1257300" cy="971550"/>
            </a:xfrm>
            <a:prstGeom prst="rect">
              <a:avLst/>
            </a:prstGeom>
            <a:blipFill dpi="0" rotWithShape="0">
              <a:blip r:embed="rId3" cstate="print">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Bef>
                  <a:spcPct val="0"/>
                </a:spcBef>
                <a:spcAft>
                  <a:spcPct val="0"/>
                </a:spcAft>
                <a:buClrTx/>
                <a:buNone/>
              </a:pPr>
              <a:endParaRPr lang="en-US" altLang="en-US" sz="1350">
                <a:solidFill>
                  <a:prstClr val="black"/>
                </a:solidFill>
                <a:latin typeface="Arial" panose="020B0604020202020204" pitchFamily="34" charset="0"/>
              </a:endParaRPr>
            </a:p>
          </p:txBody>
        </p:sp>
        <p:sp>
          <p:nvSpPr>
            <p:cNvPr id="52" name="Text Box 1039"/>
            <p:cNvSpPr txBox="1">
              <a:spLocks noChangeArrowheads="1"/>
            </p:cNvSpPr>
            <p:nvPr/>
          </p:nvSpPr>
          <p:spPr bwMode="auto">
            <a:xfrm>
              <a:off x="5672303" y="4997824"/>
              <a:ext cx="1975156"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algn="ctr" eaLnBrk="1" fontAlgn="base" hangingPunct="1">
                <a:spcBef>
                  <a:spcPct val="0"/>
                </a:spcBef>
                <a:spcAft>
                  <a:spcPct val="0"/>
                </a:spcAft>
                <a:buClrTx/>
                <a:buNone/>
              </a:pPr>
              <a:r>
                <a:rPr lang="en-US" altLang="en-US" sz="2400" b="1" i="1" dirty="0">
                  <a:solidFill>
                    <a:prstClr val="black"/>
                  </a:solidFill>
                  <a:latin typeface="+mn-lt"/>
                </a:rPr>
                <a:t>BUI</a:t>
              </a:r>
              <a:endParaRPr lang="en-US" altLang="en-US" sz="2400" i="1" dirty="0">
                <a:solidFill>
                  <a:prstClr val="black"/>
                </a:solidFill>
                <a:latin typeface="+mn-lt"/>
              </a:endParaRPr>
            </a:p>
            <a:p>
              <a:pPr algn="ctr" eaLnBrk="1" fontAlgn="base" hangingPunct="1">
                <a:spcBef>
                  <a:spcPct val="0"/>
                </a:spcBef>
                <a:spcAft>
                  <a:spcPct val="0"/>
                </a:spcAft>
                <a:buClrTx/>
                <a:buNone/>
              </a:pPr>
              <a:r>
                <a:rPr lang="en-US" altLang="en-US" sz="2000" i="1" dirty="0">
                  <a:solidFill>
                    <a:prstClr val="black"/>
                  </a:solidFill>
                  <a:latin typeface="+mn-lt"/>
                </a:rPr>
                <a:t>fuel consumption</a:t>
              </a:r>
              <a:endParaRPr lang="en-US" altLang="en-US" sz="2000" b="1" i="1" dirty="0">
                <a:solidFill>
                  <a:prstClr val="black"/>
                </a:solidFill>
                <a:latin typeface="+mn-lt"/>
              </a:endParaRPr>
            </a:p>
          </p:txBody>
        </p:sp>
      </p:grpSp>
      <p:grpSp>
        <p:nvGrpSpPr>
          <p:cNvPr id="5" name="Group 4"/>
          <p:cNvGrpSpPr/>
          <p:nvPr/>
        </p:nvGrpSpPr>
        <p:grpSpPr>
          <a:xfrm>
            <a:off x="3946396" y="4986393"/>
            <a:ext cx="1476238" cy="1743532"/>
            <a:chOff x="3946396" y="4986393"/>
            <a:chExt cx="1476238" cy="1743532"/>
          </a:xfrm>
        </p:grpSpPr>
        <p:sp>
          <p:nvSpPr>
            <p:cNvPr id="51" name="Rectangle 1038" descr="C:\Slides\Fire Pics\Fires\plot9-2.jpg"/>
            <p:cNvSpPr>
              <a:spLocks noChangeArrowheads="1"/>
            </p:cNvSpPr>
            <p:nvPr/>
          </p:nvSpPr>
          <p:spPr bwMode="auto">
            <a:xfrm>
              <a:off x="4056460" y="4986393"/>
              <a:ext cx="1257300" cy="971550"/>
            </a:xfrm>
            <a:prstGeom prst="rect">
              <a:avLst/>
            </a:prstGeom>
            <a:blipFill dpi="0" rotWithShape="0">
              <a:blip r:embed="rId4" cstate="print">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Bef>
                  <a:spcPct val="0"/>
                </a:spcBef>
                <a:spcAft>
                  <a:spcPct val="0"/>
                </a:spcAft>
                <a:buClrTx/>
                <a:buNone/>
              </a:pPr>
              <a:endParaRPr lang="en-US" altLang="en-US" sz="1350">
                <a:solidFill>
                  <a:prstClr val="black"/>
                </a:solidFill>
                <a:latin typeface="Arial" panose="020B0604020202020204" pitchFamily="34" charset="0"/>
              </a:endParaRPr>
            </a:p>
          </p:txBody>
        </p:sp>
        <p:sp>
          <p:nvSpPr>
            <p:cNvPr id="53" name="Text Box 1040"/>
            <p:cNvSpPr txBox="1">
              <a:spLocks noChangeArrowheads="1"/>
            </p:cNvSpPr>
            <p:nvPr/>
          </p:nvSpPr>
          <p:spPr bwMode="auto">
            <a:xfrm>
              <a:off x="3946396" y="5960484"/>
              <a:ext cx="1476238"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algn="ctr" eaLnBrk="1" fontAlgn="base" hangingPunct="1">
                <a:spcBef>
                  <a:spcPct val="0"/>
                </a:spcBef>
                <a:spcAft>
                  <a:spcPct val="0"/>
                </a:spcAft>
                <a:buClrTx/>
                <a:buNone/>
              </a:pPr>
              <a:r>
                <a:rPr lang="en-US" altLang="en-US" sz="2400" b="1" i="1" dirty="0">
                  <a:solidFill>
                    <a:prstClr val="black"/>
                  </a:solidFill>
                  <a:latin typeface="+mn-lt"/>
                </a:rPr>
                <a:t>FWI</a:t>
              </a:r>
              <a:endParaRPr lang="en-US" altLang="en-US" sz="2400" i="1" dirty="0">
                <a:solidFill>
                  <a:prstClr val="black"/>
                </a:solidFill>
                <a:latin typeface="+mn-lt"/>
              </a:endParaRPr>
            </a:p>
            <a:p>
              <a:pPr algn="ctr" eaLnBrk="1" fontAlgn="base" hangingPunct="1">
                <a:spcBef>
                  <a:spcPct val="0"/>
                </a:spcBef>
                <a:spcAft>
                  <a:spcPct val="0"/>
                </a:spcAft>
                <a:buClrTx/>
                <a:buNone/>
              </a:pPr>
              <a:r>
                <a:rPr lang="en-US" altLang="en-US" sz="2000" i="1" dirty="0">
                  <a:solidFill>
                    <a:prstClr val="black"/>
                  </a:solidFill>
                  <a:latin typeface="+mn-lt"/>
                </a:rPr>
                <a:t>fire intensity</a:t>
              </a:r>
              <a:endParaRPr lang="en-US" altLang="en-US" sz="2000" b="1" i="1" dirty="0">
                <a:solidFill>
                  <a:prstClr val="black"/>
                </a:solidFill>
                <a:latin typeface="+mn-lt"/>
              </a:endParaRPr>
            </a:p>
          </p:txBody>
        </p:sp>
      </p:grpSp>
      <p:sp>
        <p:nvSpPr>
          <p:cNvPr id="54"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Canadian FWI System Indexes</a:t>
            </a:r>
          </a:p>
        </p:txBody>
      </p:sp>
      <p:sp>
        <p:nvSpPr>
          <p:cNvPr id="7" name="TextBox 6"/>
          <p:cNvSpPr txBox="1"/>
          <p:nvPr/>
        </p:nvSpPr>
        <p:spPr>
          <a:xfrm>
            <a:off x="6035132" y="5374879"/>
            <a:ext cx="1556836" cy="369332"/>
          </a:xfrm>
          <a:prstGeom prst="rect">
            <a:avLst/>
          </a:prstGeom>
          <a:noFill/>
          <a:ln w="12700">
            <a:solidFill>
              <a:srgbClr val="C00000"/>
            </a:solidFill>
          </a:ln>
        </p:spPr>
        <p:txBody>
          <a:bodyPr wrap="none" rtlCol="0">
            <a:spAutoFit/>
          </a:bodyPr>
          <a:lstStyle/>
          <a:p>
            <a:r>
              <a:rPr lang="en-CA" b="1" dirty="0">
                <a:solidFill>
                  <a:srgbClr val="FF0000"/>
                </a:solidFill>
              </a:rPr>
              <a:t>DSR/MSR/SSR</a:t>
            </a:r>
          </a:p>
        </p:txBody>
      </p:sp>
      <p:cxnSp>
        <p:nvCxnSpPr>
          <p:cNvPr id="56" name="Straight Arrow Connector 55"/>
          <p:cNvCxnSpPr/>
          <p:nvPr/>
        </p:nvCxnSpPr>
        <p:spPr>
          <a:xfrm>
            <a:off x="5503207" y="4792083"/>
            <a:ext cx="511513" cy="56577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pic>
        <p:nvPicPr>
          <p:cNvPr id="57" name="Picture 6" descr="C:\Slides\Fire Pics\Misc\Fire Hazard Sign.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469766" y="5201373"/>
            <a:ext cx="781396" cy="114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Oval 54"/>
          <p:cNvSpPr/>
          <p:nvPr/>
        </p:nvSpPr>
        <p:spPr>
          <a:xfrm>
            <a:off x="1991638" y="1049041"/>
            <a:ext cx="1186899" cy="914400"/>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8" name="TextBox 57"/>
          <p:cNvSpPr txBox="1"/>
          <p:nvPr/>
        </p:nvSpPr>
        <p:spPr>
          <a:xfrm>
            <a:off x="3079412" y="869464"/>
            <a:ext cx="5722079" cy="369332"/>
          </a:xfrm>
          <a:prstGeom prst="rect">
            <a:avLst/>
          </a:prstGeom>
          <a:noFill/>
        </p:spPr>
        <p:txBody>
          <a:bodyPr wrap="none" rtlCol="0">
            <a:spAutoFit/>
          </a:bodyPr>
          <a:lstStyle/>
          <a:p>
            <a:r>
              <a:rPr lang="en-CA" b="1" dirty="0">
                <a:solidFill>
                  <a:srgbClr val="C00000"/>
                </a:solidFill>
              </a:rPr>
              <a:t>Noon local standard time; hourly calculations can be done</a:t>
            </a:r>
          </a:p>
        </p:txBody>
      </p:sp>
    </p:spTree>
    <p:extLst>
      <p:ext uri="{BB962C8B-B14F-4D97-AF65-F5344CB8AC3E}">
        <p14:creationId xmlns:p14="http://schemas.microsoft.com/office/powerpoint/2010/main" val="1259885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7"/>
                                        </p:tgtEl>
                                        <p:attrNameLst>
                                          <p:attrName>style.visibility</p:attrName>
                                        </p:attrNameLst>
                                      </p:cBhvr>
                                      <p:to>
                                        <p:strVal val="visible"/>
                                      </p:to>
                                    </p:set>
                                    <p:anim calcmode="lin" valueType="num">
                                      <p:cBhvr additive="base">
                                        <p:cTn id="29" dur="500" fill="hold"/>
                                        <p:tgtEl>
                                          <p:spTgt spid="57"/>
                                        </p:tgtEl>
                                        <p:attrNameLst>
                                          <p:attrName>ppt_x</p:attrName>
                                        </p:attrNameLst>
                                      </p:cBhvr>
                                      <p:tavLst>
                                        <p:tav tm="0">
                                          <p:val>
                                            <p:strVal val="#ppt_x"/>
                                          </p:val>
                                        </p:tav>
                                        <p:tav tm="100000">
                                          <p:val>
                                            <p:strVal val="#ppt_x"/>
                                          </p:val>
                                        </p:tav>
                                      </p:tavLst>
                                    </p:anim>
                                    <p:anim calcmode="lin" valueType="num">
                                      <p:cBhvr additive="base">
                                        <p:cTn id="30"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6"/>
                                        </p:tgtEl>
                                        <p:attrNameLst>
                                          <p:attrName>style.visibility</p:attrName>
                                        </p:attrNameLst>
                                      </p:cBhvr>
                                      <p:to>
                                        <p:strVal val="visible"/>
                                      </p:to>
                                    </p:set>
                                    <p:anim calcmode="lin" valueType="num">
                                      <p:cBhvr additive="base">
                                        <p:cTn id="35" dur="500" fill="hold"/>
                                        <p:tgtEl>
                                          <p:spTgt spid="56"/>
                                        </p:tgtEl>
                                        <p:attrNameLst>
                                          <p:attrName>ppt_x</p:attrName>
                                        </p:attrNameLst>
                                      </p:cBhvr>
                                      <p:tavLst>
                                        <p:tav tm="0">
                                          <p:val>
                                            <p:strVal val="#ppt_x"/>
                                          </p:val>
                                        </p:tav>
                                        <p:tav tm="100000">
                                          <p:val>
                                            <p:strVal val="#ppt_x"/>
                                          </p:val>
                                        </p:tav>
                                      </p:tavLst>
                                    </p:anim>
                                    <p:anim calcmode="lin" valueType="num">
                                      <p:cBhvr additive="base">
                                        <p:cTn id="36" dur="500" fill="hold"/>
                                        <p:tgtEl>
                                          <p:spTgt spid="5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7" name="Rectangle 1027"/>
          <p:cNvSpPr txBox="1">
            <a:spLocks noChangeArrowheads="1"/>
          </p:cNvSpPr>
          <p:nvPr/>
        </p:nvSpPr>
        <p:spPr bwMode="auto">
          <a:xfrm>
            <a:off x="503217" y="1133158"/>
            <a:ext cx="8166847" cy="493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fontAlgn="base">
              <a:spcBef>
                <a:spcPct val="20000"/>
              </a:spcBef>
              <a:spcAft>
                <a:spcPct val="0"/>
              </a:spcAft>
              <a:buClr>
                <a:srgbClr val="306120"/>
              </a:buClr>
              <a:buFont typeface="Wingdings" charset="2"/>
              <a:buChar char="§"/>
              <a:defRPr sz="3200" kern="1200">
                <a:solidFill>
                  <a:schemeClr val="tx1"/>
                </a:solidFill>
                <a:latin typeface="Myriad Pro"/>
                <a:ea typeface="Myriad Pro"/>
                <a:cs typeface="Myriad Pro"/>
              </a:defRPr>
            </a:lvl1pPr>
            <a:lvl2pPr marL="742950" indent="-285750" algn="l" defTabSz="457200" rtl="0" fontAlgn="base">
              <a:spcBef>
                <a:spcPct val="20000"/>
              </a:spcBef>
              <a:spcAft>
                <a:spcPct val="0"/>
              </a:spcAft>
              <a:buClr>
                <a:srgbClr val="306120"/>
              </a:buClr>
              <a:buFont typeface="Wingdings" charset="2"/>
              <a:buChar char="§"/>
              <a:defRPr sz="2800" kern="1200">
                <a:solidFill>
                  <a:schemeClr val="tx1"/>
                </a:solidFill>
                <a:latin typeface="Myriad Pro"/>
                <a:ea typeface="Myriad Pro"/>
                <a:cs typeface="Myriad Pro"/>
              </a:defRPr>
            </a:lvl2pPr>
            <a:lvl3pPr marL="1143000" indent="-228600" algn="l" defTabSz="457200" rtl="0" fontAlgn="base">
              <a:spcBef>
                <a:spcPct val="20000"/>
              </a:spcBef>
              <a:spcAft>
                <a:spcPct val="0"/>
              </a:spcAft>
              <a:buClr>
                <a:srgbClr val="306120"/>
              </a:buClr>
              <a:buFont typeface="Wingdings" charset="2"/>
              <a:buChar char="§"/>
              <a:defRPr sz="2400" kern="1200">
                <a:solidFill>
                  <a:schemeClr val="tx1"/>
                </a:solidFill>
                <a:latin typeface="Myriad Pro"/>
                <a:ea typeface="Myriad Pro"/>
                <a:cs typeface="Myriad Pro"/>
              </a:defRPr>
            </a:lvl3pPr>
            <a:lvl4pPr marL="1600200" indent="-228600" algn="l" defTabSz="457200" rtl="0" fontAlgn="base">
              <a:spcBef>
                <a:spcPct val="20000"/>
              </a:spcBef>
              <a:spcAft>
                <a:spcPct val="0"/>
              </a:spcAft>
              <a:buClr>
                <a:srgbClr val="306120"/>
              </a:buClr>
              <a:buFont typeface="Wingdings" charset="2"/>
              <a:buChar char="§"/>
              <a:defRPr sz="2000" kern="1200">
                <a:solidFill>
                  <a:schemeClr val="tx1"/>
                </a:solidFill>
                <a:latin typeface="Myriad Pro"/>
                <a:ea typeface="Myriad Pro"/>
                <a:cs typeface="Myriad Pro"/>
              </a:defRPr>
            </a:lvl4pPr>
            <a:lvl5pPr marL="2057400" indent="-228600" algn="l" defTabSz="457200" rtl="0" fontAlgn="base">
              <a:spcBef>
                <a:spcPct val="20000"/>
              </a:spcBef>
              <a:spcAft>
                <a:spcPct val="0"/>
              </a:spcAft>
              <a:buClr>
                <a:srgbClr val="306120"/>
              </a:buClr>
              <a:buFont typeface="Wingdings" charset="2"/>
              <a:buChar char="§"/>
              <a:defRPr sz="2000" kern="1200">
                <a:solidFill>
                  <a:schemeClr val="tx1"/>
                </a:solidFill>
                <a:latin typeface="Myriad Pro"/>
                <a:ea typeface="Myriad Pro"/>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buNone/>
              <a:defRPr/>
            </a:pPr>
            <a:r>
              <a:rPr lang="en-US" altLang="en-US" sz="2800" b="1" dirty="0">
                <a:solidFill>
                  <a:prstClr val="black"/>
                </a:solidFill>
                <a:latin typeface="Calibri"/>
              </a:rPr>
              <a:t>Fuel moisture codes represent moisture at three forest floor depths (approximating the LFH layers)</a:t>
            </a:r>
          </a:p>
          <a:p>
            <a:pPr marL="0" indent="0">
              <a:lnSpc>
                <a:spcPct val="90000"/>
              </a:lnSpc>
              <a:buNone/>
              <a:defRPr/>
            </a:pPr>
            <a:endParaRPr lang="en-US" altLang="en-US" sz="1800" dirty="0">
              <a:solidFill>
                <a:prstClr val="black"/>
              </a:solidFill>
              <a:latin typeface="Calibri"/>
            </a:endParaRPr>
          </a:p>
          <a:p>
            <a:pPr marL="179387" indent="0">
              <a:lnSpc>
                <a:spcPct val="90000"/>
              </a:lnSpc>
              <a:buNone/>
              <a:defRPr/>
            </a:pPr>
            <a:r>
              <a:rPr lang="en-US" altLang="en-US" sz="1800" b="1" u="sng" dirty="0">
                <a:solidFill>
                  <a:prstClr val="black"/>
                </a:solidFill>
                <a:latin typeface="Calibri"/>
              </a:rPr>
              <a:t>Moisture</a:t>
            </a:r>
            <a:r>
              <a:rPr lang="en-US" altLang="en-US" sz="1800" b="1" dirty="0">
                <a:solidFill>
                  <a:prstClr val="black"/>
                </a:solidFill>
                <a:latin typeface="Calibri"/>
              </a:rPr>
              <a:t>	</a:t>
            </a:r>
            <a:r>
              <a:rPr lang="en-US" altLang="en-US" sz="1800" b="1" u="sng" dirty="0">
                <a:solidFill>
                  <a:prstClr val="black"/>
                </a:solidFill>
                <a:latin typeface="Calibri"/>
              </a:rPr>
              <a:t>Depth</a:t>
            </a:r>
            <a:r>
              <a:rPr lang="en-US" altLang="en-US" sz="1800" b="1" dirty="0">
                <a:solidFill>
                  <a:prstClr val="black"/>
                </a:solidFill>
                <a:latin typeface="Calibri"/>
              </a:rPr>
              <a:t>		</a:t>
            </a:r>
            <a:r>
              <a:rPr lang="en-US" altLang="en-US" sz="1800" b="1" u="sng" dirty="0">
                <a:solidFill>
                  <a:prstClr val="black"/>
                </a:solidFill>
                <a:latin typeface="Calibri"/>
              </a:rPr>
              <a:t>Layer</a:t>
            </a:r>
            <a:r>
              <a:rPr lang="en-US" altLang="en-US" sz="1800" b="1" dirty="0">
                <a:solidFill>
                  <a:prstClr val="black"/>
                </a:solidFill>
                <a:latin typeface="Calibri"/>
              </a:rPr>
              <a:t>	</a:t>
            </a:r>
            <a:r>
              <a:rPr lang="en-US" altLang="en-US" sz="1800" b="1" u="sng" dirty="0">
                <a:solidFill>
                  <a:prstClr val="black"/>
                </a:solidFill>
                <a:latin typeface="Calibri"/>
              </a:rPr>
              <a:t>Woody Fuel</a:t>
            </a:r>
            <a:r>
              <a:rPr lang="en-US" altLang="en-US" sz="1800" b="1" dirty="0">
                <a:solidFill>
                  <a:prstClr val="black"/>
                </a:solidFill>
                <a:latin typeface="Calibri"/>
              </a:rPr>
              <a:t>			</a:t>
            </a:r>
            <a:r>
              <a:rPr lang="en-US" altLang="en-US" sz="1800" b="1" u="sng" dirty="0" err="1">
                <a:solidFill>
                  <a:prstClr val="black"/>
                </a:solidFill>
                <a:latin typeface="Calibri"/>
              </a:rPr>
              <a:t>Precip</a:t>
            </a:r>
            <a:endParaRPr lang="en-US" altLang="en-US" sz="1800" b="1" u="sng" dirty="0">
              <a:solidFill>
                <a:prstClr val="black"/>
              </a:solidFill>
              <a:latin typeface="Calibri"/>
            </a:endParaRPr>
          </a:p>
          <a:p>
            <a:pPr marL="179387" indent="0">
              <a:lnSpc>
                <a:spcPct val="90000"/>
              </a:lnSpc>
              <a:buNone/>
              <a:defRPr/>
            </a:pPr>
            <a:r>
              <a:rPr lang="en-US" altLang="en-US" sz="1800" b="1" dirty="0">
                <a:solidFill>
                  <a:prstClr val="black"/>
                </a:solidFill>
                <a:latin typeface="Calibri"/>
              </a:rPr>
              <a:t> </a:t>
            </a:r>
            <a:r>
              <a:rPr lang="en-US" altLang="en-US" sz="1800" b="1" u="sng" dirty="0">
                <a:solidFill>
                  <a:prstClr val="black"/>
                </a:solidFill>
                <a:latin typeface="Calibri"/>
              </a:rPr>
              <a:t>Code</a:t>
            </a:r>
            <a:r>
              <a:rPr lang="en-US" altLang="en-US" sz="1800" b="1" dirty="0">
                <a:solidFill>
                  <a:prstClr val="black"/>
                </a:solidFill>
                <a:latin typeface="Calibri"/>
              </a:rPr>
              <a:t>											  </a:t>
            </a:r>
            <a:r>
              <a:rPr lang="en-US" altLang="en-US" sz="1800" b="1" u="sng" dirty="0">
                <a:solidFill>
                  <a:prstClr val="black"/>
                </a:solidFill>
                <a:latin typeface="Calibri"/>
              </a:rPr>
              <a:t>Threshold</a:t>
            </a:r>
          </a:p>
          <a:p>
            <a:pPr marL="179387" indent="0">
              <a:lnSpc>
                <a:spcPct val="90000"/>
              </a:lnSpc>
              <a:buNone/>
              <a:defRPr/>
            </a:pPr>
            <a:endParaRPr lang="en-US" altLang="en-US" sz="1800" b="1" dirty="0">
              <a:solidFill>
                <a:prstClr val="black"/>
              </a:solidFill>
              <a:latin typeface="Calibri"/>
            </a:endParaRPr>
          </a:p>
          <a:p>
            <a:pPr marL="179387" lvl="1" indent="0">
              <a:lnSpc>
                <a:spcPct val="90000"/>
              </a:lnSpc>
              <a:buNone/>
              <a:defRPr/>
            </a:pPr>
            <a:r>
              <a:rPr lang="en-US" altLang="en-US" sz="1600" b="1" i="1" dirty="0">
                <a:solidFill>
                  <a:prstClr val="black"/>
                </a:solidFill>
                <a:latin typeface="Calibri"/>
              </a:rPr>
              <a:t>FFMC		 0-2 cm	Litter layer L	Fine twigs, needles, </a:t>
            </a:r>
            <a:r>
              <a:rPr lang="en-US" altLang="en-US" sz="1600" b="1" i="1" dirty="0" err="1">
                <a:solidFill>
                  <a:prstClr val="black"/>
                </a:solidFill>
                <a:latin typeface="Calibri"/>
              </a:rPr>
              <a:t>etc</a:t>
            </a:r>
            <a:r>
              <a:rPr lang="en-US" altLang="en-US" sz="1600" b="1" i="1" dirty="0">
                <a:solidFill>
                  <a:prstClr val="black"/>
                </a:solidFill>
                <a:latin typeface="Calibri"/>
              </a:rPr>
              <a:t>	0.5mm</a:t>
            </a:r>
          </a:p>
          <a:p>
            <a:pPr marL="179387" lvl="1" indent="0">
              <a:lnSpc>
                <a:spcPct val="90000"/>
              </a:lnSpc>
              <a:buNone/>
              <a:defRPr/>
            </a:pPr>
            <a:endParaRPr lang="en-US" altLang="en-US" sz="1600" b="1" i="1" dirty="0">
              <a:solidFill>
                <a:prstClr val="black"/>
              </a:solidFill>
              <a:latin typeface="Calibri"/>
            </a:endParaRPr>
          </a:p>
          <a:p>
            <a:pPr marL="179387" lvl="1" indent="0">
              <a:lnSpc>
                <a:spcPct val="90000"/>
              </a:lnSpc>
              <a:buNone/>
              <a:defRPr/>
            </a:pPr>
            <a:r>
              <a:rPr lang="en-US" altLang="en-US" sz="1600" b="1" i="1" dirty="0">
                <a:solidFill>
                  <a:prstClr val="black"/>
                </a:solidFill>
                <a:latin typeface="Calibri"/>
              </a:rPr>
              <a:t>DMC	 	2-5 cm	</a:t>
            </a:r>
            <a:r>
              <a:rPr lang="en-US" altLang="en-US" sz="1600" b="1" i="1" dirty="0" err="1">
                <a:solidFill>
                  <a:prstClr val="black"/>
                </a:solidFill>
                <a:latin typeface="Calibri"/>
              </a:rPr>
              <a:t>Fibric</a:t>
            </a:r>
            <a:r>
              <a:rPr lang="en-US" altLang="en-US" sz="1600" b="1" i="1" dirty="0">
                <a:solidFill>
                  <a:prstClr val="black"/>
                </a:solidFill>
                <a:latin typeface="Calibri"/>
              </a:rPr>
              <a:t> layer F	 Bark, small branches		1.5mm</a:t>
            </a:r>
          </a:p>
          <a:p>
            <a:pPr marL="179387" lvl="1" indent="0">
              <a:lnSpc>
                <a:spcPct val="90000"/>
              </a:lnSpc>
              <a:buNone/>
              <a:defRPr/>
            </a:pPr>
            <a:endParaRPr lang="en-US" altLang="en-US" sz="1600" b="1" i="1" dirty="0">
              <a:solidFill>
                <a:prstClr val="black"/>
              </a:solidFill>
              <a:latin typeface="Calibri"/>
            </a:endParaRPr>
          </a:p>
          <a:p>
            <a:pPr marL="179387" lvl="1" indent="0">
              <a:lnSpc>
                <a:spcPct val="90000"/>
              </a:lnSpc>
              <a:buNone/>
              <a:defRPr/>
            </a:pPr>
            <a:endParaRPr lang="en-US" altLang="en-US" sz="1600" b="1" i="1" dirty="0">
              <a:solidFill>
                <a:prstClr val="black"/>
              </a:solidFill>
              <a:latin typeface="Calibri"/>
            </a:endParaRPr>
          </a:p>
          <a:p>
            <a:pPr marL="179387" lvl="1" indent="0">
              <a:lnSpc>
                <a:spcPct val="90000"/>
              </a:lnSpc>
              <a:buNone/>
              <a:defRPr/>
            </a:pPr>
            <a:endParaRPr lang="en-US" altLang="en-US" sz="1600" b="1" i="1" dirty="0">
              <a:solidFill>
                <a:prstClr val="black"/>
              </a:solidFill>
              <a:latin typeface="Calibri"/>
            </a:endParaRPr>
          </a:p>
          <a:p>
            <a:pPr marL="179387" lvl="1" indent="0">
              <a:lnSpc>
                <a:spcPct val="90000"/>
              </a:lnSpc>
              <a:buNone/>
              <a:defRPr/>
            </a:pPr>
            <a:r>
              <a:rPr lang="en-US" altLang="en-US" sz="1600" b="1" i="1" dirty="0">
                <a:solidFill>
                  <a:prstClr val="black"/>
                </a:solidFill>
                <a:latin typeface="Calibri"/>
              </a:rPr>
              <a:t>DC		 	5+ cm	</a:t>
            </a:r>
            <a:r>
              <a:rPr lang="en-US" altLang="en-US" sz="1600" b="1" i="1" dirty="0" err="1">
                <a:solidFill>
                  <a:prstClr val="black"/>
                </a:solidFill>
                <a:latin typeface="Calibri"/>
              </a:rPr>
              <a:t>Humic</a:t>
            </a:r>
            <a:r>
              <a:rPr lang="en-US" altLang="en-US" sz="1600" b="1" i="1" dirty="0">
                <a:solidFill>
                  <a:prstClr val="black"/>
                </a:solidFill>
                <a:latin typeface="Calibri"/>
              </a:rPr>
              <a:t> layer H	Logs, large branches		2.8mm</a:t>
            </a:r>
          </a:p>
          <a:p>
            <a:pPr marL="179387" lvl="1" indent="0">
              <a:lnSpc>
                <a:spcPct val="90000"/>
              </a:lnSpc>
              <a:buNone/>
              <a:defRPr/>
            </a:pPr>
            <a:endParaRPr lang="en-US" altLang="en-US" sz="1600" b="1" i="1" dirty="0">
              <a:solidFill>
                <a:prstClr val="black"/>
              </a:solidFill>
              <a:latin typeface="Calibri"/>
            </a:endParaRPr>
          </a:p>
          <a:p>
            <a:pPr marL="179387" lvl="1" indent="0">
              <a:lnSpc>
                <a:spcPct val="90000"/>
              </a:lnSpc>
              <a:buNone/>
              <a:defRPr/>
            </a:pPr>
            <a:endParaRPr lang="en-US" altLang="en-US" sz="1600" b="1" i="1" dirty="0">
              <a:solidFill>
                <a:prstClr val="black"/>
              </a:solidFill>
              <a:latin typeface="Calibri"/>
            </a:endParaRPr>
          </a:p>
          <a:p>
            <a:pPr marL="179387" lvl="1" indent="0">
              <a:lnSpc>
                <a:spcPct val="90000"/>
              </a:lnSpc>
              <a:buNone/>
              <a:defRPr/>
            </a:pPr>
            <a:r>
              <a:rPr lang="en-US" altLang="en-US" sz="2000" b="1" dirty="0">
                <a:solidFill>
                  <a:prstClr val="black"/>
                </a:solidFill>
                <a:latin typeface="Calibri"/>
              </a:rPr>
              <a:t>Drought Code (DC) based on forest floor moisture capacity of ~200mm</a:t>
            </a:r>
          </a:p>
        </p:txBody>
      </p:sp>
      <p:sp>
        <p:nvSpPr>
          <p:cNvPr id="5" name="Slide Number Placeholder 4"/>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fld id="{63C92462-E360-47B1-A10D-757325108F8B}" type="slidenum">
              <a:rPr lang="en-US" altLang="en-US">
                <a:solidFill>
                  <a:prstClr val="black"/>
                </a:solidFill>
                <a:latin typeface="Calibri" panose="020F0502020204030204" pitchFamily="34" charset="0"/>
              </a:rPr>
              <a:pPr eaLnBrk="1" fontAlgn="base" hangingPunct="1">
                <a:spcBef>
                  <a:spcPct val="0"/>
                </a:spcBef>
                <a:spcAft>
                  <a:spcPct val="0"/>
                </a:spcAft>
              </a:pPr>
              <a:t>26</a:t>
            </a:fld>
            <a:endParaRPr lang="en-US" altLang="en-US">
              <a:solidFill>
                <a:prstClr val="black"/>
              </a:solidFill>
              <a:latin typeface="Calibri" panose="020F0502020204030204" pitchFamily="34" charset="0"/>
            </a:endParaRPr>
          </a:p>
        </p:txBody>
      </p:sp>
      <p:sp>
        <p:nvSpPr>
          <p:cNvPr id="37895" name="Rectangle 1034"/>
          <p:cNvSpPr>
            <a:spLocks noChangeArrowheads="1"/>
          </p:cNvSpPr>
          <p:nvPr/>
        </p:nvSpPr>
        <p:spPr bwMode="auto">
          <a:xfrm>
            <a:off x="6448985" y="2172822"/>
            <a:ext cx="1085850" cy="5143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Bef>
                <a:spcPct val="0"/>
              </a:spcBef>
              <a:spcAft>
                <a:spcPct val="0"/>
              </a:spcAft>
              <a:buClrTx/>
              <a:buNone/>
            </a:pPr>
            <a:endParaRPr lang="en-US" altLang="en-US" sz="1350">
              <a:solidFill>
                <a:prstClr val="black"/>
              </a:solidFill>
              <a:latin typeface="Arial" panose="020B0604020202020204" pitchFamily="34" charset="0"/>
            </a:endParaRPr>
          </a:p>
        </p:txBody>
      </p:sp>
      <p:sp>
        <p:nvSpPr>
          <p:cNvPr id="37896" name="Rectangle 1035"/>
          <p:cNvSpPr>
            <a:spLocks noChangeArrowheads="1"/>
          </p:cNvSpPr>
          <p:nvPr/>
        </p:nvSpPr>
        <p:spPr bwMode="auto">
          <a:xfrm>
            <a:off x="6448985" y="2687172"/>
            <a:ext cx="1085850" cy="9715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Bef>
                <a:spcPct val="0"/>
              </a:spcBef>
              <a:spcAft>
                <a:spcPct val="0"/>
              </a:spcAft>
              <a:buClrTx/>
              <a:buNone/>
            </a:pPr>
            <a:endParaRPr lang="en-US" altLang="en-US" sz="1350">
              <a:solidFill>
                <a:prstClr val="black"/>
              </a:solidFill>
              <a:latin typeface="Arial" panose="020B0604020202020204" pitchFamily="34" charset="0"/>
            </a:endParaRPr>
          </a:p>
        </p:txBody>
      </p:sp>
      <p:sp>
        <p:nvSpPr>
          <p:cNvPr id="37897" name="Rectangle 1036"/>
          <p:cNvSpPr>
            <a:spLocks noChangeArrowheads="1"/>
          </p:cNvSpPr>
          <p:nvPr/>
        </p:nvSpPr>
        <p:spPr bwMode="auto">
          <a:xfrm>
            <a:off x="6448985" y="3658722"/>
            <a:ext cx="108585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Bef>
                <a:spcPct val="0"/>
              </a:spcBef>
              <a:spcAft>
                <a:spcPct val="0"/>
              </a:spcAft>
              <a:buClrTx/>
              <a:buNone/>
            </a:pPr>
            <a:endParaRPr lang="en-US" altLang="en-US" sz="1350">
              <a:solidFill>
                <a:prstClr val="black"/>
              </a:solidFill>
              <a:latin typeface="Arial" panose="020B0604020202020204" pitchFamily="34" charset="0"/>
            </a:endParaRPr>
          </a:p>
        </p:txBody>
      </p:sp>
      <p:grpSp>
        <p:nvGrpSpPr>
          <p:cNvPr id="4" name="Group 3"/>
          <p:cNvGrpSpPr/>
          <p:nvPr/>
        </p:nvGrpSpPr>
        <p:grpSpPr>
          <a:xfrm>
            <a:off x="7418365" y="2793777"/>
            <a:ext cx="1103780" cy="2652713"/>
            <a:chOff x="7255804" y="2172822"/>
            <a:chExt cx="1103780" cy="2652713"/>
          </a:xfrm>
        </p:grpSpPr>
        <p:pic>
          <p:nvPicPr>
            <p:cNvPr id="37892" name="Picture 1031" descr="C:\Documents and Settings\kanderso\Desktop\Litt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5809" y="2172822"/>
              <a:ext cx="10858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1032" descr="C:\Documents and Settings\kanderso\Desktop\Humu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55809" y="3658722"/>
              <a:ext cx="1085850" cy="11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1033" descr="C:\Documents and Settings\kanderso\Desktop\Fermenation.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55809" y="2687173"/>
              <a:ext cx="1085850" cy="97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8" name="Text Box 1037"/>
            <p:cNvSpPr txBox="1">
              <a:spLocks noChangeArrowheads="1"/>
            </p:cNvSpPr>
            <p:nvPr/>
          </p:nvSpPr>
          <p:spPr bwMode="auto">
            <a:xfrm>
              <a:off x="7655859" y="2287122"/>
              <a:ext cx="290464" cy="300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Bef>
                  <a:spcPct val="0"/>
                </a:spcBef>
                <a:spcAft>
                  <a:spcPct val="0"/>
                </a:spcAft>
                <a:buClrTx/>
                <a:buNone/>
              </a:pPr>
              <a:r>
                <a:rPr lang="en-US" altLang="en-US" sz="1350" b="1" i="1" dirty="0">
                  <a:solidFill>
                    <a:srgbClr val="FFFF00"/>
                  </a:solidFill>
                  <a:latin typeface="Arial" panose="020B0604020202020204" pitchFamily="34" charset="0"/>
                </a:rPr>
                <a:t>L</a:t>
              </a:r>
            </a:p>
          </p:txBody>
        </p:sp>
        <p:sp>
          <p:nvSpPr>
            <p:cNvPr id="37899" name="Text Box 1038"/>
            <p:cNvSpPr txBox="1">
              <a:spLocks noChangeArrowheads="1"/>
            </p:cNvSpPr>
            <p:nvPr/>
          </p:nvSpPr>
          <p:spPr bwMode="auto">
            <a:xfrm>
              <a:off x="7655859" y="2972922"/>
              <a:ext cx="228600" cy="300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Bef>
                  <a:spcPct val="50000"/>
                </a:spcBef>
                <a:spcAft>
                  <a:spcPct val="0"/>
                </a:spcAft>
                <a:buClrTx/>
                <a:buNone/>
              </a:pPr>
              <a:r>
                <a:rPr lang="en-US" altLang="en-US" sz="1350" b="1" i="1">
                  <a:solidFill>
                    <a:srgbClr val="FFFF00"/>
                  </a:solidFill>
                  <a:latin typeface="Arial" panose="020B0604020202020204" pitchFamily="34" charset="0"/>
                </a:rPr>
                <a:t>F</a:t>
              </a:r>
            </a:p>
          </p:txBody>
        </p:sp>
        <p:sp>
          <p:nvSpPr>
            <p:cNvPr id="37900" name="Text Box 1039"/>
            <p:cNvSpPr txBox="1">
              <a:spLocks noChangeArrowheads="1"/>
            </p:cNvSpPr>
            <p:nvPr/>
          </p:nvSpPr>
          <p:spPr bwMode="auto">
            <a:xfrm>
              <a:off x="7598709" y="4058772"/>
              <a:ext cx="342900" cy="300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Bef>
                  <a:spcPct val="50000"/>
                </a:spcBef>
                <a:spcAft>
                  <a:spcPct val="0"/>
                </a:spcAft>
                <a:buClrTx/>
                <a:buNone/>
              </a:pPr>
              <a:r>
                <a:rPr lang="en-US" altLang="en-US" sz="1350" b="1" i="1">
                  <a:solidFill>
                    <a:srgbClr val="FFFF00"/>
                  </a:solidFill>
                  <a:latin typeface="Arial" panose="020B0604020202020204" pitchFamily="34" charset="0"/>
                </a:rPr>
                <a:t>H</a:t>
              </a:r>
            </a:p>
          </p:txBody>
        </p:sp>
        <p:cxnSp>
          <p:nvCxnSpPr>
            <p:cNvPr id="3" name="Straight Connector 2"/>
            <p:cNvCxnSpPr/>
            <p:nvPr/>
          </p:nvCxnSpPr>
          <p:spPr>
            <a:xfrm>
              <a:off x="7255804" y="2687172"/>
              <a:ext cx="1085850" cy="0"/>
            </a:xfrm>
            <a:prstGeom prst="line">
              <a:avLst/>
            </a:prstGeom>
            <a:ln>
              <a:solidFill>
                <a:srgbClr val="FFFF00"/>
              </a:solidFill>
              <a:prstDash val="sysDash"/>
            </a:ln>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a:off x="7273734" y="3658722"/>
              <a:ext cx="1085850" cy="0"/>
            </a:xfrm>
            <a:prstGeom prst="line">
              <a:avLst/>
            </a:prstGeom>
            <a:ln>
              <a:solidFill>
                <a:srgbClr val="FFFF00"/>
              </a:solidFill>
              <a:prstDash val="sysDash"/>
            </a:ln>
          </p:spPr>
          <p:style>
            <a:lnRef idx="2">
              <a:schemeClr val="dk1"/>
            </a:lnRef>
            <a:fillRef idx="0">
              <a:schemeClr val="dk1"/>
            </a:fillRef>
            <a:effectRef idx="1">
              <a:schemeClr val="dk1"/>
            </a:effectRef>
            <a:fontRef idx="minor">
              <a:schemeClr val="tx1"/>
            </a:fontRef>
          </p:style>
        </p:cxnSp>
      </p:grpSp>
      <p:sp>
        <p:nvSpPr>
          <p:cNvPr id="18" name="Rectangle 17"/>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0"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Canadian FWI: Fuel Moisture Codes</a:t>
            </a:r>
          </a:p>
        </p:txBody>
      </p:sp>
    </p:spTree>
    <p:extLst>
      <p:ext uri="{BB962C8B-B14F-4D97-AF65-F5344CB8AC3E}">
        <p14:creationId xmlns:p14="http://schemas.microsoft.com/office/powerpoint/2010/main" val="272497854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Rectangle 442"/>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fld id="{BBCF8651-43DE-406F-B81E-546C7D879FBB}" type="slidenum">
              <a:rPr lang="en-US" altLang="en-US">
                <a:solidFill>
                  <a:prstClr val="black"/>
                </a:solidFill>
                <a:latin typeface="Calibri" panose="020F0502020204030204" pitchFamily="34" charset="0"/>
              </a:rPr>
              <a:pPr eaLnBrk="1" fontAlgn="base" hangingPunct="1">
                <a:spcBef>
                  <a:spcPct val="0"/>
                </a:spcBef>
                <a:spcAft>
                  <a:spcPct val="0"/>
                </a:spcAft>
              </a:pPr>
              <a:t>27</a:t>
            </a:fld>
            <a:endParaRPr lang="en-US" altLang="en-US">
              <a:solidFill>
                <a:prstClr val="black"/>
              </a:solidFill>
              <a:latin typeface="Calibri" panose="020F0502020204030204" pitchFamily="34" charset="0"/>
            </a:endParaRPr>
          </a:p>
        </p:txBody>
      </p:sp>
      <p:graphicFrame>
        <p:nvGraphicFramePr>
          <p:cNvPr id="120913" name="Group 81"/>
          <p:cNvGraphicFramePr>
            <a:graphicFrameLocks noGrp="1"/>
          </p:cNvGraphicFramePr>
          <p:nvPr>
            <p:extLst>
              <p:ext uri="{D42A27DB-BD31-4B8C-83A1-F6EECF244321}">
                <p14:modId xmlns:p14="http://schemas.microsoft.com/office/powerpoint/2010/main" val="3997276387"/>
              </p:ext>
            </p:extLst>
          </p:nvPr>
        </p:nvGraphicFramePr>
        <p:xfrm>
          <a:off x="5870734" y="1481539"/>
          <a:ext cx="2828926" cy="1539212"/>
        </p:xfrm>
        <a:graphic>
          <a:graphicData uri="http://schemas.openxmlformats.org/drawingml/2006/table">
            <a:tbl>
              <a:tblPr/>
              <a:tblGrid>
                <a:gridCol w="1414463">
                  <a:extLst>
                    <a:ext uri="{9D8B030D-6E8A-4147-A177-3AD203B41FA5}">
                      <a16:colId xmlns:a16="http://schemas.microsoft.com/office/drawing/2014/main" val="20000"/>
                    </a:ext>
                  </a:extLst>
                </a:gridCol>
                <a:gridCol w="1414463">
                  <a:extLst>
                    <a:ext uri="{9D8B030D-6E8A-4147-A177-3AD203B41FA5}">
                      <a16:colId xmlns:a16="http://schemas.microsoft.com/office/drawing/2014/main" val="20001"/>
                    </a:ext>
                  </a:extLst>
                </a:gridCol>
              </a:tblGrid>
              <a:tr h="251445">
                <a:tc>
                  <a:txBody>
                    <a:bodyPr/>
                    <a:lstStyle>
                      <a:lvl1pPr algn="l">
                        <a:spcBef>
                          <a:spcPct val="20000"/>
                        </a:spcBef>
                        <a:defRPr sz="2800">
                          <a:solidFill>
                            <a:schemeClr val="tx1"/>
                          </a:solidFill>
                          <a:latin typeface="Times New Roman" pitchFamily="18" charset="0"/>
                        </a:defRPr>
                      </a:lvl1pPr>
                      <a:lvl2pPr algn="l">
                        <a:spcBef>
                          <a:spcPct val="20000"/>
                        </a:spcBef>
                        <a:defRPr sz="2400">
                          <a:solidFill>
                            <a:schemeClr val="tx1"/>
                          </a:solidFill>
                          <a:latin typeface="Times New Roman" pitchFamily="18" charset="0"/>
                        </a:defRPr>
                      </a:lvl2pPr>
                      <a:lvl3pPr algn="l">
                        <a:spcBef>
                          <a:spcPct val="20000"/>
                        </a:spcBef>
                        <a:defRPr sz="2000">
                          <a:solidFill>
                            <a:schemeClr val="tx1"/>
                          </a:solidFill>
                          <a:latin typeface="Times New Roman" pitchFamily="18" charset="0"/>
                        </a:defRPr>
                      </a:lvl3pPr>
                      <a:lvl4pPr algn="l">
                        <a:spcBef>
                          <a:spcPct val="20000"/>
                        </a:spcBef>
                        <a:defRPr>
                          <a:solidFill>
                            <a:schemeClr val="tx1"/>
                          </a:solidFill>
                          <a:latin typeface="Times New Roman" pitchFamily="18" charset="0"/>
                        </a:defRPr>
                      </a:lvl4pPr>
                      <a:lvl5pPr algn="l">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latin typeface="+mn-lt"/>
                        </a:rPr>
                        <a:t>Code</a:t>
                      </a:r>
                    </a:p>
                  </a:txBody>
                  <a:tcPr marL="68580" marR="68580" marT="34283" marB="3428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defRPr sz="2800">
                          <a:solidFill>
                            <a:schemeClr val="tx1"/>
                          </a:solidFill>
                          <a:latin typeface="Times New Roman" pitchFamily="18" charset="0"/>
                        </a:defRPr>
                      </a:lvl1pPr>
                      <a:lvl2pPr algn="l">
                        <a:spcBef>
                          <a:spcPct val="20000"/>
                        </a:spcBef>
                        <a:defRPr sz="2400">
                          <a:solidFill>
                            <a:schemeClr val="tx1"/>
                          </a:solidFill>
                          <a:latin typeface="Times New Roman" pitchFamily="18" charset="0"/>
                        </a:defRPr>
                      </a:lvl2pPr>
                      <a:lvl3pPr algn="l">
                        <a:spcBef>
                          <a:spcPct val="20000"/>
                        </a:spcBef>
                        <a:defRPr sz="2000">
                          <a:solidFill>
                            <a:schemeClr val="tx1"/>
                          </a:solidFill>
                          <a:latin typeface="Times New Roman" pitchFamily="18" charset="0"/>
                        </a:defRPr>
                      </a:lvl3pPr>
                      <a:lvl4pPr algn="l">
                        <a:spcBef>
                          <a:spcPct val="20000"/>
                        </a:spcBef>
                        <a:defRPr>
                          <a:solidFill>
                            <a:schemeClr val="tx1"/>
                          </a:solidFill>
                          <a:latin typeface="Times New Roman" pitchFamily="18" charset="0"/>
                        </a:defRPr>
                      </a:lvl4pPr>
                      <a:lvl5pPr algn="l">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tx1"/>
                          </a:solidFill>
                          <a:effectLst/>
                          <a:latin typeface="+mn-lt"/>
                        </a:rPr>
                        <a:t>Timelag</a:t>
                      </a:r>
                      <a:endParaRPr kumimoji="0" lang="en-US" altLang="en-US" sz="2400" b="1" i="0" u="none" strike="noStrike" cap="none" normalizeH="0" baseline="0" dirty="0">
                        <a:ln>
                          <a:noFill/>
                        </a:ln>
                        <a:solidFill>
                          <a:schemeClr val="tx1"/>
                        </a:solidFill>
                        <a:effectLst/>
                        <a:latin typeface="+mn-lt"/>
                      </a:endParaRPr>
                    </a:p>
                  </a:txBody>
                  <a:tcPr marL="68580" marR="68580" marT="34283" marB="3428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90357">
                <a:tc>
                  <a:txBody>
                    <a:bodyPr/>
                    <a:lstStyle>
                      <a:lvl1pPr algn="l">
                        <a:spcBef>
                          <a:spcPct val="20000"/>
                        </a:spcBef>
                        <a:defRPr sz="2800">
                          <a:solidFill>
                            <a:schemeClr val="tx1"/>
                          </a:solidFill>
                          <a:latin typeface="Times New Roman" pitchFamily="18" charset="0"/>
                        </a:defRPr>
                      </a:lvl1pPr>
                      <a:lvl2pPr algn="l">
                        <a:spcBef>
                          <a:spcPct val="20000"/>
                        </a:spcBef>
                        <a:defRPr sz="2400">
                          <a:solidFill>
                            <a:schemeClr val="tx1"/>
                          </a:solidFill>
                          <a:latin typeface="Times New Roman" pitchFamily="18" charset="0"/>
                        </a:defRPr>
                      </a:lvl2pPr>
                      <a:lvl3pPr algn="l">
                        <a:spcBef>
                          <a:spcPct val="20000"/>
                        </a:spcBef>
                        <a:defRPr sz="2000">
                          <a:solidFill>
                            <a:schemeClr val="tx1"/>
                          </a:solidFill>
                          <a:latin typeface="Times New Roman" pitchFamily="18" charset="0"/>
                        </a:defRPr>
                      </a:lvl3pPr>
                      <a:lvl4pPr algn="l">
                        <a:spcBef>
                          <a:spcPct val="20000"/>
                        </a:spcBef>
                        <a:defRPr>
                          <a:solidFill>
                            <a:schemeClr val="tx1"/>
                          </a:solidFill>
                          <a:latin typeface="Times New Roman" pitchFamily="18" charset="0"/>
                        </a:defRPr>
                      </a:lvl4pPr>
                      <a:lvl5pPr algn="l">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rPr>
                        <a:t>FFMC</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rPr>
                        <a:t>DMC</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rPr>
                        <a:t>DC</a:t>
                      </a:r>
                    </a:p>
                  </a:txBody>
                  <a:tcPr marL="68580" marR="68580" marT="34283" marB="3428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defRPr sz="2800">
                          <a:solidFill>
                            <a:schemeClr val="tx1"/>
                          </a:solidFill>
                          <a:latin typeface="Times New Roman" pitchFamily="18" charset="0"/>
                        </a:defRPr>
                      </a:lvl1pPr>
                      <a:lvl2pPr algn="l">
                        <a:spcBef>
                          <a:spcPct val="20000"/>
                        </a:spcBef>
                        <a:defRPr sz="2400">
                          <a:solidFill>
                            <a:schemeClr val="tx1"/>
                          </a:solidFill>
                          <a:latin typeface="Times New Roman" pitchFamily="18" charset="0"/>
                        </a:defRPr>
                      </a:lvl2pPr>
                      <a:lvl3pPr algn="l">
                        <a:spcBef>
                          <a:spcPct val="20000"/>
                        </a:spcBef>
                        <a:defRPr sz="2000">
                          <a:solidFill>
                            <a:schemeClr val="tx1"/>
                          </a:solidFill>
                          <a:latin typeface="Times New Roman" pitchFamily="18" charset="0"/>
                        </a:defRPr>
                      </a:lvl3pPr>
                      <a:lvl4pPr algn="l">
                        <a:spcBef>
                          <a:spcPct val="20000"/>
                        </a:spcBef>
                        <a:defRPr>
                          <a:solidFill>
                            <a:schemeClr val="tx1"/>
                          </a:solidFill>
                          <a:latin typeface="Times New Roman" pitchFamily="18" charset="0"/>
                        </a:defRPr>
                      </a:lvl4pPr>
                      <a:lvl5pPr algn="l">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rPr>
                        <a:t>2/3 day</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rPr>
                        <a:t>12 days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rPr>
                        <a:t>52 days</a:t>
                      </a:r>
                    </a:p>
                  </a:txBody>
                  <a:tcPr marL="68580" marR="68580" marT="34283" marB="3428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25614" name="Rectangle 83"/>
          <p:cNvSpPr>
            <a:spLocks noChangeArrowheads="1"/>
          </p:cNvSpPr>
          <p:nvPr/>
        </p:nvSpPr>
        <p:spPr bwMode="auto">
          <a:xfrm>
            <a:off x="2207420" y="3517108"/>
            <a:ext cx="4707731" cy="1378744"/>
          </a:xfrm>
          <a:prstGeom prst="rect">
            <a:avLst/>
          </a:prstGeom>
          <a:solidFill>
            <a:schemeClr val="accent5">
              <a:lumMod val="20000"/>
              <a:lumOff val="80000"/>
            </a:schemeClr>
          </a:solidFill>
          <a:ln w="38100">
            <a:solidFill>
              <a:schemeClr val="tx1"/>
            </a:solidFill>
            <a:miter lim="800000"/>
            <a:headEnd/>
            <a:tailEnd/>
          </a:ln>
        </p:spPr>
        <p:txBody>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US" altLang="en-US" sz="1350">
              <a:solidFill>
                <a:prstClr val="black"/>
              </a:solidFill>
            </a:endParaRPr>
          </a:p>
        </p:txBody>
      </p:sp>
      <p:sp>
        <p:nvSpPr>
          <p:cNvPr id="38928" name="Line 84"/>
          <p:cNvSpPr>
            <a:spLocks noChangeShapeType="1"/>
          </p:cNvSpPr>
          <p:nvPr/>
        </p:nvSpPr>
        <p:spPr bwMode="auto">
          <a:xfrm>
            <a:off x="2200276" y="4910139"/>
            <a:ext cx="4707731" cy="119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29" name="Line 87"/>
          <p:cNvSpPr>
            <a:spLocks noChangeShapeType="1"/>
          </p:cNvSpPr>
          <p:nvPr/>
        </p:nvSpPr>
        <p:spPr bwMode="auto">
          <a:xfrm>
            <a:off x="6893719" y="4910139"/>
            <a:ext cx="14288" cy="119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30" name="Line 88"/>
          <p:cNvSpPr>
            <a:spLocks noChangeShapeType="1"/>
          </p:cNvSpPr>
          <p:nvPr/>
        </p:nvSpPr>
        <p:spPr bwMode="auto">
          <a:xfrm flipV="1">
            <a:off x="2214564" y="3531395"/>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31" name="Line 89"/>
          <p:cNvSpPr>
            <a:spLocks noChangeShapeType="1"/>
          </p:cNvSpPr>
          <p:nvPr/>
        </p:nvSpPr>
        <p:spPr bwMode="auto">
          <a:xfrm>
            <a:off x="2250281" y="3531395"/>
            <a:ext cx="28575"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32" name="Line 90"/>
          <p:cNvSpPr>
            <a:spLocks noChangeShapeType="1"/>
          </p:cNvSpPr>
          <p:nvPr/>
        </p:nvSpPr>
        <p:spPr bwMode="auto">
          <a:xfrm>
            <a:off x="2278857" y="3731420"/>
            <a:ext cx="35719" cy="48577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33" name="Line 91"/>
          <p:cNvSpPr>
            <a:spLocks noChangeShapeType="1"/>
          </p:cNvSpPr>
          <p:nvPr/>
        </p:nvSpPr>
        <p:spPr bwMode="auto">
          <a:xfrm>
            <a:off x="2314576" y="4217196"/>
            <a:ext cx="35719" cy="49291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34" name="Line 92"/>
          <p:cNvSpPr>
            <a:spLocks noChangeShapeType="1"/>
          </p:cNvSpPr>
          <p:nvPr/>
        </p:nvSpPr>
        <p:spPr bwMode="auto">
          <a:xfrm>
            <a:off x="2350294" y="4710114"/>
            <a:ext cx="28575"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35" name="Line 93"/>
          <p:cNvSpPr>
            <a:spLocks noChangeShapeType="1"/>
          </p:cNvSpPr>
          <p:nvPr/>
        </p:nvSpPr>
        <p:spPr bwMode="auto">
          <a:xfrm flipV="1">
            <a:off x="2378870" y="4710114"/>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36" name="Line 94"/>
          <p:cNvSpPr>
            <a:spLocks noChangeShapeType="1"/>
          </p:cNvSpPr>
          <p:nvPr/>
        </p:nvSpPr>
        <p:spPr bwMode="auto">
          <a:xfrm flipV="1">
            <a:off x="2414588" y="4224339"/>
            <a:ext cx="28575" cy="48577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37" name="Line 95"/>
          <p:cNvSpPr>
            <a:spLocks noChangeShapeType="1"/>
          </p:cNvSpPr>
          <p:nvPr/>
        </p:nvSpPr>
        <p:spPr bwMode="auto">
          <a:xfrm flipV="1">
            <a:off x="2443164" y="3731421"/>
            <a:ext cx="35719" cy="49291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38" name="Line 96"/>
          <p:cNvSpPr>
            <a:spLocks noChangeShapeType="1"/>
          </p:cNvSpPr>
          <p:nvPr/>
        </p:nvSpPr>
        <p:spPr bwMode="auto">
          <a:xfrm flipV="1">
            <a:off x="2478881" y="3531395"/>
            <a:ext cx="28575"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39" name="Line 97"/>
          <p:cNvSpPr>
            <a:spLocks noChangeShapeType="1"/>
          </p:cNvSpPr>
          <p:nvPr/>
        </p:nvSpPr>
        <p:spPr bwMode="auto">
          <a:xfrm>
            <a:off x="2507457" y="3531395"/>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40" name="Line 98"/>
          <p:cNvSpPr>
            <a:spLocks noChangeShapeType="1"/>
          </p:cNvSpPr>
          <p:nvPr/>
        </p:nvSpPr>
        <p:spPr bwMode="auto">
          <a:xfrm>
            <a:off x="2543176" y="3731420"/>
            <a:ext cx="35719" cy="48577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41" name="Line 99"/>
          <p:cNvSpPr>
            <a:spLocks noChangeShapeType="1"/>
          </p:cNvSpPr>
          <p:nvPr/>
        </p:nvSpPr>
        <p:spPr bwMode="auto">
          <a:xfrm>
            <a:off x="2578894" y="4217196"/>
            <a:ext cx="28575" cy="49291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42" name="Line 100"/>
          <p:cNvSpPr>
            <a:spLocks noChangeShapeType="1"/>
          </p:cNvSpPr>
          <p:nvPr/>
        </p:nvSpPr>
        <p:spPr bwMode="auto">
          <a:xfrm>
            <a:off x="2607470" y="4710114"/>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43" name="Line 101"/>
          <p:cNvSpPr>
            <a:spLocks noChangeShapeType="1"/>
          </p:cNvSpPr>
          <p:nvPr/>
        </p:nvSpPr>
        <p:spPr bwMode="auto">
          <a:xfrm flipV="1">
            <a:off x="2643188" y="4710114"/>
            <a:ext cx="28575"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44" name="Line 102"/>
          <p:cNvSpPr>
            <a:spLocks noChangeShapeType="1"/>
          </p:cNvSpPr>
          <p:nvPr/>
        </p:nvSpPr>
        <p:spPr bwMode="auto">
          <a:xfrm flipV="1">
            <a:off x="2671764" y="4224339"/>
            <a:ext cx="35719" cy="48577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45" name="Line 103"/>
          <p:cNvSpPr>
            <a:spLocks noChangeShapeType="1"/>
          </p:cNvSpPr>
          <p:nvPr/>
        </p:nvSpPr>
        <p:spPr bwMode="auto">
          <a:xfrm flipV="1">
            <a:off x="2707482" y="3731421"/>
            <a:ext cx="35719" cy="49291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46" name="Line 104"/>
          <p:cNvSpPr>
            <a:spLocks noChangeShapeType="1"/>
          </p:cNvSpPr>
          <p:nvPr/>
        </p:nvSpPr>
        <p:spPr bwMode="auto">
          <a:xfrm flipV="1">
            <a:off x="2743200" y="3531395"/>
            <a:ext cx="28575"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47" name="Line 105"/>
          <p:cNvSpPr>
            <a:spLocks noChangeShapeType="1"/>
          </p:cNvSpPr>
          <p:nvPr/>
        </p:nvSpPr>
        <p:spPr bwMode="auto">
          <a:xfrm>
            <a:off x="2771776" y="3531395"/>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48" name="Line 106"/>
          <p:cNvSpPr>
            <a:spLocks noChangeShapeType="1"/>
          </p:cNvSpPr>
          <p:nvPr/>
        </p:nvSpPr>
        <p:spPr bwMode="auto">
          <a:xfrm>
            <a:off x="2807494" y="3731420"/>
            <a:ext cx="28575" cy="48577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49" name="Line 107"/>
          <p:cNvSpPr>
            <a:spLocks noChangeShapeType="1"/>
          </p:cNvSpPr>
          <p:nvPr/>
        </p:nvSpPr>
        <p:spPr bwMode="auto">
          <a:xfrm>
            <a:off x="2836070" y="4217196"/>
            <a:ext cx="35719" cy="49291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50" name="Line 108"/>
          <p:cNvSpPr>
            <a:spLocks noChangeShapeType="1"/>
          </p:cNvSpPr>
          <p:nvPr/>
        </p:nvSpPr>
        <p:spPr bwMode="auto">
          <a:xfrm>
            <a:off x="2871788" y="4710114"/>
            <a:ext cx="28575"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51" name="Line 109"/>
          <p:cNvSpPr>
            <a:spLocks noChangeShapeType="1"/>
          </p:cNvSpPr>
          <p:nvPr/>
        </p:nvSpPr>
        <p:spPr bwMode="auto">
          <a:xfrm flipV="1">
            <a:off x="2900364" y="4710114"/>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52" name="Line 110"/>
          <p:cNvSpPr>
            <a:spLocks noChangeShapeType="1"/>
          </p:cNvSpPr>
          <p:nvPr/>
        </p:nvSpPr>
        <p:spPr bwMode="auto">
          <a:xfrm flipV="1">
            <a:off x="2936082" y="4224339"/>
            <a:ext cx="35719" cy="48577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53" name="Line 111"/>
          <p:cNvSpPr>
            <a:spLocks noChangeShapeType="1"/>
          </p:cNvSpPr>
          <p:nvPr/>
        </p:nvSpPr>
        <p:spPr bwMode="auto">
          <a:xfrm flipV="1">
            <a:off x="2971800" y="3731421"/>
            <a:ext cx="28575" cy="49291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54" name="Line 112"/>
          <p:cNvSpPr>
            <a:spLocks noChangeShapeType="1"/>
          </p:cNvSpPr>
          <p:nvPr/>
        </p:nvSpPr>
        <p:spPr bwMode="auto">
          <a:xfrm flipV="1">
            <a:off x="3000376" y="3531395"/>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55" name="Line 113"/>
          <p:cNvSpPr>
            <a:spLocks noChangeShapeType="1"/>
          </p:cNvSpPr>
          <p:nvPr/>
        </p:nvSpPr>
        <p:spPr bwMode="auto">
          <a:xfrm>
            <a:off x="3036094" y="3531395"/>
            <a:ext cx="28575"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56" name="Line 114"/>
          <p:cNvSpPr>
            <a:spLocks noChangeShapeType="1"/>
          </p:cNvSpPr>
          <p:nvPr/>
        </p:nvSpPr>
        <p:spPr bwMode="auto">
          <a:xfrm>
            <a:off x="3064670" y="3731420"/>
            <a:ext cx="35719" cy="48577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57" name="Line 115"/>
          <p:cNvSpPr>
            <a:spLocks noChangeShapeType="1"/>
          </p:cNvSpPr>
          <p:nvPr/>
        </p:nvSpPr>
        <p:spPr bwMode="auto">
          <a:xfrm>
            <a:off x="3100388" y="4217196"/>
            <a:ext cx="28575" cy="49291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58" name="Line 116"/>
          <p:cNvSpPr>
            <a:spLocks noChangeShapeType="1"/>
          </p:cNvSpPr>
          <p:nvPr/>
        </p:nvSpPr>
        <p:spPr bwMode="auto">
          <a:xfrm>
            <a:off x="3128964" y="4710114"/>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59" name="Line 117"/>
          <p:cNvSpPr>
            <a:spLocks noChangeShapeType="1"/>
          </p:cNvSpPr>
          <p:nvPr/>
        </p:nvSpPr>
        <p:spPr bwMode="auto">
          <a:xfrm flipV="1">
            <a:off x="3164682" y="4710114"/>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60" name="Line 118"/>
          <p:cNvSpPr>
            <a:spLocks noChangeShapeType="1"/>
          </p:cNvSpPr>
          <p:nvPr/>
        </p:nvSpPr>
        <p:spPr bwMode="auto">
          <a:xfrm flipV="1">
            <a:off x="3200400" y="4224339"/>
            <a:ext cx="28575" cy="48577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61" name="Line 119"/>
          <p:cNvSpPr>
            <a:spLocks noChangeShapeType="1"/>
          </p:cNvSpPr>
          <p:nvPr/>
        </p:nvSpPr>
        <p:spPr bwMode="auto">
          <a:xfrm flipV="1">
            <a:off x="3228976" y="3731421"/>
            <a:ext cx="35719" cy="49291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62" name="Line 120"/>
          <p:cNvSpPr>
            <a:spLocks noChangeShapeType="1"/>
          </p:cNvSpPr>
          <p:nvPr/>
        </p:nvSpPr>
        <p:spPr bwMode="auto">
          <a:xfrm flipV="1">
            <a:off x="3264694" y="3531395"/>
            <a:ext cx="28575"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63" name="Line 121"/>
          <p:cNvSpPr>
            <a:spLocks noChangeShapeType="1"/>
          </p:cNvSpPr>
          <p:nvPr/>
        </p:nvSpPr>
        <p:spPr bwMode="auto">
          <a:xfrm>
            <a:off x="3293270" y="3531395"/>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64" name="Line 122"/>
          <p:cNvSpPr>
            <a:spLocks noChangeShapeType="1"/>
          </p:cNvSpPr>
          <p:nvPr/>
        </p:nvSpPr>
        <p:spPr bwMode="auto">
          <a:xfrm>
            <a:off x="3328988" y="3731420"/>
            <a:ext cx="28575" cy="48577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65" name="Line 123"/>
          <p:cNvSpPr>
            <a:spLocks noChangeShapeType="1"/>
          </p:cNvSpPr>
          <p:nvPr/>
        </p:nvSpPr>
        <p:spPr bwMode="auto">
          <a:xfrm>
            <a:off x="3357564" y="4217196"/>
            <a:ext cx="35719" cy="49291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66" name="Line 124"/>
          <p:cNvSpPr>
            <a:spLocks noChangeShapeType="1"/>
          </p:cNvSpPr>
          <p:nvPr/>
        </p:nvSpPr>
        <p:spPr bwMode="auto">
          <a:xfrm>
            <a:off x="3393282" y="4710114"/>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67" name="Line 125"/>
          <p:cNvSpPr>
            <a:spLocks noChangeShapeType="1"/>
          </p:cNvSpPr>
          <p:nvPr/>
        </p:nvSpPr>
        <p:spPr bwMode="auto">
          <a:xfrm flipV="1">
            <a:off x="3429000" y="4710114"/>
            <a:ext cx="28575"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68" name="Line 126"/>
          <p:cNvSpPr>
            <a:spLocks noChangeShapeType="1"/>
          </p:cNvSpPr>
          <p:nvPr/>
        </p:nvSpPr>
        <p:spPr bwMode="auto">
          <a:xfrm flipV="1">
            <a:off x="3457576" y="4224339"/>
            <a:ext cx="35719" cy="48577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69" name="Line 127"/>
          <p:cNvSpPr>
            <a:spLocks noChangeShapeType="1"/>
          </p:cNvSpPr>
          <p:nvPr/>
        </p:nvSpPr>
        <p:spPr bwMode="auto">
          <a:xfrm flipV="1">
            <a:off x="3493294" y="3731421"/>
            <a:ext cx="28575" cy="49291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70" name="Line 128"/>
          <p:cNvSpPr>
            <a:spLocks noChangeShapeType="1"/>
          </p:cNvSpPr>
          <p:nvPr/>
        </p:nvSpPr>
        <p:spPr bwMode="auto">
          <a:xfrm flipV="1">
            <a:off x="3521870" y="3531395"/>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71" name="Line 129"/>
          <p:cNvSpPr>
            <a:spLocks noChangeShapeType="1"/>
          </p:cNvSpPr>
          <p:nvPr/>
        </p:nvSpPr>
        <p:spPr bwMode="auto">
          <a:xfrm>
            <a:off x="3557588" y="3531395"/>
            <a:ext cx="28575"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72" name="Line 130"/>
          <p:cNvSpPr>
            <a:spLocks noChangeShapeType="1"/>
          </p:cNvSpPr>
          <p:nvPr/>
        </p:nvSpPr>
        <p:spPr bwMode="auto">
          <a:xfrm>
            <a:off x="3586164" y="3731420"/>
            <a:ext cx="35719" cy="48577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73" name="Line 131"/>
          <p:cNvSpPr>
            <a:spLocks noChangeShapeType="1"/>
          </p:cNvSpPr>
          <p:nvPr/>
        </p:nvSpPr>
        <p:spPr bwMode="auto">
          <a:xfrm>
            <a:off x="3621882" y="4217196"/>
            <a:ext cx="35719" cy="49291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74" name="Line 132"/>
          <p:cNvSpPr>
            <a:spLocks noChangeShapeType="1"/>
          </p:cNvSpPr>
          <p:nvPr/>
        </p:nvSpPr>
        <p:spPr bwMode="auto">
          <a:xfrm>
            <a:off x="3657600" y="4710114"/>
            <a:ext cx="28575"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75" name="Line 133"/>
          <p:cNvSpPr>
            <a:spLocks noChangeShapeType="1"/>
          </p:cNvSpPr>
          <p:nvPr/>
        </p:nvSpPr>
        <p:spPr bwMode="auto">
          <a:xfrm flipV="1">
            <a:off x="3686176" y="4710114"/>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76" name="Line 134"/>
          <p:cNvSpPr>
            <a:spLocks noChangeShapeType="1"/>
          </p:cNvSpPr>
          <p:nvPr/>
        </p:nvSpPr>
        <p:spPr bwMode="auto">
          <a:xfrm flipV="1">
            <a:off x="3721894" y="4224339"/>
            <a:ext cx="28575" cy="48577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77" name="Line 135"/>
          <p:cNvSpPr>
            <a:spLocks noChangeShapeType="1"/>
          </p:cNvSpPr>
          <p:nvPr/>
        </p:nvSpPr>
        <p:spPr bwMode="auto">
          <a:xfrm flipV="1">
            <a:off x="3750470" y="3731421"/>
            <a:ext cx="35719" cy="49291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78" name="Line 136"/>
          <p:cNvSpPr>
            <a:spLocks noChangeShapeType="1"/>
          </p:cNvSpPr>
          <p:nvPr/>
        </p:nvSpPr>
        <p:spPr bwMode="auto">
          <a:xfrm flipV="1">
            <a:off x="3786189" y="3531395"/>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79" name="Line 137"/>
          <p:cNvSpPr>
            <a:spLocks noChangeShapeType="1"/>
          </p:cNvSpPr>
          <p:nvPr/>
        </p:nvSpPr>
        <p:spPr bwMode="auto">
          <a:xfrm>
            <a:off x="3821906" y="3531395"/>
            <a:ext cx="28575"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80" name="Line 138"/>
          <p:cNvSpPr>
            <a:spLocks noChangeShapeType="1"/>
          </p:cNvSpPr>
          <p:nvPr/>
        </p:nvSpPr>
        <p:spPr bwMode="auto">
          <a:xfrm>
            <a:off x="3850482" y="3731420"/>
            <a:ext cx="35719" cy="48577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81" name="Line 139"/>
          <p:cNvSpPr>
            <a:spLocks noChangeShapeType="1"/>
          </p:cNvSpPr>
          <p:nvPr/>
        </p:nvSpPr>
        <p:spPr bwMode="auto">
          <a:xfrm>
            <a:off x="3886200" y="4217196"/>
            <a:ext cx="28575" cy="49291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82" name="Line 140"/>
          <p:cNvSpPr>
            <a:spLocks noChangeShapeType="1"/>
          </p:cNvSpPr>
          <p:nvPr/>
        </p:nvSpPr>
        <p:spPr bwMode="auto">
          <a:xfrm>
            <a:off x="3914776" y="4710114"/>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83" name="Line 141"/>
          <p:cNvSpPr>
            <a:spLocks noChangeShapeType="1"/>
          </p:cNvSpPr>
          <p:nvPr/>
        </p:nvSpPr>
        <p:spPr bwMode="auto">
          <a:xfrm flipV="1">
            <a:off x="3950494" y="4710114"/>
            <a:ext cx="28575"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84" name="Line 142"/>
          <p:cNvSpPr>
            <a:spLocks noChangeShapeType="1"/>
          </p:cNvSpPr>
          <p:nvPr/>
        </p:nvSpPr>
        <p:spPr bwMode="auto">
          <a:xfrm flipV="1">
            <a:off x="3979070" y="4224339"/>
            <a:ext cx="35719" cy="48577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85" name="Line 143"/>
          <p:cNvSpPr>
            <a:spLocks noChangeShapeType="1"/>
          </p:cNvSpPr>
          <p:nvPr/>
        </p:nvSpPr>
        <p:spPr bwMode="auto">
          <a:xfrm flipV="1">
            <a:off x="4014789" y="3731421"/>
            <a:ext cx="35719" cy="49291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86" name="Line 144"/>
          <p:cNvSpPr>
            <a:spLocks noChangeShapeType="1"/>
          </p:cNvSpPr>
          <p:nvPr/>
        </p:nvSpPr>
        <p:spPr bwMode="auto">
          <a:xfrm flipV="1">
            <a:off x="4050506" y="3531395"/>
            <a:ext cx="28575"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87" name="Line 145"/>
          <p:cNvSpPr>
            <a:spLocks noChangeShapeType="1"/>
          </p:cNvSpPr>
          <p:nvPr/>
        </p:nvSpPr>
        <p:spPr bwMode="auto">
          <a:xfrm>
            <a:off x="4079082" y="3531395"/>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88" name="Line 146"/>
          <p:cNvSpPr>
            <a:spLocks noChangeShapeType="1"/>
          </p:cNvSpPr>
          <p:nvPr/>
        </p:nvSpPr>
        <p:spPr bwMode="auto">
          <a:xfrm>
            <a:off x="4114800" y="3731420"/>
            <a:ext cx="28575" cy="48577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89" name="Line 147"/>
          <p:cNvSpPr>
            <a:spLocks noChangeShapeType="1"/>
          </p:cNvSpPr>
          <p:nvPr/>
        </p:nvSpPr>
        <p:spPr bwMode="auto">
          <a:xfrm>
            <a:off x="4143376" y="4217196"/>
            <a:ext cx="35719" cy="49291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90" name="Line 148"/>
          <p:cNvSpPr>
            <a:spLocks noChangeShapeType="1"/>
          </p:cNvSpPr>
          <p:nvPr/>
        </p:nvSpPr>
        <p:spPr bwMode="auto">
          <a:xfrm>
            <a:off x="4179094" y="4710114"/>
            <a:ext cx="28575"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91" name="Line 149"/>
          <p:cNvSpPr>
            <a:spLocks noChangeShapeType="1"/>
          </p:cNvSpPr>
          <p:nvPr/>
        </p:nvSpPr>
        <p:spPr bwMode="auto">
          <a:xfrm flipV="1">
            <a:off x="4207670" y="4710114"/>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92" name="Line 150"/>
          <p:cNvSpPr>
            <a:spLocks noChangeShapeType="1"/>
          </p:cNvSpPr>
          <p:nvPr/>
        </p:nvSpPr>
        <p:spPr bwMode="auto">
          <a:xfrm flipV="1">
            <a:off x="4243389" y="4224339"/>
            <a:ext cx="35719" cy="48577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93" name="Line 151"/>
          <p:cNvSpPr>
            <a:spLocks noChangeShapeType="1"/>
          </p:cNvSpPr>
          <p:nvPr/>
        </p:nvSpPr>
        <p:spPr bwMode="auto">
          <a:xfrm flipV="1">
            <a:off x="4279106" y="3731421"/>
            <a:ext cx="28575" cy="49291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94" name="Line 152"/>
          <p:cNvSpPr>
            <a:spLocks noChangeShapeType="1"/>
          </p:cNvSpPr>
          <p:nvPr/>
        </p:nvSpPr>
        <p:spPr bwMode="auto">
          <a:xfrm flipV="1">
            <a:off x="4307682" y="3531395"/>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95" name="Line 153"/>
          <p:cNvSpPr>
            <a:spLocks noChangeShapeType="1"/>
          </p:cNvSpPr>
          <p:nvPr/>
        </p:nvSpPr>
        <p:spPr bwMode="auto">
          <a:xfrm>
            <a:off x="4343400" y="3531395"/>
            <a:ext cx="28575"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96" name="Line 154"/>
          <p:cNvSpPr>
            <a:spLocks noChangeShapeType="1"/>
          </p:cNvSpPr>
          <p:nvPr/>
        </p:nvSpPr>
        <p:spPr bwMode="auto">
          <a:xfrm>
            <a:off x="4371976" y="3731420"/>
            <a:ext cx="35719" cy="48577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97" name="Line 155"/>
          <p:cNvSpPr>
            <a:spLocks noChangeShapeType="1"/>
          </p:cNvSpPr>
          <p:nvPr/>
        </p:nvSpPr>
        <p:spPr bwMode="auto">
          <a:xfrm>
            <a:off x="4407694" y="4217196"/>
            <a:ext cx="28575" cy="49291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98" name="Line 156"/>
          <p:cNvSpPr>
            <a:spLocks noChangeShapeType="1"/>
          </p:cNvSpPr>
          <p:nvPr/>
        </p:nvSpPr>
        <p:spPr bwMode="auto">
          <a:xfrm>
            <a:off x="4436270" y="4710114"/>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8999" name="Line 157"/>
          <p:cNvSpPr>
            <a:spLocks noChangeShapeType="1"/>
          </p:cNvSpPr>
          <p:nvPr/>
        </p:nvSpPr>
        <p:spPr bwMode="auto">
          <a:xfrm flipV="1">
            <a:off x="4471989" y="4710114"/>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00" name="Line 158"/>
          <p:cNvSpPr>
            <a:spLocks noChangeShapeType="1"/>
          </p:cNvSpPr>
          <p:nvPr/>
        </p:nvSpPr>
        <p:spPr bwMode="auto">
          <a:xfrm flipV="1">
            <a:off x="4507706" y="4224339"/>
            <a:ext cx="28575" cy="48577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01" name="Line 159"/>
          <p:cNvSpPr>
            <a:spLocks noChangeShapeType="1"/>
          </p:cNvSpPr>
          <p:nvPr/>
        </p:nvSpPr>
        <p:spPr bwMode="auto">
          <a:xfrm flipV="1">
            <a:off x="4536282" y="3731421"/>
            <a:ext cx="35719" cy="49291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02" name="Line 160"/>
          <p:cNvSpPr>
            <a:spLocks noChangeShapeType="1"/>
          </p:cNvSpPr>
          <p:nvPr/>
        </p:nvSpPr>
        <p:spPr bwMode="auto">
          <a:xfrm flipV="1">
            <a:off x="4572000" y="3531395"/>
            <a:ext cx="28575"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03" name="Line 161"/>
          <p:cNvSpPr>
            <a:spLocks noChangeShapeType="1"/>
          </p:cNvSpPr>
          <p:nvPr/>
        </p:nvSpPr>
        <p:spPr bwMode="auto">
          <a:xfrm>
            <a:off x="4600576" y="3531395"/>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04" name="Line 162"/>
          <p:cNvSpPr>
            <a:spLocks noChangeShapeType="1"/>
          </p:cNvSpPr>
          <p:nvPr/>
        </p:nvSpPr>
        <p:spPr bwMode="auto">
          <a:xfrm>
            <a:off x="4636295" y="3731420"/>
            <a:ext cx="35719" cy="48577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05" name="Line 163"/>
          <p:cNvSpPr>
            <a:spLocks noChangeShapeType="1"/>
          </p:cNvSpPr>
          <p:nvPr/>
        </p:nvSpPr>
        <p:spPr bwMode="auto">
          <a:xfrm>
            <a:off x="4672013" y="4217196"/>
            <a:ext cx="28575" cy="49291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06" name="Line 164"/>
          <p:cNvSpPr>
            <a:spLocks noChangeShapeType="1"/>
          </p:cNvSpPr>
          <p:nvPr/>
        </p:nvSpPr>
        <p:spPr bwMode="auto">
          <a:xfrm>
            <a:off x="4700589" y="4710114"/>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07" name="Line 165"/>
          <p:cNvSpPr>
            <a:spLocks noChangeShapeType="1"/>
          </p:cNvSpPr>
          <p:nvPr/>
        </p:nvSpPr>
        <p:spPr bwMode="auto">
          <a:xfrm flipV="1">
            <a:off x="4736306" y="4710114"/>
            <a:ext cx="28575"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08" name="Line 166"/>
          <p:cNvSpPr>
            <a:spLocks noChangeShapeType="1"/>
          </p:cNvSpPr>
          <p:nvPr/>
        </p:nvSpPr>
        <p:spPr bwMode="auto">
          <a:xfrm flipV="1">
            <a:off x="4764882" y="4224339"/>
            <a:ext cx="35719" cy="48577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09" name="Line 167"/>
          <p:cNvSpPr>
            <a:spLocks noChangeShapeType="1"/>
          </p:cNvSpPr>
          <p:nvPr/>
        </p:nvSpPr>
        <p:spPr bwMode="auto">
          <a:xfrm flipV="1">
            <a:off x="4800600" y="3731421"/>
            <a:ext cx="28575" cy="49291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10" name="Line 168"/>
          <p:cNvSpPr>
            <a:spLocks noChangeShapeType="1"/>
          </p:cNvSpPr>
          <p:nvPr/>
        </p:nvSpPr>
        <p:spPr bwMode="auto">
          <a:xfrm flipV="1">
            <a:off x="4829176" y="3531395"/>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11" name="Line 169"/>
          <p:cNvSpPr>
            <a:spLocks noChangeShapeType="1"/>
          </p:cNvSpPr>
          <p:nvPr/>
        </p:nvSpPr>
        <p:spPr bwMode="auto">
          <a:xfrm>
            <a:off x="4864895" y="3531395"/>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12" name="Line 170"/>
          <p:cNvSpPr>
            <a:spLocks noChangeShapeType="1"/>
          </p:cNvSpPr>
          <p:nvPr/>
        </p:nvSpPr>
        <p:spPr bwMode="auto">
          <a:xfrm>
            <a:off x="4900613" y="3731420"/>
            <a:ext cx="28575" cy="48577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13" name="Line 171"/>
          <p:cNvSpPr>
            <a:spLocks noChangeShapeType="1"/>
          </p:cNvSpPr>
          <p:nvPr/>
        </p:nvSpPr>
        <p:spPr bwMode="auto">
          <a:xfrm>
            <a:off x="4929189" y="4217196"/>
            <a:ext cx="35719" cy="49291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14" name="Line 172"/>
          <p:cNvSpPr>
            <a:spLocks noChangeShapeType="1"/>
          </p:cNvSpPr>
          <p:nvPr/>
        </p:nvSpPr>
        <p:spPr bwMode="auto">
          <a:xfrm>
            <a:off x="4964906" y="4710114"/>
            <a:ext cx="28575"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15" name="Line 173"/>
          <p:cNvSpPr>
            <a:spLocks noChangeShapeType="1"/>
          </p:cNvSpPr>
          <p:nvPr/>
        </p:nvSpPr>
        <p:spPr bwMode="auto">
          <a:xfrm flipV="1">
            <a:off x="4993482" y="4710114"/>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16" name="Line 174"/>
          <p:cNvSpPr>
            <a:spLocks noChangeShapeType="1"/>
          </p:cNvSpPr>
          <p:nvPr/>
        </p:nvSpPr>
        <p:spPr bwMode="auto">
          <a:xfrm flipV="1">
            <a:off x="5029200" y="4224339"/>
            <a:ext cx="28575" cy="48577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17" name="Line 175"/>
          <p:cNvSpPr>
            <a:spLocks noChangeShapeType="1"/>
          </p:cNvSpPr>
          <p:nvPr/>
        </p:nvSpPr>
        <p:spPr bwMode="auto">
          <a:xfrm flipV="1">
            <a:off x="5057776" y="3731421"/>
            <a:ext cx="35719" cy="49291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18" name="Line 176"/>
          <p:cNvSpPr>
            <a:spLocks noChangeShapeType="1"/>
          </p:cNvSpPr>
          <p:nvPr/>
        </p:nvSpPr>
        <p:spPr bwMode="auto">
          <a:xfrm flipV="1">
            <a:off x="5093495" y="3531395"/>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19" name="Line 177"/>
          <p:cNvSpPr>
            <a:spLocks noChangeShapeType="1"/>
          </p:cNvSpPr>
          <p:nvPr/>
        </p:nvSpPr>
        <p:spPr bwMode="auto">
          <a:xfrm>
            <a:off x="5129213" y="3531395"/>
            <a:ext cx="28575"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20" name="Line 178"/>
          <p:cNvSpPr>
            <a:spLocks noChangeShapeType="1"/>
          </p:cNvSpPr>
          <p:nvPr/>
        </p:nvSpPr>
        <p:spPr bwMode="auto">
          <a:xfrm>
            <a:off x="5157789" y="3731420"/>
            <a:ext cx="35719" cy="48577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21" name="Line 179"/>
          <p:cNvSpPr>
            <a:spLocks noChangeShapeType="1"/>
          </p:cNvSpPr>
          <p:nvPr/>
        </p:nvSpPr>
        <p:spPr bwMode="auto">
          <a:xfrm>
            <a:off x="5193506" y="4217196"/>
            <a:ext cx="28575" cy="49291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22" name="Line 180"/>
          <p:cNvSpPr>
            <a:spLocks noChangeShapeType="1"/>
          </p:cNvSpPr>
          <p:nvPr/>
        </p:nvSpPr>
        <p:spPr bwMode="auto">
          <a:xfrm>
            <a:off x="5222082" y="4710114"/>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23" name="Line 181"/>
          <p:cNvSpPr>
            <a:spLocks noChangeShapeType="1"/>
          </p:cNvSpPr>
          <p:nvPr/>
        </p:nvSpPr>
        <p:spPr bwMode="auto">
          <a:xfrm flipV="1">
            <a:off x="5257800" y="4710114"/>
            <a:ext cx="28575"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24" name="Line 182"/>
          <p:cNvSpPr>
            <a:spLocks noChangeShapeType="1"/>
          </p:cNvSpPr>
          <p:nvPr/>
        </p:nvSpPr>
        <p:spPr bwMode="auto">
          <a:xfrm flipV="1">
            <a:off x="5286376" y="4224339"/>
            <a:ext cx="35719" cy="48577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25" name="Line 183"/>
          <p:cNvSpPr>
            <a:spLocks noChangeShapeType="1"/>
          </p:cNvSpPr>
          <p:nvPr/>
        </p:nvSpPr>
        <p:spPr bwMode="auto">
          <a:xfrm flipV="1">
            <a:off x="5322095" y="3731421"/>
            <a:ext cx="35719" cy="49291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26" name="Line 184"/>
          <p:cNvSpPr>
            <a:spLocks noChangeShapeType="1"/>
          </p:cNvSpPr>
          <p:nvPr/>
        </p:nvSpPr>
        <p:spPr bwMode="auto">
          <a:xfrm flipV="1">
            <a:off x="5357813" y="3531395"/>
            <a:ext cx="28575"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27" name="Line 185"/>
          <p:cNvSpPr>
            <a:spLocks noChangeShapeType="1"/>
          </p:cNvSpPr>
          <p:nvPr/>
        </p:nvSpPr>
        <p:spPr bwMode="auto">
          <a:xfrm>
            <a:off x="5386389" y="3531395"/>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28" name="Line 186"/>
          <p:cNvSpPr>
            <a:spLocks noChangeShapeType="1"/>
          </p:cNvSpPr>
          <p:nvPr/>
        </p:nvSpPr>
        <p:spPr bwMode="auto">
          <a:xfrm>
            <a:off x="5422106" y="3731420"/>
            <a:ext cx="28575" cy="48577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29" name="Line 187"/>
          <p:cNvSpPr>
            <a:spLocks noChangeShapeType="1"/>
          </p:cNvSpPr>
          <p:nvPr/>
        </p:nvSpPr>
        <p:spPr bwMode="auto">
          <a:xfrm>
            <a:off x="5450682" y="4217196"/>
            <a:ext cx="35719" cy="49291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30" name="Line 188"/>
          <p:cNvSpPr>
            <a:spLocks noChangeShapeType="1"/>
          </p:cNvSpPr>
          <p:nvPr/>
        </p:nvSpPr>
        <p:spPr bwMode="auto">
          <a:xfrm>
            <a:off x="5486401" y="4710114"/>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31" name="Line 189"/>
          <p:cNvSpPr>
            <a:spLocks noChangeShapeType="1"/>
          </p:cNvSpPr>
          <p:nvPr/>
        </p:nvSpPr>
        <p:spPr bwMode="auto">
          <a:xfrm flipV="1">
            <a:off x="5522119" y="4710114"/>
            <a:ext cx="28575"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32" name="Line 190"/>
          <p:cNvSpPr>
            <a:spLocks noChangeShapeType="1"/>
          </p:cNvSpPr>
          <p:nvPr/>
        </p:nvSpPr>
        <p:spPr bwMode="auto">
          <a:xfrm flipV="1">
            <a:off x="5550695" y="4224339"/>
            <a:ext cx="35719" cy="48577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33" name="Line 191"/>
          <p:cNvSpPr>
            <a:spLocks noChangeShapeType="1"/>
          </p:cNvSpPr>
          <p:nvPr/>
        </p:nvSpPr>
        <p:spPr bwMode="auto">
          <a:xfrm flipV="1">
            <a:off x="5586413" y="3731421"/>
            <a:ext cx="28575" cy="49291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34" name="Line 192"/>
          <p:cNvSpPr>
            <a:spLocks noChangeShapeType="1"/>
          </p:cNvSpPr>
          <p:nvPr/>
        </p:nvSpPr>
        <p:spPr bwMode="auto">
          <a:xfrm flipV="1">
            <a:off x="5614989" y="3531395"/>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35" name="Line 193"/>
          <p:cNvSpPr>
            <a:spLocks noChangeShapeType="1"/>
          </p:cNvSpPr>
          <p:nvPr/>
        </p:nvSpPr>
        <p:spPr bwMode="auto">
          <a:xfrm>
            <a:off x="5650706" y="3531395"/>
            <a:ext cx="28575"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36" name="Line 194"/>
          <p:cNvSpPr>
            <a:spLocks noChangeShapeType="1"/>
          </p:cNvSpPr>
          <p:nvPr/>
        </p:nvSpPr>
        <p:spPr bwMode="auto">
          <a:xfrm>
            <a:off x="5679282" y="3731420"/>
            <a:ext cx="35719" cy="48577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37" name="Line 195"/>
          <p:cNvSpPr>
            <a:spLocks noChangeShapeType="1"/>
          </p:cNvSpPr>
          <p:nvPr/>
        </p:nvSpPr>
        <p:spPr bwMode="auto">
          <a:xfrm>
            <a:off x="5715001" y="4217196"/>
            <a:ext cx="35719" cy="49291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38" name="Line 196"/>
          <p:cNvSpPr>
            <a:spLocks noChangeShapeType="1"/>
          </p:cNvSpPr>
          <p:nvPr/>
        </p:nvSpPr>
        <p:spPr bwMode="auto">
          <a:xfrm>
            <a:off x="5750719" y="4710114"/>
            <a:ext cx="28575"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39" name="Line 197"/>
          <p:cNvSpPr>
            <a:spLocks noChangeShapeType="1"/>
          </p:cNvSpPr>
          <p:nvPr/>
        </p:nvSpPr>
        <p:spPr bwMode="auto">
          <a:xfrm flipV="1">
            <a:off x="5779295" y="4710114"/>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40" name="Line 198"/>
          <p:cNvSpPr>
            <a:spLocks noChangeShapeType="1"/>
          </p:cNvSpPr>
          <p:nvPr/>
        </p:nvSpPr>
        <p:spPr bwMode="auto">
          <a:xfrm flipV="1">
            <a:off x="5815013" y="4224339"/>
            <a:ext cx="28575" cy="48577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41" name="Line 199"/>
          <p:cNvSpPr>
            <a:spLocks noChangeShapeType="1"/>
          </p:cNvSpPr>
          <p:nvPr/>
        </p:nvSpPr>
        <p:spPr bwMode="auto">
          <a:xfrm flipV="1">
            <a:off x="5843589" y="3731421"/>
            <a:ext cx="35719" cy="49291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42" name="Line 200"/>
          <p:cNvSpPr>
            <a:spLocks noChangeShapeType="1"/>
          </p:cNvSpPr>
          <p:nvPr/>
        </p:nvSpPr>
        <p:spPr bwMode="auto">
          <a:xfrm flipV="1">
            <a:off x="5879306" y="3531395"/>
            <a:ext cx="28575"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43" name="Line 201"/>
          <p:cNvSpPr>
            <a:spLocks noChangeShapeType="1"/>
          </p:cNvSpPr>
          <p:nvPr/>
        </p:nvSpPr>
        <p:spPr bwMode="auto">
          <a:xfrm>
            <a:off x="5907882" y="3531395"/>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44" name="Line 202"/>
          <p:cNvSpPr>
            <a:spLocks noChangeShapeType="1"/>
          </p:cNvSpPr>
          <p:nvPr/>
        </p:nvSpPr>
        <p:spPr bwMode="auto">
          <a:xfrm>
            <a:off x="5943601" y="3731420"/>
            <a:ext cx="35719" cy="48577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45" name="Line 203"/>
          <p:cNvSpPr>
            <a:spLocks noChangeShapeType="1"/>
          </p:cNvSpPr>
          <p:nvPr/>
        </p:nvSpPr>
        <p:spPr bwMode="auto">
          <a:xfrm>
            <a:off x="5979319" y="4217196"/>
            <a:ext cx="28575" cy="49291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46" name="Line 204"/>
          <p:cNvSpPr>
            <a:spLocks noChangeShapeType="1"/>
          </p:cNvSpPr>
          <p:nvPr/>
        </p:nvSpPr>
        <p:spPr bwMode="auto">
          <a:xfrm>
            <a:off x="6007895" y="4710114"/>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47" name="Line 205"/>
          <p:cNvSpPr>
            <a:spLocks noChangeShapeType="1"/>
          </p:cNvSpPr>
          <p:nvPr/>
        </p:nvSpPr>
        <p:spPr bwMode="auto">
          <a:xfrm flipV="1">
            <a:off x="6043613" y="4710114"/>
            <a:ext cx="28575"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48" name="Line 206"/>
          <p:cNvSpPr>
            <a:spLocks noChangeShapeType="1"/>
          </p:cNvSpPr>
          <p:nvPr/>
        </p:nvSpPr>
        <p:spPr bwMode="auto">
          <a:xfrm flipV="1">
            <a:off x="6072189" y="4224339"/>
            <a:ext cx="35719" cy="48577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49" name="Line 207"/>
          <p:cNvSpPr>
            <a:spLocks noChangeShapeType="1"/>
          </p:cNvSpPr>
          <p:nvPr/>
        </p:nvSpPr>
        <p:spPr bwMode="auto">
          <a:xfrm flipV="1">
            <a:off x="6107906" y="3731421"/>
            <a:ext cx="28575" cy="49291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50" name="Line 208"/>
          <p:cNvSpPr>
            <a:spLocks noChangeShapeType="1"/>
          </p:cNvSpPr>
          <p:nvPr/>
        </p:nvSpPr>
        <p:spPr bwMode="auto">
          <a:xfrm flipV="1">
            <a:off x="6136482" y="3531395"/>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51" name="Line 209"/>
          <p:cNvSpPr>
            <a:spLocks noChangeShapeType="1"/>
          </p:cNvSpPr>
          <p:nvPr/>
        </p:nvSpPr>
        <p:spPr bwMode="auto">
          <a:xfrm>
            <a:off x="6172201" y="3531395"/>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52" name="Line 210"/>
          <p:cNvSpPr>
            <a:spLocks noChangeShapeType="1"/>
          </p:cNvSpPr>
          <p:nvPr/>
        </p:nvSpPr>
        <p:spPr bwMode="auto">
          <a:xfrm>
            <a:off x="6207919" y="3731420"/>
            <a:ext cx="28575" cy="48577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53" name="Line 211"/>
          <p:cNvSpPr>
            <a:spLocks noChangeShapeType="1"/>
          </p:cNvSpPr>
          <p:nvPr/>
        </p:nvSpPr>
        <p:spPr bwMode="auto">
          <a:xfrm>
            <a:off x="6236495" y="4217196"/>
            <a:ext cx="35719" cy="49291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54" name="Line 212"/>
          <p:cNvSpPr>
            <a:spLocks noChangeShapeType="1"/>
          </p:cNvSpPr>
          <p:nvPr/>
        </p:nvSpPr>
        <p:spPr bwMode="auto">
          <a:xfrm>
            <a:off x="6272213" y="4710114"/>
            <a:ext cx="28575"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55" name="Line 213"/>
          <p:cNvSpPr>
            <a:spLocks noChangeShapeType="1"/>
          </p:cNvSpPr>
          <p:nvPr/>
        </p:nvSpPr>
        <p:spPr bwMode="auto">
          <a:xfrm flipV="1">
            <a:off x="6300789" y="4710114"/>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56" name="Line 214"/>
          <p:cNvSpPr>
            <a:spLocks noChangeShapeType="1"/>
          </p:cNvSpPr>
          <p:nvPr/>
        </p:nvSpPr>
        <p:spPr bwMode="auto">
          <a:xfrm flipV="1">
            <a:off x="6336506" y="4224339"/>
            <a:ext cx="28575" cy="48577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57" name="Line 215"/>
          <p:cNvSpPr>
            <a:spLocks noChangeShapeType="1"/>
          </p:cNvSpPr>
          <p:nvPr/>
        </p:nvSpPr>
        <p:spPr bwMode="auto">
          <a:xfrm flipV="1">
            <a:off x="6365082" y="3731421"/>
            <a:ext cx="35719" cy="49291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58" name="Line 216"/>
          <p:cNvSpPr>
            <a:spLocks noChangeShapeType="1"/>
          </p:cNvSpPr>
          <p:nvPr/>
        </p:nvSpPr>
        <p:spPr bwMode="auto">
          <a:xfrm flipV="1">
            <a:off x="6400801" y="3531395"/>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59" name="Line 217"/>
          <p:cNvSpPr>
            <a:spLocks noChangeShapeType="1"/>
          </p:cNvSpPr>
          <p:nvPr/>
        </p:nvSpPr>
        <p:spPr bwMode="auto">
          <a:xfrm>
            <a:off x="6436519" y="3531395"/>
            <a:ext cx="28575"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60" name="Line 218"/>
          <p:cNvSpPr>
            <a:spLocks noChangeShapeType="1"/>
          </p:cNvSpPr>
          <p:nvPr/>
        </p:nvSpPr>
        <p:spPr bwMode="auto">
          <a:xfrm>
            <a:off x="6465095" y="3731420"/>
            <a:ext cx="35719" cy="48577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61" name="Line 219"/>
          <p:cNvSpPr>
            <a:spLocks noChangeShapeType="1"/>
          </p:cNvSpPr>
          <p:nvPr/>
        </p:nvSpPr>
        <p:spPr bwMode="auto">
          <a:xfrm>
            <a:off x="6500813" y="4217196"/>
            <a:ext cx="28575" cy="49291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62" name="Line 220"/>
          <p:cNvSpPr>
            <a:spLocks noChangeShapeType="1"/>
          </p:cNvSpPr>
          <p:nvPr/>
        </p:nvSpPr>
        <p:spPr bwMode="auto">
          <a:xfrm>
            <a:off x="6529389" y="4710114"/>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63" name="Line 221"/>
          <p:cNvSpPr>
            <a:spLocks noChangeShapeType="1"/>
          </p:cNvSpPr>
          <p:nvPr/>
        </p:nvSpPr>
        <p:spPr bwMode="auto">
          <a:xfrm flipV="1">
            <a:off x="6565107" y="4710114"/>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64" name="Line 222"/>
          <p:cNvSpPr>
            <a:spLocks noChangeShapeType="1"/>
          </p:cNvSpPr>
          <p:nvPr/>
        </p:nvSpPr>
        <p:spPr bwMode="auto">
          <a:xfrm flipV="1">
            <a:off x="6600825" y="4224339"/>
            <a:ext cx="28575" cy="48577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65" name="Line 223"/>
          <p:cNvSpPr>
            <a:spLocks noChangeShapeType="1"/>
          </p:cNvSpPr>
          <p:nvPr/>
        </p:nvSpPr>
        <p:spPr bwMode="auto">
          <a:xfrm flipV="1">
            <a:off x="6629401" y="3731421"/>
            <a:ext cx="35719" cy="49291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66" name="Line 224"/>
          <p:cNvSpPr>
            <a:spLocks noChangeShapeType="1"/>
          </p:cNvSpPr>
          <p:nvPr/>
        </p:nvSpPr>
        <p:spPr bwMode="auto">
          <a:xfrm flipV="1">
            <a:off x="6665119" y="3531395"/>
            <a:ext cx="28575"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67" name="Line 225"/>
          <p:cNvSpPr>
            <a:spLocks noChangeShapeType="1"/>
          </p:cNvSpPr>
          <p:nvPr/>
        </p:nvSpPr>
        <p:spPr bwMode="auto">
          <a:xfrm>
            <a:off x="6693695" y="3531395"/>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68" name="Line 226"/>
          <p:cNvSpPr>
            <a:spLocks noChangeShapeType="1"/>
          </p:cNvSpPr>
          <p:nvPr/>
        </p:nvSpPr>
        <p:spPr bwMode="auto">
          <a:xfrm>
            <a:off x="6729413" y="3731420"/>
            <a:ext cx="28575" cy="48577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69" name="Line 227"/>
          <p:cNvSpPr>
            <a:spLocks noChangeShapeType="1"/>
          </p:cNvSpPr>
          <p:nvPr/>
        </p:nvSpPr>
        <p:spPr bwMode="auto">
          <a:xfrm>
            <a:off x="6757989" y="4217196"/>
            <a:ext cx="35719" cy="49291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70" name="Line 228"/>
          <p:cNvSpPr>
            <a:spLocks noChangeShapeType="1"/>
          </p:cNvSpPr>
          <p:nvPr/>
        </p:nvSpPr>
        <p:spPr bwMode="auto">
          <a:xfrm>
            <a:off x="6793707" y="4710114"/>
            <a:ext cx="35719"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71" name="Line 229"/>
          <p:cNvSpPr>
            <a:spLocks noChangeShapeType="1"/>
          </p:cNvSpPr>
          <p:nvPr/>
        </p:nvSpPr>
        <p:spPr bwMode="auto">
          <a:xfrm flipV="1">
            <a:off x="6829425" y="4710114"/>
            <a:ext cx="28575" cy="20002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72" name="Line 230"/>
          <p:cNvSpPr>
            <a:spLocks noChangeShapeType="1"/>
          </p:cNvSpPr>
          <p:nvPr/>
        </p:nvSpPr>
        <p:spPr bwMode="auto">
          <a:xfrm flipV="1">
            <a:off x="6858001" y="4224339"/>
            <a:ext cx="35719" cy="48577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73" name="Line 231"/>
          <p:cNvSpPr>
            <a:spLocks noChangeShapeType="1"/>
          </p:cNvSpPr>
          <p:nvPr/>
        </p:nvSpPr>
        <p:spPr bwMode="auto">
          <a:xfrm flipV="1">
            <a:off x="2214564" y="4160045"/>
            <a:ext cx="35719" cy="28575"/>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74" name="Line 232"/>
          <p:cNvSpPr>
            <a:spLocks noChangeShapeType="1"/>
          </p:cNvSpPr>
          <p:nvPr/>
        </p:nvSpPr>
        <p:spPr bwMode="auto">
          <a:xfrm flipV="1">
            <a:off x="2250281" y="4131470"/>
            <a:ext cx="28575" cy="28575"/>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75" name="Line 233"/>
          <p:cNvSpPr>
            <a:spLocks noChangeShapeType="1"/>
          </p:cNvSpPr>
          <p:nvPr/>
        </p:nvSpPr>
        <p:spPr bwMode="auto">
          <a:xfrm flipV="1">
            <a:off x="2278857" y="4102895"/>
            <a:ext cx="35719" cy="28575"/>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76" name="Line 234"/>
          <p:cNvSpPr>
            <a:spLocks noChangeShapeType="1"/>
          </p:cNvSpPr>
          <p:nvPr/>
        </p:nvSpPr>
        <p:spPr bwMode="auto">
          <a:xfrm flipV="1">
            <a:off x="2314576" y="4074320"/>
            <a:ext cx="35719" cy="28575"/>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77" name="Line 235"/>
          <p:cNvSpPr>
            <a:spLocks noChangeShapeType="1"/>
          </p:cNvSpPr>
          <p:nvPr/>
        </p:nvSpPr>
        <p:spPr bwMode="auto">
          <a:xfrm flipV="1">
            <a:off x="2350294" y="4045745"/>
            <a:ext cx="28575" cy="28575"/>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78" name="Line 236"/>
          <p:cNvSpPr>
            <a:spLocks noChangeShapeType="1"/>
          </p:cNvSpPr>
          <p:nvPr/>
        </p:nvSpPr>
        <p:spPr bwMode="auto">
          <a:xfrm flipV="1">
            <a:off x="2378870" y="4010027"/>
            <a:ext cx="35719" cy="35719"/>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79" name="Line 237"/>
          <p:cNvSpPr>
            <a:spLocks noChangeShapeType="1"/>
          </p:cNvSpPr>
          <p:nvPr/>
        </p:nvSpPr>
        <p:spPr bwMode="auto">
          <a:xfrm flipV="1">
            <a:off x="2414588" y="3981451"/>
            <a:ext cx="28575" cy="28575"/>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80" name="Line 238"/>
          <p:cNvSpPr>
            <a:spLocks noChangeShapeType="1"/>
          </p:cNvSpPr>
          <p:nvPr/>
        </p:nvSpPr>
        <p:spPr bwMode="auto">
          <a:xfrm flipV="1">
            <a:off x="2443164" y="3960021"/>
            <a:ext cx="35719" cy="2143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81" name="Line 239"/>
          <p:cNvSpPr>
            <a:spLocks noChangeShapeType="1"/>
          </p:cNvSpPr>
          <p:nvPr/>
        </p:nvSpPr>
        <p:spPr bwMode="auto">
          <a:xfrm flipV="1">
            <a:off x="2478881" y="3931445"/>
            <a:ext cx="28575" cy="28575"/>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82" name="Line 240"/>
          <p:cNvSpPr>
            <a:spLocks noChangeShapeType="1"/>
          </p:cNvSpPr>
          <p:nvPr/>
        </p:nvSpPr>
        <p:spPr bwMode="auto">
          <a:xfrm flipV="1">
            <a:off x="2507457" y="3902870"/>
            <a:ext cx="35719" cy="28575"/>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83" name="Line 241"/>
          <p:cNvSpPr>
            <a:spLocks noChangeShapeType="1"/>
          </p:cNvSpPr>
          <p:nvPr/>
        </p:nvSpPr>
        <p:spPr bwMode="auto">
          <a:xfrm flipV="1">
            <a:off x="2543176" y="3874295"/>
            <a:ext cx="35719" cy="28575"/>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84" name="Line 242"/>
          <p:cNvSpPr>
            <a:spLocks noChangeShapeType="1"/>
          </p:cNvSpPr>
          <p:nvPr/>
        </p:nvSpPr>
        <p:spPr bwMode="auto">
          <a:xfrm flipV="1">
            <a:off x="2578894" y="3852865"/>
            <a:ext cx="28575" cy="2143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85" name="Line 243"/>
          <p:cNvSpPr>
            <a:spLocks noChangeShapeType="1"/>
          </p:cNvSpPr>
          <p:nvPr/>
        </p:nvSpPr>
        <p:spPr bwMode="auto">
          <a:xfrm flipV="1">
            <a:off x="2607470" y="3824289"/>
            <a:ext cx="35719" cy="28575"/>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86" name="Line 244"/>
          <p:cNvSpPr>
            <a:spLocks noChangeShapeType="1"/>
          </p:cNvSpPr>
          <p:nvPr/>
        </p:nvSpPr>
        <p:spPr bwMode="auto">
          <a:xfrm flipV="1">
            <a:off x="2643188" y="3802859"/>
            <a:ext cx="28575" cy="2143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87" name="Line 245"/>
          <p:cNvSpPr>
            <a:spLocks noChangeShapeType="1"/>
          </p:cNvSpPr>
          <p:nvPr/>
        </p:nvSpPr>
        <p:spPr bwMode="auto">
          <a:xfrm flipV="1">
            <a:off x="2671764" y="3774282"/>
            <a:ext cx="35719" cy="28575"/>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88" name="Line 246"/>
          <p:cNvSpPr>
            <a:spLocks noChangeShapeType="1"/>
          </p:cNvSpPr>
          <p:nvPr/>
        </p:nvSpPr>
        <p:spPr bwMode="auto">
          <a:xfrm flipV="1">
            <a:off x="2707482" y="3752852"/>
            <a:ext cx="35719" cy="2143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89" name="Line 247"/>
          <p:cNvSpPr>
            <a:spLocks noChangeShapeType="1"/>
          </p:cNvSpPr>
          <p:nvPr/>
        </p:nvSpPr>
        <p:spPr bwMode="auto">
          <a:xfrm flipV="1">
            <a:off x="2743200" y="3731421"/>
            <a:ext cx="28575" cy="2143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90" name="Line 248"/>
          <p:cNvSpPr>
            <a:spLocks noChangeShapeType="1"/>
          </p:cNvSpPr>
          <p:nvPr/>
        </p:nvSpPr>
        <p:spPr bwMode="auto">
          <a:xfrm flipV="1">
            <a:off x="2771776" y="3709990"/>
            <a:ext cx="35719" cy="2143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91" name="Line 249"/>
          <p:cNvSpPr>
            <a:spLocks noChangeShapeType="1"/>
          </p:cNvSpPr>
          <p:nvPr/>
        </p:nvSpPr>
        <p:spPr bwMode="auto">
          <a:xfrm flipV="1">
            <a:off x="2807494" y="3695701"/>
            <a:ext cx="28575" cy="1428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92" name="Line 250"/>
          <p:cNvSpPr>
            <a:spLocks noChangeShapeType="1"/>
          </p:cNvSpPr>
          <p:nvPr/>
        </p:nvSpPr>
        <p:spPr bwMode="auto">
          <a:xfrm flipV="1">
            <a:off x="2836070" y="3674271"/>
            <a:ext cx="35719" cy="2143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93" name="Line 251"/>
          <p:cNvSpPr>
            <a:spLocks noChangeShapeType="1"/>
          </p:cNvSpPr>
          <p:nvPr/>
        </p:nvSpPr>
        <p:spPr bwMode="auto">
          <a:xfrm flipV="1">
            <a:off x="2871788" y="3652840"/>
            <a:ext cx="28575" cy="2143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94" name="Line 252"/>
          <p:cNvSpPr>
            <a:spLocks noChangeShapeType="1"/>
          </p:cNvSpPr>
          <p:nvPr/>
        </p:nvSpPr>
        <p:spPr bwMode="auto">
          <a:xfrm flipV="1">
            <a:off x="2900364" y="3638551"/>
            <a:ext cx="35719" cy="1428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95" name="Line 253"/>
          <p:cNvSpPr>
            <a:spLocks noChangeShapeType="1"/>
          </p:cNvSpPr>
          <p:nvPr/>
        </p:nvSpPr>
        <p:spPr bwMode="auto">
          <a:xfrm flipV="1">
            <a:off x="2936082" y="3624263"/>
            <a:ext cx="35719" cy="1428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96" name="Line 254"/>
          <p:cNvSpPr>
            <a:spLocks noChangeShapeType="1"/>
          </p:cNvSpPr>
          <p:nvPr/>
        </p:nvSpPr>
        <p:spPr bwMode="auto">
          <a:xfrm flipV="1">
            <a:off x="2971800" y="3609976"/>
            <a:ext cx="28575" cy="1428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97" name="Line 255"/>
          <p:cNvSpPr>
            <a:spLocks noChangeShapeType="1"/>
          </p:cNvSpPr>
          <p:nvPr/>
        </p:nvSpPr>
        <p:spPr bwMode="auto">
          <a:xfrm flipV="1">
            <a:off x="3000376" y="3595688"/>
            <a:ext cx="35719" cy="1428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98" name="Line 256"/>
          <p:cNvSpPr>
            <a:spLocks noChangeShapeType="1"/>
          </p:cNvSpPr>
          <p:nvPr/>
        </p:nvSpPr>
        <p:spPr bwMode="auto">
          <a:xfrm flipV="1">
            <a:off x="3036094" y="3581401"/>
            <a:ext cx="28575" cy="1428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099" name="Line 257"/>
          <p:cNvSpPr>
            <a:spLocks noChangeShapeType="1"/>
          </p:cNvSpPr>
          <p:nvPr/>
        </p:nvSpPr>
        <p:spPr bwMode="auto">
          <a:xfrm flipV="1">
            <a:off x="3064670" y="3574258"/>
            <a:ext cx="35719" cy="7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00" name="Line 258"/>
          <p:cNvSpPr>
            <a:spLocks noChangeShapeType="1"/>
          </p:cNvSpPr>
          <p:nvPr/>
        </p:nvSpPr>
        <p:spPr bwMode="auto">
          <a:xfrm flipV="1">
            <a:off x="3100388" y="3559970"/>
            <a:ext cx="28575" cy="1428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01" name="Line 259"/>
          <p:cNvSpPr>
            <a:spLocks noChangeShapeType="1"/>
          </p:cNvSpPr>
          <p:nvPr/>
        </p:nvSpPr>
        <p:spPr bwMode="auto">
          <a:xfrm flipV="1">
            <a:off x="3128964" y="3552827"/>
            <a:ext cx="35719" cy="7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02" name="Line 260"/>
          <p:cNvSpPr>
            <a:spLocks noChangeShapeType="1"/>
          </p:cNvSpPr>
          <p:nvPr/>
        </p:nvSpPr>
        <p:spPr bwMode="auto">
          <a:xfrm flipV="1">
            <a:off x="3164682" y="3545683"/>
            <a:ext cx="35719" cy="7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03" name="Line 261"/>
          <p:cNvSpPr>
            <a:spLocks noChangeShapeType="1"/>
          </p:cNvSpPr>
          <p:nvPr/>
        </p:nvSpPr>
        <p:spPr bwMode="auto">
          <a:xfrm flipV="1">
            <a:off x="3200400" y="3538540"/>
            <a:ext cx="28575" cy="7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04" name="Line 262"/>
          <p:cNvSpPr>
            <a:spLocks noChangeShapeType="1"/>
          </p:cNvSpPr>
          <p:nvPr/>
        </p:nvSpPr>
        <p:spPr bwMode="auto">
          <a:xfrm>
            <a:off x="3228976" y="3538539"/>
            <a:ext cx="35719" cy="119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05" name="Line 263"/>
          <p:cNvSpPr>
            <a:spLocks noChangeShapeType="1"/>
          </p:cNvSpPr>
          <p:nvPr/>
        </p:nvSpPr>
        <p:spPr bwMode="auto">
          <a:xfrm flipV="1">
            <a:off x="3264694" y="3531396"/>
            <a:ext cx="28575" cy="7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06" name="Line 264"/>
          <p:cNvSpPr>
            <a:spLocks noChangeShapeType="1"/>
          </p:cNvSpPr>
          <p:nvPr/>
        </p:nvSpPr>
        <p:spPr bwMode="auto">
          <a:xfrm>
            <a:off x="3293270" y="3531395"/>
            <a:ext cx="35719" cy="119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07" name="Line 265"/>
          <p:cNvSpPr>
            <a:spLocks noChangeShapeType="1"/>
          </p:cNvSpPr>
          <p:nvPr/>
        </p:nvSpPr>
        <p:spPr bwMode="auto">
          <a:xfrm>
            <a:off x="3328988" y="3531395"/>
            <a:ext cx="28575" cy="119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09" name="Line 267"/>
          <p:cNvSpPr>
            <a:spLocks noChangeShapeType="1"/>
          </p:cNvSpPr>
          <p:nvPr/>
        </p:nvSpPr>
        <p:spPr bwMode="auto">
          <a:xfrm>
            <a:off x="3393282" y="3531395"/>
            <a:ext cx="35719" cy="119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10" name="Line 268"/>
          <p:cNvSpPr>
            <a:spLocks noChangeShapeType="1"/>
          </p:cNvSpPr>
          <p:nvPr/>
        </p:nvSpPr>
        <p:spPr bwMode="auto">
          <a:xfrm>
            <a:off x="3429000" y="3531396"/>
            <a:ext cx="28575" cy="7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11" name="Line 269"/>
          <p:cNvSpPr>
            <a:spLocks noChangeShapeType="1"/>
          </p:cNvSpPr>
          <p:nvPr/>
        </p:nvSpPr>
        <p:spPr bwMode="auto">
          <a:xfrm>
            <a:off x="3457576" y="3538539"/>
            <a:ext cx="35719" cy="119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12" name="Line 270"/>
          <p:cNvSpPr>
            <a:spLocks noChangeShapeType="1"/>
          </p:cNvSpPr>
          <p:nvPr/>
        </p:nvSpPr>
        <p:spPr bwMode="auto">
          <a:xfrm>
            <a:off x="3493294" y="3538540"/>
            <a:ext cx="28575" cy="7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13" name="Line 271"/>
          <p:cNvSpPr>
            <a:spLocks noChangeShapeType="1"/>
          </p:cNvSpPr>
          <p:nvPr/>
        </p:nvSpPr>
        <p:spPr bwMode="auto">
          <a:xfrm>
            <a:off x="3521870" y="3545683"/>
            <a:ext cx="35719" cy="7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14" name="Line 272"/>
          <p:cNvSpPr>
            <a:spLocks noChangeShapeType="1"/>
          </p:cNvSpPr>
          <p:nvPr/>
        </p:nvSpPr>
        <p:spPr bwMode="auto">
          <a:xfrm>
            <a:off x="3557588" y="3552827"/>
            <a:ext cx="28575" cy="7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15" name="Line 273"/>
          <p:cNvSpPr>
            <a:spLocks noChangeShapeType="1"/>
          </p:cNvSpPr>
          <p:nvPr/>
        </p:nvSpPr>
        <p:spPr bwMode="auto">
          <a:xfrm>
            <a:off x="3586164" y="3559970"/>
            <a:ext cx="35719" cy="1428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16" name="Line 274"/>
          <p:cNvSpPr>
            <a:spLocks noChangeShapeType="1"/>
          </p:cNvSpPr>
          <p:nvPr/>
        </p:nvSpPr>
        <p:spPr bwMode="auto">
          <a:xfrm>
            <a:off x="3621882" y="3574258"/>
            <a:ext cx="35719" cy="7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17" name="Line 275"/>
          <p:cNvSpPr>
            <a:spLocks noChangeShapeType="1"/>
          </p:cNvSpPr>
          <p:nvPr/>
        </p:nvSpPr>
        <p:spPr bwMode="auto">
          <a:xfrm>
            <a:off x="3657600" y="3581401"/>
            <a:ext cx="28575" cy="1428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18" name="Line 276"/>
          <p:cNvSpPr>
            <a:spLocks noChangeShapeType="1"/>
          </p:cNvSpPr>
          <p:nvPr/>
        </p:nvSpPr>
        <p:spPr bwMode="auto">
          <a:xfrm>
            <a:off x="3686176" y="3595688"/>
            <a:ext cx="35719" cy="1428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19" name="Line 277"/>
          <p:cNvSpPr>
            <a:spLocks noChangeShapeType="1"/>
          </p:cNvSpPr>
          <p:nvPr/>
        </p:nvSpPr>
        <p:spPr bwMode="auto">
          <a:xfrm>
            <a:off x="3721894" y="3609976"/>
            <a:ext cx="28575" cy="1428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20" name="Line 278"/>
          <p:cNvSpPr>
            <a:spLocks noChangeShapeType="1"/>
          </p:cNvSpPr>
          <p:nvPr/>
        </p:nvSpPr>
        <p:spPr bwMode="auto">
          <a:xfrm>
            <a:off x="3750470" y="3624263"/>
            <a:ext cx="35719" cy="1428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21" name="Line 279"/>
          <p:cNvSpPr>
            <a:spLocks noChangeShapeType="1"/>
          </p:cNvSpPr>
          <p:nvPr/>
        </p:nvSpPr>
        <p:spPr bwMode="auto">
          <a:xfrm>
            <a:off x="3786189" y="3638551"/>
            <a:ext cx="35719" cy="1428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22" name="Line 280"/>
          <p:cNvSpPr>
            <a:spLocks noChangeShapeType="1"/>
          </p:cNvSpPr>
          <p:nvPr/>
        </p:nvSpPr>
        <p:spPr bwMode="auto">
          <a:xfrm>
            <a:off x="3821906" y="3652840"/>
            <a:ext cx="28575" cy="2143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23" name="Line 281"/>
          <p:cNvSpPr>
            <a:spLocks noChangeShapeType="1"/>
          </p:cNvSpPr>
          <p:nvPr/>
        </p:nvSpPr>
        <p:spPr bwMode="auto">
          <a:xfrm>
            <a:off x="3850482" y="3674271"/>
            <a:ext cx="35719" cy="2143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grpSp>
        <p:nvGrpSpPr>
          <p:cNvPr id="39124" name="Group 483"/>
          <p:cNvGrpSpPr>
            <a:grpSpLocks/>
          </p:cNvGrpSpPr>
          <p:nvPr/>
        </p:nvGrpSpPr>
        <p:grpSpPr bwMode="auto">
          <a:xfrm>
            <a:off x="2214564" y="3594499"/>
            <a:ext cx="4679156" cy="1301353"/>
            <a:chOff x="900" y="2934"/>
            <a:chExt cx="3930" cy="1093"/>
          </a:xfrm>
        </p:grpSpPr>
        <p:sp>
          <p:nvSpPr>
            <p:cNvPr id="39165" name="Line 283"/>
            <p:cNvSpPr>
              <a:spLocks noChangeShapeType="1"/>
            </p:cNvSpPr>
            <p:nvPr/>
          </p:nvSpPr>
          <p:spPr bwMode="auto">
            <a:xfrm>
              <a:off x="2304" y="3006"/>
              <a:ext cx="24" cy="1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66" name="Line 284"/>
            <p:cNvSpPr>
              <a:spLocks noChangeShapeType="1"/>
            </p:cNvSpPr>
            <p:nvPr/>
          </p:nvSpPr>
          <p:spPr bwMode="auto">
            <a:xfrm>
              <a:off x="2328" y="3018"/>
              <a:ext cx="30" cy="1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67" name="Line 285"/>
            <p:cNvSpPr>
              <a:spLocks noChangeShapeType="1"/>
            </p:cNvSpPr>
            <p:nvPr/>
          </p:nvSpPr>
          <p:spPr bwMode="auto">
            <a:xfrm>
              <a:off x="2358" y="3036"/>
              <a:ext cx="24" cy="1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68" name="Line 286"/>
            <p:cNvSpPr>
              <a:spLocks noChangeShapeType="1"/>
            </p:cNvSpPr>
            <p:nvPr/>
          </p:nvSpPr>
          <p:spPr bwMode="auto">
            <a:xfrm>
              <a:off x="2382" y="3054"/>
              <a:ext cx="30" cy="1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69" name="Line 287"/>
            <p:cNvSpPr>
              <a:spLocks noChangeShapeType="1"/>
            </p:cNvSpPr>
            <p:nvPr/>
          </p:nvSpPr>
          <p:spPr bwMode="auto">
            <a:xfrm>
              <a:off x="2412" y="3072"/>
              <a:ext cx="30" cy="2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70" name="Line 288"/>
            <p:cNvSpPr>
              <a:spLocks noChangeShapeType="1"/>
            </p:cNvSpPr>
            <p:nvPr/>
          </p:nvSpPr>
          <p:spPr bwMode="auto">
            <a:xfrm>
              <a:off x="2442" y="3096"/>
              <a:ext cx="24" cy="1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71" name="Line 289"/>
            <p:cNvSpPr>
              <a:spLocks noChangeShapeType="1"/>
            </p:cNvSpPr>
            <p:nvPr/>
          </p:nvSpPr>
          <p:spPr bwMode="auto">
            <a:xfrm>
              <a:off x="2466" y="3114"/>
              <a:ext cx="30" cy="2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72" name="Line 290"/>
            <p:cNvSpPr>
              <a:spLocks noChangeShapeType="1"/>
            </p:cNvSpPr>
            <p:nvPr/>
          </p:nvSpPr>
          <p:spPr bwMode="auto">
            <a:xfrm>
              <a:off x="2496" y="3138"/>
              <a:ext cx="24" cy="1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73" name="Line 291"/>
            <p:cNvSpPr>
              <a:spLocks noChangeShapeType="1"/>
            </p:cNvSpPr>
            <p:nvPr/>
          </p:nvSpPr>
          <p:spPr bwMode="auto">
            <a:xfrm>
              <a:off x="2520" y="3156"/>
              <a:ext cx="30" cy="2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74" name="Line 292"/>
            <p:cNvSpPr>
              <a:spLocks noChangeShapeType="1"/>
            </p:cNvSpPr>
            <p:nvPr/>
          </p:nvSpPr>
          <p:spPr bwMode="auto">
            <a:xfrm>
              <a:off x="2550" y="3180"/>
              <a:ext cx="24" cy="2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75" name="Line 293"/>
            <p:cNvSpPr>
              <a:spLocks noChangeShapeType="1"/>
            </p:cNvSpPr>
            <p:nvPr/>
          </p:nvSpPr>
          <p:spPr bwMode="auto">
            <a:xfrm>
              <a:off x="2574" y="3204"/>
              <a:ext cx="30" cy="2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76" name="Line 294"/>
            <p:cNvSpPr>
              <a:spLocks noChangeShapeType="1"/>
            </p:cNvSpPr>
            <p:nvPr/>
          </p:nvSpPr>
          <p:spPr bwMode="auto">
            <a:xfrm>
              <a:off x="2604" y="3228"/>
              <a:ext cx="30" cy="1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77" name="Line 295"/>
            <p:cNvSpPr>
              <a:spLocks noChangeShapeType="1"/>
            </p:cNvSpPr>
            <p:nvPr/>
          </p:nvSpPr>
          <p:spPr bwMode="auto">
            <a:xfrm>
              <a:off x="2634" y="3246"/>
              <a:ext cx="24" cy="2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78" name="Line 296"/>
            <p:cNvSpPr>
              <a:spLocks noChangeShapeType="1"/>
            </p:cNvSpPr>
            <p:nvPr/>
          </p:nvSpPr>
          <p:spPr bwMode="auto">
            <a:xfrm>
              <a:off x="2658" y="3270"/>
              <a:ext cx="30" cy="3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79" name="Line 297"/>
            <p:cNvSpPr>
              <a:spLocks noChangeShapeType="1"/>
            </p:cNvSpPr>
            <p:nvPr/>
          </p:nvSpPr>
          <p:spPr bwMode="auto">
            <a:xfrm>
              <a:off x="2688" y="3300"/>
              <a:ext cx="24" cy="2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80" name="Line 298"/>
            <p:cNvSpPr>
              <a:spLocks noChangeShapeType="1"/>
            </p:cNvSpPr>
            <p:nvPr/>
          </p:nvSpPr>
          <p:spPr bwMode="auto">
            <a:xfrm>
              <a:off x="2712" y="3324"/>
              <a:ext cx="30" cy="2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81" name="Line 299"/>
            <p:cNvSpPr>
              <a:spLocks noChangeShapeType="1"/>
            </p:cNvSpPr>
            <p:nvPr/>
          </p:nvSpPr>
          <p:spPr bwMode="auto">
            <a:xfrm>
              <a:off x="2742" y="3348"/>
              <a:ext cx="24" cy="2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82" name="Line 300"/>
            <p:cNvSpPr>
              <a:spLocks noChangeShapeType="1"/>
            </p:cNvSpPr>
            <p:nvPr/>
          </p:nvSpPr>
          <p:spPr bwMode="auto">
            <a:xfrm>
              <a:off x="2766" y="3372"/>
              <a:ext cx="30" cy="2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83" name="Line 301"/>
            <p:cNvSpPr>
              <a:spLocks noChangeShapeType="1"/>
            </p:cNvSpPr>
            <p:nvPr/>
          </p:nvSpPr>
          <p:spPr bwMode="auto">
            <a:xfrm>
              <a:off x="2796" y="3396"/>
              <a:ext cx="30" cy="2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84" name="Line 302"/>
            <p:cNvSpPr>
              <a:spLocks noChangeShapeType="1"/>
            </p:cNvSpPr>
            <p:nvPr/>
          </p:nvSpPr>
          <p:spPr bwMode="auto">
            <a:xfrm>
              <a:off x="2826" y="3420"/>
              <a:ext cx="24" cy="2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85" name="Line 303"/>
            <p:cNvSpPr>
              <a:spLocks noChangeShapeType="1"/>
            </p:cNvSpPr>
            <p:nvPr/>
          </p:nvSpPr>
          <p:spPr bwMode="auto">
            <a:xfrm>
              <a:off x="2850" y="3444"/>
              <a:ext cx="30" cy="3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86" name="Line 304"/>
            <p:cNvSpPr>
              <a:spLocks noChangeShapeType="1"/>
            </p:cNvSpPr>
            <p:nvPr/>
          </p:nvSpPr>
          <p:spPr bwMode="auto">
            <a:xfrm>
              <a:off x="2880" y="3474"/>
              <a:ext cx="24" cy="2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87" name="Line 305"/>
            <p:cNvSpPr>
              <a:spLocks noChangeShapeType="1"/>
            </p:cNvSpPr>
            <p:nvPr/>
          </p:nvSpPr>
          <p:spPr bwMode="auto">
            <a:xfrm>
              <a:off x="2904" y="3498"/>
              <a:ext cx="30" cy="2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88" name="Line 306"/>
            <p:cNvSpPr>
              <a:spLocks noChangeShapeType="1"/>
            </p:cNvSpPr>
            <p:nvPr/>
          </p:nvSpPr>
          <p:spPr bwMode="auto">
            <a:xfrm>
              <a:off x="2934" y="3522"/>
              <a:ext cx="30" cy="2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89" name="Line 307"/>
            <p:cNvSpPr>
              <a:spLocks noChangeShapeType="1"/>
            </p:cNvSpPr>
            <p:nvPr/>
          </p:nvSpPr>
          <p:spPr bwMode="auto">
            <a:xfrm>
              <a:off x="2964" y="3546"/>
              <a:ext cx="24" cy="2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90" name="Line 308"/>
            <p:cNvSpPr>
              <a:spLocks noChangeShapeType="1"/>
            </p:cNvSpPr>
            <p:nvPr/>
          </p:nvSpPr>
          <p:spPr bwMode="auto">
            <a:xfrm>
              <a:off x="2988" y="3570"/>
              <a:ext cx="30" cy="2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91" name="Line 309"/>
            <p:cNvSpPr>
              <a:spLocks noChangeShapeType="1"/>
            </p:cNvSpPr>
            <p:nvPr/>
          </p:nvSpPr>
          <p:spPr bwMode="auto">
            <a:xfrm>
              <a:off x="3018" y="3594"/>
              <a:ext cx="24" cy="3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92" name="Line 310"/>
            <p:cNvSpPr>
              <a:spLocks noChangeShapeType="1"/>
            </p:cNvSpPr>
            <p:nvPr/>
          </p:nvSpPr>
          <p:spPr bwMode="auto">
            <a:xfrm>
              <a:off x="3042" y="3624"/>
              <a:ext cx="30" cy="2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93" name="Line 311"/>
            <p:cNvSpPr>
              <a:spLocks noChangeShapeType="1"/>
            </p:cNvSpPr>
            <p:nvPr/>
          </p:nvSpPr>
          <p:spPr bwMode="auto">
            <a:xfrm>
              <a:off x="3072" y="3648"/>
              <a:ext cx="24" cy="1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94" name="Line 312"/>
            <p:cNvSpPr>
              <a:spLocks noChangeShapeType="1"/>
            </p:cNvSpPr>
            <p:nvPr/>
          </p:nvSpPr>
          <p:spPr bwMode="auto">
            <a:xfrm>
              <a:off x="3096" y="3666"/>
              <a:ext cx="30" cy="2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95" name="Line 313"/>
            <p:cNvSpPr>
              <a:spLocks noChangeShapeType="1"/>
            </p:cNvSpPr>
            <p:nvPr/>
          </p:nvSpPr>
          <p:spPr bwMode="auto">
            <a:xfrm>
              <a:off x="3126" y="3690"/>
              <a:ext cx="30" cy="2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96" name="Line 314"/>
            <p:cNvSpPr>
              <a:spLocks noChangeShapeType="1"/>
            </p:cNvSpPr>
            <p:nvPr/>
          </p:nvSpPr>
          <p:spPr bwMode="auto">
            <a:xfrm>
              <a:off x="3156" y="3714"/>
              <a:ext cx="24" cy="2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97" name="Line 315"/>
            <p:cNvSpPr>
              <a:spLocks noChangeShapeType="1"/>
            </p:cNvSpPr>
            <p:nvPr/>
          </p:nvSpPr>
          <p:spPr bwMode="auto">
            <a:xfrm>
              <a:off x="3180" y="3738"/>
              <a:ext cx="30" cy="1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98" name="Line 316"/>
            <p:cNvSpPr>
              <a:spLocks noChangeShapeType="1"/>
            </p:cNvSpPr>
            <p:nvPr/>
          </p:nvSpPr>
          <p:spPr bwMode="auto">
            <a:xfrm>
              <a:off x="3210" y="3756"/>
              <a:ext cx="24" cy="2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99" name="Line 317"/>
            <p:cNvSpPr>
              <a:spLocks noChangeShapeType="1"/>
            </p:cNvSpPr>
            <p:nvPr/>
          </p:nvSpPr>
          <p:spPr bwMode="auto">
            <a:xfrm>
              <a:off x="3234" y="3780"/>
              <a:ext cx="30" cy="1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00" name="Line 318"/>
            <p:cNvSpPr>
              <a:spLocks noChangeShapeType="1"/>
            </p:cNvSpPr>
            <p:nvPr/>
          </p:nvSpPr>
          <p:spPr bwMode="auto">
            <a:xfrm>
              <a:off x="3264" y="3798"/>
              <a:ext cx="24" cy="2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01" name="Line 319"/>
            <p:cNvSpPr>
              <a:spLocks noChangeShapeType="1"/>
            </p:cNvSpPr>
            <p:nvPr/>
          </p:nvSpPr>
          <p:spPr bwMode="auto">
            <a:xfrm>
              <a:off x="3288" y="3822"/>
              <a:ext cx="30" cy="1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02" name="Line 320"/>
            <p:cNvSpPr>
              <a:spLocks noChangeShapeType="1"/>
            </p:cNvSpPr>
            <p:nvPr/>
          </p:nvSpPr>
          <p:spPr bwMode="auto">
            <a:xfrm>
              <a:off x="3318" y="3840"/>
              <a:ext cx="30" cy="1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03" name="Line 321"/>
            <p:cNvSpPr>
              <a:spLocks noChangeShapeType="1"/>
            </p:cNvSpPr>
            <p:nvPr/>
          </p:nvSpPr>
          <p:spPr bwMode="auto">
            <a:xfrm>
              <a:off x="3348" y="3858"/>
              <a:ext cx="24" cy="1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04" name="Line 322"/>
            <p:cNvSpPr>
              <a:spLocks noChangeShapeType="1"/>
            </p:cNvSpPr>
            <p:nvPr/>
          </p:nvSpPr>
          <p:spPr bwMode="auto">
            <a:xfrm>
              <a:off x="3372" y="3876"/>
              <a:ext cx="30" cy="1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05" name="Line 323"/>
            <p:cNvSpPr>
              <a:spLocks noChangeShapeType="1"/>
            </p:cNvSpPr>
            <p:nvPr/>
          </p:nvSpPr>
          <p:spPr bwMode="auto">
            <a:xfrm>
              <a:off x="3402" y="3888"/>
              <a:ext cx="24" cy="1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06" name="Line 324"/>
            <p:cNvSpPr>
              <a:spLocks noChangeShapeType="1"/>
            </p:cNvSpPr>
            <p:nvPr/>
          </p:nvSpPr>
          <p:spPr bwMode="auto">
            <a:xfrm>
              <a:off x="3426" y="3906"/>
              <a:ext cx="30" cy="1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07" name="Line 325"/>
            <p:cNvSpPr>
              <a:spLocks noChangeShapeType="1"/>
            </p:cNvSpPr>
            <p:nvPr/>
          </p:nvSpPr>
          <p:spPr bwMode="auto">
            <a:xfrm>
              <a:off x="3456" y="3924"/>
              <a:ext cx="24" cy="1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08" name="Line 326"/>
            <p:cNvSpPr>
              <a:spLocks noChangeShapeType="1"/>
            </p:cNvSpPr>
            <p:nvPr/>
          </p:nvSpPr>
          <p:spPr bwMode="auto">
            <a:xfrm>
              <a:off x="3480" y="3936"/>
              <a:ext cx="30" cy="1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09" name="Line 327"/>
            <p:cNvSpPr>
              <a:spLocks noChangeShapeType="1"/>
            </p:cNvSpPr>
            <p:nvPr/>
          </p:nvSpPr>
          <p:spPr bwMode="auto">
            <a:xfrm>
              <a:off x="3510" y="3948"/>
              <a:ext cx="30" cy="1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10" name="Line 328"/>
            <p:cNvSpPr>
              <a:spLocks noChangeShapeType="1"/>
            </p:cNvSpPr>
            <p:nvPr/>
          </p:nvSpPr>
          <p:spPr bwMode="auto">
            <a:xfrm>
              <a:off x="3540" y="3960"/>
              <a:ext cx="24" cy="1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11" name="Line 329"/>
            <p:cNvSpPr>
              <a:spLocks noChangeShapeType="1"/>
            </p:cNvSpPr>
            <p:nvPr/>
          </p:nvSpPr>
          <p:spPr bwMode="auto">
            <a:xfrm>
              <a:off x="3564" y="3972"/>
              <a:ext cx="30" cy="1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12" name="Line 330"/>
            <p:cNvSpPr>
              <a:spLocks noChangeShapeType="1"/>
            </p:cNvSpPr>
            <p:nvPr/>
          </p:nvSpPr>
          <p:spPr bwMode="auto">
            <a:xfrm>
              <a:off x="3594" y="3984"/>
              <a:ext cx="24" cy="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13" name="Line 331"/>
            <p:cNvSpPr>
              <a:spLocks noChangeShapeType="1"/>
            </p:cNvSpPr>
            <p:nvPr/>
          </p:nvSpPr>
          <p:spPr bwMode="auto">
            <a:xfrm>
              <a:off x="3618" y="3990"/>
              <a:ext cx="30" cy="1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14" name="Line 332"/>
            <p:cNvSpPr>
              <a:spLocks noChangeShapeType="1"/>
            </p:cNvSpPr>
            <p:nvPr/>
          </p:nvSpPr>
          <p:spPr bwMode="auto">
            <a:xfrm>
              <a:off x="3648" y="4002"/>
              <a:ext cx="30" cy="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15" name="Line 333"/>
            <p:cNvSpPr>
              <a:spLocks noChangeShapeType="1"/>
            </p:cNvSpPr>
            <p:nvPr/>
          </p:nvSpPr>
          <p:spPr bwMode="auto">
            <a:xfrm>
              <a:off x="3678" y="4008"/>
              <a:ext cx="24" cy="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16" name="Line 334"/>
            <p:cNvSpPr>
              <a:spLocks noChangeShapeType="1"/>
            </p:cNvSpPr>
            <p:nvPr/>
          </p:nvSpPr>
          <p:spPr bwMode="auto">
            <a:xfrm>
              <a:off x="3702" y="4014"/>
              <a:ext cx="30" cy="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17" name="Line 335"/>
            <p:cNvSpPr>
              <a:spLocks noChangeShapeType="1"/>
            </p:cNvSpPr>
            <p:nvPr/>
          </p:nvSpPr>
          <p:spPr bwMode="auto">
            <a:xfrm>
              <a:off x="3732" y="4020"/>
              <a:ext cx="24" cy="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18" name="Line 336"/>
            <p:cNvSpPr>
              <a:spLocks noChangeShapeType="1"/>
            </p:cNvSpPr>
            <p:nvPr/>
          </p:nvSpPr>
          <p:spPr bwMode="auto">
            <a:xfrm>
              <a:off x="3756" y="4020"/>
              <a:ext cx="30" cy="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19" name="Line 337"/>
            <p:cNvSpPr>
              <a:spLocks noChangeShapeType="1"/>
            </p:cNvSpPr>
            <p:nvPr/>
          </p:nvSpPr>
          <p:spPr bwMode="auto">
            <a:xfrm>
              <a:off x="3786" y="4026"/>
              <a:ext cx="24" cy="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20" name="Line 338"/>
            <p:cNvSpPr>
              <a:spLocks noChangeShapeType="1"/>
            </p:cNvSpPr>
            <p:nvPr/>
          </p:nvSpPr>
          <p:spPr bwMode="auto">
            <a:xfrm>
              <a:off x="3810" y="4026"/>
              <a:ext cx="30" cy="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21" name="Line 339"/>
            <p:cNvSpPr>
              <a:spLocks noChangeShapeType="1"/>
            </p:cNvSpPr>
            <p:nvPr/>
          </p:nvSpPr>
          <p:spPr bwMode="auto">
            <a:xfrm>
              <a:off x="3840" y="4026"/>
              <a:ext cx="30" cy="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22" name="Line 340"/>
            <p:cNvSpPr>
              <a:spLocks noChangeShapeType="1"/>
            </p:cNvSpPr>
            <p:nvPr/>
          </p:nvSpPr>
          <p:spPr bwMode="auto">
            <a:xfrm>
              <a:off x="3870" y="4026"/>
              <a:ext cx="24" cy="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23" name="Line 341"/>
            <p:cNvSpPr>
              <a:spLocks noChangeShapeType="1"/>
            </p:cNvSpPr>
            <p:nvPr/>
          </p:nvSpPr>
          <p:spPr bwMode="auto">
            <a:xfrm flipV="1">
              <a:off x="3894" y="4020"/>
              <a:ext cx="30" cy="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24" name="Line 342"/>
            <p:cNvSpPr>
              <a:spLocks noChangeShapeType="1"/>
            </p:cNvSpPr>
            <p:nvPr/>
          </p:nvSpPr>
          <p:spPr bwMode="auto">
            <a:xfrm>
              <a:off x="3924" y="4020"/>
              <a:ext cx="24" cy="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25" name="Line 343"/>
            <p:cNvSpPr>
              <a:spLocks noChangeShapeType="1"/>
            </p:cNvSpPr>
            <p:nvPr/>
          </p:nvSpPr>
          <p:spPr bwMode="auto">
            <a:xfrm flipV="1">
              <a:off x="3948" y="4014"/>
              <a:ext cx="30" cy="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26" name="Line 344"/>
            <p:cNvSpPr>
              <a:spLocks noChangeShapeType="1"/>
            </p:cNvSpPr>
            <p:nvPr/>
          </p:nvSpPr>
          <p:spPr bwMode="auto">
            <a:xfrm flipV="1">
              <a:off x="3978" y="4008"/>
              <a:ext cx="24" cy="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27" name="Line 345"/>
            <p:cNvSpPr>
              <a:spLocks noChangeShapeType="1"/>
            </p:cNvSpPr>
            <p:nvPr/>
          </p:nvSpPr>
          <p:spPr bwMode="auto">
            <a:xfrm flipV="1">
              <a:off x="4002" y="4002"/>
              <a:ext cx="30" cy="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28" name="Line 346"/>
            <p:cNvSpPr>
              <a:spLocks noChangeShapeType="1"/>
            </p:cNvSpPr>
            <p:nvPr/>
          </p:nvSpPr>
          <p:spPr bwMode="auto">
            <a:xfrm flipV="1">
              <a:off x="4032" y="3990"/>
              <a:ext cx="30" cy="1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29" name="Line 347"/>
            <p:cNvSpPr>
              <a:spLocks noChangeShapeType="1"/>
            </p:cNvSpPr>
            <p:nvPr/>
          </p:nvSpPr>
          <p:spPr bwMode="auto">
            <a:xfrm flipV="1">
              <a:off x="4062" y="3984"/>
              <a:ext cx="24" cy="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30" name="Line 348"/>
            <p:cNvSpPr>
              <a:spLocks noChangeShapeType="1"/>
            </p:cNvSpPr>
            <p:nvPr/>
          </p:nvSpPr>
          <p:spPr bwMode="auto">
            <a:xfrm flipV="1">
              <a:off x="4086" y="3972"/>
              <a:ext cx="30" cy="1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31" name="Line 349"/>
            <p:cNvSpPr>
              <a:spLocks noChangeShapeType="1"/>
            </p:cNvSpPr>
            <p:nvPr/>
          </p:nvSpPr>
          <p:spPr bwMode="auto">
            <a:xfrm flipV="1">
              <a:off x="4116" y="3960"/>
              <a:ext cx="24" cy="1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32" name="Line 350"/>
            <p:cNvSpPr>
              <a:spLocks noChangeShapeType="1"/>
            </p:cNvSpPr>
            <p:nvPr/>
          </p:nvSpPr>
          <p:spPr bwMode="auto">
            <a:xfrm flipV="1">
              <a:off x="4140" y="3948"/>
              <a:ext cx="30" cy="1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33" name="Line 351"/>
            <p:cNvSpPr>
              <a:spLocks noChangeShapeType="1"/>
            </p:cNvSpPr>
            <p:nvPr/>
          </p:nvSpPr>
          <p:spPr bwMode="auto">
            <a:xfrm flipV="1">
              <a:off x="4170" y="3936"/>
              <a:ext cx="24" cy="1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34" name="Line 352"/>
            <p:cNvSpPr>
              <a:spLocks noChangeShapeType="1"/>
            </p:cNvSpPr>
            <p:nvPr/>
          </p:nvSpPr>
          <p:spPr bwMode="auto">
            <a:xfrm flipV="1">
              <a:off x="4194" y="3924"/>
              <a:ext cx="30" cy="1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35" name="Line 353"/>
            <p:cNvSpPr>
              <a:spLocks noChangeShapeType="1"/>
            </p:cNvSpPr>
            <p:nvPr/>
          </p:nvSpPr>
          <p:spPr bwMode="auto">
            <a:xfrm flipV="1">
              <a:off x="4224" y="3906"/>
              <a:ext cx="30" cy="1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36" name="Line 354"/>
            <p:cNvSpPr>
              <a:spLocks noChangeShapeType="1"/>
            </p:cNvSpPr>
            <p:nvPr/>
          </p:nvSpPr>
          <p:spPr bwMode="auto">
            <a:xfrm flipV="1">
              <a:off x="4254" y="3888"/>
              <a:ext cx="24" cy="1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37" name="Line 355"/>
            <p:cNvSpPr>
              <a:spLocks noChangeShapeType="1"/>
            </p:cNvSpPr>
            <p:nvPr/>
          </p:nvSpPr>
          <p:spPr bwMode="auto">
            <a:xfrm flipV="1">
              <a:off x="4278" y="3876"/>
              <a:ext cx="30" cy="1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38" name="Line 356"/>
            <p:cNvSpPr>
              <a:spLocks noChangeShapeType="1"/>
            </p:cNvSpPr>
            <p:nvPr/>
          </p:nvSpPr>
          <p:spPr bwMode="auto">
            <a:xfrm flipV="1">
              <a:off x="4308" y="3858"/>
              <a:ext cx="24" cy="1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39" name="Line 357"/>
            <p:cNvSpPr>
              <a:spLocks noChangeShapeType="1"/>
            </p:cNvSpPr>
            <p:nvPr/>
          </p:nvSpPr>
          <p:spPr bwMode="auto">
            <a:xfrm flipV="1">
              <a:off x="4332" y="3840"/>
              <a:ext cx="30" cy="1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40" name="Line 358"/>
            <p:cNvSpPr>
              <a:spLocks noChangeShapeType="1"/>
            </p:cNvSpPr>
            <p:nvPr/>
          </p:nvSpPr>
          <p:spPr bwMode="auto">
            <a:xfrm flipV="1">
              <a:off x="4362" y="3822"/>
              <a:ext cx="24" cy="1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41" name="Line 359"/>
            <p:cNvSpPr>
              <a:spLocks noChangeShapeType="1"/>
            </p:cNvSpPr>
            <p:nvPr/>
          </p:nvSpPr>
          <p:spPr bwMode="auto">
            <a:xfrm flipV="1">
              <a:off x="4386" y="3798"/>
              <a:ext cx="30" cy="2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42" name="Line 360"/>
            <p:cNvSpPr>
              <a:spLocks noChangeShapeType="1"/>
            </p:cNvSpPr>
            <p:nvPr/>
          </p:nvSpPr>
          <p:spPr bwMode="auto">
            <a:xfrm flipV="1">
              <a:off x="4416" y="3780"/>
              <a:ext cx="30" cy="1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43" name="Line 361"/>
            <p:cNvSpPr>
              <a:spLocks noChangeShapeType="1"/>
            </p:cNvSpPr>
            <p:nvPr/>
          </p:nvSpPr>
          <p:spPr bwMode="auto">
            <a:xfrm flipV="1">
              <a:off x="4446" y="3756"/>
              <a:ext cx="24" cy="2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44" name="Line 362"/>
            <p:cNvSpPr>
              <a:spLocks noChangeShapeType="1"/>
            </p:cNvSpPr>
            <p:nvPr/>
          </p:nvSpPr>
          <p:spPr bwMode="auto">
            <a:xfrm flipV="1">
              <a:off x="4470" y="3738"/>
              <a:ext cx="30" cy="1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45" name="Line 363"/>
            <p:cNvSpPr>
              <a:spLocks noChangeShapeType="1"/>
            </p:cNvSpPr>
            <p:nvPr/>
          </p:nvSpPr>
          <p:spPr bwMode="auto">
            <a:xfrm flipV="1">
              <a:off x="4500" y="3714"/>
              <a:ext cx="24" cy="2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46" name="Line 364"/>
            <p:cNvSpPr>
              <a:spLocks noChangeShapeType="1"/>
            </p:cNvSpPr>
            <p:nvPr/>
          </p:nvSpPr>
          <p:spPr bwMode="auto">
            <a:xfrm flipV="1">
              <a:off x="4524" y="3690"/>
              <a:ext cx="30" cy="2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47" name="Line 365"/>
            <p:cNvSpPr>
              <a:spLocks noChangeShapeType="1"/>
            </p:cNvSpPr>
            <p:nvPr/>
          </p:nvSpPr>
          <p:spPr bwMode="auto">
            <a:xfrm flipV="1">
              <a:off x="4554" y="3666"/>
              <a:ext cx="30" cy="2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48" name="Line 366"/>
            <p:cNvSpPr>
              <a:spLocks noChangeShapeType="1"/>
            </p:cNvSpPr>
            <p:nvPr/>
          </p:nvSpPr>
          <p:spPr bwMode="auto">
            <a:xfrm flipV="1">
              <a:off x="4584" y="3648"/>
              <a:ext cx="24" cy="1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49" name="Line 367"/>
            <p:cNvSpPr>
              <a:spLocks noChangeShapeType="1"/>
            </p:cNvSpPr>
            <p:nvPr/>
          </p:nvSpPr>
          <p:spPr bwMode="auto">
            <a:xfrm flipV="1">
              <a:off x="4608" y="3624"/>
              <a:ext cx="30" cy="2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50" name="Line 368"/>
            <p:cNvSpPr>
              <a:spLocks noChangeShapeType="1"/>
            </p:cNvSpPr>
            <p:nvPr/>
          </p:nvSpPr>
          <p:spPr bwMode="auto">
            <a:xfrm flipV="1">
              <a:off x="4638" y="3594"/>
              <a:ext cx="24" cy="3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51" name="Line 369"/>
            <p:cNvSpPr>
              <a:spLocks noChangeShapeType="1"/>
            </p:cNvSpPr>
            <p:nvPr/>
          </p:nvSpPr>
          <p:spPr bwMode="auto">
            <a:xfrm flipV="1">
              <a:off x="4662" y="3570"/>
              <a:ext cx="30" cy="2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52" name="Line 370"/>
            <p:cNvSpPr>
              <a:spLocks noChangeShapeType="1"/>
            </p:cNvSpPr>
            <p:nvPr/>
          </p:nvSpPr>
          <p:spPr bwMode="auto">
            <a:xfrm flipV="1">
              <a:off x="4692" y="3546"/>
              <a:ext cx="24" cy="2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53" name="Line 371"/>
            <p:cNvSpPr>
              <a:spLocks noChangeShapeType="1"/>
            </p:cNvSpPr>
            <p:nvPr/>
          </p:nvSpPr>
          <p:spPr bwMode="auto">
            <a:xfrm flipV="1">
              <a:off x="4716" y="3522"/>
              <a:ext cx="30" cy="2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54" name="Line 372"/>
            <p:cNvSpPr>
              <a:spLocks noChangeShapeType="1"/>
            </p:cNvSpPr>
            <p:nvPr/>
          </p:nvSpPr>
          <p:spPr bwMode="auto">
            <a:xfrm flipV="1">
              <a:off x="4746" y="3498"/>
              <a:ext cx="30" cy="2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55" name="Line 373"/>
            <p:cNvSpPr>
              <a:spLocks noChangeShapeType="1"/>
            </p:cNvSpPr>
            <p:nvPr/>
          </p:nvSpPr>
          <p:spPr bwMode="auto">
            <a:xfrm flipV="1">
              <a:off x="4776" y="3474"/>
              <a:ext cx="24" cy="2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56" name="Line 374"/>
            <p:cNvSpPr>
              <a:spLocks noChangeShapeType="1"/>
            </p:cNvSpPr>
            <p:nvPr/>
          </p:nvSpPr>
          <p:spPr bwMode="auto">
            <a:xfrm flipV="1">
              <a:off x="4800" y="3450"/>
              <a:ext cx="30" cy="2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57" name="Line 375"/>
            <p:cNvSpPr>
              <a:spLocks noChangeShapeType="1"/>
            </p:cNvSpPr>
            <p:nvPr/>
          </p:nvSpPr>
          <p:spPr bwMode="auto">
            <a:xfrm flipV="1">
              <a:off x="900" y="3438"/>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58" name="Line 376"/>
            <p:cNvSpPr>
              <a:spLocks noChangeShapeType="1"/>
            </p:cNvSpPr>
            <p:nvPr/>
          </p:nvSpPr>
          <p:spPr bwMode="auto">
            <a:xfrm flipV="1">
              <a:off x="930" y="3432"/>
              <a:ext cx="24"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59" name="Line 377"/>
            <p:cNvSpPr>
              <a:spLocks noChangeShapeType="1"/>
            </p:cNvSpPr>
            <p:nvPr/>
          </p:nvSpPr>
          <p:spPr bwMode="auto">
            <a:xfrm flipV="1">
              <a:off x="954" y="3426"/>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60" name="Line 378"/>
            <p:cNvSpPr>
              <a:spLocks noChangeShapeType="1"/>
            </p:cNvSpPr>
            <p:nvPr/>
          </p:nvSpPr>
          <p:spPr bwMode="auto">
            <a:xfrm flipV="1">
              <a:off x="984" y="3420"/>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61" name="Line 379"/>
            <p:cNvSpPr>
              <a:spLocks noChangeShapeType="1"/>
            </p:cNvSpPr>
            <p:nvPr/>
          </p:nvSpPr>
          <p:spPr bwMode="auto">
            <a:xfrm flipV="1">
              <a:off x="1014" y="3414"/>
              <a:ext cx="24"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62" name="Line 380"/>
            <p:cNvSpPr>
              <a:spLocks noChangeShapeType="1"/>
            </p:cNvSpPr>
            <p:nvPr/>
          </p:nvSpPr>
          <p:spPr bwMode="auto">
            <a:xfrm flipV="1">
              <a:off x="1038" y="3408"/>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63" name="Line 381"/>
            <p:cNvSpPr>
              <a:spLocks noChangeShapeType="1"/>
            </p:cNvSpPr>
            <p:nvPr/>
          </p:nvSpPr>
          <p:spPr bwMode="auto">
            <a:xfrm flipV="1">
              <a:off x="1068" y="3402"/>
              <a:ext cx="24"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64" name="Line 382"/>
            <p:cNvSpPr>
              <a:spLocks noChangeShapeType="1"/>
            </p:cNvSpPr>
            <p:nvPr/>
          </p:nvSpPr>
          <p:spPr bwMode="auto">
            <a:xfrm flipV="1">
              <a:off x="1092" y="3396"/>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65" name="Line 383"/>
            <p:cNvSpPr>
              <a:spLocks noChangeShapeType="1"/>
            </p:cNvSpPr>
            <p:nvPr/>
          </p:nvSpPr>
          <p:spPr bwMode="auto">
            <a:xfrm flipV="1">
              <a:off x="1122" y="3390"/>
              <a:ext cx="24"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66" name="Line 384"/>
            <p:cNvSpPr>
              <a:spLocks noChangeShapeType="1"/>
            </p:cNvSpPr>
            <p:nvPr/>
          </p:nvSpPr>
          <p:spPr bwMode="auto">
            <a:xfrm flipV="1">
              <a:off x="1146" y="3384"/>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67" name="Line 385"/>
            <p:cNvSpPr>
              <a:spLocks noChangeShapeType="1"/>
            </p:cNvSpPr>
            <p:nvPr/>
          </p:nvSpPr>
          <p:spPr bwMode="auto">
            <a:xfrm flipV="1">
              <a:off x="1176" y="3378"/>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68" name="Line 386"/>
            <p:cNvSpPr>
              <a:spLocks noChangeShapeType="1"/>
            </p:cNvSpPr>
            <p:nvPr/>
          </p:nvSpPr>
          <p:spPr bwMode="auto">
            <a:xfrm flipV="1">
              <a:off x="1206" y="3372"/>
              <a:ext cx="24"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69" name="Line 387"/>
            <p:cNvSpPr>
              <a:spLocks noChangeShapeType="1"/>
            </p:cNvSpPr>
            <p:nvPr/>
          </p:nvSpPr>
          <p:spPr bwMode="auto">
            <a:xfrm flipV="1">
              <a:off x="1230" y="3366"/>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70" name="Line 388"/>
            <p:cNvSpPr>
              <a:spLocks noChangeShapeType="1"/>
            </p:cNvSpPr>
            <p:nvPr/>
          </p:nvSpPr>
          <p:spPr bwMode="auto">
            <a:xfrm flipV="1">
              <a:off x="1260" y="3360"/>
              <a:ext cx="24"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71" name="Line 389"/>
            <p:cNvSpPr>
              <a:spLocks noChangeShapeType="1"/>
            </p:cNvSpPr>
            <p:nvPr/>
          </p:nvSpPr>
          <p:spPr bwMode="auto">
            <a:xfrm flipV="1">
              <a:off x="1284" y="3354"/>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72" name="Line 390"/>
            <p:cNvSpPr>
              <a:spLocks noChangeShapeType="1"/>
            </p:cNvSpPr>
            <p:nvPr/>
          </p:nvSpPr>
          <p:spPr bwMode="auto">
            <a:xfrm flipV="1">
              <a:off x="1314" y="3348"/>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73" name="Line 391"/>
            <p:cNvSpPr>
              <a:spLocks noChangeShapeType="1"/>
            </p:cNvSpPr>
            <p:nvPr/>
          </p:nvSpPr>
          <p:spPr bwMode="auto">
            <a:xfrm flipV="1">
              <a:off x="1344" y="3342"/>
              <a:ext cx="24"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74" name="Line 392"/>
            <p:cNvSpPr>
              <a:spLocks noChangeShapeType="1"/>
            </p:cNvSpPr>
            <p:nvPr/>
          </p:nvSpPr>
          <p:spPr bwMode="auto">
            <a:xfrm flipV="1">
              <a:off x="1368" y="3336"/>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75" name="Line 393"/>
            <p:cNvSpPr>
              <a:spLocks noChangeShapeType="1"/>
            </p:cNvSpPr>
            <p:nvPr/>
          </p:nvSpPr>
          <p:spPr bwMode="auto">
            <a:xfrm flipV="1">
              <a:off x="1398" y="3330"/>
              <a:ext cx="24"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76" name="Line 394"/>
            <p:cNvSpPr>
              <a:spLocks noChangeShapeType="1"/>
            </p:cNvSpPr>
            <p:nvPr/>
          </p:nvSpPr>
          <p:spPr bwMode="auto">
            <a:xfrm flipV="1">
              <a:off x="1422" y="3324"/>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77" name="Line 395"/>
            <p:cNvSpPr>
              <a:spLocks noChangeShapeType="1"/>
            </p:cNvSpPr>
            <p:nvPr/>
          </p:nvSpPr>
          <p:spPr bwMode="auto">
            <a:xfrm flipV="1">
              <a:off x="1452" y="3318"/>
              <a:ext cx="24"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78" name="Line 396"/>
            <p:cNvSpPr>
              <a:spLocks noChangeShapeType="1"/>
            </p:cNvSpPr>
            <p:nvPr/>
          </p:nvSpPr>
          <p:spPr bwMode="auto">
            <a:xfrm flipV="1">
              <a:off x="1476" y="3312"/>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79" name="Line 397"/>
            <p:cNvSpPr>
              <a:spLocks noChangeShapeType="1"/>
            </p:cNvSpPr>
            <p:nvPr/>
          </p:nvSpPr>
          <p:spPr bwMode="auto">
            <a:xfrm flipV="1">
              <a:off x="1506" y="3306"/>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80" name="Line 398"/>
            <p:cNvSpPr>
              <a:spLocks noChangeShapeType="1"/>
            </p:cNvSpPr>
            <p:nvPr/>
          </p:nvSpPr>
          <p:spPr bwMode="auto">
            <a:xfrm flipV="1">
              <a:off x="1536" y="3300"/>
              <a:ext cx="24"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81" name="Line 399"/>
            <p:cNvSpPr>
              <a:spLocks noChangeShapeType="1"/>
            </p:cNvSpPr>
            <p:nvPr/>
          </p:nvSpPr>
          <p:spPr bwMode="auto">
            <a:xfrm>
              <a:off x="1560" y="3300"/>
              <a:ext cx="30"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82" name="Line 400"/>
            <p:cNvSpPr>
              <a:spLocks noChangeShapeType="1"/>
            </p:cNvSpPr>
            <p:nvPr/>
          </p:nvSpPr>
          <p:spPr bwMode="auto">
            <a:xfrm flipV="1">
              <a:off x="1590" y="3294"/>
              <a:ext cx="24"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83" name="Line 401"/>
            <p:cNvSpPr>
              <a:spLocks noChangeShapeType="1"/>
            </p:cNvSpPr>
            <p:nvPr/>
          </p:nvSpPr>
          <p:spPr bwMode="auto">
            <a:xfrm flipV="1">
              <a:off x="1614" y="3288"/>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84" name="Line 402"/>
            <p:cNvSpPr>
              <a:spLocks noChangeShapeType="1"/>
            </p:cNvSpPr>
            <p:nvPr/>
          </p:nvSpPr>
          <p:spPr bwMode="auto">
            <a:xfrm flipV="1">
              <a:off x="1644" y="3282"/>
              <a:ext cx="24"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85" name="Line 403"/>
            <p:cNvSpPr>
              <a:spLocks noChangeShapeType="1"/>
            </p:cNvSpPr>
            <p:nvPr/>
          </p:nvSpPr>
          <p:spPr bwMode="auto">
            <a:xfrm flipV="1">
              <a:off x="1668" y="3276"/>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86" name="Line 404"/>
            <p:cNvSpPr>
              <a:spLocks noChangeShapeType="1"/>
            </p:cNvSpPr>
            <p:nvPr/>
          </p:nvSpPr>
          <p:spPr bwMode="auto">
            <a:xfrm flipV="1">
              <a:off x="1698" y="3270"/>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87" name="Line 405"/>
            <p:cNvSpPr>
              <a:spLocks noChangeShapeType="1"/>
            </p:cNvSpPr>
            <p:nvPr/>
          </p:nvSpPr>
          <p:spPr bwMode="auto">
            <a:xfrm flipV="1">
              <a:off x="1728" y="3264"/>
              <a:ext cx="24"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88" name="Line 406"/>
            <p:cNvSpPr>
              <a:spLocks noChangeShapeType="1"/>
            </p:cNvSpPr>
            <p:nvPr/>
          </p:nvSpPr>
          <p:spPr bwMode="auto">
            <a:xfrm flipV="1">
              <a:off x="1752" y="3258"/>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89" name="Line 407"/>
            <p:cNvSpPr>
              <a:spLocks noChangeShapeType="1"/>
            </p:cNvSpPr>
            <p:nvPr/>
          </p:nvSpPr>
          <p:spPr bwMode="auto">
            <a:xfrm flipV="1">
              <a:off x="1782" y="3252"/>
              <a:ext cx="24"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90" name="Line 408"/>
            <p:cNvSpPr>
              <a:spLocks noChangeShapeType="1"/>
            </p:cNvSpPr>
            <p:nvPr/>
          </p:nvSpPr>
          <p:spPr bwMode="auto">
            <a:xfrm flipV="1">
              <a:off x="1806" y="3246"/>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91" name="Line 409"/>
            <p:cNvSpPr>
              <a:spLocks noChangeShapeType="1"/>
            </p:cNvSpPr>
            <p:nvPr/>
          </p:nvSpPr>
          <p:spPr bwMode="auto">
            <a:xfrm flipV="1">
              <a:off x="1836" y="3240"/>
              <a:ext cx="24"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92" name="Line 410"/>
            <p:cNvSpPr>
              <a:spLocks noChangeShapeType="1"/>
            </p:cNvSpPr>
            <p:nvPr/>
          </p:nvSpPr>
          <p:spPr bwMode="auto">
            <a:xfrm flipV="1">
              <a:off x="1860" y="3234"/>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93" name="Line 411"/>
            <p:cNvSpPr>
              <a:spLocks noChangeShapeType="1"/>
            </p:cNvSpPr>
            <p:nvPr/>
          </p:nvSpPr>
          <p:spPr bwMode="auto">
            <a:xfrm flipV="1">
              <a:off x="1890" y="3228"/>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94" name="Line 412"/>
            <p:cNvSpPr>
              <a:spLocks noChangeShapeType="1"/>
            </p:cNvSpPr>
            <p:nvPr/>
          </p:nvSpPr>
          <p:spPr bwMode="auto">
            <a:xfrm>
              <a:off x="1920" y="3228"/>
              <a:ext cx="24"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95" name="Line 413"/>
            <p:cNvSpPr>
              <a:spLocks noChangeShapeType="1"/>
            </p:cNvSpPr>
            <p:nvPr/>
          </p:nvSpPr>
          <p:spPr bwMode="auto">
            <a:xfrm flipV="1">
              <a:off x="1944" y="3222"/>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96" name="Line 414"/>
            <p:cNvSpPr>
              <a:spLocks noChangeShapeType="1"/>
            </p:cNvSpPr>
            <p:nvPr/>
          </p:nvSpPr>
          <p:spPr bwMode="auto">
            <a:xfrm flipV="1">
              <a:off x="1974" y="3216"/>
              <a:ext cx="24"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97" name="Line 415"/>
            <p:cNvSpPr>
              <a:spLocks noChangeShapeType="1"/>
            </p:cNvSpPr>
            <p:nvPr/>
          </p:nvSpPr>
          <p:spPr bwMode="auto">
            <a:xfrm flipV="1">
              <a:off x="1998" y="3210"/>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98" name="Line 416"/>
            <p:cNvSpPr>
              <a:spLocks noChangeShapeType="1"/>
            </p:cNvSpPr>
            <p:nvPr/>
          </p:nvSpPr>
          <p:spPr bwMode="auto">
            <a:xfrm flipV="1">
              <a:off x="2028" y="3204"/>
              <a:ext cx="24"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299" name="Line 417"/>
            <p:cNvSpPr>
              <a:spLocks noChangeShapeType="1"/>
            </p:cNvSpPr>
            <p:nvPr/>
          </p:nvSpPr>
          <p:spPr bwMode="auto">
            <a:xfrm flipV="1">
              <a:off x="2052" y="3198"/>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00" name="Line 418"/>
            <p:cNvSpPr>
              <a:spLocks noChangeShapeType="1"/>
            </p:cNvSpPr>
            <p:nvPr/>
          </p:nvSpPr>
          <p:spPr bwMode="auto">
            <a:xfrm flipV="1">
              <a:off x="2082" y="3192"/>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01" name="Line 419"/>
            <p:cNvSpPr>
              <a:spLocks noChangeShapeType="1"/>
            </p:cNvSpPr>
            <p:nvPr/>
          </p:nvSpPr>
          <p:spPr bwMode="auto">
            <a:xfrm flipV="1">
              <a:off x="2112" y="3186"/>
              <a:ext cx="24"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02" name="Line 420"/>
            <p:cNvSpPr>
              <a:spLocks noChangeShapeType="1"/>
            </p:cNvSpPr>
            <p:nvPr/>
          </p:nvSpPr>
          <p:spPr bwMode="auto">
            <a:xfrm>
              <a:off x="2136" y="3186"/>
              <a:ext cx="30"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03" name="Line 421"/>
            <p:cNvSpPr>
              <a:spLocks noChangeShapeType="1"/>
            </p:cNvSpPr>
            <p:nvPr/>
          </p:nvSpPr>
          <p:spPr bwMode="auto">
            <a:xfrm flipV="1">
              <a:off x="2166" y="3180"/>
              <a:ext cx="24"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04" name="Line 422"/>
            <p:cNvSpPr>
              <a:spLocks noChangeShapeType="1"/>
            </p:cNvSpPr>
            <p:nvPr/>
          </p:nvSpPr>
          <p:spPr bwMode="auto">
            <a:xfrm flipV="1">
              <a:off x="2190" y="3174"/>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05" name="Line 423"/>
            <p:cNvSpPr>
              <a:spLocks noChangeShapeType="1"/>
            </p:cNvSpPr>
            <p:nvPr/>
          </p:nvSpPr>
          <p:spPr bwMode="auto">
            <a:xfrm flipV="1">
              <a:off x="2220" y="3168"/>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06" name="Line 424"/>
            <p:cNvSpPr>
              <a:spLocks noChangeShapeType="1"/>
            </p:cNvSpPr>
            <p:nvPr/>
          </p:nvSpPr>
          <p:spPr bwMode="auto">
            <a:xfrm flipV="1">
              <a:off x="2250" y="3162"/>
              <a:ext cx="24"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07" name="Line 425"/>
            <p:cNvSpPr>
              <a:spLocks noChangeShapeType="1"/>
            </p:cNvSpPr>
            <p:nvPr/>
          </p:nvSpPr>
          <p:spPr bwMode="auto">
            <a:xfrm flipV="1">
              <a:off x="2274" y="3156"/>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08" name="Line 426"/>
            <p:cNvSpPr>
              <a:spLocks noChangeShapeType="1"/>
            </p:cNvSpPr>
            <p:nvPr/>
          </p:nvSpPr>
          <p:spPr bwMode="auto">
            <a:xfrm flipV="1">
              <a:off x="2304" y="3150"/>
              <a:ext cx="24"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09" name="Line 427"/>
            <p:cNvSpPr>
              <a:spLocks noChangeShapeType="1"/>
            </p:cNvSpPr>
            <p:nvPr/>
          </p:nvSpPr>
          <p:spPr bwMode="auto">
            <a:xfrm>
              <a:off x="2328" y="3150"/>
              <a:ext cx="30"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10" name="Line 428"/>
            <p:cNvSpPr>
              <a:spLocks noChangeShapeType="1"/>
            </p:cNvSpPr>
            <p:nvPr/>
          </p:nvSpPr>
          <p:spPr bwMode="auto">
            <a:xfrm flipV="1">
              <a:off x="2358" y="3144"/>
              <a:ext cx="24"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11" name="Line 429"/>
            <p:cNvSpPr>
              <a:spLocks noChangeShapeType="1"/>
            </p:cNvSpPr>
            <p:nvPr/>
          </p:nvSpPr>
          <p:spPr bwMode="auto">
            <a:xfrm flipV="1">
              <a:off x="2382" y="3138"/>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12" name="Line 430"/>
            <p:cNvSpPr>
              <a:spLocks noChangeShapeType="1"/>
            </p:cNvSpPr>
            <p:nvPr/>
          </p:nvSpPr>
          <p:spPr bwMode="auto">
            <a:xfrm flipV="1">
              <a:off x="2412" y="3132"/>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13" name="Line 431"/>
            <p:cNvSpPr>
              <a:spLocks noChangeShapeType="1"/>
            </p:cNvSpPr>
            <p:nvPr/>
          </p:nvSpPr>
          <p:spPr bwMode="auto">
            <a:xfrm flipV="1">
              <a:off x="2442" y="3126"/>
              <a:ext cx="24"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14" name="Line 432"/>
            <p:cNvSpPr>
              <a:spLocks noChangeShapeType="1"/>
            </p:cNvSpPr>
            <p:nvPr/>
          </p:nvSpPr>
          <p:spPr bwMode="auto">
            <a:xfrm flipV="1">
              <a:off x="2466" y="3120"/>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15" name="Line 433"/>
            <p:cNvSpPr>
              <a:spLocks noChangeShapeType="1"/>
            </p:cNvSpPr>
            <p:nvPr/>
          </p:nvSpPr>
          <p:spPr bwMode="auto">
            <a:xfrm>
              <a:off x="2496" y="3120"/>
              <a:ext cx="24"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16" name="Line 434"/>
            <p:cNvSpPr>
              <a:spLocks noChangeShapeType="1"/>
            </p:cNvSpPr>
            <p:nvPr/>
          </p:nvSpPr>
          <p:spPr bwMode="auto">
            <a:xfrm flipV="1">
              <a:off x="2520" y="3114"/>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17" name="Line 435"/>
            <p:cNvSpPr>
              <a:spLocks noChangeShapeType="1"/>
            </p:cNvSpPr>
            <p:nvPr/>
          </p:nvSpPr>
          <p:spPr bwMode="auto">
            <a:xfrm flipV="1">
              <a:off x="2550" y="3108"/>
              <a:ext cx="24"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18" name="Line 436"/>
            <p:cNvSpPr>
              <a:spLocks noChangeShapeType="1"/>
            </p:cNvSpPr>
            <p:nvPr/>
          </p:nvSpPr>
          <p:spPr bwMode="auto">
            <a:xfrm flipV="1">
              <a:off x="2574" y="3102"/>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19" name="Line 437"/>
            <p:cNvSpPr>
              <a:spLocks noChangeShapeType="1"/>
            </p:cNvSpPr>
            <p:nvPr/>
          </p:nvSpPr>
          <p:spPr bwMode="auto">
            <a:xfrm>
              <a:off x="2604" y="3102"/>
              <a:ext cx="30"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20" name="Line 438"/>
            <p:cNvSpPr>
              <a:spLocks noChangeShapeType="1"/>
            </p:cNvSpPr>
            <p:nvPr/>
          </p:nvSpPr>
          <p:spPr bwMode="auto">
            <a:xfrm flipV="1">
              <a:off x="2634" y="3096"/>
              <a:ext cx="24"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21" name="Line 439"/>
            <p:cNvSpPr>
              <a:spLocks noChangeShapeType="1"/>
            </p:cNvSpPr>
            <p:nvPr/>
          </p:nvSpPr>
          <p:spPr bwMode="auto">
            <a:xfrm flipV="1">
              <a:off x="2658" y="3090"/>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22" name="Line 440"/>
            <p:cNvSpPr>
              <a:spLocks noChangeShapeType="1"/>
            </p:cNvSpPr>
            <p:nvPr/>
          </p:nvSpPr>
          <p:spPr bwMode="auto">
            <a:xfrm flipV="1">
              <a:off x="2688" y="3084"/>
              <a:ext cx="24"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23" name="Line 441"/>
            <p:cNvSpPr>
              <a:spLocks noChangeShapeType="1"/>
            </p:cNvSpPr>
            <p:nvPr/>
          </p:nvSpPr>
          <p:spPr bwMode="auto">
            <a:xfrm flipV="1">
              <a:off x="2712" y="3078"/>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24" name="Line 442"/>
            <p:cNvSpPr>
              <a:spLocks noChangeShapeType="1"/>
            </p:cNvSpPr>
            <p:nvPr/>
          </p:nvSpPr>
          <p:spPr bwMode="auto">
            <a:xfrm>
              <a:off x="2742" y="3078"/>
              <a:ext cx="24"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25" name="Line 443"/>
            <p:cNvSpPr>
              <a:spLocks noChangeShapeType="1"/>
            </p:cNvSpPr>
            <p:nvPr/>
          </p:nvSpPr>
          <p:spPr bwMode="auto">
            <a:xfrm flipV="1">
              <a:off x="2766" y="3072"/>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26" name="Line 444"/>
            <p:cNvSpPr>
              <a:spLocks noChangeShapeType="1"/>
            </p:cNvSpPr>
            <p:nvPr/>
          </p:nvSpPr>
          <p:spPr bwMode="auto">
            <a:xfrm flipV="1">
              <a:off x="2796" y="3066"/>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27" name="Line 445"/>
            <p:cNvSpPr>
              <a:spLocks noChangeShapeType="1"/>
            </p:cNvSpPr>
            <p:nvPr/>
          </p:nvSpPr>
          <p:spPr bwMode="auto">
            <a:xfrm>
              <a:off x="2826" y="3066"/>
              <a:ext cx="24"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28" name="Line 446"/>
            <p:cNvSpPr>
              <a:spLocks noChangeShapeType="1"/>
            </p:cNvSpPr>
            <p:nvPr/>
          </p:nvSpPr>
          <p:spPr bwMode="auto">
            <a:xfrm flipV="1">
              <a:off x="2850" y="3060"/>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29" name="Line 447"/>
            <p:cNvSpPr>
              <a:spLocks noChangeShapeType="1"/>
            </p:cNvSpPr>
            <p:nvPr/>
          </p:nvSpPr>
          <p:spPr bwMode="auto">
            <a:xfrm flipV="1">
              <a:off x="2880" y="3054"/>
              <a:ext cx="24"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30" name="Line 448"/>
            <p:cNvSpPr>
              <a:spLocks noChangeShapeType="1"/>
            </p:cNvSpPr>
            <p:nvPr/>
          </p:nvSpPr>
          <p:spPr bwMode="auto">
            <a:xfrm flipV="1">
              <a:off x="2904" y="3048"/>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31" name="Line 449"/>
            <p:cNvSpPr>
              <a:spLocks noChangeShapeType="1"/>
            </p:cNvSpPr>
            <p:nvPr/>
          </p:nvSpPr>
          <p:spPr bwMode="auto">
            <a:xfrm>
              <a:off x="2934" y="3048"/>
              <a:ext cx="30"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32" name="Line 450"/>
            <p:cNvSpPr>
              <a:spLocks noChangeShapeType="1"/>
            </p:cNvSpPr>
            <p:nvPr/>
          </p:nvSpPr>
          <p:spPr bwMode="auto">
            <a:xfrm flipV="1">
              <a:off x="2964" y="3042"/>
              <a:ext cx="24"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33" name="Line 451"/>
            <p:cNvSpPr>
              <a:spLocks noChangeShapeType="1"/>
            </p:cNvSpPr>
            <p:nvPr/>
          </p:nvSpPr>
          <p:spPr bwMode="auto">
            <a:xfrm flipV="1">
              <a:off x="2988" y="3036"/>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34" name="Line 452"/>
            <p:cNvSpPr>
              <a:spLocks noChangeShapeType="1"/>
            </p:cNvSpPr>
            <p:nvPr/>
          </p:nvSpPr>
          <p:spPr bwMode="auto">
            <a:xfrm>
              <a:off x="3018" y="3036"/>
              <a:ext cx="24"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35" name="Line 453"/>
            <p:cNvSpPr>
              <a:spLocks noChangeShapeType="1"/>
            </p:cNvSpPr>
            <p:nvPr/>
          </p:nvSpPr>
          <p:spPr bwMode="auto">
            <a:xfrm flipV="1">
              <a:off x="3042" y="3030"/>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36" name="Line 454"/>
            <p:cNvSpPr>
              <a:spLocks noChangeShapeType="1"/>
            </p:cNvSpPr>
            <p:nvPr/>
          </p:nvSpPr>
          <p:spPr bwMode="auto">
            <a:xfrm flipV="1">
              <a:off x="3072" y="3024"/>
              <a:ext cx="24"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37" name="Line 455"/>
            <p:cNvSpPr>
              <a:spLocks noChangeShapeType="1"/>
            </p:cNvSpPr>
            <p:nvPr/>
          </p:nvSpPr>
          <p:spPr bwMode="auto">
            <a:xfrm>
              <a:off x="3096" y="3024"/>
              <a:ext cx="30"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38" name="Line 456"/>
            <p:cNvSpPr>
              <a:spLocks noChangeShapeType="1"/>
            </p:cNvSpPr>
            <p:nvPr/>
          </p:nvSpPr>
          <p:spPr bwMode="auto">
            <a:xfrm flipV="1">
              <a:off x="3126" y="3018"/>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39" name="Line 457"/>
            <p:cNvSpPr>
              <a:spLocks noChangeShapeType="1"/>
            </p:cNvSpPr>
            <p:nvPr/>
          </p:nvSpPr>
          <p:spPr bwMode="auto">
            <a:xfrm flipV="1">
              <a:off x="3156" y="3012"/>
              <a:ext cx="24"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40" name="Line 458"/>
            <p:cNvSpPr>
              <a:spLocks noChangeShapeType="1"/>
            </p:cNvSpPr>
            <p:nvPr/>
          </p:nvSpPr>
          <p:spPr bwMode="auto">
            <a:xfrm>
              <a:off x="3180" y="3012"/>
              <a:ext cx="30"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41" name="Line 459"/>
            <p:cNvSpPr>
              <a:spLocks noChangeShapeType="1"/>
            </p:cNvSpPr>
            <p:nvPr/>
          </p:nvSpPr>
          <p:spPr bwMode="auto">
            <a:xfrm flipV="1">
              <a:off x="3210" y="3006"/>
              <a:ext cx="24"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42" name="Line 460"/>
            <p:cNvSpPr>
              <a:spLocks noChangeShapeType="1"/>
            </p:cNvSpPr>
            <p:nvPr/>
          </p:nvSpPr>
          <p:spPr bwMode="auto">
            <a:xfrm flipV="1">
              <a:off x="3234" y="3000"/>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43" name="Line 461"/>
            <p:cNvSpPr>
              <a:spLocks noChangeShapeType="1"/>
            </p:cNvSpPr>
            <p:nvPr/>
          </p:nvSpPr>
          <p:spPr bwMode="auto">
            <a:xfrm>
              <a:off x="3264" y="3000"/>
              <a:ext cx="24"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44" name="Line 462"/>
            <p:cNvSpPr>
              <a:spLocks noChangeShapeType="1"/>
            </p:cNvSpPr>
            <p:nvPr/>
          </p:nvSpPr>
          <p:spPr bwMode="auto">
            <a:xfrm flipV="1">
              <a:off x="3288" y="2994"/>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45" name="Line 463"/>
            <p:cNvSpPr>
              <a:spLocks noChangeShapeType="1"/>
            </p:cNvSpPr>
            <p:nvPr/>
          </p:nvSpPr>
          <p:spPr bwMode="auto">
            <a:xfrm>
              <a:off x="3318" y="2994"/>
              <a:ext cx="30"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46" name="Line 464"/>
            <p:cNvSpPr>
              <a:spLocks noChangeShapeType="1"/>
            </p:cNvSpPr>
            <p:nvPr/>
          </p:nvSpPr>
          <p:spPr bwMode="auto">
            <a:xfrm flipV="1">
              <a:off x="3348" y="2988"/>
              <a:ext cx="24"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47" name="Line 465"/>
            <p:cNvSpPr>
              <a:spLocks noChangeShapeType="1"/>
            </p:cNvSpPr>
            <p:nvPr/>
          </p:nvSpPr>
          <p:spPr bwMode="auto">
            <a:xfrm flipV="1">
              <a:off x="3372" y="2982"/>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48" name="Line 466"/>
            <p:cNvSpPr>
              <a:spLocks noChangeShapeType="1"/>
            </p:cNvSpPr>
            <p:nvPr/>
          </p:nvSpPr>
          <p:spPr bwMode="auto">
            <a:xfrm>
              <a:off x="3402" y="2982"/>
              <a:ext cx="24"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49" name="Line 467"/>
            <p:cNvSpPr>
              <a:spLocks noChangeShapeType="1"/>
            </p:cNvSpPr>
            <p:nvPr/>
          </p:nvSpPr>
          <p:spPr bwMode="auto">
            <a:xfrm flipV="1">
              <a:off x="3426" y="2976"/>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50" name="Line 468"/>
            <p:cNvSpPr>
              <a:spLocks noChangeShapeType="1"/>
            </p:cNvSpPr>
            <p:nvPr/>
          </p:nvSpPr>
          <p:spPr bwMode="auto">
            <a:xfrm>
              <a:off x="3456" y="2976"/>
              <a:ext cx="24"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51" name="Line 469"/>
            <p:cNvSpPr>
              <a:spLocks noChangeShapeType="1"/>
            </p:cNvSpPr>
            <p:nvPr/>
          </p:nvSpPr>
          <p:spPr bwMode="auto">
            <a:xfrm flipV="1">
              <a:off x="3480" y="2970"/>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52" name="Line 470"/>
            <p:cNvSpPr>
              <a:spLocks noChangeShapeType="1"/>
            </p:cNvSpPr>
            <p:nvPr/>
          </p:nvSpPr>
          <p:spPr bwMode="auto">
            <a:xfrm>
              <a:off x="3510" y="2970"/>
              <a:ext cx="30"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53" name="Line 471"/>
            <p:cNvSpPr>
              <a:spLocks noChangeShapeType="1"/>
            </p:cNvSpPr>
            <p:nvPr/>
          </p:nvSpPr>
          <p:spPr bwMode="auto">
            <a:xfrm flipV="1">
              <a:off x="3540" y="2964"/>
              <a:ext cx="24"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54" name="Line 472"/>
            <p:cNvSpPr>
              <a:spLocks noChangeShapeType="1"/>
            </p:cNvSpPr>
            <p:nvPr/>
          </p:nvSpPr>
          <p:spPr bwMode="auto">
            <a:xfrm flipV="1">
              <a:off x="3564" y="2958"/>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55" name="Line 473"/>
            <p:cNvSpPr>
              <a:spLocks noChangeShapeType="1"/>
            </p:cNvSpPr>
            <p:nvPr/>
          </p:nvSpPr>
          <p:spPr bwMode="auto">
            <a:xfrm>
              <a:off x="3594" y="2958"/>
              <a:ext cx="24"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56" name="Line 474"/>
            <p:cNvSpPr>
              <a:spLocks noChangeShapeType="1"/>
            </p:cNvSpPr>
            <p:nvPr/>
          </p:nvSpPr>
          <p:spPr bwMode="auto">
            <a:xfrm flipV="1">
              <a:off x="3618" y="2952"/>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57" name="Line 475"/>
            <p:cNvSpPr>
              <a:spLocks noChangeShapeType="1"/>
            </p:cNvSpPr>
            <p:nvPr/>
          </p:nvSpPr>
          <p:spPr bwMode="auto">
            <a:xfrm>
              <a:off x="3648" y="2952"/>
              <a:ext cx="30"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58" name="Line 476"/>
            <p:cNvSpPr>
              <a:spLocks noChangeShapeType="1"/>
            </p:cNvSpPr>
            <p:nvPr/>
          </p:nvSpPr>
          <p:spPr bwMode="auto">
            <a:xfrm flipV="1">
              <a:off x="3678" y="2946"/>
              <a:ext cx="24"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59" name="Line 477"/>
            <p:cNvSpPr>
              <a:spLocks noChangeShapeType="1"/>
            </p:cNvSpPr>
            <p:nvPr/>
          </p:nvSpPr>
          <p:spPr bwMode="auto">
            <a:xfrm>
              <a:off x="3702" y="2946"/>
              <a:ext cx="30"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60" name="Line 478"/>
            <p:cNvSpPr>
              <a:spLocks noChangeShapeType="1"/>
            </p:cNvSpPr>
            <p:nvPr/>
          </p:nvSpPr>
          <p:spPr bwMode="auto">
            <a:xfrm flipV="1">
              <a:off x="3732" y="2940"/>
              <a:ext cx="24"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61" name="Line 479"/>
            <p:cNvSpPr>
              <a:spLocks noChangeShapeType="1"/>
            </p:cNvSpPr>
            <p:nvPr/>
          </p:nvSpPr>
          <p:spPr bwMode="auto">
            <a:xfrm>
              <a:off x="3756" y="2940"/>
              <a:ext cx="30"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62" name="Line 480"/>
            <p:cNvSpPr>
              <a:spLocks noChangeShapeType="1"/>
            </p:cNvSpPr>
            <p:nvPr/>
          </p:nvSpPr>
          <p:spPr bwMode="auto">
            <a:xfrm>
              <a:off x="3786" y="2940"/>
              <a:ext cx="24"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63" name="Line 481"/>
            <p:cNvSpPr>
              <a:spLocks noChangeShapeType="1"/>
            </p:cNvSpPr>
            <p:nvPr/>
          </p:nvSpPr>
          <p:spPr bwMode="auto">
            <a:xfrm flipV="1">
              <a:off x="3810" y="2934"/>
              <a:ext cx="30" cy="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364" name="Line 482"/>
            <p:cNvSpPr>
              <a:spLocks noChangeShapeType="1"/>
            </p:cNvSpPr>
            <p:nvPr/>
          </p:nvSpPr>
          <p:spPr bwMode="auto">
            <a:xfrm>
              <a:off x="3840" y="2934"/>
              <a:ext cx="30"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grpSp>
      <p:sp>
        <p:nvSpPr>
          <p:cNvPr id="39125" name="Line 484"/>
          <p:cNvSpPr>
            <a:spLocks noChangeShapeType="1"/>
          </p:cNvSpPr>
          <p:nvPr/>
        </p:nvSpPr>
        <p:spPr bwMode="auto">
          <a:xfrm flipV="1">
            <a:off x="5750719" y="3581402"/>
            <a:ext cx="28575" cy="7144"/>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26" name="Line 485"/>
          <p:cNvSpPr>
            <a:spLocks noChangeShapeType="1"/>
          </p:cNvSpPr>
          <p:nvPr/>
        </p:nvSpPr>
        <p:spPr bwMode="auto">
          <a:xfrm>
            <a:off x="5779295" y="3581401"/>
            <a:ext cx="35719" cy="119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27" name="Line 486"/>
          <p:cNvSpPr>
            <a:spLocks noChangeShapeType="1"/>
          </p:cNvSpPr>
          <p:nvPr/>
        </p:nvSpPr>
        <p:spPr bwMode="auto">
          <a:xfrm flipV="1">
            <a:off x="5815013" y="3574258"/>
            <a:ext cx="28575" cy="7144"/>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28" name="Line 487"/>
          <p:cNvSpPr>
            <a:spLocks noChangeShapeType="1"/>
          </p:cNvSpPr>
          <p:nvPr/>
        </p:nvSpPr>
        <p:spPr bwMode="auto">
          <a:xfrm>
            <a:off x="5843589" y="3574257"/>
            <a:ext cx="35719" cy="119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29" name="Line 488"/>
          <p:cNvSpPr>
            <a:spLocks noChangeShapeType="1"/>
          </p:cNvSpPr>
          <p:nvPr/>
        </p:nvSpPr>
        <p:spPr bwMode="auto">
          <a:xfrm>
            <a:off x="5879306" y="3574257"/>
            <a:ext cx="28575" cy="119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30" name="Line 489"/>
          <p:cNvSpPr>
            <a:spLocks noChangeShapeType="1"/>
          </p:cNvSpPr>
          <p:nvPr/>
        </p:nvSpPr>
        <p:spPr bwMode="auto">
          <a:xfrm flipV="1">
            <a:off x="5907882" y="3567115"/>
            <a:ext cx="35719" cy="7144"/>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31" name="Line 490"/>
          <p:cNvSpPr>
            <a:spLocks noChangeShapeType="1"/>
          </p:cNvSpPr>
          <p:nvPr/>
        </p:nvSpPr>
        <p:spPr bwMode="auto">
          <a:xfrm>
            <a:off x="5943601" y="3567114"/>
            <a:ext cx="35719" cy="119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32" name="Line 491"/>
          <p:cNvSpPr>
            <a:spLocks noChangeShapeType="1"/>
          </p:cNvSpPr>
          <p:nvPr/>
        </p:nvSpPr>
        <p:spPr bwMode="auto">
          <a:xfrm flipV="1">
            <a:off x="5979319" y="3559971"/>
            <a:ext cx="28575" cy="7144"/>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33" name="Line 492"/>
          <p:cNvSpPr>
            <a:spLocks noChangeShapeType="1"/>
          </p:cNvSpPr>
          <p:nvPr/>
        </p:nvSpPr>
        <p:spPr bwMode="auto">
          <a:xfrm>
            <a:off x="6007895" y="3559970"/>
            <a:ext cx="35719" cy="119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34" name="Line 493"/>
          <p:cNvSpPr>
            <a:spLocks noChangeShapeType="1"/>
          </p:cNvSpPr>
          <p:nvPr/>
        </p:nvSpPr>
        <p:spPr bwMode="auto">
          <a:xfrm>
            <a:off x="6043613" y="3559970"/>
            <a:ext cx="28575" cy="119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35" name="Line 494"/>
          <p:cNvSpPr>
            <a:spLocks noChangeShapeType="1"/>
          </p:cNvSpPr>
          <p:nvPr/>
        </p:nvSpPr>
        <p:spPr bwMode="auto">
          <a:xfrm flipV="1">
            <a:off x="6072189" y="3552827"/>
            <a:ext cx="35719" cy="7144"/>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36" name="Line 495"/>
          <p:cNvSpPr>
            <a:spLocks noChangeShapeType="1"/>
          </p:cNvSpPr>
          <p:nvPr/>
        </p:nvSpPr>
        <p:spPr bwMode="auto">
          <a:xfrm>
            <a:off x="6107906" y="3552826"/>
            <a:ext cx="28575" cy="119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37" name="Line 496"/>
          <p:cNvSpPr>
            <a:spLocks noChangeShapeType="1"/>
          </p:cNvSpPr>
          <p:nvPr/>
        </p:nvSpPr>
        <p:spPr bwMode="auto">
          <a:xfrm>
            <a:off x="6136482" y="3552826"/>
            <a:ext cx="35719" cy="119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38" name="Line 497"/>
          <p:cNvSpPr>
            <a:spLocks noChangeShapeType="1"/>
          </p:cNvSpPr>
          <p:nvPr/>
        </p:nvSpPr>
        <p:spPr bwMode="auto">
          <a:xfrm flipV="1">
            <a:off x="6172201" y="3545683"/>
            <a:ext cx="35719" cy="7144"/>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39" name="Line 498"/>
          <p:cNvSpPr>
            <a:spLocks noChangeShapeType="1"/>
          </p:cNvSpPr>
          <p:nvPr/>
        </p:nvSpPr>
        <p:spPr bwMode="auto">
          <a:xfrm>
            <a:off x="6207919" y="3545682"/>
            <a:ext cx="28575" cy="119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40" name="Line 499"/>
          <p:cNvSpPr>
            <a:spLocks noChangeShapeType="1"/>
          </p:cNvSpPr>
          <p:nvPr/>
        </p:nvSpPr>
        <p:spPr bwMode="auto">
          <a:xfrm>
            <a:off x="6236495" y="3545682"/>
            <a:ext cx="35719" cy="119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41" name="Line 500"/>
          <p:cNvSpPr>
            <a:spLocks noChangeShapeType="1"/>
          </p:cNvSpPr>
          <p:nvPr/>
        </p:nvSpPr>
        <p:spPr bwMode="auto">
          <a:xfrm flipV="1">
            <a:off x="6272213" y="3538540"/>
            <a:ext cx="28575" cy="7144"/>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42" name="Line 501"/>
          <p:cNvSpPr>
            <a:spLocks noChangeShapeType="1"/>
          </p:cNvSpPr>
          <p:nvPr/>
        </p:nvSpPr>
        <p:spPr bwMode="auto">
          <a:xfrm>
            <a:off x="6300789" y="3538539"/>
            <a:ext cx="35719" cy="119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43" name="Line 502"/>
          <p:cNvSpPr>
            <a:spLocks noChangeShapeType="1"/>
          </p:cNvSpPr>
          <p:nvPr/>
        </p:nvSpPr>
        <p:spPr bwMode="auto">
          <a:xfrm>
            <a:off x="6336506" y="3538539"/>
            <a:ext cx="28575" cy="119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44" name="Line 503"/>
          <p:cNvSpPr>
            <a:spLocks noChangeShapeType="1"/>
          </p:cNvSpPr>
          <p:nvPr/>
        </p:nvSpPr>
        <p:spPr bwMode="auto">
          <a:xfrm>
            <a:off x="6365082" y="3538539"/>
            <a:ext cx="35719" cy="119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45" name="Line 504"/>
          <p:cNvSpPr>
            <a:spLocks noChangeShapeType="1"/>
          </p:cNvSpPr>
          <p:nvPr/>
        </p:nvSpPr>
        <p:spPr bwMode="auto">
          <a:xfrm flipV="1">
            <a:off x="6400801" y="3531396"/>
            <a:ext cx="35719" cy="7144"/>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46" name="Line 505"/>
          <p:cNvSpPr>
            <a:spLocks noChangeShapeType="1"/>
          </p:cNvSpPr>
          <p:nvPr/>
        </p:nvSpPr>
        <p:spPr bwMode="auto">
          <a:xfrm>
            <a:off x="6436519" y="3531395"/>
            <a:ext cx="28575" cy="119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47" name="Line 506"/>
          <p:cNvSpPr>
            <a:spLocks noChangeShapeType="1"/>
          </p:cNvSpPr>
          <p:nvPr/>
        </p:nvSpPr>
        <p:spPr bwMode="auto">
          <a:xfrm>
            <a:off x="6465095" y="3531395"/>
            <a:ext cx="35719" cy="119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48" name="Line 507"/>
          <p:cNvSpPr>
            <a:spLocks noChangeShapeType="1"/>
          </p:cNvSpPr>
          <p:nvPr/>
        </p:nvSpPr>
        <p:spPr bwMode="auto">
          <a:xfrm>
            <a:off x="6500813" y="3531395"/>
            <a:ext cx="28575" cy="119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49" name="Line 508"/>
          <p:cNvSpPr>
            <a:spLocks noChangeShapeType="1"/>
          </p:cNvSpPr>
          <p:nvPr/>
        </p:nvSpPr>
        <p:spPr bwMode="auto">
          <a:xfrm flipV="1">
            <a:off x="6529389" y="3524252"/>
            <a:ext cx="35719" cy="7144"/>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50" name="Line 509"/>
          <p:cNvSpPr>
            <a:spLocks noChangeShapeType="1"/>
          </p:cNvSpPr>
          <p:nvPr/>
        </p:nvSpPr>
        <p:spPr bwMode="auto">
          <a:xfrm>
            <a:off x="6565107" y="3524251"/>
            <a:ext cx="35719" cy="119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51" name="Line 510"/>
          <p:cNvSpPr>
            <a:spLocks noChangeShapeType="1"/>
          </p:cNvSpPr>
          <p:nvPr/>
        </p:nvSpPr>
        <p:spPr bwMode="auto">
          <a:xfrm>
            <a:off x="6600825" y="3524251"/>
            <a:ext cx="28575" cy="119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52" name="Line 511"/>
          <p:cNvSpPr>
            <a:spLocks noChangeShapeType="1"/>
          </p:cNvSpPr>
          <p:nvPr/>
        </p:nvSpPr>
        <p:spPr bwMode="auto">
          <a:xfrm>
            <a:off x="6629401" y="3524251"/>
            <a:ext cx="35719" cy="119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53" name="Line 512"/>
          <p:cNvSpPr>
            <a:spLocks noChangeShapeType="1"/>
          </p:cNvSpPr>
          <p:nvPr/>
        </p:nvSpPr>
        <p:spPr bwMode="auto">
          <a:xfrm>
            <a:off x="6665119" y="3524251"/>
            <a:ext cx="28575" cy="119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54" name="Line 513"/>
          <p:cNvSpPr>
            <a:spLocks noChangeShapeType="1"/>
          </p:cNvSpPr>
          <p:nvPr/>
        </p:nvSpPr>
        <p:spPr bwMode="auto">
          <a:xfrm flipV="1">
            <a:off x="6693695" y="3517108"/>
            <a:ext cx="35719" cy="7144"/>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55" name="Line 514"/>
          <p:cNvSpPr>
            <a:spLocks noChangeShapeType="1"/>
          </p:cNvSpPr>
          <p:nvPr/>
        </p:nvSpPr>
        <p:spPr bwMode="auto">
          <a:xfrm>
            <a:off x="6729413" y="3517107"/>
            <a:ext cx="28575" cy="119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56" name="Line 515"/>
          <p:cNvSpPr>
            <a:spLocks noChangeShapeType="1"/>
          </p:cNvSpPr>
          <p:nvPr/>
        </p:nvSpPr>
        <p:spPr bwMode="auto">
          <a:xfrm>
            <a:off x="6757989" y="3517107"/>
            <a:ext cx="35719" cy="119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57" name="Line 516"/>
          <p:cNvSpPr>
            <a:spLocks noChangeShapeType="1"/>
          </p:cNvSpPr>
          <p:nvPr/>
        </p:nvSpPr>
        <p:spPr bwMode="auto">
          <a:xfrm>
            <a:off x="6793707" y="3517107"/>
            <a:ext cx="35719" cy="119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58" name="Line 517"/>
          <p:cNvSpPr>
            <a:spLocks noChangeShapeType="1"/>
          </p:cNvSpPr>
          <p:nvPr/>
        </p:nvSpPr>
        <p:spPr bwMode="auto">
          <a:xfrm>
            <a:off x="6829425" y="3517107"/>
            <a:ext cx="28575" cy="119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59" name="Line 518"/>
          <p:cNvSpPr>
            <a:spLocks noChangeShapeType="1"/>
          </p:cNvSpPr>
          <p:nvPr/>
        </p:nvSpPr>
        <p:spPr bwMode="auto">
          <a:xfrm>
            <a:off x="6858001" y="3517107"/>
            <a:ext cx="35719" cy="119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39160" name="Rectangle 519"/>
          <p:cNvSpPr>
            <a:spLocks noChangeArrowheads="1"/>
          </p:cNvSpPr>
          <p:nvPr/>
        </p:nvSpPr>
        <p:spPr bwMode="auto">
          <a:xfrm>
            <a:off x="6829425" y="4860132"/>
            <a:ext cx="43282" cy="5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Bef>
                <a:spcPct val="0"/>
              </a:spcBef>
              <a:spcAft>
                <a:spcPct val="0"/>
              </a:spcAft>
              <a:buClrTx/>
              <a:buNone/>
            </a:pPr>
            <a:r>
              <a:rPr lang="en-US" altLang="en-US" sz="375">
                <a:solidFill>
                  <a:srgbClr val="000000"/>
                </a:solidFill>
                <a:latin typeface="Small Fonts"/>
              </a:rPr>
              <a:t>-1</a:t>
            </a:r>
            <a:endParaRPr lang="en-US" altLang="en-US" sz="1350">
              <a:solidFill>
                <a:prstClr val="black"/>
              </a:solidFill>
              <a:latin typeface="Arial" panose="020B0604020202020204" pitchFamily="34" charset="0"/>
            </a:endParaRPr>
          </a:p>
        </p:txBody>
      </p:sp>
      <p:sp>
        <p:nvSpPr>
          <p:cNvPr id="121362" name="Text Box 530"/>
          <p:cNvSpPr txBox="1">
            <a:spLocks noChangeArrowheads="1"/>
          </p:cNvSpPr>
          <p:nvPr/>
        </p:nvSpPr>
        <p:spPr bwMode="auto">
          <a:xfrm>
            <a:off x="2457449" y="4438651"/>
            <a:ext cx="535781" cy="230832"/>
          </a:xfrm>
          <a:prstGeom prst="rect">
            <a:avLst/>
          </a:prstGeom>
          <a:solidFill>
            <a:schemeClr val="accent5">
              <a:lumMod val="20000"/>
              <a:lumOff val="80000"/>
            </a:schemeClr>
          </a:solidFill>
          <a:ln>
            <a:solidFill>
              <a:schemeClr val="accent5">
                <a:lumMod val="60000"/>
                <a:lumOff val="40000"/>
              </a:schemeClr>
            </a:solidFill>
          </a:ln>
          <a:effectLst/>
        </p:spPr>
        <p:txBody>
          <a:bodyPr wrap="square">
            <a:spAutoFit/>
          </a:bodyPr>
          <a:lstStyle/>
          <a:p>
            <a:pPr algn="ctr" fontAlgn="base">
              <a:spcBef>
                <a:spcPct val="50000"/>
              </a:spcBef>
              <a:spcAft>
                <a:spcPct val="0"/>
              </a:spcAft>
              <a:defRPr/>
            </a:pPr>
            <a:r>
              <a:rPr lang="en-US" altLang="en-US" sz="900" b="1" dirty="0">
                <a:solidFill>
                  <a:srgbClr val="003399"/>
                </a:solidFill>
                <a:latin typeface="Arial" charset="0"/>
              </a:rPr>
              <a:t>FFMC</a:t>
            </a:r>
          </a:p>
        </p:txBody>
      </p:sp>
      <p:sp>
        <p:nvSpPr>
          <p:cNvPr id="121363" name="Text Box 531"/>
          <p:cNvSpPr txBox="1">
            <a:spLocks noChangeArrowheads="1"/>
          </p:cNvSpPr>
          <p:nvPr/>
        </p:nvSpPr>
        <p:spPr bwMode="auto">
          <a:xfrm>
            <a:off x="3925491" y="4123137"/>
            <a:ext cx="457200" cy="230832"/>
          </a:xfrm>
          <a:prstGeom prst="rect">
            <a:avLst/>
          </a:prstGeom>
          <a:solidFill>
            <a:schemeClr val="accent5">
              <a:lumMod val="20000"/>
              <a:lumOff val="80000"/>
            </a:schemeClr>
          </a:solidFill>
          <a:ln>
            <a:solidFill>
              <a:schemeClr val="accent5">
                <a:lumMod val="60000"/>
                <a:lumOff val="40000"/>
              </a:schemeClr>
            </a:solidFill>
          </a:ln>
          <a:effectLst/>
        </p:spPr>
        <p:txBody>
          <a:bodyPr>
            <a:spAutoFit/>
          </a:bodyPr>
          <a:lstStyle/>
          <a:p>
            <a:pPr algn="ctr" fontAlgn="base">
              <a:spcBef>
                <a:spcPct val="50000"/>
              </a:spcBef>
              <a:spcAft>
                <a:spcPct val="0"/>
              </a:spcAft>
              <a:defRPr/>
            </a:pPr>
            <a:r>
              <a:rPr lang="en-US" altLang="en-US" sz="900" b="1" dirty="0">
                <a:solidFill>
                  <a:srgbClr val="FF0000"/>
                </a:solidFill>
                <a:latin typeface="Arial" charset="0"/>
              </a:rPr>
              <a:t>DMC</a:t>
            </a:r>
          </a:p>
        </p:txBody>
      </p:sp>
      <p:sp>
        <p:nvSpPr>
          <p:cNvPr id="121364" name="Text Box 532"/>
          <p:cNvSpPr txBox="1">
            <a:spLocks noChangeArrowheads="1"/>
          </p:cNvSpPr>
          <p:nvPr/>
        </p:nvSpPr>
        <p:spPr bwMode="auto">
          <a:xfrm>
            <a:off x="5372099" y="3695702"/>
            <a:ext cx="442911" cy="230832"/>
          </a:xfrm>
          <a:prstGeom prst="rect">
            <a:avLst/>
          </a:prstGeom>
          <a:solidFill>
            <a:schemeClr val="accent5">
              <a:lumMod val="20000"/>
              <a:lumOff val="80000"/>
            </a:schemeClr>
          </a:solidFill>
          <a:ln>
            <a:solidFill>
              <a:schemeClr val="accent5">
                <a:lumMod val="60000"/>
                <a:lumOff val="40000"/>
              </a:schemeClr>
            </a:solidFill>
          </a:ln>
          <a:effectLst/>
        </p:spPr>
        <p:txBody>
          <a:bodyPr wrap="square">
            <a:spAutoFit/>
          </a:bodyPr>
          <a:lstStyle/>
          <a:p>
            <a:pPr algn="ctr" fontAlgn="base">
              <a:spcBef>
                <a:spcPct val="50000"/>
              </a:spcBef>
              <a:spcAft>
                <a:spcPct val="0"/>
              </a:spcAft>
              <a:defRPr/>
            </a:pPr>
            <a:r>
              <a:rPr lang="en-US" altLang="en-US" sz="900" b="1" dirty="0">
                <a:solidFill>
                  <a:srgbClr val="FFCC00"/>
                </a:solidFill>
                <a:latin typeface="Arial" charset="0"/>
              </a:rPr>
              <a:t>DC</a:t>
            </a:r>
          </a:p>
        </p:txBody>
      </p:sp>
      <p:sp>
        <p:nvSpPr>
          <p:cNvPr id="39164" name="Text Box 537"/>
          <p:cNvSpPr txBox="1">
            <a:spLocks noChangeArrowheads="1"/>
          </p:cNvSpPr>
          <p:nvPr/>
        </p:nvSpPr>
        <p:spPr bwMode="auto">
          <a:xfrm>
            <a:off x="243840" y="1355092"/>
            <a:ext cx="5599748" cy="1643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lnSpc>
                <a:spcPct val="90000"/>
              </a:lnSpc>
              <a:spcBef>
                <a:spcPts val="0"/>
              </a:spcBef>
              <a:spcAft>
                <a:spcPct val="0"/>
              </a:spcAft>
              <a:buClrTx/>
              <a:buNone/>
            </a:pPr>
            <a:r>
              <a:rPr lang="en-US" altLang="en-US" sz="2800" b="1" dirty="0">
                <a:solidFill>
                  <a:prstClr val="black"/>
                </a:solidFill>
                <a:latin typeface="+mn-lt"/>
              </a:rPr>
              <a:t>The fuel moisture codes dry at different logarithmic rates, which can be expressed as </a:t>
            </a:r>
            <a:r>
              <a:rPr lang="en-US" altLang="en-US" sz="2800" b="1" dirty="0" err="1">
                <a:solidFill>
                  <a:prstClr val="black"/>
                </a:solidFill>
                <a:latin typeface="+mn-lt"/>
              </a:rPr>
              <a:t>timelags</a:t>
            </a:r>
            <a:r>
              <a:rPr lang="en-US" altLang="en-US" sz="2800" b="1" dirty="0">
                <a:solidFill>
                  <a:prstClr val="black"/>
                </a:solidFill>
                <a:latin typeface="+mn-lt"/>
              </a:rPr>
              <a:t> </a:t>
            </a:r>
          </a:p>
          <a:p>
            <a:pPr eaLnBrk="1" fontAlgn="base" hangingPunct="1">
              <a:lnSpc>
                <a:spcPct val="90000"/>
              </a:lnSpc>
              <a:spcBef>
                <a:spcPts val="0"/>
              </a:spcBef>
              <a:spcAft>
                <a:spcPct val="0"/>
              </a:spcAft>
              <a:buClrTx/>
              <a:buNone/>
            </a:pPr>
            <a:r>
              <a:rPr lang="en-US" altLang="en-US" sz="2800" b="1" dirty="0">
                <a:solidFill>
                  <a:prstClr val="black"/>
                </a:solidFill>
                <a:latin typeface="+mn-lt"/>
              </a:rPr>
              <a:t>(time to lose 2/3 excess moisture)</a:t>
            </a:r>
          </a:p>
        </p:txBody>
      </p:sp>
      <p:sp>
        <p:nvSpPr>
          <p:cNvPr id="442" name="Rectangle 441"/>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44"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Canadian FWI: Fuel Moisture Code Response</a:t>
            </a:r>
          </a:p>
        </p:txBody>
      </p:sp>
    </p:spTree>
    <p:extLst>
      <p:ext uri="{BB962C8B-B14F-4D97-AF65-F5344CB8AC3E}">
        <p14:creationId xmlns:p14="http://schemas.microsoft.com/office/powerpoint/2010/main" val="174519836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1" name="Rectangle 10"/>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24D37E20-3B86-41FA-8018-7BB57659C1CE}" type="slidenum">
              <a:rPr lang="en-CA" altLang="en-US" smtClean="0"/>
              <a:pPr/>
              <a:t>28</a:t>
            </a:fld>
            <a:endParaRPr lang="en-US" altLang="en-US"/>
          </a:p>
        </p:txBody>
      </p:sp>
      <p:sp>
        <p:nvSpPr>
          <p:cNvPr id="21" name="TextBox 20"/>
          <p:cNvSpPr txBox="1"/>
          <p:nvPr/>
        </p:nvSpPr>
        <p:spPr>
          <a:xfrm>
            <a:off x="268240" y="924106"/>
            <a:ext cx="8642080" cy="5262979"/>
          </a:xfrm>
          <a:prstGeom prst="rect">
            <a:avLst/>
          </a:prstGeom>
          <a:noFill/>
        </p:spPr>
        <p:txBody>
          <a:bodyPr wrap="square" rtlCol="0">
            <a:spAutoFit/>
          </a:bodyPr>
          <a:lstStyle/>
          <a:p>
            <a:r>
              <a:rPr lang="en-CA" sz="2800" b="1" dirty="0"/>
              <a:t>Turner &amp; Lawson:</a:t>
            </a:r>
          </a:p>
          <a:p>
            <a:pPr marL="355600" indent="-174625">
              <a:buFont typeface="Arial" panose="020B0604020202020204" pitchFamily="34" charset="0"/>
              <a:buChar char="•"/>
            </a:pPr>
            <a:r>
              <a:rPr lang="en-CA" sz="2400" b="1" dirty="0"/>
              <a:t>Three consecutive days of no snow cover and noon T&gt;= 12C</a:t>
            </a:r>
          </a:p>
          <a:p>
            <a:pPr marL="180975"/>
            <a:endParaRPr lang="en-CA" sz="1200" b="1" dirty="0"/>
          </a:p>
          <a:p>
            <a:r>
              <a:rPr lang="en-CA" sz="2400" b="1" dirty="0">
                <a:solidFill>
                  <a:srgbClr val="008000"/>
                </a:solidFill>
              </a:rPr>
              <a:t>First ever calculation: Use default FFMC=85, DMC=6, DC=15 or interpolate from other locations or grids</a:t>
            </a:r>
          </a:p>
          <a:p>
            <a:pPr marL="355600" indent="-173038"/>
            <a:endParaRPr lang="en-CA" sz="1200" b="1" dirty="0"/>
          </a:p>
          <a:p>
            <a:r>
              <a:rPr lang="en-CA" sz="2800" b="1" dirty="0"/>
              <a:t>CWFIS:</a:t>
            </a:r>
          </a:p>
          <a:p>
            <a:pPr marL="355600" indent="-174625">
              <a:buFont typeface="Arial" panose="020B0604020202020204" pitchFamily="34" charset="0"/>
              <a:buChar char="•"/>
            </a:pPr>
            <a:r>
              <a:rPr lang="en-CA" sz="2400" b="1" dirty="0"/>
              <a:t>Jan-Feb mean snow depth &gt;= 10cm: 3 consecutive days of no snow cover</a:t>
            </a:r>
          </a:p>
          <a:p>
            <a:pPr marL="355600" indent="-174625">
              <a:buFont typeface="Arial" panose="020B0604020202020204" pitchFamily="34" charset="0"/>
              <a:buChar char="•"/>
            </a:pPr>
            <a:r>
              <a:rPr lang="en-CA" sz="2400" b="1" dirty="0"/>
              <a:t>Else: As above, with noon T &gt;= 12C</a:t>
            </a:r>
          </a:p>
          <a:p>
            <a:pPr marL="355600" indent="-173038"/>
            <a:endParaRPr lang="en-CA" sz="1200" b="1" dirty="0"/>
          </a:p>
          <a:p>
            <a:r>
              <a:rPr lang="en-CA" sz="2800" b="1" dirty="0"/>
              <a:t>Overwintering (values exist for previous year):</a:t>
            </a:r>
          </a:p>
          <a:p>
            <a:pPr marL="355600" indent="-174625">
              <a:buFont typeface="Arial" panose="020B0604020202020204" pitchFamily="34" charset="0"/>
              <a:buChar char="•"/>
            </a:pPr>
            <a:r>
              <a:rPr lang="en-CA" sz="2400" b="1" dirty="0"/>
              <a:t>Get latest fall DC</a:t>
            </a:r>
          </a:p>
          <a:p>
            <a:pPr marL="355600" indent="-174625">
              <a:buFont typeface="Arial" panose="020B0604020202020204" pitchFamily="34" charset="0"/>
              <a:buChar char="•"/>
            </a:pPr>
            <a:r>
              <a:rPr lang="en-CA" sz="2400" b="1" dirty="0"/>
              <a:t>Get total winter precipitation</a:t>
            </a:r>
          </a:p>
          <a:p>
            <a:pPr marL="355600" indent="-174625">
              <a:buFont typeface="Arial" panose="020B0604020202020204" pitchFamily="34" charset="0"/>
              <a:buChar char="•"/>
            </a:pPr>
            <a:r>
              <a:rPr lang="en-CA" sz="2400" b="1" dirty="0"/>
              <a:t>Apply precipitation carryover and wetting efficiency values</a:t>
            </a:r>
          </a:p>
        </p:txBody>
      </p:sp>
      <p:sp>
        <p:nvSpPr>
          <p:cNvPr id="13"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Startup of calculations</a:t>
            </a:r>
          </a:p>
        </p:txBody>
      </p:sp>
    </p:spTree>
    <p:extLst>
      <p:ext uri="{BB962C8B-B14F-4D97-AF65-F5344CB8AC3E}">
        <p14:creationId xmlns:p14="http://schemas.microsoft.com/office/powerpoint/2010/main" val="5816679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1" name="Rectangle 10"/>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24D37E20-3B86-41FA-8018-7BB57659C1CE}" type="slidenum">
              <a:rPr lang="en-CA" altLang="en-US" smtClean="0"/>
              <a:pPr/>
              <a:t>29</a:t>
            </a:fld>
            <a:endParaRPr lang="en-US" altLang="en-US"/>
          </a:p>
        </p:txBody>
      </p:sp>
      <p:sp>
        <p:nvSpPr>
          <p:cNvPr id="21" name="TextBox 20"/>
          <p:cNvSpPr txBox="1"/>
          <p:nvPr/>
        </p:nvSpPr>
        <p:spPr>
          <a:xfrm>
            <a:off x="237760" y="1005386"/>
            <a:ext cx="8642080" cy="4278094"/>
          </a:xfrm>
          <a:prstGeom prst="rect">
            <a:avLst/>
          </a:prstGeom>
          <a:noFill/>
        </p:spPr>
        <p:txBody>
          <a:bodyPr wrap="square" rtlCol="0">
            <a:spAutoFit/>
          </a:bodyPr>
          <a:lstStyle/>
          <a:p>
            <a:r>
              <a:rPr lang="en-CA" sz="2800" b="1" dirty="0"/>
              <a:t>Turner &amp; Lawson:</a:t>
            </a:r>
          </a:p>
          <a:p>
            <a:pPr marL="355600" indent="-174625">
              <a:buFont typeface="Arial" panose="020B0604020202020204" pitchFamily="34" charset="0"/>
              <a:buChar char="•"/>
            </a:pPr>
            <a:r>
              <a:rPr lang="en-CA" sz="2400" b="1" dirty="0"/>
              <a:t>Three consecutive days of noon T &lt;= 5C, or</a:t>
            </a:r>
          </a:p>
          <a:p>
            <a:pPr marL="355600" indent="-174625">
              <a:buFont typeface="Arial" panose="020B0604020202020204" pitchFamily="34" charset="0"/>
              <a:buChar char="•"/>
            </a:pPr>
            <a:r>
              <a:rPr lang="en-CA" sz="2400" b="1" dirty="0"/>
              <a:t>Ground is frozen, or</a:t>
            </a:r>
          </a:p>
          <a:p>
            <a:pPr marL="355600" indent="-174625">
              <a:buFont typeface="Arial" panose="020B0604020202020204" pitchFamily="34" charset="0"/>
              <a:buChar char="•"/>
            </a:pPr>
            <a:r>
              <a:rPr lang="en-CA" sz="2400" b="1" dirty="0"/>
              <a:t>November 1</a:t>
            </a:r>
          </a:p>
          <a:p>
            <a:endParaRPr lang="en-CA" sz="2400" b="1" dirty="0"/>
          </a:p>
          <a:p>
            <a:r>
              <a:rPr lang="en-CA" sz="2800" b="1" dirty="0"/>
              <a:t>CWFIS – Temperature criteria as above, plus:</a:t>
            </a:r>
          </a:p>
          <a:p>
            <a:pPr marL="355600" indent="-174625">
              <a:buFont typeface="Arial" panose="020B0604020202020204" pitchFamily="34" charset="0"/>
              <a:buChar char="•"/>
            </a:pPr>
            <a:r>
              <a:rPr lang="en-CA" sz="2400" b="1" dirty="0"/>
              <a:t>Snow cover &lt; 7 consecutive days:</a:t>
            </a:r>
          </a:p>
          <a:p>
            <a:pPr marL="538163" indent="-173038">
              <a:buFont typeface="Arial" panose="020B0604020202020204" pitchFamily="34" charset="0"/>
              <a:buChar char="•"/>
            </a:pPr>
            <a:r>
              <a:rPr lang="en-CA" sz="2400" b="1" dirty="0"/>
              <a:t>Enter short term shutdown: calculate fuel moisture codes only</a:t>
            </a:r>
          </a:p>
          <a:p>
            <a:pPr marL="538163" indent="-173038"/>
            <a:endParaRPr lang="en-CA" sz="2400" b="1" dirty="0"/>
          </a:p>
          <a:p>
            <a:pPr marL="355600" indent="-182563">
              <a:buFont typeface="Arial" panose="020B0604020202020204" pitchFamily="34" charset="0"/>
              <a:buChar char="•"/>
            </a:pPr>
            <a:r>
              <a:rPr lang="en-CA" sz="2400" b="1" dirty="0"/>
              <a:t>Snow cover &gt;= 7 consecutive days:</a:t>
            </a:r>
          </a:p>
          <a:p>
            <a:pPr marL="538163" indent="-182563">
              <a:buFont typeface="Arial" panose="020B0604020202020204" pitchFamily="34" charset="0"/>
              <a:buChar char="•"/>
            </a:pPr>
            <a:r>
              <a:rPr lang="en-CA" sz="2400" b="1" dirty="0"/>
              <a:t>Enter winter shutdown</a:t>
            </a:r>
          </a:p>
        </p:txBody>
      </p:sp>
      <p:sp>
        <p:nvSpPr>
          <p:cNvPr id="13"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Shutdown of calculations</a:t>
            </a:r>
          </a:p>
        </p:txBody>
      </p:sp>
    </p:spTree>
    <p:extLst>
      <p:ext uri="{BB962C8B-B14F-4D97-AF65-F5344CB8AC3E}">
        <p14:creationId xmlns:p14="http://schemas.microsoft.com/office/powerpoint/2010/main" val="2584313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1" name="Rectangle 10"/>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fld id="{417AD33D-438D-4AA5-849A-FA82CB8F9BCB}" type="slidenum">
              <a:rPr lang="en-US" altLang="en-US">
                <a:solidFill>
                  <a:prstClr val="black"/>
                </a:solidFill>
                <a:latin typeface="Calibri" panose="020F0502020204030204" pitchFamily="34" charset="0"/>
              </a:rPr>
              <a:pPr eaLnBrk="1" fontAlgn="base" hangingPunct="1">
                <a:spcBef>
                  <a:spcPct val="0"/>
                </a:spcBef>
                <a:spcAft>
                  <a:spcPct val="0"/>
                </a:spcAft>
              </a:pPr>
              <a:t>3</a:t>
            </a:fld>
            <a:endParaRPr lang="en-US" altLang="en-US">
              <a:solidFill>
                <a:prstClr val="black"/>
              </a:solidFill>
              <a:latin typeface="Calibri" panose="020F0502020204030204" pitchFamily="34" charset="0"/>
            </a:endParaRPr>
          </a:p>
        </p:txBody>
      </p:sp>
      <p:sp>
        <p:nvSpPr>
          <p:cNvPr id="13"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Fire Occurrence in Canada</a:t>
            </a:r>
          </a:p>
        </p:txBody>
      </p:sp>
      <p:sp>
        <p:nvSpPr>
          <p:cNvPr id="12" name="Rectangle 19"/>
          <p:cNvSpPr>
            <a:spLocks noChangeArrowheads="1"/>
          </p:cNvSpPr>
          <p:nvPr/>
        </p:nvSpPr>
        <p:spPr bwMode="auto">
          <a:xfrm>
            <a:off x="4997915" y="5026776"/>
            <a:ext cx="4062001" cy="128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marL="0" indent="0" fontAlgn="base">
              <a:spcBef>
                <a:spcPts val="0"/>
              </a:spcBef>
              <a:spcAft>
                <a:spcPct val="0"/>
              </a:spcAft>
              <a:buClrTx/>
              <a:buNone/>
            </a:pPr>
            <a:r>
              <a:rPr kumimoji="1" lang="en-US" altLang="en-US" sz="2800" b="1" dirty="0">
                <a:solidFill>
                  <a:prstClr val="black"/>
                </a:solidFill>
                <a:latin typeface="+mn-lt"/>
              </a:rPr>
              <a:t>   Great annual variability</a:t>
            </a:r>
          </a:p>
          <a:p>
            <a:pPr marL="0" indent="0" fontAlgn="base">
              <a:spcBef>
                <a:spcPts val="0"/>
              </a:spcBef>
              <a:spcAft>
                <a:spcPct val="0"/>
              </a:spcAft>
              <a:buClrTx/>
              <a:buNone/>
            </a:pPr>
            <a:endParaRPr kumimoji="1" lang="en-US" altLang="en-US" sz="2800" b="1" dirty="0">
              <a:solidFill>
                <a:prstClr val="black"/>
              </a:solidFill>
              <a:latin typeface="+mn-lt"/>
            </a:endParaRPr>
          </a:p>
          <a:p>
            <a:pPr marL="0" indent="0" fontAlgn="base">
              <a:spcBef>
                <a:spcPts val="0"/>
              </a:spcBef>
              <a:spcAft>
                <a:spcPct val="0"/>
              </a:spcAft>
              <a:buClrTx/>
              <a:buNone/>
            </a:pPr>
            <a:r>
              <a:rPr kumimoji="1" lang="en-US" altLang="en-US" sz="2800" b="1" dirty="0">
                <a:solidFill>
                  <a:prstClr val="black"/>
                </a:solidFill>
                <a:latin typeface="+mn-lt"/>
              </a:rPr>
              <a:t>Past 7 years activity</a:t>
            </a:r>
          </a:p>
        </p:txBody>
      </p:sp>
      <p:pic>
        <p:nvPicPr>
          <p:cNvPr id="14" name="Picture 20"/>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7802" y="3164299"/>
            <a:ext cx="4710113" cy="31527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79855" y="2412701"/>
            <a:ext cx="4500000" cy="2690218"/>
          </a:xfrm>
          <a:prstGeom prst="rect">
            <a:avLst/>
          </a:prstGeom>
        </p:spPr>
      </p:pic>
      <p:sp>
        <p:nvSpPr>
          <p:cNvPr id="8" name="Rectangle 8"/>
          <p:cNvSpPr txBox="1">
            <a:spLocks noChangeArrowheads="1"/>
          </p:cNvSpPr>
          <p:nvPr/>
        </p:nvSpPr>
        <p:spPr bwMode="auto">
          <a:xfrm>
            <a:off x="111761" y="1071307"/>
            <a:ext cx="6607584" cy="203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defTabSz="342900" rtl="0" eaLnBrk="0" fontAlgn="base" hangingPunct="0">
              <a:spcBef>
                <a:spcPct val="20000"/>
              </a:spcBef>
              <a:spcAft>
                <a:spcPct val="0"/>
              </a:spcAft>
              <a:buClr>
                <a:srgbClr val="306120"/>
              </a:buClr>
              <a:buFont typeface="Wingdings" charset="2"/>
              <a:buChar char="§"/>
              <a:defRPr sz="2400" kern="1200">
                <a:solidFill>
                  <a:schemeClr val="tx1"/>
                </a:solidFill>
                <a:latin typeface="Myriad Pro"/>
                <a:ea typeface="Myriad Pro"/>
                <a:cs typeface="Myriad Pro"/>
              </a:defRPr>
            </a:lvl1pPr>
            <a:lvl2pPr marL="557213" indent="-214313" algn="l" defTabSz="342900" rtl="0" eaLnBrk="0" fontAlgn="base" hangingPunct="0">
              <a:spcBef>
                <a:spcPct val="20000"/>
              </a:spcBef>
              <a:spcAft>
                <a:spcPct val="0"/>
              </a:spcAft>
              <a:buClr>
                <a:srgbClr val="306120"/>
              </a:buClr>
              <a:buFont typeface="Wingdings" charset="2"/>
              <a:buChar char="§"/>
              <a:defRPr sz="2100" kern="1200">
                <a:solidFill>
                  <a:schemeClr val="tx1"/>
                </a:solidFill>
                <a:latin typeface="Myriad Pro"/>
                <a:ea typeface="Myriad Pro"/>
                <a:cs typeface="Myriad Pro"/>
              </a:defRPr>
            </a:lvl2pPr>
            <a:lvl3pPr marL="857250" indent="-171450" algn="l" defTabSz="342900" rtl="0" eaLnBrk="0" fontAlgn="base" hangingPunct="0">
              <a:spcBef>
                <a:spcPct val="20000"/>
              </a:spcBef>
              <a:spcAft>
                <a:spcPct val="0"/>
              </a:spcAft>
              <a:buClr>
                <a:srgbClr val="306120"/>
              </a:buClr>
              <a:buFont typeface="Wingdings" charset="2"/>
              <a:buChar char="§"/>
              <a:defRPr sz="1800" kern="1200">
                <a:solidFill>
                  <a:schemeClr val="tx1"/>
                </a:solidFill>
                <a:latin typeface="Myriad Pro"/>
                <a:ea typeface="Myriad Pro"/>
                <a:cs typeface="Myriad Pro"/>
              </a:defRPr>
            </a:lvl3pPr>
            <a:lvl4pPr marL="1200150" indent="-171450" algn="l" defTabSz="342900" rtl="0" eaLnBrk="0" fontAlgn="base" hangingPunct="0">
              <a:spcBef>
                <a:spcPct val="20000"/>
              </a:spcBef>
              <a:spcAft>
                <a:spcPct val="0"/>
              </a:spcAft>
              <a:buClr>
                <a:srgbClr val="306120"/>
              </a:buClr>
              <a:buFont typeface="Wingdings" charset="2"/>
              <a:buChar char="§"/>
              <a:defRPr sz="1500" kern="1200">
                <a:solidFill>
                  <a:schemeClr val="tx1"/>
                </a:solidFill>
                <a:latin typeface="Myriad Pro"/>
                <a:ea typeface="Myriad Pro"/>
                <a:cs typeface="Myriad Pro"/>
              </a:defRPr>
            </a:lvl4pPr>
            <a:lvl5pPr marL="1543050" indent="-171450" algn="l" defTabSz="342900" rtl="0" eaLnBrk="0" fontAlgn="base" hangingPunct="0">
              <a:spcBef>
                <a:spcPct val="20000"/>
              </a:spcBef>
              <a:spcAft>
                <a:spcPct val="0"/>
              </a:spcAft>
              <a:buClr>
                <a:srgbClr val="306120"/>
              </a:buClr>
              <a:buFont typeface="Wingdings" charset="2"/>
              <a:buChar char="§"/>
              <a:defRPr sz="1500" kern="1200">
                <a:solidFill>
                  <a:schemeClr val="tx1"/>
                </a:solidFill>
                <a:latin typeface="Myriad Pro"/>
                <a:ea typeface="Myriad Pro"/>
                <a:cs typeface="Myriad Pro"/>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eaLnBrk="1" hangingPunct="1">
              <a:buFont typeface="Wingdings" charset="2"/>
              <a:buNone/>
              <a:defRPr/>
            </a:pPr>
            <a:r>
              <a:rPr lang="en-US" altLang="en-US" sz="2800" b="1" dirty="0">
                <a:latin typeface="+mj-lt"/>
              </a:rPr>
              <a:t>Each year has about:</a:t>
            </a:r>
          </a:p>
          <a:p>
            <a:pPr marL="355600" indent="-179388" eaLnBrk="1" hangingPunct="1">
              <a:buFont typeface="Arial" panose="020B0604020202020204" pitchFamily="34" charset="0"/>
              <a:buChar char="•"/>
              <a:defRPr/>
            </a:pPr>
            <a:r>
              <a:rPr lang="en-US" altLang="en-US" b="1" dirty="0">
                <a:solidFill>
                  <a:srgbClr val="C00000"/>
                </a:solidFill>
                <a:latin typeface="+mj-lt"/>
              </a:rPr>
              <a:t>7,500 forest fires (NFDB 1990-2016)</a:t>
            </a:r>
          </a:p>
          <a:p>
            <a:pPr marL="355600" indent="-179388" eaLnBrk="1" hangingPunct="1">
              <a:buFont typeface="Arial" panose="020B0604020202020204" pitchFamily="34" charset="0"/>
              <a:buChar char="•"/>
              <a:defRPr/>
            </a:pPr>
            <a:r>
              <a:rPr lang="en-US" altLang="en-US" b="1" dirty="0">
                <a:solidFill>
                  <a:srgbClr val="C00000"/>
                </a:solidFill>
                <a:latin typeface="+mj-lt"/>
              </a:rPr>
              <a:t>2.5 million ha burned (NFDB 1990-2016)</a:t>
            </a:r>
          </a:p>
          <a:p>
            <a:pPr marL="355600" indent="-179388" eaLnBrk="1" hangingPunct="1">
              <a:buFont typeface="Arial" panose="020B0604020202020204" pitchFamily="34" charset="0"/>
              <a:buChar char="•"/>
              <a:defRPr/>
            </a:pPr>
            <a:r>
              <a:rPr lang="en-US" altLang="en-US" b="1" dirty="0">
                <a:solidFill>
                  <a:srgbClr val="C00000"/>
                </a:solidFill>
                <a:latin typeface="+mj-lt"/>
              </a:rPr>
              <a:t>26 communities (9000 people) evacuated</a:t>
            </a:r>
          </a:p>
        </p:txBody>
      </p:sp>
    </p:spTree>
    <p:extLst>
      <p:ext uri="{BB962C8B-B14F-4D97-AF65-F5344CB8AC3E}">
        <p14:creationId xmlns:p14="http://schemas.microsoft.com/office/powerpoint/2010/main" val="24260630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5" name="Rectangle 14"/>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3" name="Content Placeholder 2"/>
          <p:cNvSpPr>
            <a:spLocks noGrp="1"/>
          </p:cNvSpPr>
          <p:nvPr>
            <p:ph idx="1"/>
          </p:nvPr>
        </p:nvSpPr>
        <p:spPr>
          <a:xfrm>
            <a:off x="210820" y="1102362"/>
            <a:ext cx="8740140" cy="4598300"/>
          </a:xfrm>
        </p:spPr>
        <p:txBody>
          <a:bodyPr/>
          <a:lstStyle/>
          <a:p>
            <a:pPr>
              <a:buFont typeface="Arial" panose="020B0604020202020204" pitchFamily="34" charset="0"/>
              <a:buChar char="•"/>
            </a:pPr>
            <a:r>
              <a:rPr lang="en-CA" sz="2800" b="1" dirty="0">
                <a:latin typeface="+mn-lt"/>
              </a:rPr>
              <a:t>Indexes are tied to many operational activities </a:t>
            </a:r>
          </a:p>
          <a:p>
            <a:pPr>
              <a:buFont typeface="Arial" panose="020B0604020202020204" pitchFamily="34" charset="0"/>
              <a:buChar char="•"/>
            </a:pPr>
            <a:r>
              <a:rPr lang="en-CA" sz="2800" b="1" dirty="0">
                <a:latin typeface="+mn-lt"/>
              </a:rPr>
              <a:t>Some notable thresholds include:</a:t>
            </a:r>
          </a:p>
          <a:p>
            <a:pPr>
              <a:buFont typeface="Arial" panose="020B0604020202020204" pitchFamily="34" charset="0"/>
              <a:buChar char="•"/>
            </a:pPr>
            <a:endParaRPr lang="en-CA" sz="1200" b="1" dirty="0">
              <a:latin typeface="+mn-lt"/>
            </a:endParaRPr>
          </a:p>
          <a:p>
            <a:pPr marL="538163" indent="-173038">
              <a:buFont typeface="Arial" panose="020B0604020202020204" pitchFamily="34" charset="0"/>
              <a:buChar char="•"/>
            </a:pPr>
            <a:r>
              <a:rPr lang="en-CA" b="1" dirty="0">
                <a:latin typeface="+mn-lt"/>
              </a:rPr>
              <a:t>FFMC		Surface ignition &amp; spread		Notable values: </a:t>
            </a:r>
            <a:r>
              <a:rPr lang="en-CA" b="1" dirty="0">
                <a:solidFill>
                  <a:srgbClr val="FF9900"/>
                </a:solidFill>
                <a:latin typeface="+mn-lt"/>
              </a:rPr>
              <a:t>74</a:t>
            </a:r>
            <a:r>
              <a:rPr lang="en-CA" b="1" dirty="0">
                <a:latin typeface="+mn-lt"/>
              </a:rPr>
              <a:t>, </a:t>
            </a:r>
            <a:r>
              <a:rPr lang="en-CA" b="1" dirty="0">
                <a:solidFill>
                  <a:srgbClr val="C00000"/>
                </a:solidFill>
                <a:latin typeface="+mn-lt"/>
              </a:rPr>
              <a:t>92</a:t>
            </a:r>
          </a:p>
          <a:p>
            <a:pPr marL="538163" indent="-173038">
              <a:buFont typeface="Arial" panose="020B0604020202020204" pitchFamily="34" charset="0"/>
              <a:buChar char="•"/>
            </a:pPr>
            <a:r>
              <a:rPr lang="en-CA" b="1" dirty="0">
                <a:latin typeface="+mn-lt"/>
              </a:rPr>
              <a:t>DMC		Lightning ignition					Notable values: </a:t>
            </a:r>
            <a:r>
              <a:rPr lang="en-CA" b="1" dirty="0">
                <a:solidFill>
                  <a:srgbClr val="FF9900"/>
                </a:solidFill>
                <a:latin typeface="+mn-lt"/>
              </a:rPr>
              <a:t>20</a:t>
            </a:r>
            <a:r>
              <a:rPr lang="en-CA" b="1" dirty="0">
                <a:latin typeface="+mn-lt"/>
              </a:rPr>
              <a:t>, </a:t>
            </a:r>
            <a:r>
              <a:rPr lang="en-CA" b="1" dirty="0">
                <a:solidFill>
                  <a:srgbClr val="C00000"/>
                </a:solidFill>
                <a:latin typeface="+mn-lt"/>
              </a:rPr>
              <a:t>60</a:t>
            </a:r>
          </a:p>
          <a:p>
            <a:pPr marL="538163" indent="-173038">
              <a:buFont typeface="Arial" panose="020B0604020202020204" pitchFamily="34" charset="0"/>
              <a:buChar char="•"/>
            </a:pPr>
            <a:r>
              <a:rPr lang="en-CA" b="1" dirty="0">
                <a:latin typeface="+mn-lt"/>
              </a:rPr>
              <a:t>DC			Smoldering / “mop-up”			Notable values: </a:t>
            </a:r>
            <a:r>
              <a:rPr lang="en-CA" b="1" dirty="0">
                <a:solidFill>
                  <a:srgbClr val="FF9900"/>
                </a:solidFill>
                <a:latin typeface="+mn-lt"/>
              </a:rPr>
              <a:t>300</a:t>
            </a:r>
            <a:r>
              <a:rPr lang="en-CA" b="1" dirty="0">
                <a:latin typeface="+mn-lt"/>
              </a:rPr>
              <a:t>,</a:t>
            </a:r>
            <a:r>
              <a:rPr lang="en-CA" b="1" dirty="0">
                <a:solidFill>
                  <a:srgbClr val="C00000"/>
                </a:solidFill>
                <a:latin typeface="+mn-lt"/>
              </a:rPr>
              <a:t>500</a:t>
            </a:r>
          </a:p>
          <a:p>
            <a:pPr marL="538163" indent="-173038">
              <a:buFont typeface="Arial" panose="020B0604020202020204" pitchFamily="34" charset="0"/>
              <a:buChar char="•"/>
            </a:pPr>
            <a:r>
              <a:rPr lang="en-CA" b="1" dirty="0">
                <a:latin typeface="+mn-lt"/>
              </a:rPr>
              <a:t>ISI			Containment difficulty 			Notable values: </a:t>
            </a:r>
            <a:r>
              <a:rPr lang="en-CA" b="1" dirty="0">
                <a:solidFill>
                  <a:srgbClr val="FF9900"/>
                </a:solidFill>
                <a:latin typeface="+mn-lt"/>
              </a:rPr>
              <a:t>20</a:t>
            </a:r>
            <a:r>
              <a:rPr lang="en-CA" b="1" dirty="0">
                <a:latin typeface="+mn-lt"/>
              </a:rPr>
              <a:t>, </a:t>
            </a:r>
            <a:r>
              <a:rPr lang="en-CA" b="1" dirty="0">
                <a:solidFill>
                  <a:srgbClr val="C00000"/>
                </a:solidFill>
                <a:latin typeface="+mn-lt"/>
              </a:rPr>
              <a:t>70</a:t>
            </a:r>
          </a:p>
          <a:p>
            <a:pPr marL="538163" indent="-173038">
              <a:buFont typeface="Arial" panose="020B0604020202020204" pitchFamily="34" charset="0"/>
              <a:buChar char="•"/>
            </a:pPr>
            <a:r>
              <a:rPr lang="en-CA" b="1" dirty="0">
                <a:latin typeface="+mn-lt"/>
              </a:rPr>
              <a:t>BUI			Fire load fuel consumption		Notable values: </a:t>
            </a:r>
            <a:r>
              <a:rPr lang="en-CA" b="1" dirty="0">
                <a:solidFill>
                  <a:srgbClr val="FF9900"/>
                </a:solidFill>
                <a:latin typeface="+mn-lt"/>
              </a:rPr>
              <a:t>60, </a:t>
            </a:r>
            <a:r>
              <a:rPr lang="en-CA" b="1" dirty="0">
                <a:solidFill>
                  <a:srgbClr val="C00000"/>
                </a:solidFill>
                <a:latin typeface="+mn-lt"/>
              </a:rPr>
              <a:t>90</a:t>
            </a:r>
          </a:p>
          <a:p>
            <a:pPr marL="538163" indent="-173038">
              <a:buFont typeface="Arial" panose="020B0604020202020204" pitchFamily="34" charset="0"/>
              <a:buChar char="•"/>
            </a:pPr>
            <a:r>
              <a:rPr lang="en-CA" b="1" dirty="0">
                <a:latin typeface="+mn-lt"/>
              </a:rPr>
              <a:t>FWI		Fire intensity							Notable values: </a:t>
            </a:r>
            <a:r>
              <a:rPr lang="en-CA" b="1" dirty="0">
                <a:solidFill>
                  <a:srgbClr val="FF9900"/>
                </a:solidFill>
                <a:latin typeface="+mn-lt"/>
              </a:rPr>
              <a:t>30</a:t>
            </a:r>
            <a:r>
              <a:rPr lang="en-CA" b="1" dirty="0">
                <a:latin typeface="+mn-lt"/>
              </a:rPr>
              <a:t>, </a:t>
            </a:r>
            <a:r>
              <a:rPr lang="en-CA" b="1" dirty="0">
                <a:solidFill>
                  <a:srgbClr val="C00000"/>
                </a:solidFill>
                <a:latin typeface="+mn-lt"/>
              </a:rPr>
              <a:t>50</a:t>
            </a:r>
          </a:p>
          <a:p>
            <a:pPr marL="538163" indent="-173038">
              <a:buFont typeface="Arial" panose="020B0604020202020204" pitchFamily="34" charset="0"/>
              <a:buChar char="•"/>
            </a:pPr>
            <a:endParaRPr lang="en-CA" sz="1200" b="1" dirty="0">
              <a:latin typeface="+mn-lt"/>
            </a:endParaRPr>
          </a:p>
          <a:p>
            <a:pPr marL="538163" indent="-173038">
              <a:buFont typeface="Arial" panose="020B0604020202020204" pitchFamily="34" charset="0"/>
              <a:buChar char="•"/>
            </a:pPr>
            <a:r>
              <a:rPr lang="en-CA" b="1" dirty="0">
                <a:latin typeface="+mn-lt"/>
              </a:rPr>
              <a:t>DSR, MSR, SSR							How bad have conditions been? </a:t>
            </a:r>
          </a:p>
        </p:txBody>
      </p:sp>
      <p:sp>
        <p:nvSpPr>
          <p:cNvPr id="4" name="Slide Number Placeholder 3"/>
          <p:cNvSpPr>
            <a:spLocks noGrp="1"/>
          </p:cNvSpPr>
          <p:nvPr>
            <p:ph type="sldNum" sz="quarter" idx="12"/>
          </p:nvPr>
        </p:nvSpPr>
        <p:spPr/>
        <p:txBody>
          <a:bodyPr/>
          <a:lstStyle/>
          <a:p>
            <a:fld id="{24D37E20-3B86-41FA-8018-7BB57659C1CE}" type="slidenum">
              <a:rPr lang="en-CA" altLang="en-US" smtClean="0"/>
              <a:pPr/>
              <a:t>30</a:t>
            </a:fld>
            <a:endParaRPr lang="en-US" altLang="en-US"/>
          </a:p>
        </p:txBody>
      </p:sp>
      <p:sp>
        <p:nvSpPr>
          <p:cNvPr id="17"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Notes values of FWI indexes</a:t>
            </a:r>
          </a:p>
        </p:txBody>
      </p:sp>
    </p:spTree>
    <p:extLst>
      <p:ext uri="{BB962C8B-B14F-4D97-AF65-F5344CB8AC3E}">
        <p14:creationId xmlns:p14="http://schemas.microsoft.com/office/powerpoint/2010/main" val="14621625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24D37E20-3B86-41FA-8018-7BB57659C1CE}" type="slidenum">
              <a:rPr lang="en-CA" altLang="en-US" smtClean="0"/>
              <a:pPr/>
              <a:t>31</a:t>
            </a:fld>
            <a:endParaRPr lang="en-US" altLang="en-US"/>
          </a:p>
        </p:txBody>
      </p:sp>
      <p:grpSp>
        <p:nvGrpSpPr>
          <p:cNvPr id="32" name="Group 31"/>
          <p:cNvGrpSpPr/>
          <p:nvPr/>
        </p:nvGrpSpPr>
        <p:grpSpPr>
          <a:xfrm>
            <a:off x="547694" y="1188000"/>
            <a:ext cx="3672000" cy="3384000"/>
            <a:chOff x="547694" y="1494000"/>
            <a:chExt cx="3672000" cy="3384000"/>
          </a:xfrm>
        </p:grpSpPr>
        <p:pic>
          <p:nvPicPr>
            <p:cNvPr id="29" name="Picture 2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7694" y="1494000"/>
              <a:ext cx="3672000" cy="3384000"/>
            </a:xfrm>
            <a:prstGeom prst="rect">
              <a:avLst/>
            </a:prstGeom>
          </p:spPr>
        </p:pic>
        <p:sp>
          <p:nvSpPr>
            <p:cNvPr id="17" name="TextBox 16"/>
            <p:cNvSpPr txBox="1"/>
            <p:nvPr/>
          </p:nvSpPr>
          <p:spPr>
            <a:xfrm>
              <a:off x="3428507" y="2098650"/>
              <a:ext cx="684739" cy="276999"/>
            </a:xfrm>
            <a:prstGeom prst="rect">
              <a:avLst/>
            </a:prstGeom>
            <a:noFill/>
          </p:spPr>
          <p:txBody>
            <a:bodyPr wrap="none" rtlCol="0">
              <a:spAutoFit/>
            </a:bodyPr>
            <a:lstStyle/>
            <a:p>
              <a:r>
                <a:rPr lang="en-CA" sz="1200" b="1" dirty="0">
                  <a:solidFill>
                    <a:srgbClr val="C00000"/>
                  </a:solidFill>
                </a:rPr>
                <a:t>T: 5 - 50</a:t>
              </a:r>
            </a:p>
          </p:txBody>
        </p:sp>
        <p:sp>
          <p:nvSpPr>
            <p:cNvPr id="18" name="TextBox 17"/>
            <p:cNvSpPr txBox="1"/>
            <p:nvPr/>
          </p:nvSpPr>
          <p:spPr>
            <a:xfrm>
              <a:off x="2815856" y="1802959"/>
              <a:ext cx="798617" cy="276999"/>
            </a:xfrm>
            <a:prstGeom prst="rect">
              <a:avLst/>
            </a:prstGeom>
            <a:noFill/>
          </p:spPr>
          <p:txBody>
            <a:bodyPr wrap="none" rtlCol="0">
              <a:spAutoFit/>
            </a:bodyPr>
            <a:lstStyle/>
            <a:p>
              <a:r>
                <a:rPr lang="en-CA" sz="1200" b="1" dirty="0">
                  <a:solidFill>
                    <a:srgbClr val="33CC33"/>
                  </a:solidFill>
                </a:rPr>
                <a:t>RH: 50 - 5</a:t>
              </a:r>
            </a:p>
          </p:txBody>
        </p:sp>
        <p:sp>
          <p:nvSpPr>
            <p:cNvPr id="19" name="TextBox 18"/>
            <p:cNvSpPr txBox="1"/>
            <p:nvPr/>
          </p:nvSpPr>
          <p:spPr>
            <a:xfrm>
              <a:off x="3008803" y="2452144"/>
              <a:ext cx="825098" cy="276999"/>
            </a:xfrm>
            <a:prstGeom prst="rect">
              <a:avLst/>
            </a:prstGeom>
            <a:noFill/>
          </p:spPr>
          <p:txBody>
            <a:bodyPr wrap="none" rtlCol="0">
              <a:spAutoFit/>
            </a:bodyPr>
            <a:lstStyle/>
            <a:p>
              <a:r>
                <a:rPr lang="en-CA" sz="1200" b="1" dirty="0">
                  <a:solidFill>
                    <a:srgbClr val="FF9933"/>
                  </a:solidFill>
                </a:rPr>
                <a:t>WS: 5 - 50</a:t>
              </a:r>
            </a:p>
          </p:txBody>
        </p:sp>
        <p:sp>
          <p:nvSpPr>
            <p:cNvPr id="20" name="TextBox 19"/>
            <p:cNvSpPr txBox="1"/>
            <p:nvPr/>
          </p:nvSpPr>
          <p:spPr>
            <a:xfrm>
              <a:off x="1279647" y="3762303"/>
              <a:ext cx="1661032" cy="276999"/>
            </a:xfrm>
            <a:prstGeom prst="rect">
              <a:avLst/>
            </a:prstGeom>
            <a:noFill/>
          </p:spPr>
          <p:txBody>
            <a:bodyPr wrap="none" rtlCol="0">
              <a:spAutoFit/>
            </a:bodyPr>
            <a:lstStyle/>
            <a:p>
              <a:r>
                <a:rPr lang="en-CA" sz="1200" b="1" dirty="0">
                  <a:solidFill>
                    <a:srgbClr val="0000FF"/>
                  </a:solidFill>
                </a:rPr>
                <a:t>Rain: 0.0, 0.6, doubling</a:t>
              </a:r>
            </a:p>
          </p:txBody>
        </p:sp>
      </p:grpSp>
      <p:sp>
        <p:nvSpPr>
          <p:cNvPr id="21" name="TextBox 20"/>
          <p:cNvSpPr txBox="1"/>
          <p:nvPr/>
        </p:nvSpPr>
        <p:spPr>
          <a:xfrm>
            <a:off x="486000" y="4644000"/>
            <a:ext cx="8270240" cy="1107996"/>
          </a:xfrm>
          <a:prstGeom prst="rect">
            <a:avLst/>
          </a:prstGeom>
          <a:noFill/>
        </p:spPr>
        <p:txBody>
          <a:bodyPr wrap="square" rtlCol="0">
            <a:spAutoFit/>
          </a:bodyPr>
          <a:lstStyle/>
          <a:p>
            <a:r>
              <a:rPr lang="en-CA" sz="2200" b="1" dirty="0"/>
              <a:t>Initial FFMC=85</a:t>
            </a:r>
          </a:p>
          <a:p>
            <a:endParaRPr lang="en-CA" sz="2200" b="1" dirty="0"/>
          </a:p>
          <a:p>
            <a:r>
              <a:rPr lang="en-CA" sz="2200" b="1" dirty="0"/>
              <a:t>Base (static) weather values: T=20C, RH=40%, WS=15km/h, Rain=0.0 </a:t>
            </a:r>
          </a:p>
        </p:txBody>
      </p:sp>
      <p:grpSp>
        <p:nvGrpSpPr>
          <p:cNvPr id="31" name="Group 30"/>
          <p:cNvGrpSpPr/>
          <p:nvPr/>
        </p:nvGrpSpPr>
        <p:grpSpPr>
          <a:xfrm>
            <a:off x="4680000" y="1188000"/>
            <a:ext cx="3650386" cy="3326548"/>
            <a:chOff x="4680000" y="1494000"/>
            <a:chExt cx="3650386" cy="3326548"/>
          </a:xfrm>
        </p:grpSpPr>
        <p:pic>
          <p:nvPicPr>
            <p:cNvPr id="27" name="Picture 2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80000" y="1494000"/>
              <a:ext cx="3650386" cy="3326548"/>
            </a:xfrm>
            <a:prstGeom prst="rect">
              <a:avLst/>
            </a:prstGeom>
          </p:spPr>
        </p:pic>
        <p:sp>
          <p:nvSpPr>
            <p:cNvPr id="23" name="TextBox 22"/>
            <p:cNvSpPr txBox="1"/>
            <p:nvPr/>
          </p:nvSpPr>
          <p:spPr>
            <a:xfrm>
              <a:off x="7007063" y="2295714"/>
              <a:ext cx="825098" cy="276999"/>
            </a:xfrm>
            <a:prstGeom prst="rect">
              <a:avLst/>
            </a:prstGeom>
            <a:noFill/>
          </p:spPr>
          <p:txBody>
            <a:bodyPr wrap="none" rtlCol="0">
              <a:spAutoFit/>
            </a:bodyPr>
            <a:lstStyle/>
            <a:p>
              <a:r>
                <a:rPr lang="en-CA" sz="1200" b="1" dirty="0">
                  <a:solidFill>
                    <a:srgbClr val="FF9933"/>
                  </a:solidFill>
                </a:rPr>
                <a:t>WS: 5 - 50</a:t>
              </a:r>
            </a:p>
          </p:txBody>
        </p:sp>
        <p:sp>
          <p:nvSpPr>
            <p:cNvPr id="24" name="TextBox 23"/>
            <p:cNvSpPr txBox="1"/>
            <p:nvPr/>
          </p:nvSpPr>
          <p:spPr>
            <a:xfrm>
              <a:off x="7277630" y="3629996"/>
              <a:ext cx="684739" cy="276999"/>
            </a:xfrm>
            <a:prstGeom prst="rect">
              <a:avLst/>
            </a:prstGeom>
            <a:noFill/>
          </p:spPr>
          <p:txBody>
            <a:bodyPr wrap="none" rtlCol="0">
              <a:spAutoFit/>
            </a:bodyPr>
            <a:lstStyle/>
            <a:p>
              <a:r>
                <a:rPr lang="en-CA" sz="1200" b="1" dirty="0">
                  <a:solidFill>
                    <a:srgbClr val="C00000"/>
                  </a:solidFill>
                </a:rPr>
                <a:t>T: 5 - 50</a:t>
              </a:r>
            </a:p>
          </p:txBody>
        </p:sp>
        <p:sp>
          <p:nvSpPr>
            <p:cNvPr id="25" name="TextBox 24"/>
            <p:cNvSpPr txBox="1"/>
            <p:nvPr/>
          </p:nvSpPr>
          <p:spPr>
            <a:xfrm>
              <a:off x="7360110" y="3034575"/>
              <a:ext cx="798617" cy="276999"/>
            </a:xfrm>
            <a:prstGeom prst="rect">
              <a:avLst/>
            </a:prstGeom>
            <a:noFill/>
          </p:spPr>
          <p:txBody>
            <a:bodyPr wrap="none" rtlCol="0">
              <a:spAutoFit/>
            </a:bodyPr>
            <a:lstStyle/>
            <a:p>
              <a:r>
                <a:rPr lang="en-CA" sz="1200" b="1" dirty="0">
                  <a:solidFill>
                    <a:srgbClr val="33CC33"/>
                  </a:solidFill>
                </a:rPr>
                <a:t>RH: 50 - 5</a:t>
              </a:r>
            </a:p>
          </p:txBody>
        </p:sp>
        <p:sp>
          <p:nvSpPr>
            <p:cNvPr id="26" name="TextBox 25"/>
            <p:cNvSpPr txBox="1"/>
            <p:nvPr/>
          </p:nvSpPr>
          <p:spPr>
            <a:xfrm>
              <a:off x="6658475" y="3914703"/>
              <a:ext cx="1661032" cy="276999"/>
            </a:xfrm>
            <a:prstGeom prst="rect">
              <a:avLst/>
            </a:prstGeom>
            <a:noFill/>
          </p:spPr>
          <p:txBody>
            <a:bodyPr wrap="none" rtlCol="0">
              <a:spAutoFit/>
            </a:bodyPr>
            <a:lstStyle/>
            <a:p>
              <a:r>
                <a:rPr lang="en-CA" sz="1200" b="1" dirty="0">
                  <a:solidFill>
                    <a:srgbClr val="0000FF"/>
                  </a:solidFill>
                </a:rPr>
                <a:t>Rain: 0.0, 0.6, doubling</a:t>
              </a:r>
            </a:p>
          </p:txBody>
        </p:sp>
      </p:grpSp>
      <p:sp>
        <p:nvSpPr>
          <p:cNvPr id="22" name="Rectangle 21"/>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30" name="Rectangle 2"/>
          <p:cNvSpPr txBox="1">
            <a:spLocks noChangeArrowheads="1"/>
          </p:cNvSpPr>
          <p:nvPr/>
        </p:nvSpPr>
        <p:spPr bwMode="auto">
          <a:xfrm>
            <a:off x="0" y="274638"/>
            <a:ext cx="91440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Effects of weather parameters on FFMC and ISI</a:t>
            </a:r>
          </a:p>
        </p:txBody>
      </p:sp>
    </p:spTree>
    <p:extLst>
      <p:ext uri="{BB962C8B-B14F-4D97-AF65-F5344CB8AC3E}">
        <p14:creationId xmlns:p14="http://schemas.microsoft.com/office/powerpoint/2010/main" val="3059077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24D37E20-3B86-41FA-8018-7BB57659C1CE}" type="slidenum">
              <a:rPr lang="en-CA" altLang="en-US" smtClean="0"/>
              <a:pPr/>
              <a:t>32</a:t>
            </a:fld>
            <a:endParaRPr lang="en-US" altLang="en-US"/>
          </a:p>
        </p:txBody>
      </p:sp>
      <p:grpSp>
        <p:nvGrpSpPr>
          <p:cNvPr id="6" name="Group 5"/>
          <p:cNvGrpSpPr/>
          <p:nvPr/>
        </p:nvGrpSpPr>
        <p:grpSpPr>
          <a:xfrm>
            <a:off x="2718000" y="1188000"/>
            <a:ext cx="3650386" cy="3348140"/>
            <a:chOff x="2720182" y="1602823"/>
            <a:chExt cx="3650386" cy="334814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20182" y="1602823"/>
              <a:ext cx="3650386" cy="3348140"/>
            </a:xfrm>
            <a:prstGeom prst="rect">
              <a:avLst/>
            </a:prstGeom>
          </p:spPr>
        </p:pic>
        <p:sp>
          <p:nvSpPr>
            <p:cNvPr id="17" name="TextBox 16"/>
            <p:cNvSpPr txBox="1"/>
            <p:nvPr/>
          </p:nvSpPr>
          <p:spPr>
            <a:xfrm>
              <a:off x="5495153" y="3293805"/>
              <a:ext cx="684739" cy="276999"/>
            </a:xfrm>
            <a:prstGeom prst="rect">
              <a:avLst/>
            </a:prstGeom>
            <a:noFill/>
          </p:spPr>
          <p:txBody>
            <a:bodyPr wrap="none" rtlCol="0">
              <a:spAutoFit/>
            </a:bodyPr>
            <a:lstStyle/>
            <a:p>
              <a:r>
                <a:rPr lang="en-CA" sz="1200" b="1" dirty="0">
                  <a:solidFill>
                    <a:srgbClr val="C00000"/>
                  </a:solidFill>
                </a:rPr>
                <a:t>T: 5 - 50</a:t>
              </a:r>
            </a:p>
          </p:txBody>
        </p:sp>
        <p:sp>
          <p:nvSpPr>
            <p:cNvPr id="18" name="TextBox 17"/>
            <p:cNvSpPr txBox="1"/>
            <p:nvPr/>
          </p:nvSpPr>
          <p:spPr>
            <a:xfrm>
              <a:off x="5442515" y="2770776"/>
              <a:ext cx="798617" cy="276999"/>
            </a:xfrm>
            <a:prstGeom prst="rect">
              <a:avLst/>
            </a:prstGeom>
            <a:noFill/>
          </p:spPr>
          <p:txBody>
            <a:bodyPr wrap="none" rtlCol="0">
              <a:spAutoFit/>
            </a:bodyPr>
            <a:lstStyle/>
            <a:p>
              <a:r>
                <a:rPr lang="en-CA" sz="1200" b="1" dirty="0">
                  <a:solidFill>
                    <a:srgbClr val="33CC33"/>
                  </a:solidFill>
                </a:rPr>
                <a:t>RH: 50 - 5</a:t>
              </a:r>
            </a:p>
          </p:txBody>
        </p:sp>
        <p:sp>
          <p:nvSpPr>
            <p:cNvPr id="19" name="TextBox 18"/>
            <p:cNvSpPr txBox="1"/>
            <p:nvPr/>
          </p:nvSpPr>
          <p:spPr>
            <a:xfrm>
              <a:off x="4858314" y="2371247"/>
              <a:ext cx="825098" cy="276999"/>
            </a:xfrm>
            <a:prstGeom prst="rect">
              <a:avLst/>
            </a:prstGeom>
            <a:noFill/>
          </p:spPr>
          <p:txBody>
            <a:bodyPr wrap="none" rtlCol="0">
              <a:spAutoFit/>
            </a:bodyPr>
            <a:lstStyle/>
            <a:p>
              <a:r>
                <a:rPr lang="en-CA" sz="1200" b="1" dirty="0">
                  <a:solidFill>
                    <a:srgbClr val="FF9933"/>
                  </a:solidFill>
                </a:rPr>
                <a:t>WS: 5 - 50</a:t>
              </a:r>
            </a:p>
          </p:txBody>
        </p:sp>
        <p:sp>
          <p:nvSpPr>
            <p:cNvPr id="20" name="TextBox 19"/>
            <p:cNvSpPr txBox="1"/>
            <p:nvPr/>
          </p:nvSpPr>
          <p:spPr>
            <a:xfrm>
              <a:off x="4707119" y="3895746"/>
              <a:ext cx="1661032" cy="276999"/>
            </a:xfrm>
            <a:prstGeom prst="rect">
              <a:avLst/>
            </a:prstGeom>
            <a:noFill/>
          </p:spPr>
          <p:txBody>
            <a:bodyPr wrap="none" rtlCol="0">
              <a:spAutoFit/>
            </a:bodyPr>
            <a:lstStyle/>
            <a:p>
              <a:r>
                <a:rPr lang="en-CA" sz="1200" b="1" dirty="0">
                  <a:solidFill>
                    <a:srgbClr val="0000FF"/>
                  </a:solidFill>
                </a:rPr>
                <a:t>Rain: 0.0, 0.6, doubling</a:t>
              </a:r>
            </a:p>
          </p:txBody>
        </p:sp>
      </p:grpSp>
      <p:sp>
        <p:nvSpPr>
          <p:cNvPr id="21" name="TextBox 20"/>
          <p:cNvSpPr txBox="1"/>
          <p:nvPr/>
        </p:nvSpPr>
        <p:spPr>
          <a:xfrm>
            <a:off x="126000" y="4644000"/>
            <a:ext cx="8920480" cy="1200329"/>
          </a:xfrm>
          <a:prstGeom prst="rect">
            <a:avLst/>
          </a:prstGeom>
          <a:noFill/>
        </p:spPr>
        <p:txBody>
          <a:bodyPr wrap="square" rtlCol="0">
            <a:spAutoFit/>
          </a:bodyPr>
          <a:lstStyle/>
          <a:p>
            <a:r>
              <a:rPr lang="en-CA" sz="2400" b="1" dirty="0"/>
              <a:t>Initial fuel moisture codes:  FFMC=85, DMC=100, DC=500</a:t>
            </a:r>
          </a:p>
          <a:p>
            <a:endParaRPr lang="en-CA" sz="2400" b="1" dirty="0"/>
          </a:p>
          <a:p>
            <a:r>
              <a:rPr lang="en-CA" sz="2400" b="1" dirty="0"/>
              <a:t>Base (static) weather values: T=20C, RH=40%, WS=15km/h, Rain=0.0 </a:t>
            </a:r>
          </a:p>
        </p:txBody>
      </p:sp>
      <p:sp>
        <p:nvSpPr>
          <p:cNvPr id="11" name="Rectangle 10"/>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3"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Effects of weather parameters on FWI</a:t>
            </a:r>
          </a:p>
        </p:txBody>
      </p:sp>
    </p:spTree>
    <p:extLst>
      <p:ext uri="{BB962C8B-B14F-4D97-AF65-F5344CB8AC3E}">
        <p14:creationId xmlns:p14="http://schemas.microsoft.com/office/powerpoint/2010/main" val="32545860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fld id="{9866C447-D86C-4169-B178-01EF69BB288E}" type="slidenum">
              <a:rPr lang="en-US" altLang="en-US">
                <a:solidFill>
                  <a:prstClr val="black"/>
                </a:solidFill>
                <a:latin typeface="Calibri" panose="020F0502020204030204" pitchFamily="34" charset="0"/>
              </a:rPr>
              <a:pPr eaLnBrk="1" fontAlgn="base" hangingPunct="1">
                <a:spcBef>
                  <a:spcPct val="0"/>
                </a:spcBef>
                <a:spcAft>
                  <a:spcPct val="0"/>
                </a:spcAft>
              </a:pPr>
              <a:t>33</a:t>
            </a:fld>
            <a:endParaRPr lang="en-US" altLang="en-US">
              <a:solidFill>
                <a:prstClr val="black"/>
              </a:solidFill>
              <a:latin typeface="Calibri" panose="020F0502020204030204" pitchFamily="34" charset="0"/>
            </a:endParaRPr>
          </a:p>
        </p:txBody>
      </p:sp>
      <p:grpSp>
        <p:nvGrpSpPr>
          <p:cNvPr id="4" name="Group 3"/>
          <p:cNvGrpSpPr/>
          <p:nvPr/>
        </p:nvGrpSpPr>
        <p:grpSpPr>
          <a:xfrm>
            <a:off x="1143000" y="1564342"/>
            <a:ext cx="6718698" cy="3976478"/>
            <a:chOff x="1143000" y="1564342"/>
            <a:chExt cx="6718698" cy="3976478"/>
          </a:xfrm>
        </p:grpSpPr>
        <p:sp>
          <p:nvSpPr>
            <p:cNvPr id="41986" name="Line 76"/>
            <p:cNvSpPr>
              <a:spLocks noChangeShapeType="1"/>
            </p:cNvSpPr>
            <p:nvPr/>
          </p:nvSpPr>
          <p:spPr bwMode="auto">
            <a:xfrm flipH="1" flipV="1">
              <a:off x="2286000" y="3964641"/>
              <a:ext cx="1314450" cy="0"/>
            </a:xfrm>
            <a:prstGeom prst="line">
              <a:avLst/>
            </a:prstGeom>
            <a:noFill/>
            <a:ln w="38100">
              <a:solidFill>
                <a:srgbClr val="6699FF"/>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41987" name="Line 77"/>
            <p:cNvSpPr>
              <a:spLocks noChangeShapeType="1"/>
            </p:cNvSpPr>
            <p:nvPr/>
          </p:nvSpPr>
          <p:spPr bwMode="auto">
            <a:xfrm>
              <a:off x="5429250" y="3964641"/>
              <a:ext cx="1257300" cy="0"/>
            </a:xfrm>
            <a:prstGeom prst="line">
              <a:avLst/>
            </a:prstGeom>
            <a:noFill/>
            <a:ln w="38100">
              <a:solidFill>
                <a:srgbClr val="6699FF"/>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41988" name="Line 79"/>
            <p:cNvSpPr>
              <a:spLocks noChangeShapeType="1"/>
            </p:cNvSpPr>
            <p:nvPr/>
          </p:nvSpPr>
          <p:spPr bwMode="auto">
            <a:xfrm>
              <a:off x="2286000" y="3964641"/>
              <a:ext cx="0" cy="457200"/>
            </a:xfrm>
            <a:prstGeom prst="line">
              <a:avLst/>
            </a:prstGeom>
            <a:noFill/>
            <a:ln w="381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41989" name="Line 80"/>
            <p:cNvSpPr>
              <a:spLocks noChangeShapeType="1"/>
            </p:cNvSpPr>
            <p:nvPr/>
          </p:nvSpPr>
          <p:spPr bwMode="auto">
            <a:xfrm>
              <a:off x="6686550" y="3964641"/>
              <a:ext cx="0" cy="514350"/>
            </a:xfrm>
            <a:prstGeom prst="line">
              <a:avLst/>
            </a:prstGeom>
            <a:noFill/>
            <a:ln w="381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41990" name="Line 68"/>
            <p:cNvSpPr>
              <a:spLocks noChangeShapeType="1"/>
            </p:cNvSpPr>
            <p:nvPr/>
          </p:nvSpPr>
          <p:spPr bwMode="auto">
            <a:xfrm>
              <a:off x="1946672" y="2078691"/>
              <a:ext cx="0" cy="628650"/>
            </a:xfrm>
            <a:prstGeom prst="line">
              <a:avLst/>
            </a:prstGeom>
            <a:noFill/>
            <a:ln w="381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41991" name="Line 69"/>
            <p:cNvSpPr>
              <a:spLocks noChangeShapeType="1"/>
            </p:cNvSpPr>
            <p:nvPr/>
          </p:nvSpPr>
          <p:spPr bwMode="auto">
            <a:xfrm>
              <a:off x="3227785" y="2078691"/>
              <a:ext cx="0" cy="628650"/>
            </a:xfrm>
            <a:prstGeom prst="line">
              <a:avLst/>
            </a:prstGeom>
            <a:noFill/>
            <a:ln w="381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41992" name="Line 70"/>
            <p:cNvSpPr>
              <a:spLocks noChangeShapeType="1"/>
            </p:cNvSpPr>
            <p:nvPr/>
          </p:nvSpPr>
          <p:spPr bwMode="auto">
            <a:xfrm>
              <a:off x="4608910" y="2078691"/>
              <a:ext cx="0" cy="628650"/>
            </a:xfrm>
            <a:prstGeom prst="line">
              <a:avLst/>
            </a:prstGeom>
            <a:noFill/>
            <a:ln w="381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41993" name="Line 71"/>
            <p:cNvSpPr>
              <a:spLocks noChangeShapeType="1"/>
            </p:cNvSpPr>
            <p:nvPr/>
          </p:nvSpPr>
          <p:spPr bwMode="auto">
            <a:xfrm>
              <a:off x="5844779" y="2078691"/>
              <a:ext cx="0" cy="628650"/>
            </a:xfrm>
            <a:prstGeom prst="line">
              <a:avLst/>
            </a:prstGeom>
            <a:noFill/>
            <a:ln w="381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41994" name="Line 72"/>
            <p:cNvSpPr>
              <a:spLocks noChangeShapeType="1"/>
            </p:cNvSpPr>
            <p:nvPr/>
          </p:nvSpPr>
          <p:spPr bwMode="auto">
            <a:xfrm>
              <a:off x="7200900" y="2078691"/>
              <a:ext cx="0" cy="628650"/>
            </a:xfrm>
            <a:prstGeom prst="line">
              <a:avLst/>
            </a:prstGeom>
            <a:noFill/>
            <a:ln w="381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41995" name="Line 40"/>
            <p:cNvSpPr>
              <a:spLocks noChangeShapeType="1"/>
            </p:cNvSpPr>
            <p:nvPr/>
          </p:nvSpPr>
          <p:spPr bwMode="auto">
            <a:xfrm>
              <a:off x="1943100" y="3393141"/>
              <a:ext cx="5257800" cy="0"/>
            </a:xfrm>
            <a:prstGeom prst="line">
              <a:avLst/>
            </a:prstGeom>
            <a:noFill/>
            <a:ln w="381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41996" name="Line 41"/>
            <p:cNvSpPr>
              <a:spLocks noChangeShapeType="1"/>
            </p:cNvSpPr>
            <p:nvPr/>
          </p:nvSpPr>
          <p:spPr bwMode="auto">
            <a:xfrm>
              <a:off x="1943100" y="2821641"/>
              <a:ext cx="0" cy="571500"/>
            </a:xfrm>
            <a:prstGeom prst="line">
              <a:avLst/>
            </a:prstGeom>
            <a:noFill/>
            <a:ln w="381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41997" name="Line 42"/>
            <p:cNvSpPr>
              <a:spLocks noChangeShapeType="1"/>
            </p:cNvSpPr>
            <p:nvPr/>
          </p:nvSpPr>
          <p:spPr bwMode="auto">
            <a:xfrm>
              <a:off x="5844779" y="3221691"/>
              <a:ext cx="0" cy="171450"/>
            </a:xfrm>
            <a:prstGeom prst="line">
              <a:avLst/>
            </a:prstGeom>
            <a:noFill/>
            <a:ln w="381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41998" name="Line 43"/>
            <p:cNvSpPr>
              <a:spLocks noChangeShapeType="1"/>
            </p:cNvSpPr>
            <p:nvPr/>
          </p:nvSpPr>
          <p:spPr bwMode="auto">
            <a:xfrm>
              <a:off x="7200900" y="3107391"/>
              <a:ext cx="0" cy="285750"/>
            </a:xfrm>
            <a:prstGeom prst="line">
              <a:avLst/>
            </a:prstGeom>
            <a:noFill/>
            <a:ln w="381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41999" name="Line 44"/>
            <p:cNvSpPr>
              <a:spLocks noChangeShapeType="1"/>
            </p:cNvSpPr>
            <p:nvPr/>
          </p:nvSpPr>
          <p:spPr bwMode="auto">
            <a:xfrm flipH="1">
              <a:off x="4629150" y="2878791"/>
              <a:ext cx="0" cy="514350"/>
            </a:xfrm>
            <a:prstGeom prst="line">
              <a:avLst/>
            </a:prstGeom>
            <a:noFill/>
            <a:ln w="381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42000" name="Line 45"/>
            <p:cNvSpPr>
              <a:spLocks noChangeShapeType="1"/>
            </p:cNvSpPr>
            <p:nvPr/>
          </p:nvSpPr>
          <p:spPr bwMode="auto">
            <a:xfrm>
              <a:off x="3200400" y="2878791"/>
              <a:ext cx="0" cy="514350"/>
            </a:xfrm>
            <a:prstGeom prst="line">
              <a:avLst/>
            </a:prstGeom>
            <a:noFill/>
            <a:ln w="381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42001" name="Line 74"/>
            <p:cNvSpPr>
              <a:spLocks noChangeShapeType="1"/>
            </p:cNvSpPr>
            <p:nvPr/>
          </p:nvSpPr>
          <p:spPr bwMode="auto">
            <a:xfrm>
              <a:off x="4400550" y="3393141"/>
              <a:ext cx="0" cy="285750"/>
            </a:xfrm>
            <a:prstGeom prst="line">
              <a:avLst/>
            </a:prstGeom>
            <a:noFill/>
            <a:ln w="381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CA" sz="1350">
                <a:solidFill>
                  <a:prstClr val="black"/>
                </a:solidFill>
                <a:latin typeface="Arial" panose="020B0604020202020204" pitchFamily="34" charset="0"/>
              </a:endParaRPr>
            </a:p>
          </p:txBody>
        </p:sp>
        <p:sp>
          <p:nvSpPr>
            <p:cNvPr id="42004" name="Text Box 26"/>
            <p:cNvSpPr txBox="1">
              <a:spLocks noChangeArrowheads="1"/>
            </p:cNvSpPr>
            <p:nvPr/>
          </p:nvSpPr>
          <p:spPr bwMode="auto">
            <a:xfrm>
              <a:off x="1143000" y="1564342"/>
              <a:ext cx="603050"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Bef>
                  <a:spcPct val="0"/>
                </a:spcBef>
                <a:spcAft>
                  <a:spcPct val="0"/>
                </a:spcAft>
                <a:buClrTx/>
                <a:buNone/>
              </a:pPr>
              <a:r>
                <a:rPr lang="en-US" altLang="en-US" sz="1200" i="1">
                  <a:solidFill>
                    <a:prstClr val="white"/>
                  </a:solidFill>
                  <a:latin typeface="Arial" panose="020B0604020202020204" pitchFamily="34" charset="0"/>
                </a:rPr>
                <a:t>Inputs</a:t>
              </a:r>
              <a:endParaRPr lang="en-US" altLang="en-US" sz="1350">
                <a:solidFill>
                  <a:prstClr val="white"/>
                </a:solidFill>
                <a:latin typeface="Arial" panose="020B0604020202020204" pitchFamily="34" charset="0"/>
              </a:endParaRPr>
            </a:p>
          </p:txBody>
        </p:sp>
        <p:sp>
          <p:nvSpPr>
            <p:cNvPr id="42005" name="Text Box 27"/>
            <p:cNvSpPr txBox="1">
              <a:spLocks noChangeArrowheads="1"/>
            </p:cNvSpPr>
            <p:nvPr/>
          </p:nvSpPr>
          <p:spPr bwMode="auto">
            <a:xfrm>
              <a:off x="1314451" y="3964642"/>
              <a:ext cx="723275"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Bef>
                  <a:spcPct val="0"/>
                </a:spcBef>
                <a:spcAft>
                  <a:spcPct val="0"/>
                </a:spcAft>
                <a:buClrTx/>
                <a:buNone/>
              </a:pPr>
              <a:r>
                <a:rPr lang="en-US" altLang="en-US" sz="1200" i="1">
                  <a:solidFill>
                    <a:prstClr val="black"/>
                  </a:solidFill>
                  <a:latin typeface="Arial" panose="020B0604020202020204" pitchFamily="34" charset="0"/>
                </a:rPr>
                <a:t>Outputs</a:t>
              </a:r>
              <a:endParaRPr lang="en-US" altLang="en-US" sz="1350">
                <a:solidFill>
                  <a:prstClr val="black"/>
                </a:solidFill>
                <a:latin typeface="Arial" panose="020B0604020202020204" pitchFamily="34" charset="0"/>
              </a:endParaRPr>
            </a:p>
          </p:txBody>
        </p:sp>
        <p:sp>
          <p:nvSpPr>
            <p:cNvPr id="42006" name="Text Box 30"/>
            <p:cNvSpPr txBox="1">
              <a:spLocks noChangeArrowheads="1"/>
            </p:cNvSpPr>
            <p:nvPr/>
          </p:nvSpPr>
          <p:spPr bwMode="auto">
            <a:xfrm>
              <a:off x="5486400" y="3964642"/>
              <a:ext cx="116681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type="none" w="sm" len="sm"/>
                  <a:tailEnd type="none" w="sm" len="sm"/>
                </a14:hiddenLine>
              </a:ext>
            </a:extLst>
          </p:spPr>
          <p:txBody>
            <a:bodyPr>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Bef>
                  <a:spcPct val="0"/>
                </a:spcBef>
                <a:spcAft>
                  <a:spcPct val="0"/>
                </a:spcAft>
                <a:buClrTx/>
                <a:buNone/>
              </a:pPr>
              <a:r>
                <a:rPr lang="en-US" altLang="en-US" sz="1500" dirty="0">
                  <a:solidFill>
                    <a:prstClr val="black"/>
                  </a:solidFill>
                  <a:latin typeface="Arial" panose="020B0604020202020204" pitchFamily="34" charset="0"/>
                </a:rPr>
                <a:t>Secondary</a:t>
              </a:r>
            </a:p>
          </p:txBody>
        </p:sp>
        <p:sp>
          <p:nvSpPr>
            <p:cNvPr id="42007" name="Text Box 33"/>
            <p:cNvSpPr txBox="1">
              <a:spLocks noChangeArrowheads="1"/>
            </p:cNvSpPr>
            <p:nvPr/>
          </p:nvSpPr>
          <p:spPr bwMode="auto">
            <a:xfrm>
              <a:off x="2400300" y="3964642"/>
              <a:ext cx="89058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Bef>
                  <a:spcPct val="0"/>
                </a:spcBef>
                <a:spcAft>
                  <a:spcPct val="0"/>
                </a:spcAft>
                <a:buClrTx/>
                <a:buNone/>
              </a:pPr>
              <a:r>
                <a:rPr lang="en-US" altLang="en-US" sz="1500">
                  <a:solidFill>
                    <a:prstClr val="black"/>
                  </a:solidFill>
                  <a:latin typeface="Arial" panose="020B0604020202020204" pitchFamily="34" charset="0"/>
                </a:rPr>
                <a:t>Primary</a:t>
              </a:r>
            </a:p>
          </p:txBody>
        </p:sp>
        <p:sp>
          <p:nvSpPr>
            <p:cNvPr id="42008" name="Text Box 34"/>
            <p:cNvSpPr txBox="1">
              <a:spLocks noChangeArrowheads="1"/>
            </p:cNvSpPr>
            <p:nvPr/>
          </p:nvSpPr>
          <p:spPr bwMode="auto">
            <a:xfrm>
              <a:off x="1428751" y="1792942"/>
              <a:ext cx="1075038" cy="461665"/>
            </a:xfrm>
            <a:prstGeom prst="rect">
              <a:avLst/>
            </a:prstGeom>
            <a:solidFill>
              <a:srgbClr val="FFFF00"/>
            </a:solidFill>
            <a:ln w="12700">
              <a:solidFill>
                <a:schemeClr val="bg2"/>
              </a:solidFill>
              <a:miter lim="800000"/>
              <a:headEnd type="none" w="sm" len="sm"/>
              <a:tailEnd type="none" w="sm" len="sm"/>
            </a:ln>
          </p:spPr>
          <p:txBody>
            <a:bodyPr wrap="none">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Bef>
                  <a:spcPct val="0"/>
                </a:spcBef>
                <a:spcAft>
                  <a:spcPct val="0"/>
                </a:spcAft>
                <a:buClrTx/>
                <a:buNone/>
              </a:pPr>
              <a:r>
                <a:rPr lang="en-US" altLang="en-US" sz="1200" b="1" i="1" dirty="0">
                  <a:solidFill>
                    <a:prstClr val="black"/>
                  </a:solidFill>
                  <a:latin typeface="Arial" panose="020B0604020202020204" pitchFamily="34" charset="0"/>
                </a:rPr>
                <a:t>FBP System</a:t>
              </a:r>
            </a:p>
            <a:p>
              <a:pPr eaLnBrk="1" fontAlgn="base" hangingPunct="1">
                <a:spcBef>
                  <a:spcPct val="0"/>
                </a:spcBef>
                <a:spcAft>
                  <a:spcPct val="0"/>
                </a:spcAft>
                <a:buClrTx/>
                <a:buNone/>
              </a:pPr>
              <a:r>
                <a:rPr lang="en-US" altLang="en-US" sz="1200" b="1" i="1" dirty="0">
                  <a:solidFill>
                    <a:prstClr val="black"/>
                  </a:solidFill>
                  <a:latin typeface="Arial" panose="020B0604020202020204" pitchFamily="34" charset="0"/>
                </a:rPr>
                <a:t>Fuel Type</a:t>
              </a:r>
              <a:endParaRPr lang="en-US" altLang="en-US" sz="1350" dirty="0">
                <a:solidFill>
                  <a:prstClr val="black"/>
                </a:solidFill>
                <a:latin typeface="Arial" panose="020B0604020202020204" pitchFamily="34" charset="0"/>
              </a:endParaRPr>
            </a:p>
          </p:txBody>
        </p:sp>
        <p:sp>
          <p:nvSpPr>
            <p:cNvPr id="42009" name="Text Box 36"/>
            <p:cNvSpPr txBox="1">
              <a:spLocks noChangeArrowheads="1"/>
            </p:cNvSpPr>
            <p:nvPr/>
          </p:nvSpPr>
          <p:spPr bwMode="auto">
            <a:xfrm>
              <a:off x="2615803" y="1792942"/>
              <a:ext cx="1271758" cy="646331"/>
            </a:xfrm>
            <a:prstGeom prst="rect">
              <a:avLst/>
            </a:prstGeom>
            <a:solidFill>
              <a:srgbClr val="FFFF00"/>
            </a:solidFill>
            <a:ln w="12700">
              <a:solidFill>
                <a:schemeClr val="bg2"/>
              </a:solidFill>
              <a:miter lim="800000"/>
              <a:headEnd type="none" w="sm" len="sm"/>
              <a:tailEnd type="none" w="sm" len="sm"/>
            </a:ln>
          </p:spPr>
          <p:txBody>
            <a:bodyPr wrap="none">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Bef>
                  <a:spcPct val="0"/>
                </a:spcBef>
                <a:spcAft>
                  <a:spcPct val="0"/>
                </a:spcAft>
                <a:buClrTx/>
                <a:buNone/>
              </a:pPr>
              <a:r>
                <a:rPr lang="en-US" altLang="en-US" sz="1200" b="1" i="1">
                  <a:solidFill>
                    <a:prstClr val="black"/>
                  </a:solidFill>
                  <a:latin typeface="Arial" panose="020B0604020202020204" pitchFamily="34" charset="0"/>
                </a:rPr>
                <a:t>FFMC, ISI, BUI</a:t>
              </a:r>
            </a:p>
            <a:p>
              <a:pPr eaLnBrk="1" fontAlgn="base" hangingPunct="1">
                <a:spcBef>
                  <a:spcPct val="0"/>
                </a:spcBef>
                <a:spcAft>
                  <a:spcPct val="0"/>
                </a:spcAft>
                <a:buClrTx/>
                <a:buNone/>
              </a:pPr>
              <a:r>
                <a:rPr lang="en-US" altLang="en-US" sz="1200" b="1" i="1">
                  <a:solidFill>
                    <a:prstClr val="black"/>
                  </a:solidFill>
                  <a:latin typeface="Arial" panose="020B0604020202020204" pitchFamily="34" charset="0"/>
                </a:rPr>
                <a:t>Wind Speed</a:t>
              </a:r>
            </a:p>
            <a:p>
              <a:pPr eaLnBrk="1" fontAlgn="base" hangingPunct="1">
                <a:spcBef>
                  <a:spcPct val="0"/>
                </a:spcBef>
                <a:spcAft>
                  <a:spcPct val="0"/>
                </a:spcAft>
                <a:buClrTx/>
                <a:buNone/>
              </a:pPr>
              <a:r>
                <a:rPr lang="en-US" altLang="en-US" sz="1200" b="1" i="1">
                  <a:solidFill>
                    <a:prstClr val="black"/>
                  </a:solidFill>
                  <a:latin typeface="Arial" panose="020B0604020202020204" pitchFamily="34" charset="0"/>
                </a:rPr>
                <a:t>Wind Direction</a:t>
              </a:r>
              <a:endParaRPr lang="en-US" altLang="en-US" sz="1350">
                <a:solidFill>
                  <a:prstClr val="black"/>
                </a:solidFill>
                <a:latin typeface="Arial" panose="020B0604020202020204" pitchFamily="34" charset="0"/>
              </a:endParaRPr>
            </a:p>
          </p:txBody>
        </p:sp>
        <p:sp>
          <p:nvSpPr>
            <p:cNvPr id="42010" name="Text Box 37"/>
            <p:cNvSpPr txBox="1">
              <a:spLocks noChangeArrowheads="1"/>
            </p:cNvSpPr>
            <p:nvPr/>
          </p:nvSpPr>
          <p:spPr bwMode="auto">
            <a:xfrm>
              <a:off x="3882628" y="1792942"/>
              <a:ext cx="1502334" cy="461665"/>
            </a:xfrm>
            <a:prstGeom prst="rect">
              <a:avLst/>
            </a:prstGeom>
            <a:solidFill>
              <a:srgbClr val="FFFF00"/>
            </a:solidFill>
            <a:ln w="12700">
              <a:solidFill>
                <a:schemeClr val="bg2"/>
              </a:solidFill>
              <a:miter lim="800000"/>
              <a:headEnd type="none" w="sm" len="sm"/>
              <a:tailEnd type="none" w="sm" len="sm"/>
            </a:ln>
          </p:spPr>
          <p:txBody>
            <a:bodyPr wrap="none">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Bef>
                  <a:spcPct val="0"/>
                </a:spcBef>
                <a:spcAft>
                  <a:spcPct val="0"/>
                </a:spcAft>
                <a:buClrTx/>
                <a:buNone/>
              </a:pPr>
              <a:r>
                <a:rPr lang="en-US" altLang="en-US" sz="1200" b="1" i="1" dirty="0">
                  <a:solidFill>
                    <a:prstClr val="black"/>
                  </a:solidFill>
                  <a:latin typeface="Arial" panose="020B0604020202020204" pitchFamily="34" charset="0"/>
                </a:rPr>
                <a:t>Percent Slope</a:t>
              </a:r>
            </a:p>
            <a:p>
              <a:pPr eaLnBrk="1" fontAlgn="base" hangingPunct="1">
                <a:spcBef>
                  <a:spcPct val="0"/>
                </a:spcBef>
                <a:spcAft>
                  <a:spcPct val="0"/>
                </a:spcAft>
                <a:buClrTx/>
                <a:buNone/>
              </a:pPr>
              <a:r>
                <a:rPr lang="en-US" altLang="en-US" sz="1200" b="1" i="1" dirty="0">
                  <a:solidFill>
                    <a:prstClr val="black"/>
                  </a:solidFill>
                  <a:latin typeface="Arial" panose="020B0604020202020204" pitchFamily="34" charset="0"/>
                </a:rPr>
                <a:t>Upslope Direction</a:t>
              </a:r>
              <a:endParaRPr lang="en-US" altLang="en-US" sz="1350" dirty="0">
                <a:solidFill>
                  <a:prstClr val="black"/>
                </a:solidFill>
                <a:latin typeface="Arial" panose="020B0604020202020204" pitchFamily="34" charset="0"/>
              </a:endParaRPr>
            </a:p>
          </p:txBody>
        </p:sp>
        <p:sp>
          <p:nvSpPr>
            <p:cNvPr id="42011" name="Text Box 38"/>
            <p:cNvSpPr txBox="1">
              <a:spLocks noChangeArrowheads="1"/>
            </p:cNvSpPr>
            <p:nvPr/>
          </p:nvSpPr>
          <p:spPr bwMode="auto">
            <a:xfrm>
              <a:off x="5406629" y="1792942"/>
              <a:ext cx="923651" cy="646331"/>
            </a:xfrm>
            <a:prstGeom prst="rect">
              <a:avLst/>
            </a:prstGeom>
            <a:solidFill>
              <a:srgbClr val="FFFF00"/>
            </a:solidFill>
            <a:ln w="12700">
              <a:solidFill>
                <a:schemeClr val="bg2"/>
              </a:solidFill>
              <a:miter lim="800000"/>
              <a:headEnd type="none" w="sm" len="sm"/>
              <a:tailEnd type="none" w="sm" len="sm"/>
            </a:ln>
          </p:spPr>
          <p:txBody>
            <a:bodyPr wrap="none">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Bef>
                  <a:spcPct val="0"/>
                </a:spcBef>
                <a:spcAft>
                  <a:spcPct val="0"/>
                </a:spcAft>
                <a:buClrTx/>
                <a:buNone/>
              </a:pPr>
              <a:r>
                <a:rPr lang="en-US" altLang="en-US" sz="1200" b="1" i="1">
                  <a:solidFill>
                    <a:prstClr val="black"/>
                  </a:solidFill>
                  <a:latin typeface="Arial" panose="020B0604020202020204" pitchFamily="34" charset="0"/>
                </a:rPr>
                <a:t>Elevation</a:t>
              </a:r>
            </a:p>
            <a:p>
              <a:pPr eaLnBrk="1" fontAlgn="base" hangingPunct="1">
                <a:spcBef>
                  <a:spcPct val="0"/>
                </a:spcBef>
                <a:spcAft>
                  <a:spcPct val="0"/>
                </a:spcAft>
                <a:buClrTx/>
                <a:buNone/>
              </a:pPr>
              <a:r>
                <a:rPr lang="en-US" altLang="en-US" sz="1200" b="1" i="1">
                  <a:solidFill>
                    <a:prstClr val="black"/>
                  </a:solidFill>
                  <a:latin typeface="Arial" panose="020B0604020202020204" pitchFamily="34" charset="0"/>
                </a:rPr>
                <a:t>Lat / Long</a:t>
              </a:r>
            </a:p>
            <a:p>
              <a:pPr eaLnBrk="1" fontAlgn="base" hangingPunct="1">
                <a:spcBef>
                  <a:spcPct val="0"/>
                </a:spcBef>
                <a:spcAft>
                  <a:spcPct val="0"/>
                </a:spcAft>
                <a:buClrTx/>
                <a:buNone/>
              </a:pPr>
              <a:r>
                <a:rPr lang="en-US" altLang="en-US" sz="1200" b="1" i="1">
                  <a:solidFill>
                    <a:prstClr val="black"/>
                  </a:solidFill>
                  <a:latin typeface="Arial" panose="020B0604020202020204" pitchFamily="34" charset="0"/>
                </a:rPr>
                <a:t>Date</a:t>
              </a:r>
              <a:endParaRPr lang="en-US" altLang="en-US" sz="1350">
                <a:solidFill>
                  <a:prstClr val="black"/>
                </a:solidFill>
                <a:latin typeface="Arial" panose="020B0604020202020204" pitchFamily="34" charset="0"/>
              </a:endParaRPr>
            </a:p>
          </p:txBody>
        </p:sp>
        <p:sp>
          <p:nvSpPr>
            <p:cNvPr id="42012" name="Text Box 39"/>
            <p:cNvSpPr txBox="1">
              <a:spLocks noChangeArrowheads="1"/>
            </p:cNvSpPr>
            <p:nvPr/>
          </p:nvSpPr>
          <p:spPr bwMode="auto">
            <a:xfrm>
              <a:off x="6594873" y="1792942"/>
              <a:ext cx="1174168" cy="646331"/>
            </a:xfrm>
            <a:prstGeom prst="rect">
              <a:avLst/>
            </a:prstGeom>
            <a:solidFill>
              <a:srgbClr val="FFFF00"/>
            </a:solidFill>
            <a:ln w="12700">
              <a:solidFill>
                <a:schemeClr val="bg2"/>
              </a:solidFill>
              <a:miter lim="800000"/>
              <a:headEnd type="none" w="sm" len="sm"/>
              <a:tailEnd type="none" w="sm" len="sm"/>
            </a:ln>
          </p:spPr>
          <p:txBody>
            <a:bodyPr wrap="none">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Bef>
                  <a:spcPct val="0"/>
                </a:spcBef>
                <a:spcAft>
                  <a:spcPct val="0"/>
                </a:spcAft>
                <a:buClrTx/>
                <a:buNone/>
              </a:pPr>
              <a:r>
                <a:rPr lang="en-US" altLang="en-US" sz="1200" b="1" i="1">
                  <a:solidFill>
                    <a:prstClr val="black"/>
                  </a:solidFill>
                  <a:latin typeface="Arial" panose="020B0604020202020204" pitchFamily="34" charset="0"/>
                </a:rPr>
                <a:t>Elapsed Time</a:t>
              </a:r>
            </a:p>
            <a:p>
              <a:pPr eaLnBrk="1" fontAlgn="base" hangingPunct="1">
                <a:spcBef>
                  <a:spcPct val="0"/>
                </a:spcBef>
                <a:spcAft>
                  <a:spcPct val="0"/>
                </a:spcAft>
                <a:buClrTx/>
                <a:buNone/>
              </a:pPr>
              <a:r>
                <a:rPr lang="en-US" altLang="en-US" sz="1200" b="1" i="1">
                  <a:solidFill>
                    <a:prstClr val="black"/>
                  </a:solidFill>
                  <a:latin typeface="Arial" panose="020B0604020202020204" pitchFamily="34" charset="0"/>
                </a:rPr>
                <a:t>Point or Line</a:t>
              </a:r>
            </a:p>
            <a:p>
              <a:pPr eaLnBrk="1" fontAlgn="base" hangingPunct="1">
                <a:spcBef>
                  <a:spcPct val="0"/>
                </a:spcBef>
                <a:spcAft>
                  <a:spcPct val="0"/>
                </a:spcAft>
                <a:buClrTx/>
                <a:buNone/>
              </a:pPr>
              <a:r>
                <a:rPr lang="en-US" altLang="en-US" sz="1200" b="1" i="1">
                  <a:solidFill>
                    <a:prstClr val="black"/>
                  </a:solidFill>
                  <a:latin typeface="Arial" panose="020B0604020202020204" pitchFamily="34" charset="0"/>
                </a:rPr>
                <a:t>Ignition</a:t>
              </a:r>
              <a:endParaRPr lang="en-US" altLang="en-US" sz="1350">
                <a:solidFill>
                  <a:prstClr val="black"/>
                </a:solidFill>
                <a:latin typeface="Arial" panose="020B0604020202020204" pitchFamily="34" charset="0"/>
              </a:endParaRPr>
            </a:p>
          </p:txBody>
        </p:sp>
        <p:sp>
          <p:nvSpPr>
            <p:cNvPr id="28700" name="Text Box 10"/>
            <p:cNvSpPr txBox="1">
              <a:spLocks noChangeArrowheads="1"/>
            </p:cNvSpPr>
            <p:nvPr/>
          </p:nvSpPr>
          <p:spPr bwMode="auto">
            <a:xfrm>
              <a:off x="5416154" y="2707342"/>
              <a:ext cx="857250" cy="646331"/>
            </a:xfrm>
            <a:prstGeom prst="rect">
              <a:avLst/>
            </a:prstGeom>
            <a:solidFill>
              <a:schemeClr val="accent5">
                <a:lumMod val="40000"/>
                <a:lumOff val="60000"/>
              </a:schemeClr>
            </a:solidFill>
            <a:ln w="12700">
              <a:solidFill>
                <a:schemeClr val="bg2"/>
              </a:solidFill>
              <a:miter lim="800000"/>
              <a:headEnd type="none" w="sm" len="sm"/>
              <a:tailEnd type="none" w="sm" len="sm"/>
            </a:ln>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900" b="1" dirty="0">
                  <a:solidFill>
                    <a:prstClr val="black"/>
                  </a:solidFill>
                </a:rPr>
                <a:t> </a:t>
              </a:r>
              <a:r>
                <a:rPr lang="en-US" altLang="en-US" sz="1200" b="1" dirty="0">
                  <a:solidFill>
                    <a:prstClr val="black"/>
                  </a:solidFill>
                </a:rPr>
                <a:t>Foliar</a:t>
              </a:r>
            </a:p>
            <a:p>
              <a:pPr eaLnBrk="1" fontAlgn="base" hangingPunct="1">
                <a:spcBef>
                  <a:spcPct val="0"/>
                </a:spcBef>
                <a:spcAft>
                  <a:spcPct val="0"/>
                </a:spcAft>
                <a:buNone/>
                <a:defRPr/>
              </a:pPr>
              <a:r>
                <a:rPr lang="en-US" altLang="en-US" sz="1200" b="1" dirty="0">
                  <a:solidFill>
                    <a:prstClr val="black"/>
                  </a:solidFill>
                </a:rPr>
                <a:t>Moisture</a:t>
              </a:r>
            </a:p>
            <a:p>
              <a:pPr eaLnBrk="1" fontAlgn="base" hangingPunct="1">
                <a:spcBef>
                  <a:spcPct val="0"/>
                </a:spcBef>
                <a:spcAft>
                  <a:spcPct val="0"/>
                </a:spcAft>
                <a:buNone/>
                <a:defRPr/>
              </a:pPr>
              <a:r>
                <a:rPr lang="en-US" altLang="en-US" sz="1200" b="1" dirty="0">
                  <a:solidFill>
                    <a:prstClr val="black"/>
                  </a:solidFill>
                </a:rPr>
                <a:t>Content</a:t>
              </a:r>
              <a:endParaRPr lang="en-US" altLang="en-US" sz="1350" dirty="0">
                <a:solidFill>
                  <a:prstClr val="black"/>
                </a:solidFill>
              </a:endParaRPr>
            </a:p>
          </p:txBody>
        </p:sp>
        <p:sp>
          <p:nvSpPr>
            <p:cNvPr id="28701" name="Text Box 13"/>
            <p:cNvSpPr txBox="1">
              <a:spLocks noChangeArrowheads="1"/>
            </p:cNvSpPr>
            <p:nvPr/>
          </p:nvSpPr>
          <p:spPr bwMode="auto">
            <a:xfrm>
              <a:off x="1660922" y="2707342"/>
              <a:ext cx="611769" cy="276999"/>
            </a:xfrm>
            <a:prstGeom prst="rect">
              <a:avLst/>
            </a:prstGeom>
            <a:solidFill>
              <a:schemeClr val="accent5">
                <a:lumMod val="40000"/>
                <a:lumOff val="60000"/>
              </a:schemeClr>
            </a:solidFill>
            <a:ln w="12700">
              <a:solidFill>
                <a:schemeClr val="bg2"/>
              </a:solidFill>
              <a:miter lim="800000"/>
              <a:headEnd type="none" w="sm" len="sm"/>
              <a:tailEnd type="none" w="sm" len="sm"/>
            </a:ln>
          </p:spPr>
          <p:txBody>
            <a:bodyPr wrap="squar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200" b="1">
                  <a:solidFill>
                    <a:prstClr val="black"/>
                  </a:solidFill>
                </a:rPr>
                <a:t>Fuels</a:t>
              </a:r>
              <a:endParaRPr lang="en-US" altLang="en-US" sz="1200">
                <a:solidFill>
                  <a:prstClr val="black"/>
                </a:solidFill>
              </a:endParaRPr>
            </a:p>
          </p:txBody>
        </p:sp>
        <p:sp>
          <p:nvSpPr>
            <p:cNvPr id="28702" name="Text Box 16"/>
            <p:cNvSpPr txBox="1">
              <a:spLocks noChangeArrowheads="1"/>
            </p:cNvSpPr>
            <p:nvPr/>
          </p:nvSpPr>
          <p:spPr bwMode="auto">
            <a:xfrm>
              <a:off x="2790613" y="2707342"/>
              <a:ext cx="821744" cy="276999"/>
            </a:xfrm>
            <a:prstGeom prst="rect">
              <a:avLst/>
            </a:prstGeom>
            <a:solidFill>
              <a:schemeClr val="accent5">
                <a:lumMod val="40000"/>
                <a:lumOff val="60000"/>
              </a:schemeClr>
            </a:solidFill>
            <a:ln w="12700">
              <a:solidFill>
                <a:schemeClr val="bg2"/>
              </a:solidFill>
              <a:miter lim="800000"/>
              <a:headEnd type="none" w="sm" len="sm"/>
              <a:tailEnd type="none" w="sm" len="sm"/>
            </a:ln>
          </p:spPr>
          <p:txBody>
            <a:bodyPr wrap="squar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200" b="1">
                  <a:solidFill>
                    <a:prstClr val="black"/>
                  </a:solidFill>
                </a:rPr>
                <a:t>Weather</a:t>
              </a:r>
              <a:endParaRPr lang="en-US" altLang="en-US" sz="1200">
                <a:solidFill>
                  <a:prstClr val="black"/>
                </a:solidFill>
              </a:endParaRPr>
            </a:p>
          </p:txBody>
        </p:sp>
        <p:sp>
          <p:nvSpPr>
            <p:cNvPr id="28703" name="Text Box 19"/>
            <p:cNvSpPr txBox="1">
              <a:spLocks noChangeArrowheads="1"/>
            </p:cNvSpPr>
            <p:nvPr/>
          </p:nvSpPr>
          <p:spPr bwMode="auto">
            <a:xfrm>
              <a:off x="4079081" y="2707342"/>
              <a:ext cx="1057275" cy="276999"/>
            </a:xfrm>
            <a:prstGeom prst="rect">
              <a:avLst/>
            </a:prstGeom>
            <a:solidFill>
              <a:schemeClr val="accent5">
                <a:lumMod val="40000"/>
                <a:lumOff val="60000"/>
              </a:schemeClr>
            </a:solidFill>
            <a:ln w="12700">
              <a:solidFill>
                <a:schemeClr val="bg2"/>
              </a:solidFill>
              <a:miter lim="800000"/>
              <a:headEnd type="none" w="sm" len="sm"/>
              <a:tailEnd type="none" w="sm" len="sm"/>
            </a:ln>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200" b="1" dirty="0">
                  <a:solidFill>
                    <a:prstClr val="black"/>
                  </a:solidFill>
                </a:rPr>
                <a:t>Topography</a:t>
              </a:r>
              <a:endParaRPr lang="en-US" altLang="en-US" sz="1200" dirty="0">
                <a:solidFill>
                  <a:prstClr val="black"/>
                </a:solidFill>
              </a:endParaRPr>
            </a:p>
          </p:txBody>
        </p:sp>
        <p:sp>
          <p:nvSpPr>
            <p:cNvPr id="28704" name="Text Box 22"/>
            <p:cNvSpPr txBox="1">
              <a:spLocks noChangeArrowheads="1"/>
            </p:cNvSpPr>
            <p:nvPr/>
          </p:nvSpPr>
          <p:spPr bwMode="auto">
            <a:xfrm>
              <a:off x="6457951" y="2707342"/>
              <a:ext cx="1403747" cy="461665"/>
            </a:xfrm>
            <a:prstGeom prst="rect">
              <a:avLst/>
            </a:prstGeom>
            <a:solidFill>
              <a:schemeClr val="accent5">
                <a:lumMod val="40000"/>
                <a:lumOff val="60000"/>
              </a:schemeClr>
            </a:solidFill>
            <a:ln w="12700">
              <a:solidFill>
                <a:schemeClr val="bg2"/>
              </a:solidFill>
              <a:miter lim="800000"/>
              <a:headEnd type="none" w="sm" len="sm"/>
              <a:tailEnd type="none" w="sm" len="sm"/>
            </a:ln>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200" b="1">
                  <a:solidFill>
                    <a:prstClr val="black"/>
                  </a:solidFill>
                </a:rPr>
                <a:t>Type / Duration</a:t>
              </a:r>
            </a:p>
            <a:p>
              <a:pPr eaLnBrk="1" fontAlgn="base" hangingPunct="1">
                <a:spcBef>
                  <a:spcPct val="0"/>
                </a:spcBef>
                <a:spcAft>
                  <a:spcPct val="0"/>
                </a:spcAft>
                <a:buNone/>
                <a:defRPr/>
              </a:pPr>
              <a:r>
                <a:rPr lang="en-US" altLang="en-US" sz="1200" b="1">
                  <a:solidFill>
                    <a:prstClr val="black"/>
                  </a:solidFill>
                </a:rPr>
                <a:t>of   Prediction</a:t>
              </a:r>
              <a:endParaRPr lang="en-US" altLang="en-US" sz="1350">
                <a:solidFill>
                  <a:prstClr val="black"/>
                </a:solidFill>
              </a:endParaRPr>
            </a:p>
          </p:txBody>
        </p:sp>
        <p:sp>
          <p:nvSpPr>
            <p:cNvPr id="28705" name="Text Box 25"/>
            <p:cNvSpPr txBox="1">
              <a:spLocks noChangeArrowheads="1"/>
            </p:cNvSpPr>
            <p:nvPr/>
          </p:nvSpPr>
          <p:spPr bwMode="auto">
            <a:xfrm>
              <a:off x="3388519" y="3678892"/>
              <a:ext cx="2081213" cy="784830"/>
            </a:xfrm>
            <a:prstGeom prst="rect">
              <a:avLst/>
            </a:prstGeom>
            <a:solidFill>
              <a:schemeClr val="accent1">
                <a:lumMod val="40000"/>
                <a:lumOff val="60000"/>
              </a:schemeClr>
            </a:solidFill>
            <a:ln w="12700">
              <a:solidFill>
                <a:schemeClr val="bg2"/>
              </a:solidFill>
              <a:miter lim="800000"/>
              <a:headEnd type="none" w="sm" len="sm"/>
              <a:tailEnd type="none" w="sm" len="sm"/>
            </a:ln>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dirty="0">
                  <a:solidFill>
                    <a:prstClr val="black"/>
                  </a:solidFill>
                </a:rPr>
                <a:t>Canadian Forest Fire</a:t>
              </a:r>
            </a:p>
            <a:p>
              <a:pPr eaLnBrk="1" fontAlgn="base" hangingPunct="1">
                <a:spcBef>
                  <a:spcPct val="0"/>
                </a:spcBef>
                <a:spcAft>
                  <a:spcPct val="0"/>
                </a:spcAft>
                <a:buNone/>
                <a:defRPr/>
              </a:pPr>
              <a:r>
                <a:rPr lang="en-US" altLang="en-US" sz="1500" b="1" dirty="0">
                  <a:solidFill>
                    <a:prstClr val="black"/>
                  </a:solidFill>
                </a:rPr>
                <a:t>Behavior Prediction</a:t>
              </a:r>
            </a:p>
            <a:p>
              <a:pPr eaLnBrk="1" fontAlgn="base" hangingPunct="1">
                <a:spcBef>
                  <a:spcPct val="0"/>
                </a:spcBef>
                <a:spcAft>
                  <a:spcPct val="0"/>
                </a:spcAft>
                <a:buNone/>
                <a:defRPr/>
              </a:pPr>
              <a:r>
                <a:rPr lang="en-US" altLang="en-US" sz="1500" b="1" dirty="0">
                  <a:solidFill>
                    <a:prstClr val="black"/>
                  </a:solidFill>
                </a:rPr>
                <a:t>(FBP)  system</a:t>
              </a:r>
              <a:endParaRPr lang="en-US" altLang="en-US" sz="1500" dirty="0">
                <a:solidFill>
                  <a:prstClr val="black"/>
                </a:solidFill>
              </a:endParaRPr>
            </a:p>
          </p:txBody>
        </p:sp>
        <p:sp>
          <p:nvSpPr>
            <p:cNvPr id="28706" name="Text Box 35"/>
            <p:cNvSpPr txBox="1">
              <a:spLocks noChangeArrowheads="1"/>
            </p:cNvSpPr>
            <p:nvPr/>
          </p:nvSpPr>
          <p:spPr bwMode="auto">
            <a:xfrm>
              <a:off x="1428751" y="4436128"/>
              <a:ext cx="1693069" cy="923330"/>
            </a:xfrm>
            <a:prstGeom prst="rect">
              <a:avLst/>
            </a:prstGeom>
            <a:solidFill>
              <a:schemeClr val="accent6">
                <a:lumMod val="40000"/>
                <a:lumOff val="60000"/>
              </a:schemeClr>
            </a:solidFill>
            <a:ln w="12700">
              <a:solidFill>
                <a:schemeClr val="accent6">
                  <a:lumMod val="40000"/>
                  <a:lumOff val="60000"/>
                </a:schemeClr>
              </a:solidFill>
              <a:miter lim="800000"/>
              <a:headEnd type="none" w="sm" len="sm"/>
              <a:tailEnd type="none" w="sm" len="sm"/>
            </a:ln>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900" b="1" dirty="0">
                  <a:solidFill>
                    <a:prstClr val="black"/>
                  </a:solidFill>
                </a:rPr>
                <a:t>Rate of Spread</a:t>
              </a:r>
            </a:p>
            <a:p>
              <a:pPr eaLnBrk="1" fontAlgn="base" hangingPunct="1">
                <a:spcBef>
                  <a:spcPct val="0"/>
                </a:spcBef>
                <a:spcAft>
                  <a:spcPct val="0"/>
                </a:spcAft>
                <a:buNone/>
                <a:defRPr/>
              </a:pPr>
              <a:r>
                <a:rPr lang="en-US" altLang="en-US" sz="900" b="1" dirty="0">
                  <a:solidFill>
                    <a:prstClr val="black"/>
                  </a:solidFill>
                </a:rPr>
                <a:t>Fuel Consumption</a:t>
              </a:r>
            </a:p>
            <a:p>
              <a:pPr eaLnBrk="1" fontAlgn="base" hangingPunct="1">
                <a:spcBef>
                  <a:spcPct val="0"/>
                </a:spcBef>
                <a:spcAft>
                  <a:spcPct val="0"/>
                </a:spcAft>
                <a:buNone/>
                <a:defRPr/>
              </a:pPr>
              <a:r>
                <a:rPr lang="en-US" altLang="en-US" sz="900" b="1" dirty="0">
                  <a:solidFill>
                    <a:prstClr val="black"/>
                  </a:solidFill>
                </a:rPr>
                <a:t>Head Fire Intensity</a:t>
              </a:r>
            </a:p>
            <a:p>
              <a:pPr eaLnBrk="1" fontAlgn="base" hangingPunct="1">
                <a:spcBef>
                  <a:spcPct val="0"/>
                </a:spcBef>
                <a:spcAft>
                  <a:spcPct val="0"/>
                </a:spcAft>
                <a:buNone/>
                <a:defRPr/>
              </a:pPr>
              <a:r>
                <a:rPr lang="en-US" altLang="en-US" sz="900" b="1" dirty="0">
                  <a:solidFill>
                    <a:prstClr val="black"/>
                  </a:solidFill>
                </a:rPr>
                <a:t>Fire Description</a:t>
              </a:r>
            </a:p>
            <a:p>
              <a:pPr eaLnBrk="1" fontAlgn="base" hangingPunct="1">
                <a:spcBef>
                  <a:spcPct val="0"/>
                </a:spcBef>
                <a:spcAft>
                  <a:spcPct val="0"/>
                </a:spcAft>
                <a:buNone/>
                <a:defRPr/>
              </a:pPr>
              <a:r>
                <a:rPr lang="en-US" altLang="en-US" sz="900" b="1" dirty="0">
                  <a:solidFill>
                    <a:prstClr val="black"/>
                  </a:solidFill>
                </a:rPr>
                <a:t>     - Fire Type</a:t>
              </a:r>
            </a:p>
            <a:p>
              <a:pPr eaLnBrk="1" fontAlgn="base" hangingPunct="1">
                <a:spcBef>
                  <a:spcPct val="0"/>
                </a:spcBef>
                <a:spcAft>
                  <a:spcPct val="0"/>
                </a:spcAft>
                <a:buNone/>
                <a:defRPr/>
              </a:pPr>
              <a:r>
                <a:rPr lang="en-US" altLang="en-US" sz="900" b="1" dirty="0">
                  <a:solidFill>
                    <a:prstClr val="black"/>
                  </a:solidFill>
                </a:rPr>
                <a:t>     - Crown Fraction Burned</a:t>
              </a:r>
              <a:endParaRPr lang="en-US" altLang="en-US" sz="900" dirty="0">
                <a:solidFill>
                  <a:prstClr val="black"/>
                </a:solidFill>
              </a:endParaRPr>
            </a:p>
          </p:txBody>
        </p:sp>
        <p:sp>
          <p:nvSpPr>
            <p:cNvPr id="28707" name="Text Box 54"/>
            <p:cNvSpPr txBox="1">
              <a:spLocks noChangeArrowheads="1"/>
            </p:cNvSpPr>
            <p:nvPr/>
          </p:nvSpPr>
          <p:spPr bwMode="auto">
            <a:xfrm>
              <a:off x="5600700" y="4478991"/>
              <a:ext cx="2228850" cy="1061829"/>
            </a:xfrm>
            <a:prstGeom prst="rect">
              <a:avLst/>
            </a:prstGeom>
            <a:solidFill>
              <a:schemeClr val="accent6">
                <a:lumMod val="40000"/>
                <a:lumOff val="60000"/>
              </a:schemeClr>
            </a:solidFill>
            <a:ln w="12700">
              <a:solidFill>
                <a:schemeClr val="accent6">
                  <a:lumMod val="40000"/>
                  <a:lumOff val="60000"/>
                </a:schemeClr>
              </a:solidFill>
              <a:miter lim="800000"/>
              <a:headEnd type="none" w="sm" len="sm"/>
              <a:tailEnd type="none" w="sm" len="sm"/>
            </a:ln>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900" b="1" dirty="0">
                  <a:solidFill>
                    <a:prstClr val="black"/>
                  </a:solidFill>
                </a:rPr>
                <a:t>Head, Flank &amp; Back Spread Distances</a:t>
              </a:r>
            </a:p>
            <a:p>
              <a:pPr eaLnBrk="1" fontAlgn="base" hangingPunct="1">
                <a:spcBef>
                  <a:spcPct val="0"/>
                </a:spcBef>
                <a:spcAft>
                  <a:spcPct val="0"/>
                </a:spcAft>
                <a:buNone/>
                <a:defRPr/>
              </a:pPr>
              <a:r>
                <a:rPr lang="en-US" altLang="en-US" sz="900" b="1" dirty="0">
                  <a:solidFill>
                    <a:prstClr val="black"/>
                  </a:solidFill>
                </a:rPr>
                <a:t>Flank &amp; Back Fire Rates of Spread</a:t>
              </a:r>
            </a:p>
            <a:p>
              <a:pPr eaLnBrk="1" fontAlgn="base" hangingPunct="1">
                <a:spcBef>
                  <a:spcPct val="0"/>
                </a:spcBef>
                <a:spcAft>
                  <a:spcPct val="0"/>
                </a:spcAft>
                <a:buNone/>
                <a:defRPr/>
              </a:pPr>
              <a:r>
                <a:rPr lang="en-US" altLang="en-US" sz="900" b="1" dirty="0">
                  <a:solidFill>
                    <a:prstClr val="black"/>
                  </a:solidFill>
                </a:rPr>
                <a:t>Flank &amp; Back Fire Intensities</a:t>
              </a:r>
            </a:p>
            <a:p>
              <a:pPr eaLnBrk="1" fontAlgn="base" hangingPunct="1">
                <a:spcBef>
                  <a:spcPct val="0"/>
                </a:spcBef>
                <a:spcAft>
                  <a:spcPct val="0"/>
                </a:spcAft>
                <a:buNone/>
                <a:defRPr/>
              </a:pPr>
              <a:r>
                <a:rPr lang="en-US" altLang="en-US" sz="900" b="1" dirty="0">
                  <a:solidFill>
                    <a:prstClr val="black"/>
                  </a:solidFill>
                </a:rPr>
                <a:t>Elliptical Fire Area &amp; Perimeter</a:t>
              </a:r>
            </a:p>
            <a:p>
              <a:pPr eaLnBrk="1" fontAlgn="base" hangingPunct="1">
                <a:spcBef>
                  <a:spcPct val="0"/>
                </a:spcBef>
                <a:spcAft>
                  <a:spcPct val="0"/>
                </a:spcAft>
                <a:buNone/>
                <a:defRPr/>
              </a:pPr>
              <a:r>
                <a:rPr lang="en-US" altLang="en-US" sz="900" b="1" dirty="0">
                  <a:solidFill>
                    <a:prstClr val="black"/>
                  </a:solidFill>
                </a:rPr>
                <a:t>Rate of Perimeter Growth</a:t>
              </a:r>
            </a:p>
            <a:p>
              <a:pPr eaLnBrk="1" fontAlgn="base" hangingPunct="1">
                <a:spcBef>
                  <a:spcPct val="0"/>
                </a:spcBef>
                <a:spcAft>
                  <a:spcPct val="0"/>
                </a:spcAft>
                <a:buNone/>
                <a:defRPr/>
              </a:pPr>
              <a:r>
                <a:rPr lang="en-US" altLang="en-US" sz="900" b="1" dirty="0">
                  <a:solidFill>
                    <a:prstClr val="black"/>
                  </a:solidFill>
                </a:rPr>
                <a:t>Length-to-Breadth Ratio</a:t>
              </a:r>
            </a:p>
          </p:txBody>
        </p:sp>
      </p:grpSp>
      <p:sp>
        <p:nvSpPr>
          <p:cNvPr id="38" name="Rectangle 37"/>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0" name="Rectangle 2"/>
          <p:cNvSpPr txBox="1">
            <a:spLocks noChangeArrowheads="1"/>
          </p:cNvSpPr>
          <p:nvPr/>
        </p:nvSpPr>
        <p:spPr bwMode="auto">
          <a:xfrm>
            <a:off x="213360" y="274638"/>
            <a:ext cx="8737600" cy="10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Canadian Forest Fire </a:t>
            </a:r>
            <a:r>
              <a:rPr lang="en-US" altLang="en-US" sz="3600" dirty="0" err="1">
                <a:solidFill>
                  <a:srgbClr val="FF9900"/>
                </a:solidFill>
                <a:latin typeface="+mj-lt"/>
              </a:rPr>
              <a:t>Behaviour</a:t>
            </a:r>
            <a:endParaRPr lang="en-US" altLang="en-US" sz="3600" dirty="0">
              <a:solidFill>
                <a:srgbClr val="FF9900"/>
              </a:solidFill>
              <a:latin typeface="+mj-lt"/>
            </a:endParaRPr>
          </a:p>
          <a:p>
            <a:pPr eaLnBrk="1" hangingPunct="1">
              <a:defRPr/>
            </a:pPr>
            <a:r>
              <a:rPr lang="en-US" altLang="en-US" sz="3600" dirty="0">
                <a:solidFill>
                  <a:srgbClr val="FF9900"/>
                </a:solidFill>
                <a:latin typeface="+mj-lt"/>
              </a:rPr>
              <a:t>Prediction (FBP) System</a:t>
            </a:r>
          </a:p>
        </p:txBody>
      </p:sp>
    </p:spTree>
    <p:extLst>
      <p:ext uri="{BB962C8B-B14F-4D97-AF65-F5344CB8AC3E}">
        <p14:creationId xmlns:p14="http://schemas.microsoft.com/office/powerpoint/2010/main" val="41305724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40962" name="Picture 4" descr="C:\Slides\Fire Pics\Fires\plot4-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078730" y="1094207"/>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fld id="{534A0E78-B6EF-43CD-B208-C8E203B3FFCA}" type="slidenum">
              <a:rPr lang="en-US" altLang="en-US">
                <a:solidFill>
                  <a:prstClr val="black"/>
                </a:solidFill>
                <a:latin typeface="Calibri" panose="020F0502020204030204" pitchFamily="34" charset="0"/>
              </a:rPr>
              <a:pPr eaLnBrk="1" fontAlgn="base" hangingPunct="1">
                <a:spcBef>
                  <a:spcPct val="0"/>
                </a:spcBef>
                <a:spcAft>
                  <a:spcPct val="0"/>
                </a:spcAft>
              </a:pPr>
              <a:t>34</a:t>
            </a:fld>
            <a:endParaRPr lang="en-US" altLang="en-US">
              <a:solidFill>
                <a:prstClr val="black"/>
              </a:solidFill>
              <a:latin typeface="Calibri" panose="020F0502020204030204" pitchFamily="34" charset="0"/>
            </a:endParaRPr>
          </a:p>
        </p:txBody>
      </p:sp>
      <p:sp>
        <p:nvSpPr>
          <p:cNvPr id="40965" name="Text Box 6"/>
          <p:cNvSpPr txBox="1">
            <a:spLocks noChangeArrowheads="1"/>
          </p:cNvSpPr>
          <p:nvPr/>
        </p:nvSpPr>
        <p:spPr bwMode="auto">
          <a:xfrm>
            <a:off x="1076960" y="1212687"/>
            <a:ext cx="4154169" cy="954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Aft>
                <a:spcPct val="0"/>
              </a:spcAft>
              <a:buClrTx/>
              <a:buNone/>
            </a:pPr>
            <a:r>
              <a:rPr lang="en-US" altLang="en-US" sz="2800" b="1" dirty="0">
                <a:solidFill>
                  <a:prstClr val="black"/>
                </a:solidFill>
                <a:latin typeface="+mn-lt"/>
              </a:rPr>
              <a:t>The CFS developed the FBP system in the 1980s</a:t>
            </a:r>
          </a:p>
        </p:txBody>
      </p:sp>
      <p:sp>
        <p:nvSpPr>
          <p:cNvPr id="40966" name="Text Box 7"/>
          <p:cNvSpPr txBox="1">
            <a:spLocks noChangeArrowheads="1"/>
          </p:cNvSpPr>
          <p:nvPr/>
        </p:nvSpPr>
        <p:spPr bwMode="auto">
          <a:xfrm>
            <a:off x="4413250" y="3666679"/>
            <a:ext cx="4618990" cy="2419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marL="182563" indent="-182563" eaLnBrk="1" fontAlgn="base" hangingPunct="1">
              <a:spcAft>
                <a:spcPct val="0"/>
              </a:spcAft>
              <a:buClrTx/>
              <a:buFont typeface="Arial" panose="020B0604020202020204" pitchFamily="34" charset="0"/>
              <a:buChar char="•"/>
            </a:pPr>
            <a:r>
              <a:rPr lang="en-US" altLang="en-US" sz="2800" b="1" dirty="0">
                <a:solidFill>
                  <a:prstClr val="black"/>
                </a:solidFill>
                <a:latin typeface="+mn-lt"/>
              </a:rPr>
              <a:t>Based on empirical studies</a:t>
            </a:r>
          </a:p>
          <a:p>
            <a:pPr marL="182563" indent="-182563" eaLnBrk="1" fontAlgn="base" hangingPunct="1">
              <a:spcAft>
                <a:spcPct val="0"/>
              </a:spcAft>
              <a:buClrTx/>
              <a:buFont typeface="Arial" panose="020B0604020202020204" pitchFamily="34" charset="0"/>
              <a:buChar char="•"/>
            </a:pPr>
            <a:r>
              <a:rPr lang="en-US" altLang="en-US" sz="2800" b="1" dirty="0">
                <a:solidFill>
                  <a:prstClr val="black"/>
                </a:solidFill>
                <a:latin typeface="+mn-lt"/>
              </a:rPr>
              <a:t>17 fuel types used</a:t>
            </a:r>
          </a:p>
          <a:p>
            <a:pPr marL="182563" indent="-182563" eaLnBrk="1" fontAlgn="base" hangingPunct="1">
              <a:spcAft>
                <a:spcPct val="0"/>
              </a:spcAft>
              <a:buClrTx/>
              <a:buFont typeface="Arial" panose="020B0604020202020204" pitchFamily="34" charset="0"/>
              <a:buChar char="•"/>
            </a:pPr>
            <a:r>
              <a:rPr lang="en-US" altLang="en-US" sz="2800" b="1" dirty="0">
                <a:solidFill>
                  <a:prstClr val="black"/>
                </a:solidFill>
                <a:latin typeface="+mn-lt"/>
              </a:rPr>
              <a:t>Next generation FBP by 2025 includes configurable fuel types</a:t>
            </a:r>
          </a:p>
        </p:txBody>
      </p:sp>
      <p:pic>
        <p:nvPicPr>
          <p:cNvPr id="40967" name="Picture 9" descr="C:\Drawings\fbp\fig11b.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5122" y="2855054"/>
            <a:ext cx="3772977" cy="2880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0968" name="Rectangle 11"/>
          <p:cNvSpPr>
            <a:spLocks noChangeArrowheads="1"/>
          </p:cNvSpPr>
          <p:nvPr/>
        </p:nvSpPr>
        <p:spPr bwMode="auto">
          <a:xfrm>
            <a:off x="1885950" y="3516406"/>
            <a:ext cx="2171700" cy="16573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Bef>
                <a:spcPct val="0"/>
              </a:spcBef>
              <a:spcAft>
                <a:spcPct val="0"/>
              </a:spcAft>
              <a:buClrTx/>
              <a:buNone/>
            </a:pPr>
            <a:endParaRPr lang="en-CA" altLang="en-US" sz="1350">
              <a:solidFill>
                <a:prstClr val="black"/>
              </a:solidFill>
              <a:latin typeface="Arial" panose="020B0604020202020204" pitchFamily="34" charset="0"/>
            </a:endParaRPr>
          </a:p>
        </p:txBody>
      </p:sp>
      <p:sp>
        <p:nvSpPr>
          <p:cNvPr id="9" name="Rectangle 8"/>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2"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Canadian FBP System: Development</a:t>
            </a:r>
          </a:p>
        </p:txBody>
      </p:sp>
    </p:spTree>
    <p:extLst>
      <p:ext uri="{BB962C8B-B14F-4D97-AF65-F5344CB8AC3E}">
        <p14:creationId xmlns:p14="http://schemas.microsoft.com/office/powerpoint/2010/main" val="37845775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fld id="{534A0E78-B6EF-43CD-B208-C8E203B3FFCA}" type="slidenum">
              <a:rPr lang="en-US" altLang="en-US">
                <a:solidFill>
                  <a:prstClr val="black"/>
                </a:solidFill>
                <a:latin typeface="Calibri" panose="020F0502020204030204" pitchFamily="34" charset="0"/>
              </a:rPr>
              <a:pPr eaLnBrk="1" fontAlgn="base" hangingPunct="1">
                <a:spcBef>
                  <a:spcPct val="0"/>
                </a:spcBef>
                <a:spcAft>
                  <a:spcPct val="0"/>
                </a:spcAft>
              </a:pPr>
              <a:t>35</a:t>
            </a:fld>
            <a:endParaRPr lang="en-US" altLang="en-US">
              <a:solidFill>
                <a:prstClr val="black"/>
              </a:solidFill>
              <a:latin typeface="Calibri" panose="020F0502020204030204" pitchFamily="34" charset="0"/>
            </a:endParaRPr>
          </a:p>
        </p:txBody>
      </p:sp>
      <p:sp>
        <p:nvSpPr>
          <p:cNvPr id="40968" name="Rectangle 11"/>
          <p:cNvSpPr>
            <a:spLocks noChangeArrowheads="1"/>
          </p:cNvSpPr>
          <p:nvPr/>
        </p:nvSpPr>
        <p:spPr bwMode="auto">
          <a:xfrm>
            <a:off x="1885950" y="3516406"/>
            <a:ext cx="2171700" cy="16573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Bef>
                <a:spcPct val="0"/>
              </a:spcBef>
              <a:spcAft>
                <a:spcPct val="0"/>
              </a:spcAft>
              <a:buClrTx/>
              <a:buNone/>
            </a:pPr>
            <a:endParaRPr lang="en-CA" altLang="en-US" sz="1350">
              <a:solidFill>
                <a:prstClr val="black"/>
              </a:solidFill>
              <a:latin typeface="Arial" panose="020B0604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78443" y="876600"/>
            <a:ext cx="6018027" cy="5553940"/>
          </a:xfrm>
          <a:prstGeom prst="rect">
            <a:avLst/>
          </a:prstGeom>
        </p:spPr>
      </p:pic>
      <p:sp>
        <p:nvSpPr>
          <p:cNvPr id="6" name="Rectangle 5"/>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9"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Canadian FBP System: Fuel Types</a:t>
            </a:r>
          </a:p>
        </p:txBody>
      </p:sp>
    </p:spTree>
    <p:extLst>
      <p:ext uri="{BB962C8B-B14F-4D97-AF65-F5344CB8AC3E}">
        <p14:creationId xmlns:p14="http://schemas.microsoft.com/office/powerpoint/2010/main" val="27394002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ctrTitle"/>
          </p:nvPr>
        </p:nvSpPr>
        <p:spPr>
          <a:xfrm>
            <a:off x="396240" y="1657350"/>
            <a:ext cx="8351520" cy="3028950"/>
          </a:xfrm>
        </p:spPr>
        <p:txBody>
          <a:bodyPr/>
          <a:lstStyle/>
          <a:p>
            <a:pPr eaLnBrk="1" hangingPunct="1">
              <a:defRPr/>
            </a:pPr>
            <a:r>
              <a:rPr lang="en-CA" altLang="en-US" sz="4000" dirty="0">
                <a:solidFill>
                  <a:srgbClr val="C00000"/>
                </a:solidFill>
                <a:latin typeface="+mj-lt"/>
              </a:rPr>
              <a:t>Forecasting Considerations for Fire Weather</a:t>
            </a:r>
            <a:endParaRPr lang="en-US" altLang="en-US" sz="4000" dirty="0">
              <a:solidFill>
                <a:srgbClr val="C00000"/>
              </a:solidFill>
              <a:latin typeface="+mj-lt"/>
            </a:endParaRPr>
          </a:p>
        </p:txBody>
      </p:sp>
      <p:sp>
        <p:nvSpPr>
          <p:cNvPr id="32771" name="Slide Number Placeholder 1"/>
          <p:cNvSpPr>
            <a:spLocks noGrp="1"/>
          </p:cNvSpPr>
          <p:nvPr>
            <p:ph type="sldNum" sz="quarter" idx="4294967295"/>
          </p:nvPr>
        </p:nvSpPr>
        <p:spPr bwMode="auto">
          <a:xfrm>
            <a:off x="6400800" y="5541169"/>
            <a:ext cx="1600200" cy="357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1pPr>
            <a:lvl2pPr marL="557213" indent="-214313" eaLnBrk="0" hangingPunct="0">
              <a:spcBef>
                <a:spcPct val="20000"/>
              </a:spcBef>
              <a:buClr>
                <a:srgbClr val="306120"/>
              </a:buClr>
              <a:buFont typeface="Wingdings" panose="05000000000000000000" pitchFamily="2" charset="2"/>
              <a:buChar char="§"/>
              <a:defRPr sz="2100">
                <a:solidFill>
                  <a:schemeClr val="tx1"/>
                </a:solidFill>
                <a:latin typeface="Myriad Pro"/>
                <a:ea typeface="Myriad Pro"/>
                <a:cs typeface="Myriad Pro"/>
              </a:defRPr>
            </a:lvl2pPr>
            <a:lvl3pPr marL="857250" indent="-171450" eaLnBrk="0" hangingPunct="0">
              <a:spcBef>
                <a:spcPct val="20000"/>
              </a:spcBef>
              <a:buClr>
                <a:srgbClr val="306120"/>
              </a:buClr>
              <a:buFont typeface="Wingdings" panose="05000000000000000000" pitchFamily="2" charset="2"/>
              <a:buChar char="§"/>
              <a:defRPr sz="1800">
                <a:solidFill>
                  <a:schemeClr val="tx1"/>
                </a:solidFill>
                <a:latin typeface="Myriad Pro"/>
                <a:ea typeface="Myriad Pro"/>
                <a:cs typeface="Myriad Pro"/>
              </a:defRPr>
            </a:lvl3pPr>
            <a:lvl4pPr marL="1200150" indent="-171450" eaLnBrk="0" hangingPunct="0">
              <a:spcBef>
                <a:spcPct val="20000"/>
              </a:spcBef>
              <a:buClr>
                <a:srgbClr val="306120"/>
              </a:buClr>
              <a:buFont typeface="Wingdings" panose="05000000000000000000" pitchFamily="2" charset="2"/>
              <a:buChar char="§"/>
              <a:defRPr sz="1500">
                <a:solidFill>
                  <a:schemeClr val="tx1"/>
                </a:solidFill>
                <a:latin typeface="Myriad Pro"/>
                <a:ea typeface="Myriad Pro"/>
                <a:cs typeface="Myriad Pro"/>
              </a:defRPr>
            </a:lvl4pPr>
            <a:lvl5pPr marL="1543050" indent="-171450" eaLnBrk="0" hangingPunct="0">
              <a:spcBef>
                <a:spcPct val="20000"/>
              </a:spcBef>
              <a:buClr>
                <a:srgbClr val="306120"/>
              </a:buClr>
              <a:buFont typeface="Wingdings" panose="05000000000000000000" pitchFamily="2" charset="2"/>
              <a:buChar char="§"/>
              <a:defRPr sz="1500">
                <a:solidFill>
                  <a:schemeClr val="tx1"/>
                </a:solidFill>
                <a:latin typeface="Myriad Pro"/>
                <a:ea typeface="Myriad Pro"/>
                <a:cs typeface="Myriad Pro"/>
              </a:defRPr>
            </a:lvl5pPr>
            <a:lvl6pPr marL="1885950" indent="-171450" eaLnBrk="0" fontAlgn="base" hangingPunct="0">
              <a:spcBef>
                <a:spcPct val="20000"/>
              </a:spcBef>
              <a:spcAft>
                <a:spcPct val="0"/>
              </a:spcAft>
              <a:buClr>
                <a:srgbClr val="306120"/>
              </a:buClr>
              <a:buFont typeface="Wingdings" panose="05000000000000000000" pitchFamily="2" charset="2"/>
              <a:buChar char="§"/>
              <a:defRPr sz="1500">
                <a:solidFill>
                  <a:schemeClr val="tx1"/>
                </a:solidFill>
                <a:latin typeface="Myriad Pro"/>
                <a:ea typeface="Myriad Pro"/>
                <a:cs typeface="Myriad Pro"/>
              </a:defRPr>
            </a:lvl6pPr>
            <a:lvl7pPr marL="2228850" indent="-171450" eaLnBrk="0" fontAlgn="base" hangingPunct="0">
              <a:spcBef>
                <a:spcPct val="20000"/>
              </a:spcBef>
              <a:spcAft>
                <a:spcPct val="0"/>
              </a:spcAft>
              <a:buClr>
                <a:srgbClr val="306120"/>
              </a:buClr>
              <a:buFont typeface="Wingdings" panose="05000000000000000000" pitchFamily="2" charset="2"/>
              <a:buChar char="§"/>
              <a:defRPr sz="1500">
                <a:solidFill>
                  <a:schemeClr val="tx1"/>
                </a:solidFill>
                <a:latin typeface="Myriad Pro"/>
                <a:ea typeface="Myriad Pro"/>
                <a:cs typeface="Myriad Pro"/>
              </a:defRPr>
            </a:lvl7pPr>
            <a:lvl8pPr marL="2571750" indent="-171450" eaLnBrk="0" fontAlgn="base" hangingPunct="0">
              <a:spcBef>
                <a:spcPct val="20000"/>
              </a:spcBef>
              <a:spcAft>
                <a:spcPct val="0"/>
              </a:spcAft>
              <a:buClr>
                <a:srgbClr val="306120"/>
              </a:buClr>
              <a:buFont typeface="Wingdings" panose="05000000000000000000" pitchFamily="2" charset="2"/>
              <a:buChar char="§"/>
              <a:defRPr sz="1500">
                <a:solidFill>
                  <a:schemeClr val="tx1"/>
                </a:solidFill>
                <a:latin typeface="Myriad Pro"/>
                <a:ea typeface="Myriad Pro"/>
                <a:cs typeface="Myriad Pro"/>
              </a:defRPr>
            </a:lvl8pPr>
            <a:lvl9pPr marL="2914650" indent="-171450" eaLnBrk="0" fontAlgn="base" hangingPunct="0">
              <a:spcBef>
                <a:spcPct val="20000"/>
              </a:spcBef>
              <a:spcAft>
                <a:spcPct val="0"/>
              </a:spcAft>
              <a:buClr>
                <a:srgbClr val="306120"/>
              </a:buClr>
              <a:buFont typeface="Wingdings" panose="05000000000000000000" pitchFamily="2" charset="2"/>
              <a:buChar char="§"/>
              <a:defRPr sz="1500">
                <a:solidFill>
                  <a:schemeClr val="tx1"/>
                </a:solidFill>
                <a:latin typeface="Myriad Pro"/>
                <a:ea typeface="Myriad Pro"/>
                <a:cs typeface="Myriad Pro"/>
              </a:defRPr>
            </a:lvl9pPr>
          </a:lstStyle>
          <a:p>
            <a:pPr eaLnBrk="1" fontAlgn="base" hangingPunct="1">
              <a:spcBef>
                <a:spcPct val="0"/>
              </a:spcBef>
              <a:spcAft>
                <a:spcPct val="0"/>
              </a:spcAft>
              <a:buClrTx/>
              <a:buNone/>
            </a:pPr>
            <a:fld id="{BE11B800-CD34-4482-9C8B-78D15C91A3CC}" type="slidenum">
              <a:rPr lang="en-US" altLang="en-US" sz="1050">
                <a:solidFill>
                  <a:prstClr val="white"/>
                </a:solidFill>
                <a:latin typeface="Arial" panose="020B0604020202020204" pitchFamily="34" charset="0"/>
              </a:rPr>
              <a:pPr eaLnBrk="1" fontAlgn="base" hangingPunct="1">
                <a:spcBef>
                  <a:spcPct val="0"/>
                </a:spcBef>
                <a:spcAft>
                  <a:spcPct val="0"/>
                </a:spcAft>
                <a:buClrTx/>
                <a:buNone/>
              </a:pPr>
              <a:t>36</a:t>
            </a:fld>
            <a:endParaRPr lang="en-US" altLang="en-US" sz="1050">
              <a:solidFill>
                <a:prstClr val="white"/>
              </a:solidFill>
              <a:latin typeface="Arial" panose="020B0604020202020204" pitchFamily="34" charset="0"/>
            </a:endParaRPr>
          </a:p>
        </p:txBody>
      </p:sp>
    </p:spTree>
    <p:extLst>
      <p:ext uri="{BB962C8B-B14F-4D97-AF65-F5344CB8AC3E}">
        <p14:creationId xmlns:p14="http://schemas.microsoft.com/office/powerpoint/2010/main" val="38104239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bwMode="auto">
          <a:xfrm>
            <a:off x="160655" y="3575284"/>
            <a:ext cx="8400415" cy="3114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defTabSz="342900" rtl="0" eaLnBrk="0" fontAlgn="base" hangingPunct="0">
              <a:spcBef>
                <a:spcPct val="20000"/>
              </a:spcBef>
              <a:spcAft>
                <a:spcPct val="0"/>
              </a:spcAft>
              <a:buClr>
                <a:srgbClr val="306120"/>
              </a:buClr>
              <a:buFont typeface="Wingdings" charset="2"/>
              <a:buChar char="§"/>
              <a:defRPr sz="2400" kern="1200">
                <a:solidFill>
                  <a:schemeClr val="tx1"/>
                </a:solidFill>
                <a:latin typeface="Myriad Pro"/>
                <a:ea typeface="Myriad Pro"/>
                <a:cs typeface="Myriad Pro"/>
              </a:defRPr>
            </a:lvl1pPr>
            <a:lvl2pPr marL="557213" indent="-214313" algn="l" defTabSz="342900" rtl="0" eaLnBrk="0" fontAlgn="base" hangingPunct="0">
              <a:spcBef>
                <a:spcPct val="20000"/>
              </a:spcBef>
              <a:spcAft>
                <a:spcPct val="0"/>
              </a:spcAft>
              <a:buClr>
                <a:srgbClr val="306120"/>
              </a:buClr>
              <a:buFont typeface="Wingdings" charset="2"/>
              <a:buChar char="§"/>
              <a:defRPr sz="2100" kern="1200">
                <a:solidFill>
                  <a:schemeClr val="tx1"/>
                </a:solidFill>
                <a:latin typeface="Myriad Pro"/>
                <a:ea typeface="Myriad Pro"/>
                <a:cs typeface="Myriad Pro"/>
              </a:defRPr>
            </a:lvl2pPr>
            <a:lvl3pPr marL="857250" indent="-171450" algn="l" defTabSz="342900" rtl="0" eaLnBrk="0" fontAlgn="base" hangingPunct="0">
              <a:spcBef>
                <a:spcPct val="20000"/>
              </a:spcBef>
              <a:spcAft>
                <a:spcPct val="0"/>
              </a:spcAft>
              <a:buClr>
                <a:srgbClr val="306120"/>
              </a:buClr>
              <a:buFont typeface="Wingdings" charset="2"/>
              <a:buChar char="§"/>
              <a:defRPr sz="1800" kern="1200">
                <a:solidFill>
                  <a:schemeClr val="tx1"/>
                </a:solidFill>
                <a:latin typeface="Myriad Pro"/>
                <a:ea typeface="Myriad Pro"/>
                <a:cs typeface="Myriad Pro"/>
              </a:defRPr>
            </a:lvl3pPr>
            <a:lvl4pPr marL="1200150" indent="-171450" algn="l" defTabSz="342900" rtl="0" eaLnBrk="0" fontAlgn="base" hangingPunct="0">
              <a:spcBef>
                <a:spcPct val="20000"/>
              </a:spcBef>
              <a:spcAft>
                <a:spcPct val="0"/>
              </a:spcAft>
              <a:buClr>
                <a:srgbClr val="306120"/>
              </a:buClr>
              <a:buFont typeface="Wingdings" charset="2"/>
              <a:buChar char="§"/>
              <a:defRPr sz="1500" kern="1200">
                <a:solidFill>
                  <a:schemeClr val="tx1"/>
                </a:solidFill>
                <a:latin typeface="Myriad Pro"/>
                <a:ea typeface="Myriad Pro"/>
                <a:cs typeface="Myriad Pro"/>
              </a:defRPr>
            </a:lvl4pPr>
            <a:lvl5pPr marL="1543050" indent="-171450" algn="l" defTabSz="342900" rtl="0" eaLnBrk="0" fontAlgn="base" hangingPunct="0">
              <a:spcBef>
                <a:spcPct val="20000"/>
              </a:spcBef>
              <a:spcAft>
                <a:spcPct val="0"/>
              </a:spcAft>
              <a:buClr>
                <a:srgbClr val="306120"/>
              </a:buClr>
              <a:buFont typeface="Wingdings" charset="2"/>
              <a:buChar char="§"/>
              <a:defRPr sz="1500" kern="1200">
                <a:solidFill>
                  <a:schemeClr val="tx1"/>
                </a:solidFill>
                <a:latin typeface="Myriad Pro"/>
                <a:ea typeface="Myriad Pro"/>
                <a:cs typeface="Myriad Pro"/>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182563" indent="-182563">
              <a:buFont typeface="Arial" panose="020B0604020202020204" pitchFamily="34" charset="0"/>
              <a:buChar char="•"/>
            </a:pPr>
            <a:r>
              <a:rPr lang="en-CA" sz="2800" b="1" dirty="0">
                <a:latin typeface="+mn-lt"/>
              </a:rPr>
              <a:t>Rain</a:t>
            </a:r>
            <a:endParaRPr lang="en-CA" sz="1200" b="1" dirty="0">
              <a:latin typeface="+mn-lt"/>
            </a:endParaRPr>
          </a:p>
          <a:p>
            <a:pPr marL="538163" indent="-173038">
              <a:buFont typeface="Arial" panose="020B0604020202020204" pitchFamily="34" charset="0"/>
              <a:buChar char="•"/>
            </a:pPr>
            <a:r>
              <a:rPr lang="en-CA" b="1" dirty="0">
                <a:latin typeface="+mn-lt"/>
              </a:rPr>
              <a:t>Fuel moisture thresholds (mm): FFMC=0.5  DMC=1.5  DC=2.8</a:t>
            </a:r>
          </a:p>
          <a:p>
            <a:pPr marL="893763" indent="-173038">
              <a:buFont typeface="Arial" panose="020B0604020202020204" pitchFamily="34" charset="0"/>
              <a:buChar char="•"/>
            </a:pPr>
            <a:r>
              <a:rPr lang="en-CA" sz="2000" b="1" dirty="0">
                <a:latin typeface="+mn-lt"/>
              </a:rPr>
              <a:t>FFMC can recover in hours</a:t>
            </a:r>
          </a:p>
          <a:p>
            <a:pPr marL="538163" indent="-173038">
              <a:buFont typeface="Arial" panose="020B0604020202020204" pitchFamily="34" charset="0"/>
              <a:buChar char="•"/>
            </a:pPr>
            <a:r>
              <a:rPr lang="en-CA" b="1" dirty="0">
                <a:latin typeface="+mn-lt"/>
              </a:rPr>
              <a:t>Slow 50mm+ rainfall may stop large intense fires</a:t>
            </a:r>
          </a:p>
          <a:p>
            <a:pPr marL="538163" indent="-173038">
              <a:buFont typeface="Arial" panose="020B0604020202020204" pitchFamily="34" charset="0"/>
              <a:buChar char="•"/>
            </a:pPr>
            <a:r>
              <a:rPr lang="en-CA" b="1" dirty="0">
                <a:latin typeface="+mn-lt"/>
              </a:rPr>
              <a:t>Dry thunderstorms forecasts critical </a:t>
            </a:r>
          </a:p>
          <a:p>
            <a:pPr marL="893763" indent="-173038">
              <a:buFont typeface="Arial" panose="020B0604020202020204" pitchFamily="34" charset="0"/>
              <a:buChar char="•"/>
            </a:pPr>
            <a:r>
              <a:rPr lang="en-CA" sz="2000" b="1" dirty="0">
                <a:latin typeface="+mn-lt"/>
              </a:rPr>
              <a:t>Borderline stability indexes or dry atmosphere</a:t>
            </a:r>
          </a:p>
          <a:p>
            <a:pPr marL="893763" indent="-173038">
              <a:buFont typeface="Arial" panose="020B0604020202020204" pitchFamily="34" charset="0"/>
              <a:buChar char="•"/>
            </a:pPr>
            <a:r>
              <a:rPr lang="en-CA" sz="2000" b="1" dirty="0">
                <a:latin typeface="+mn-lt"/>
              </a:rPr>
              <a:t>Lightning fires may smolder for days before “arriving”</a:t>
            </a:r>
          </a:p>
        </p:txBody>
      </p:sp>
      <p:pic>
        <p:nvPicPr>
          <p:cNvPr id="1026" name="Picture 2" descr="https://www.ccin.ca/home/sites/default/files/snow/snow_tracker/plot_anom_sdep.pn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608070" y="332999"/>
            <a:ext cx="1710028" cy="1224000"/>
          </a:xfrm>
          <a:prstGeom prst="rect">
            <a:avLst/>
          </a:prstGeom>
          <a:noFill/>
          <a:ln w="12700">
            <a:solidFill>
              <a:srgbClr val="0000FF"/>
            </a:solidFill>
          </a:ln>
          <a:extLst>
            <a:ext uri="{909E8E84-426E-40DD-AFC4-6F175D3DCCD1}">
              <a14:hiddenFill xmlns:a14="http://schemas.microsoft.com/office/drawing/2010/main">
                <a:solidFill>
                  <a:srgbClr val="FFFFFF"/>
                </a:solidFill>
              </a14:hiddenFill>
            </a:ext>
          </a:extLst>
        </p:spPr>
      </p:pic>
      <p:sp>
        <p:nvSpPr>
          <p:cNvPr id="16" name="Rectangle 15"/>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grpSp>
        <p:nvGrpSpPr>
          <p:cNvPr id="13" name="Group 12"/>
          <p:cNvGrpSpPr/>
          <p:nvPr/>
        </p:nvGrpSpPr>
        <p:grpSpPr>
          <a:xfrm>
            <a:off x="5493815" y="1217594"/>
            <a:ext cx="3399915" cy="2813723"/>
            <a:chOff x="5493815" y="1217594"/>
            <a:chExt cx="3399915" cy="2813723"/>
          </a:xfrm>
        </p:grpSpPr>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93815" y="1217594"/>
              <a:ext cx="3399915" cy="2813723"/>
            </a:xfrm>
            <a:prstGeom prst="rect">
              <a:avLst/>
            </a:prstGeom>
          </p:spPr>
        </p:pic>
        <p:sp>
          <p:nvSpPr>
            <p:cNvPr id="10" name="TextBox 9"/>
            <p:cNvSpPr txBox="1"/>
            <p:nvPr/>
          </p:nvSpPr>
          <p:spPr>
            <a:xfrm>
              <a:off x="6301766" y="3439378"/>
              <a:ext cx="2546243" cy="369332"/>
            </a:xfrm>
            <a:prstGeom prst="rect">
              <a:avLst/>
            </a:prstGeom>
            <a:solidFill>
              <a:srgbClr val="FFCCCC"/>
            </a:solidFill>
          </p:spPr>
          <p:txBody>
            <a:bodyPr wrap="square" rtlCol="0">
              <a:spAutoFit/>
            </a:bodyPr>
            <a:lstStyle/>
            <a:p>
              <a:pPr algn="ctr"/>
              <a:r>
                <a:rPr lang="en-CA" b="1" dirty="0">
                  <a:latin typeface="Calibri" panose="020F0502020204030204" pitchFamily="34" charset="0"/>
                  <a:cs typeface="Calibri" panose="020F0502020204030204" pitchFamily="34" charset="0"/>
                </a:rPr>
                <a:t>Thunderstorm gust front</a:t>
              </a:r>
            </a:p>
          </p:txBody>
        </p:sp>
        <p:cxnSp>
          <p:nvCxnSpPr>
            <p:cNvPr id="11" name="Straight Arrow Connector 10"/>
            <p:cNvCxnSpPr/>
            <p:nvPr/>
          </p:nvCxnSpPr>
          <p:spPr bwMode="auto">
            <a:xfrm flipH="1" flipV="1">
              <a:off x="6744368" y="2955573"/>
              <a:ext cx="1139128" cy="483808"/>
            </a:xfrm>
            <a:prstGeom prst="straightConnector1">
              <a:avLst/>
            </a:prstGeom>
            <a:solidFill>
              <a:schemeClr val="bg1"/>
            </a:solidFill>
            <a:ln w="3175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5" name="Rectangle 14"/>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3" name="Content Placeholder 2"/>
          <p:cNvSpPr>
            <a:spLocks noGrp="1"/>
          </p:cNvSpPr>
          <p:nvPr>
            <p:ph idx="1"/>
          </p:nvPr>
        </p:nvSpPr>
        <p:spPr>
          <a:xfrm>
            <a:off x="153669" y="976632"/>
            <a:ext cx="6024403" cy="2135666"/>
          </a:xfrm>
        </p:spPr>
        <p:txBody>
          <a:bodyPr/>
          <a:lstStyle/>
          <a:p>
            <a:pPr marL="182563" indent="-182563">
              <a:buFont typeface="Arial" panose="020B0604020202020204" pitchFamily="34" charset="0"/>
              <a:buChar char="•"/>
            </a:pPr>
            <a:r>
              <a:rPr lang="en-CA" sz="2800" b="1" dirty="0">
                <a:latin typeface="+mn-lt"/>
              </a:rPr>
              <a:t>Snow depth:</a:t>
            </a:r>
          </a:p>
          <a:p>
            <a:pPr marL="538163" indent="-184150">
              <a:buFont typeface="Arial" panose="020B0604020202020204" pitchFamily="34" charset="0"/>
              <a:buChar char="•"/>
            </a:pPr>
            <a:r>
              <a:rPr lang="en-CA" b="1" dirty="0">
                <a:latin typeface="+mn-lt"/>
              </a:rPr>
              <a:t>Mainly affects timing of spring fire season</a:t>
            </a:r>
          </a:p>
          <a:p>
            <a:pPr marL="538163" indent="-184150">
              <a:buFont typeface="Arial" panose="020B0604020202020204" pitchFamily="34" charset="0"/>
              <a:buChar char="•"/>
            </a:pPr>
            <a:r>
              <a:rPr lang="en-CA" b="1" dirty="0">
                <a:latin typeface="+mn-lt"/>
              </a:rPr>
              <a:t>Has little bearing on summer fire season</a:t>
            </a:r>
          </a:p>
          <a:p>
            <a:pPr marL="538163" indent="-184150">
              <a:buFont typeface="Arial" panose="020B0604020202020204" pitchFamily="34" charset="0"/>
              <a:buChar char="•"/>
            </a:pPr>
            <a:r>
              <a:rPr lang="en-CA" b="1" dirty="0">
                <a:latin typeface="+mn-lt"/>
              </a:rPr>
              <a:t>Snow cover helps determine when to start/stop FWI</a:t>
            </a:r>
          </a:p>
          <a:p>
            <a:pPr marL="538163" indent="-184150">
              <a:buFont typeface="Arial" panose="020B0604020202020204" pitchFamily="34" charset="0"/>
              <a:buChar char="•"/>
            </a:pPr>
            <a:endParaRPr lang="en-CA" b="1" dirty="0">
              <a:latin typeface="+mn-lt"/>
            </a:endParaRPr>
          </a:p>
        </p:txBody>
      </p:sp>
      <p:sp>
        <p:nvSpPr>
          <p:cNvPr id="4" name="Slide Number Placeholder 3"/>
          <p:cNvSpPr>
            <a:spLocks noGrp="1"/>
          </p:cNvSpPr>
          <p:nvPr>
            <p:ph type="sldNum" sz="quarter" idx="12"/>
          </p:nvPr>
        </p:nvSpPr>
        <p:spPr/>
        <p:txBody>
          <a:bodyPr/>
          <a:lstStyle/>
          <a:p>
            <a:fld id="{24D37E20-3B86-41FA-8018-7BB57659C1CE}" type="slidenum">
              <a:rPr lang="en-CA" altLang="en-US" smtClean="0"/>
              <a:pPr/>
              <a:t>37</a:t>
            </a:fld>
            <a:endParaRPr lang="en-US" altLang="en-US"/>
          </a:p>
        </p:txBody>
      </p:sp>
      <p:sp>
        <p:nvSpPr>
          <p:cNvPr id="17" name="Rectangle 2"/>
          <p:cNvSpPr txBox="1">
            <a:spLocks noChangeArrowheads="1"/>
          </p:cNvSpPr>
          <p:nvPr/>
        </p:nvSpPr>
        <p:spPr bwMode="auto">
          <a:xfrm>
            <a:off x="163512" y="179435"/>
            <a:ext cx="3002598"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Precipitation</a:t>
            </a:r>
          </a:p>
        </p:txBody>
      </p:sp>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11884" y="2724723"/>
            <a:ext cx="1620000" cy="1399091"/>
          </a:xfrm>
          <a:prstGeom prst="rect">
            <a:avLst/>
          </a:prstGeom>
        </p:spPr>
      </p:pic>
    </p:spTree>
    <p:extLst>
      <p:ext uri="{BB962C8B-B14F-4D97-AF65-F5344CB8AC3E}">
        <p14:creationId xmlns:p14="http://schemas.microsoft.com/office/powerpoint/2010/main" val="250633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5" name="Rectangle 14"/>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3" name="Content Placeholder 2"/>
          <p:cNvSpPr>
            <a:spLocks noGrp="1"/>
          </p:cNvSpPr>
          <p:nvPr>
            <p:ph idx="1"/>
          </p:nvPr>
        </p:nvSpPr>
        <p:spPr>
          <a:xfrm>
            <a:off x="325120" y="1102362"/>
            <a:ext cx="8554720" cy="5295760"/>
          </a:xfrm>
        </p:spPr>
        <p:txBody>
          <a:bodyPr/>
          <a:lstStyle/>
          <a:p>
            <a:pPr marL="182563" indent="-182563">
              <a:spcBef>
                <a:spcPts val="0"/>
              </a:spcBef>
              <a:spcAft>
                <a:spcPts val="1200"/>
              </a:spcAft>
              <a:buFont typeface="Arial" panose="020B0604020202020204" pitchFamily="34" charset="0"/>
              <a:buChar char="•"/>
            </a:pPr>
            <a:r>
              <a:rPr lang="en-CA" sz="2800" b="1" dirty="0">
                <a:latin typeface="+mn-lt"/>
              </a:rPr>
              <a:t>Wind speed and direction shifts</a:t>
            </a:r>
          </a:p>
          <a:p>
            <a:pPr lvl="1">
              <a:spcBef>
                <a:spcPts val="0"/>
              </a:spcBef>
              <a:spcAft>
                <a:spcPts val="1200"/>
              </a:spcAft>
              <a:buFont typeface="Arial" panose="020B0604020202020204" pitchFamily="34" charset="0"/>
              <a:buChar char="•"/>
            </a:pPr>
            <a:r>
              <a:rPr lang="en-CA" sz="2400" b="1" dirty="0">
                <a:latin typeface="Calibri" panose="020F0502020204030204" pitchFamily="34" charset="0"/>
                <a:cs typeface="Calibri" panose="020F0502020204030204" pitchFamily="34" charset="0"/>
              </a:rPr>
              <a:t>Problems for suppression crews:</a:t>
            </a:r>
          </a:p>
          <a:p>
            <a:pPr marL="893763" lvl="1">
              <a:spcBef>
                <a:spcPts val="0"/>
              </a:spcBef>
              <a:spcAft>
                <a:spcPts val="1200"/>
              </a:spcAft>
              <a:buFont typeface="Arial" panose="020B0604020202020204" pitchFamily="34" charset="0"/>
              <a:buChar char="•"/>
            </a:pPr>
            <a:r>
              <a:rPr lang="en-CA" sz="2000" b="1" dirty="0">
                <a:latin typeface="Calibri" panose="020F0502020204030204" pitchFamily="34" charset="0"/>
                <a:cs typeface="Calibri" panose="020F0502020204030204" pitchFamily="34" charset="0"/>
              </a:rPr>
              <a:t>Can create a long and intense leading front</a:t>
            </a:r>
          </a:p>
          <a:p>
            <a:pPr lvl="1">
              <a:spcBef>
                <a:spcPts val="0"/>
              </a:spcBef>
              <a:spcAft>
                <a:spcPts val="1200"/>
              </a:spcAft>
              <a:buFont typeface="Arial" panose="020B0604020202020204" pitchFamily="34" charset="0"/>
              <a:buChar char="•"/>
            </a:pPr>
            <a:r>
              <a:rPr lang="en-CA" sz="2400" b="1" dirty="0">
                <a:latin typeface="+mn-lt"/>
              </a:rPr>
              <a:t>May bring different air mass characteristics</a:t>
            </a:r>
          </a:p>
          <a:p>
            <a:pPr lvl="1">
              <a:spcBef>
                <a:spcPts val="0"/>
              </a:spcBef>
              <a:spcAft>
                <a:spcPts val="1200"/>
              </a:spcAft>
              <a:buFont typeface="Arial" panose="020B0604020202020204" pitchFamily="34" charset="0"/>
              <a:buChar char="•"/>
            </a:pPr>
            <a:r>
              <a:rPr lang="en-CA" sz="2400" b="1" dirty="0">
                <a:latin typeface="+mn-lt"/>
              </a:rPr>
              <a:t>Usually daytime occurrence but can happen overnight</a:t>
            </a:r>
          </a:p>
          <a:p>
            <a:pPr lvl="1">
              <a:spcBef>
                <a:spcPts val="0"/>
              </a:spcBef>
              <a:spcAft>
                <a:spcPts val="1200"/>
              </a:spcAft>
              <a:buFont typeface="Arial" panose="020B0604020202020204" pitchFamily="34" charset="0"/>
              <a:buChar char="•"/>
            </a:pPr>
            <a:r>
              <a:rPr lang="en-CA" sz="2400" b="1" dirty="0">
                <a:latin typeface="+mn-lt"/>
              </a:rPr>
              <a:t>Windy period may be short but problematic</a:t>
            </a:r>
          </a:p>
          <a:p>
            <a:pPr marL="893763" lvl="1">
              <a:spcBef>
                <a:spcPts val="0"/>
              </a:spcBef>
              <a:spcAft>
                <a:spcPts val="1200"/>
              </a:spcAft>
              <a:buFont typeface="Arial" panose="020B0604020202020204" pitchFamily="34" charset="0"/>
              <a:buChar char="•"/>
            </a:pPr>
            <a:r>
              <a:rPr lang="en-CA" sz="2000" b="1" dirty="0">
                <a:latin typeface="+mn-lt"/>
              </a:rPr>
              <a:t>Fires may escape </a:t>
            </a:r>
          </a:p>
        </p:txBody>
      </p:sp>
      <p:sp>
        <p:nvSpPr>
          <p:cNvPr id="4" name="Slide Number Placeholder 3"/>
          <p:cNvSpPr>
            <a:spLocks noGrp="1"/>
          </p:cNvSpPr>
          <p:nvPr>
            <p:ph type="sldNum" sz="quarter" idx="12"/>
          </p:nvPr>
        </p:nvSpPr>
        <p:spPr/>
        <p:txBody>
          <a:bodyPr/>
          <a:lstStyle/>
          <a:p>
            <a:fld id="{24D37E20-3B86-41FA-8018-7BB57659C1CE}" type="slidenum">
              <a:rPr lang="en-CA" altLang="en-US" smtClean="0"/>
              <a:pPr/>
              <a:t>38</a:t>
            </a:fld>
            <a:endParaRPr lang="en-US" altLang="en-US"/>
          </a:p>
        </p:txBody>
      </p:sp>
      <p:grpSp>
        <p:nvGrpSpPr>
          <p:cNvPr id="8" name="Group 7"/>
          <p:cNvGrpSpPr/>
          <p:nvPr/>
        </p:nvGrpSpPr>
        <p:grpSpPr>
          <a:xfrm>
            <a:off x="6868480" y="1190914"/>
            <a:ext cx="1179903" cy="1537256"/>
            <a:chOff x="5212366" y="3886577"/>
            <a:chExt cx="1179903" cy="1537256"/>
          </a:xfrm>
        </p:grpSpPr>
        <p:sp>
          <p:nvSpPr>
            <p:cNvPr id="5" name="Oval 4"/>
            <p:cNvSpPr>
              <a:spLocks noChangeAspect="1"/>
            </p:cNvSpPr>
            <p:nvPr/>
          </p:nvSpPr>
          <p:spPr>
            <a:xfrm rot="2399713">
              <a:off x="5212366" y="4065681"/>
              <a:ext cx="537882" cy="1358152"/>
            </a:xfrm>
            <a:prstGeom prst="ellipse">
              <a:avLst/>
            </a:prstGeom>
            <a:gradFill>
              <a:gsLst>
                <a:gs pos="0">
                  <a:schemeClr val="bg1">
                    <a:lumMod val="85000"/>
                  </a:schemeClr>
                </a:gs>
                <a:gs pos="2000">
                  <a:schemeClr val="bg1">
                    <a:lumMod val="85000"/>
                  </a:schemeClr>
                </a:gs>
              </a:gsLst>
            </a:gradFill>
            <a:ln w="19050">
              <a:solidFill>
                <a:srgbClr val="FF99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7" name="Straight Arrow Connector 6"/>
            <p:cNvCxnSpPr/>
            <p:nvPr/>
          </p:nvCxnSpPr>
          <p:spPr>
            <a:xfrm flipV="1">
              <a:off x="5853951" y="4051664"/>
              <a:ext cx="179294" cy="251394"/>
            </a:xfrm>
            <a:prstGeom prst="straightConnector1">
              <a:avLst/>
            </a:prstGeom>
            <a:ln>
              <a:solidFill>
                <a:srgbClr val="FF66CC"/>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5408733" y="4966449"/>
              <a:ext cx="391428" cy="35424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767787" y="4613454"/>
              <a:ext cx="373034" cy="35299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5581039" y="4790678"/>
              <a:ext cx="387476" cy="352791"/>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098599" y="3886577"/>
              <a:ext cx="293670" cy="307777"/>
            </a:xfrm>
            <a:prstGeom prst="rect">
              <a:avLst/>
            </a:prstGeom>
            <a:noFill/>
          </p:spPr>
          <p:txBody>
            <a:bodyPr wrap="none" rtlCol="0">
              <a:spAutoFit/>
            </a:bodyPr>
            <a:lstStyle/>
            <a:p>
              <a:r>
                <a:rPr lang="en-CA" sz="1400" b="1" dirty="0">
                  <a:solidFill>
                    <a:srgbClr val="FF66CC"/>
                  </a:solidFill>
                </a:rPr>
                <a:t>A</a:t>
              </a:r>
            </a:p>
          </p:txBody>
        </p:sp>
        <p:sp>
          <p:nvSpPr>
            <p:cNvPr id="14" name="TextBox 13"/>
            <p:cNvSpPr txBox="1"/>
            <p:nvPr/>
          </p:nvSpPr>
          <p:spPr>
            <a:xfrm>
              <a:off x="5957707" y="5101427"/>
              <a:ext cx="285656" cy="307777"/>
            </a:xfrm>
            <a:prstGeom prst="rect">
              <a:avLst/>
            </a:prstGeom>
            <a:noFill/>
          </p:spPr>
          <p:txBody>
            <a:bodyPr wrap="none" rtlCol="0">
              <a:spAutoFit/>
            </a:bodyPr>
            <a:lstStyle/>
            <a:p>
              <a:r>
                <a:rPr lang="en-CA" sz="1400" b="1" dirty="0">
                  <a:solidFill>
                    <a:srgbClr val="C00000"/>
                  </a:solidFill>
                </a:rPr>
                <a:t>B</a:t>
              </a:r>
            </a:p>
          </p:txBody>
        </p:sp>
      </p:grpSp>
      <p:sp>
        <p:nvSpPr>
          <p:cNvPr id="17"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Wind</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b="6816"/>
          <a:stretch/>
        </p:blipFill>
        <p:spPr>
          <a:xfrm>
            <a:off x="4757547" y="4251986"/>
            <a:ext cx="3698430" cy="1980000"/>
          </a:xfrm>
          <a:prstGeom prst="rect">
            <a:avLst/>
          </a:prstGeom>
          <a:ln w="12700">
            <a:solidFill>
              <a:schemeClr val="tx1"/>
            </a:solidFill>
          </a:ln>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7083" y="4248000"/>
            <a:ext cx="3679200" cy="1989836"/>
          </a:xfrm>
          <a:prstGeom prst="rect">
            <a:avLst/>
          </a:prstGeom>
          <a:ln w="12700">
            <a:solidFill>
              <a:schemeClr val="tx1"/>
            </a:solidFill>
          </a:ln>
        </p:spPr>
      </p:pic>
      <p:sp>
        <p:nvSpPr>
          <p:cNvPr id="12" name="Oval 11"/>
          <p:cNvSpPr>
            <a:spLocks noChangeAspect="1"/>
          </p:cNvSpPr>
          <p:nvPr/>
        </p:nvSpPr>
        <p:spPr>
          <a:xfrm>
            <a:off x="1637423" y="5533076"/>
            <a:ext cx="720000" cy="720000"/>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8" name="Oval 17"/>
          <p:cNvSpPr>
            <a:spLocks noChangeAspect="1"/>
          </p:cNvSpPr>
          <p:nvPr/>
        </p:nvSpPr>
        <p:spPr>
          <a:xfrm>
            <a:off x="5609983" y="5543236"/>
            <a:ext cx="720000" cy="720000"/>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9" name="Oval 18"/>
          <p:cNvSpPr>
            <a:spLocks noChangeAspect="1"/>
          </p:cNvSpPr>
          <p:nvPr/>
        </p:nvSpPr>
        <p:spPr>
          <a:xfrm>
            <a:off x="7713103" y="4781236"/>
            <a:ext cx="720000" cy="720000"/>
          </a:xfrm>
          <a:prstGeom prst="ellipse">
            <a:avLst/>
          </a:prstGeom>
          <a:noFill/>
          <a:ln w="38100">
            <a:solidFill>
              <a:srgbClr val="FF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9701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5" name="Rectangle 14"/>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3" name="Content Placeholder 2"/>
          <p:cNvSpPr>
            <a:spLocks noGrp="1"/>
          </p:cNvSpPr>
          <p:nvPr>
            <p:ph idx="1"/>
          </p:nvPr>
        </p:nvSpPr>
        <p:spPr>
          <a:xfrm>
            <a:off x="325120" y="1102362"/>
            <a:ext cx="8554720" cy="4726938"/>
          </a:xfrm>
        </p:spPr>
        <p:txBody>
          <a:bodyPr/>
          <a:lstStyle/>
          <a:p>
            <a:pPr>
              <a:buFont typeface="Arial" panose="020B0604020202020204" pitchFamily="34" charset="0"/>
              <a:buChar char="•"/>
            </a:pPr>
            <a:r>
              <a:rPr lang="en-CA" sz="2800" b="1" dirty="0">
                <a:latin typeface="+mn-lt"/>
              </a:rPr>
              <a:t>RH “recovery”</a:t>
            </a:r>
            <a:endParaRPr lang="en-CA" sz="1200" b="1" dirty="0">
              <a:latin typeface="+mn-lt"/>
            </a:endParaRPr>
          </a:p>
          <a:p>
            <a:pPr marL="538163" indent="-173038">
              <a:buFont typeface="Arial" panose="020B0604020202020204" pitchFamily="34" charset="0"/>
              <a:buChar char="•"/>
            </a:pPr>
            <a:r>
              <a:rPr lang="en-CA" b="1" dirty="0">
                <a:latin typeface="+mn-lt"/>
              </a:rPr>
              <a:t>Do we get close to saturation overnight?</a:t>
            </a:r>
          </a:p>
          <a:p>
            <a:pPr marL="538163" indent="-173038">
              <a:buFont typeface="Arial" panose="020B0604020202020204" pitchFamily="34" charset="0"/>
              <a:buChar char="•"/>
            </a:pPr>
            <a:r>
              <a:rPr lang="en-CA" b="1" dirty="0">
                <a:latin typeface="+mn-lt"/>
              </a:rPr>
              <a:t>Dry windy warm nights continue fire growth</a:t>
            </a:r>
          </a:p>
          <a:p>
            <a:pPr marL="538163" indent="-173038">
              <a:buFont typeface="Arial" panose="020B0604020202020204" pitchFamily="34" charset="0"/>
              <a:buChar char="•"/>
            </a:pPr>
            <a:endParaRPr lang="en-CA" b="1" dirty="0">
              <a:latin typeface="+mn-lt"/>
            </a:endParaRPr>
          </a:p>
          <a:p>
            <a:pPr marL="538163" indent="-173038">
              <a:buFont typeface="Arial" panose="020B0604020202020204" pitchFamily="34" charset="0"/>
              <a:buChar char="•"/>
            </a:pPr>
            <a:endParaRPr lang="en-CA" b="1" dirty="0">
              <a:latin typeface="+mn-lt"/>
            </a:endParaRPr>
          </a:p>
          <a:p>
            <a:pPr marL="538163" indent="-173038">
              <a:buFont typeface="Arial" panose="020B0604020202020204" pitchFamily="34" charset="0"/>
              <a:buChar char="•"/>
            </a:pPr>
            <a:endParaRPr lang="en-CA" b="1" dirty="0">
              <a:latin typeface="+mn-lt"/>
            </a:endParaRPr>
          </a:p>
          <a:p>
            <a:pPr marL="538163" indent="-173038">
              <a:buFont typeface="Arial" panose="020B0604020202020204" pitchFamily="34" charset="0"/>
              <a:buChar char="•"/>
            </a:pPr>
            <a:endParaRPr lang="en-CA" b="1" dirty="0">
              <a:latin typeface="+mn-lt"/>
            </a:endParaRPr>
          </a:p>
          <a:p>
            <a:pPr marL="182563" indent="-173038">
              <a:buFont typeface="Arial" panose="020B0604020202020204" pitchFamily="34" charset="0"/>
              <a:buChar char="•"/>
            </a:pPr>
            <a:r>
              <a:rPr lang="en-CA" sz="2800" b="1" dirty="0">
                <a:latin typeface="+mn-lt"/>
              </a:rPr>
              <a:t>Temperature/RH Crossover</a:t>
            </a:r>
          </a:p>
          <a:p>
            <a:pPr marL="538163" indent="-173038">
              <a:buFont typeface="Arial" panose="020B0604020202020204" pitchFamily="34" charset="0"/>
              <a:buChar char="•"/>
            </a:pPr>
            <a:r>
              <a:rPr lang="en-CA" b="1" dirty="0">
                <a:latin typeface="+mn-lt"/>
              </a:rPr>
              <a:t>RH (%) at or below temperature value (e.g. T=20  RH &lt;= 20%)</a:t>
            </a:r>
          </a:p>
          <a:p>
            <a:pPr marL="538163" indent="-173038">
              <a:buFont typeface="Arial" panose="020B0604020202020204" pitchFamily="34" charset="0"/>
              <a:buChar char="•"/>
            </a:pPr>
            <a:r>
              <a:rPr lang="en-CA" b="1" dirty="0">
                <a:latin typeface="+mn-lt"/>
              </a:rPr>
              <a:t>FFMC = 92 or higher: very high to extreme range</a:t>
            </a:r>
          </a:p>
        </p:txBody>
      </p:sp>
      <p:sp>
        <p:nvSpPr>
          <p:cNvPr id="4" name="Slide Number Placeholder 3"/>
          <p:cNvSpPr>
            <a:spLocks noGrp="1"/>
          </p:cNvSpPr>
          <p:nvPr>
            <p:ph type="sldNum" sz="quarter" idx="12"/>
          </p:nvPr>
        </p:nvSpPr>
        <p:spPr/>
        <p:txBody>
          <a:bodyPr/>
          <a:lstStyle/>
          <a:p>
            <a:fld id="{24D37E20-3B86-41FA-8018-7BB57659C1CE}" type="slidenum">
              <a:rPr lang="en-CA" altLang="en-US" smtClean="0"/>
              <a:pPr/>
              <a:t>39</a:t>
            </a:fld>
            <a:endParaRPr lang="en-US" altLang="en-US"/>
          </a:p>
        </p:txBody>
      </p:sp>
      <p:sp>
        <p:nvSpPr>
          <p:cNvPr id="17"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Temperature and RH Trends</a:t>
            </a:r>
          </a:p>
        </p:txBody>
      </p:sp>
      <p:pic>
        <p:nvPicPr>
          <p:cNvPr id="5" name="Picture 4"/>
          <p:cNvPicPr>
            <a:picLocks noChangeAspect="1"/>
          </p:cNvPicPr>
          <p:nvPr/>
        </p:nvPicPr>
        <p:blipFill>
          <a:blip r:embed="rId2"/>
          <a:stretch>
            <a:fillRect/>
          </a:stretch>
        </p:blipFill>
        <p:spPr>
          <a:xfrm>
            <a:off x="4823957" y="2535059"/>
            <a:ext cx="3209822" cy="2227672"/>
          </a:xfrm>
          <a:prstGeom prst="rect">
            <a:avLst/>
          </a:prstGeom>
        </p:spPr>
      </p:pic>
    </p:spTree>
    <p:extLst>
      <p:ext uri="{BB962C8B-B14F-4D97-AF65-F5344CB8AC3E}">
        <p14:creationId xmlns:p14="http://schemas.microsoft.com/office/powerpoint/2010/main" val="4026110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1" name="Rectangle 10"/>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fld id="{417AD33D-438D-4AA5-849A-FA82CB8F9BCB}" type="slidenum">
              <a:rPr lang="en-US" altLang="en-US">
                <a:solidFill>
                  <a:prstClr val="black"/>
                </a:solidFill>
                <a:latin typeface="Calibri" panose="020F0502020204030204" pitchFamily="34" charset="0"/>
              </a:rPr>
              <a:pPr eaLnBrk="1" fontAlgn="base" hangingPunct="1">
                <a:spcBef>
                  <a:spcPct val="0"/>
                </a:spcBef>
                <a:spcAft>
                  <a:spcPct val="0"/>
                </a:spcAft>
              </a:pPr>
              <a:t>4</a:t>
            </a:fld>
            <a:endParaRPr lang="en-US" altLang="en-US">
              <a:solidFill>
                <a:prstClr val="black"/>
              </a:solidFill>
              <a:latin typeface="Calibri" panose="020F0502020204030204" pitchFamily="34" charset="0"/>
            </a:endParaRPr>
          </a:p>
        </p:txBody>
      </p:sp>
      <p:sp>
        <p:nvSpPr>
          <p:cNvPr id="13"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Fire Starters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24329" y="435151"/>
            <a:ext cx="3507651" cy="3060457"/>
          </a:xfrm>
          <a:prstGeom prst="rect">
            <a:avLst/>
          </a:prstGeom>
        </p:spPr>
      </p:pic>
      <p:sp>
        <p:nvSpPr>
          <p:cNvPr id="6151" name="Rectangle 7"/>
          <p:cNvSpPr>
            <a:spLocks noGrp="1" noChangeArrowheads="1"/>
          </p:cNvSpPr>
          <p:nvPr>
            <p:ph idx="1"/>
          </p:nvPr>
        </p:nvSpPr>
        <p:spPr>
          <a:xfrm>
            <a:off x="173040" y="987336"/>
            <a:ext cx="5844540" cy="4053143"/>
          </a:xfrm>
          <a:effectLst/>
        </p:spPr>
        <p:txBody>
          <a:bodyPr/>
          <a:lstStyle/>
          <a:p>
            <a:pPr marL="0" indent="0" eaLnBrk="1" hangingPunct="1">
              <a:buNone/>
              <a:defRPr/>
            </a:pPr>
            <a:r>
              <a:rPr lang="en-US" altLang="en-US" sz="2800" b="1" dirty="0">
                <a:latin typeface="+mj-lt"/>
              </a:rPr>
              <a:t>Natural phenomena</a:t>
            </a:r>
          </a:p>
          <a:p>
            <a:pPr marL="355600" indent="-173038" eaLnBrk="1" hangingPunct="1">
              <a:buFont typeface="Arial" panose="020B0604020202020204" pitchFamily="34" charset="0"/>
              <a:buChar char="•"/>
              <a:defRPr/>
            </a:pPr>
            <a:r>
              <a:rPr lang="en-US" altLang="en-US" sz="2800" b="1" dirty="0">
                <a:latin typeface="+mj-lt"/>
              </a:rPr>
              <a:t>Lightning</a:t>
            </a:r>
          </a:p>
          <a:p>
            <a:pPr marL="355600" indent="-173038" eaLnBrk="1" hangingPunct="1">
              <a:buFont typeface="Arial" panose="020B0604020202020204" pitchFamily="34" charset="0"/>
              <a:buChar char="•"/>
              <a:defRPr/>
            </a:pPr>
            <a:r>
              <a:rPr lang="en-US" altLang="en-US" sz="2800" b="1" dirty="0">
                <a:latin typeface="+mj-lt"/>
              </a:rPr>
              <a:t>Other causes: rare</a:t>
            </a:r>
          </a:p>
          <a:p>
            <a:pPr marL="361950" indent="0" eaLnBrk="1" hangingPunct="1">
              <a:buNone/>
              <a:defRPr/>
            </a:pPr>
            <a:endParaRPr lang="en-US" altLang="en-US" sz="1400" b="1" dirty="0">
              <a:latin typeface="+mj-lt"/>
            </a:endParaRPr>
          </a:p>
          <a:p>
            <a:pPr marL="0" indent="0" eaLnBrk="1" hangingPunct="1">
              <a:buNone/>
              <a:defRPr/>
            </a:pPr>
            <a:r>
              <a:rPr lang="en-US" altLang="en-US" sz="2800" b="1" dirty="0">
                <a:latin typeface="+mj-lt"/>
              </a:rPr>
              <a:t>Humans</a:t>
            </a:r>
          </a:p>
          <a:p>
            <a:pPr marL="355600" indent="-173038" eaLnBrk="1" hangingPunct="1">
              <a:buFont typeface="Arial" panose="020B0604020202020204" pitchFamily="34" charset="0"/>
              <a:buChar char="•"/>
              <a:defRPr/>
            </a:pPr>
            <a:r>
              <a:rPr lang="en-US" altLang="en-US" sz="2800" b="1" dirty="0">
                <a:latin typeface="+mj-lt"/>
              </a:rPr>
              <a:t>Recreational</a:t>
            </a:r>
          </a:p>
          <a:p>
            <a:pPr marL="355600" indent="-173038" eaLnBrk="1" hangingPunct="1">
              <a:buFont typeface="Arial" panose="020B0604020202020204" pitchFamily="34" charset="0"/>
              <a:buChar char="•"/>
              <a:defRPr/>
            </a:pPr>
            <a:r>
              <a:rPr lang="en-US" altLang="en-US" sz="2800" b="1" dirty="0">
                <a:latin typeface="+mj-lt"/>
              </a:rPr>
              <a:t>Industry</a:t>
            </a:r>
          </a:p>
          <a:p>
            <a:pPr marL="355600" indent="-173038" eaLnBrk="1" hangingPunct="1">
              <a:buFont typeface="Arial" panose="020B0604020202020204" pitchFamily="34" charset="0"/>
              <a:buChar char="•"/>
              <a:defRPr/>
            </a:pPr>
            <a:r>
              <a:rPr lang="en-US" altLang="en-US" sz="2800" b="1" dirty="0">
                <a:latin typeface="+mj-lt"/>
              </a:rPr>
              <a:t>Lax diligence</a:t>
            </a:r>
          </a:p>
        </p:txBody>
      </p:sp>
      <p:pic>
        <p:nvPicPr>
          <p:cNvPr id="8" name="Picture 7"/>
          <p:cNvPicPr>
            <a:picLocks noChangeAspect="1" noChangeArrowheads="1"/>
          </p:cNvPicPr>
          <p:nvPr/>
        </p:nvPicPr>
        <p:blipFill>
          <a:blip r:embed="rId4"/>
          <a:srcRect/>
          <a:stretch>
            <a:fillRect/>
          </a:stretch>
        </p:blipFill>
        <p:spPr bwMode="auto">
          <a:xfrm>
            <a:off x="5736690" y="1667974"/>
            <a:ext cx="3243239" cy="237809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7"/>
          <p:cNvSpPr txBox="1">
            <a:spLocks noChangeArrowheads="1"/>
          </p:cNvSpPr>
          <p:nvPr/>
        </p:nvSpPr>
        <p:spPr bwMode="auto">
          <a:xfrm>
            <a:off x="4554000" y="4220233"/>
            <a:ext cx="4524019" cy="1040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defTabSz="342900" rtl="0" eaLnBrk="0" fontAlgn="base" hangingPunct="0">
              <a:spcBef>
                <a:spcPct val="20000"/>
              </a:spcBef>
              <a:spcAft>
                <a:spcPct val="0"/>
              </a:spcAft>
              <a:buClr>
                <a:srgbClr val="306120"/>
              </a:buClr>
              <a:buFont typeface="Wingdings" charset="2"/>
              <a:buChar char="§"/>
              <a:defRPr sz="2400" kern="1200">
                <a:solidFill>
                  <a:schemeClr val="tx1"/>
                </a:solidFill>
                <a:latin typeface="Myriad Pro"/>
                <a:ea typeface="Myriad Pro"/>
                <a:cs typeface="Myriad Pro"/>
              </a:defRPr>
            </a:lvl1pPr>
            <a:lvl2pPr marL="557213" indent="-214313" algn="l" defTabSz="342900" rtl="0" eaLnBrk="0" fontAlgn="base" hangingPunct="0">
              <a:spcBef>
                <a:spcPct val="20000"/>
              </a:spcBef>
              <a:spcAft>
                <a:spcPct val="0"/>
              </a:spcAft>
              <a:buClr>
                <a:srgbClr val="306120"/>
              </a:buClr>
              <a:buFont typeface="Wingdings" charset="2"/>
              <a:buChar char="§"/>
              <a:defRPr sz="2100" kern="1200">
                <a:solidFill>
                  <a:schemeClr val="tx1"/>
                </a:solidFill>
                <a:latin typeface="Myriad Pro"/>
                <a:ea typeface="Myriad Pro"/>
                <a:cs typeface="Myriad Pro"/>
              </a:defRPr>
            </a:lvl2pPr>
            <a:lvl3pPr marL="857250" indent="-171450" algn="l" defTabSz="342900" rtl="0" eaLnBrk="0" fontAlgn="base" hangingPunct="0">
              <a:spcBef>
                <a:spcPct val="20000"/>
              </a:spcBef>
              <a:spcAft>
                <a:spcPct val="0"/>
              </a:spcAft>
              <a:buClr>
                <a:srgbClr val="306120"/>
              </a:buClr>
              <a:buFont typeface="Wingdings" charset="2"/>
              <a:buChar char="§"/>
              <a:defRPr sz="1800" kern="1200">
                <a:solidFill>
                  <a:schemeClr val="tx1"/>
                </a:solidFill>
                <a:latin typeface="Myriad Pro"/>
                <a:ea typeface="Myriad Pro"/>
                <a:cs typeface="Myriad Pro"/>
              </a:defRPr>
            </a:lvl3pPr>
            <a:lvl4pPr marL="1200150" indent="-171450" algn="l" defTabSz="342900" rtl="0" eaLnBrk="0" fontAlgn="base" hangingPunct="0">
              <a:spcBef>
                <a:spcPct val="20000"/>
              </a:spcBef>
              <a:spcAft>
                <a:spcPct val="0"/>
              </a:spcAft>
              <a:buClr>
                <a:srgbClr val="306120"/>
              </a:buClr>
              <a:buFont typeface="Wingdings" charset="2"/>
              <a:buChar char="§"/>
              <a:defRPr sz="1500" kern="1200">
                <a:solidFill>
                  <a:schemeClr val="tx1"/>
                </a:solidFill>
                <a:latin typeface="Myriad Pro"/>
                <a:ea typeface="Myriad Pro"/>
                <a:cs typeface="Myriad Pro"/>
              </a:defRPr>
            </a:lvl4pPr>
            <a:lvl5pPr marL="1543050" indent="-171450" algn="l" defTabSz="342900" rtl="0" eaLnBrk="0" fontAlgn="base" hangingPunct="0">
              <a:spcBef>
                <a:spcPct val="20000"/>
              </a:spcBef>
              <a:spcAft>
                <a:spcPct val="0"/>
              </a:spcAft>
              <a:buClr>
                <a:srgbClr val="306120"/>
              </a:buClr>
              <a:buFont typeface="Wingdings" charset="2"/>
              <a:buChar char="§"/>
              <a:defRPr sz="1500" kern="1200">
                <a:solidFill>
                  <a:schemeClr val="tx1"/>
                </a:solidFill>
                <a:latin typeface="Myriad Pro"/>
                <a:ea typeface="Myriad Pro"/>
                <a:cs typeface="Myriad Pro"/>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eaLnBrk="1" hangingPunct="1">
              <a:buFont typeface="Wingdings" charset="2"/>
              <a:buNone/>
              <a:defRPr/>
            </a:pPr>
            <a:r>
              <a:rPr lang="en-US" altLang="en-US" sz="2800" b="1" dirty="0">
                <a:latin typeface="+mj-lt"/>
              </a:rPr>
              <a:t>Natural landscape renewal:</a:t>
            </a:r>
          </a:p>
          <a:p>
            <a:pPr marL="355600" indent="-173038" eaLnBrk="1" hangingPunct="1">
              <a:buFont typeface="Arial" panose="020B0604020202020204" pitchFamily="34" charset="0"/>
              <a:buChar char="•"/>
              <a:defRPr/>
            </a:pPr>
            <a:r>
              <a:rPr lang="en-US" altLang="en-US" b="1" dirty="0">
                <a:latin typeface="+mj-lt"/>
              </a:rPr>
              <a:t>Opens </a:t>
            </a:r>
            <a:r>
              <a:rPr lang="en-US" altLang="en-US" b="1" dirty="0" err="1">
                <a:latin typeface="+mj-lt"/>
              </a:rPr>
              <a:t>serotinous</a:t>
            </a:r>
            <a:r>
              <a:rPr lang="en-US" altLang="en-US" b="1" dirty="0">
                <a:latin typeface="+mj-lt"/>
              </a:rPr>
              <a:t> cones</a:t>
            </a:r>
          </a:p>
          <a:p>
            <a:pPr marL="361950" indent="0" eaLnBrk="1" hangingPunct="1">
              <a:buFont typeface="Wingdings" charset="2"/>
              <a:buNone/>
              <a:defRPr/>
            </a:pPr>
            <a:endParaRPr lang="en-US" altLang="en-US" b="1" dirty="0">
              <a:latin typeface="+mj-lt"/>
            </a:endParaRPr>
          </a:p>
        </p:txBody>
      </p:sp>
      <p:pic>
        <p:nvPicPr>
          <p:cNvPr id="4" name="Picture 3"/>
          <p:cNvPicPr>
            <a:picLocks noChangeAspect="1"/>
          </p:cNvPicPr>
          <p:nvPr/>
        </p:nvPicPr>
        <p:blipFill>
          <a:blip r:embed="rId5"/>
          <a:stretch>
            <a:fillRect/>
          </a:stretch>
        </p:blipFill>
        <p:spPr>
          <a:xfrm>
            <a:off x="180073" y="4943993"/>
            <a:ext cx="2111838" cy="1297342"/>
          </a:xfrm>
          <a:prstGeom prst="rect">
            <a:avLst/>
          </a:prstGeom>
        </p:spPr>
      </p:pic>
      <p:pic>
        <p:nvPicPr>
          <p:cNvPr id="5" name="Picture 4"/>
          <p:cNvPicPr>
            <a:picLocks noChangeAspect="1"/>
          </p:cNvPicPr>
          <p:nvPr/>
        </p:nvPicPr>
        <p:blipFill>
          <a:blip r:embed="rId6"/>
          <a:stretch>
            <a:fillRect/>
          </a:stretch>
        </p:blipFill>
        <p:spPr>
          <a:xfrm>
            <a:off x="2060102" y="4801291"/>
            <a:ext cx="1838713" cy="1297342"/>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644413" y="3721301"/>
            <a:ext cx="1927966" cy="1082439"/>
          </a:xfrm>
          <a:prstGeom prst="rect">
            <a:avLst/>
          </a:prstGeom>
        </p:spPr>
      </p:pic>
      <p:sp>
        <p:nvSpPr>
          <p:cNvPr id="14" name="Rectangle 7"/>
          <p:cNvSpPr txBox="1">
            <a:spLocks noChangeArrowheads="1"/>
          </p:cNvSpPr>
          <p:nvPr/>
        </p:nvSpPr>
        <p:spPr bwMode="auto">
          <a:xfrm>
            <a:off x="4572379" y="5674574"/>
            <a:ext cx="4689760" cy="5326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defTabSz="342900" rtl="0" eaLnBrk="0" fontAlgn="base" hangingPunct="0">
              <a:spcBef>
                <a:spcPct val="20000"/>
              </a:spcBef>
              <a:spcAft>
                <a:spcPct val="0"/>
              </a:spcAft>
              <a:buClr>
                <a:srgbClr val="306120"/>
              </a:buClr>
              <a:buFont typeface="Wingdings" charset="2"/>
              <a:buChar char="§"/>
              <a:defRPr sz="2400" kern="1200">
                <a:solidFill>
                  <a:schemeClr val="tx1"/>
                </a:solidFill>
                <a:latin typeface="Myriad Pro"/>
                <a:ea typeface="Myriad Pro"/>
                <a:cs typeface="Myriad Pro"/>
              </a:defRPr>
            </a:lvl1pPr>
            <a:lvl2pPr marL="557213" indent="-214313" algn="l" defTabSz="342900" rtl="0" eaLnBrk="0" fontAlgn="base" hangingPunct="0">
              <a:spcBef>
                <a:spcPct val="20000"/>
              </a:spcBef>
              <a:spcAft>
                <a:spcPct val="0"/>
              </a:spcAft>
              <a:buClr>
                <a:srgbClr val="306120"/>
              </a:buClr>
              <a:buFont typeface="Wingdings" charset="2"/>
              <a:buChar char="§"/>
              <a:defRPr sz="2100" kern="1200">
                <a:solidFill>
                  <a:schemeClr val="tx1"/>
                </a:solidFill>
                <a:latin typeface="Myriad Pro"/>
                <a:ea typeface="Myriad Pro"/>
                <a:cs typeface="Myriad Pro"/>
              </a:defRPr>
            </a:lvl2pPr>
            <a:lvl3pPr marL="857250" indent="-171450" algn="l" defTabSz="342900" rtl="0" eaLnBrk="0" fontAlgn="base" hangingPunct="0">
              <a:spcBef>
                <a:spcPct val="20000"/>
              </a:spcBef>
              <a:spcAft>
                <a:spcPct val="0"/>
              </a:spcAft>
              <a:buClr>
                <a:srgbClr val="306120"/>
              </a:buClr>
              <a:buFont typeface="Wingdings" charset="2"/>
              <a:buChar char="§"/>
              <a:defRPr sz="1800" kern="1200">
                <a:solidFill>
                  <a:schemeClr val="tx1"/>
                </a:solidFill>
                <a:latin typeface="Myriad Pro"/>
                <a:ea typeface="Myriad Pro"/>
                <a:cs typeface="Myriad Pro"/>
              </a:defRPr>
            </a:lvl3pPr>
            <a:lvl4pPr marL="1200150" indent="-171450" algn="l" defTabSz="342900" rtl="0" eaLnBrk="0" fontAlgn="base" hangingPunct="0">
              <a:spcBef>
                <a:spcPct val="20000"/>
              </a:spcBef>
              <a:spcAft>
                <a:spcPct val="0"/>
              </a:spcAft>
              <a:buClr>
                <a:srgbClr val="306120"/>
              </a:buClr>
              <a:buFont typeface="Wingdings" charset="2"/>
              <a:buChar char="§"/>
              <a:defRPr sz="1500" kern="1200">
                <a:solidFill>
                  <a:schemeClr val="tx1"/>
                </a:solidFill>
                <a:latin typeface="Myriad Pro"/>
                <a:ea typeface="Myriad Pro"/>
                <a:cs typeface="Myriad Pro"/>
              </a:defRPr>
            </a:lvl4pPr>
            <a:lvl5pPr marL="1543050" indent="-171450" algn="l" defTabSz="342900" rtl="0" eaLnBrk="0" fontAlgn="base" hangingPunct="0">
              <a:spcBef>
                <a:spcPct val="20000"/>
              </a:spcBef>
              <a:spcAft>
                <a:spcPct val="0"/>
              </a:spcAft>
              <a:buClr>
                <a:srgbClr val="306120"/>
              </a:buClr>
              <a:buFont typeface="Wingdings" charset="2"/>
              <a:buChar char="§"/>
              <a:defRPr sz="1500" kern="1200">
                <a:solidFill>
                  <a:schemeClr val="tx1"/>
                </a:solidFill>
                <a:latin typeface="Myriad Pro"/>
                <a:ea typeface="Myriad Pro"/>
                <a:cs typeface="Myriad Pro"/>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354013" indent="-171450" eaLnBrk="1" hangingPunct="1">
              <a:buFont typeface="Arial" panose="020B0604020202020204" pitchFamily="34" charset="0"/>
              <a:buChar char="•"/>
              <a:defRPr/>
            </a:pPr>
            <a:r>
              <a:rPr lang="en-US" altLang="en-US" b="1" dirty="0">
                <a:latin typeface="+mj-lt"/>
              </a:rPr>
              <a:t>Cleans flammable surface fuels</a:t>
            </a:r>
          </a:p>
          <a:p>
            <a:pPr marL="361950" indent="0" eaLnBrk="1" hangingPunct="1">
              <a:buFont typeface="Wingdings" charset="2"/>
              <a:buNone/>
              <a:defRPr/>
            </a:pPr>
            <a:endParaRPr lang="en-US" altLang="en-US" b="1" dirty="0">
              <a:latin typeface="+mj-lt"/>
            </a:endParaRPr>
          </a:p>
        </p:txBody>
      </p:sp>
      <p:sp>
        <p:nvSpPr>
          <p:cNvPr id="15" name="Rectangle 7"/>
          <p:cNvSpPr txBox="1">
            <a:spLocks noChangeArrowheads="1"/>
          </p:cNvSpPr>
          <p:nvPr/>
        </p:nvSpPr>
        <p:spPr bwMode="auto">
          <a:xfrm>
            <a:off x="4554000" y="5185028"/>
            <a:ext cx="4524019" cy="5854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defTabSz="342900" rtl="0" eaLnBrk="0" fontAlgn="base" hangingPunct="0">
              <a:spcBef>
                <a:spcPct val="20000"/>
              </a:spcBef>
              <a:spcAft>
                <a:spcPct val="0"/>
              </a:spcAft>
              <a:buClr>
                <a:srgbClr val="306120"/>
              </a:buClr>
              <a:buFont typeface="Wingdings" charset="2"/>
              <a:buChar char="§"/>
              <a:defRPr sz="2400" kern="1200">
                <a:solidFill>
                  <a:schemeClr val="tx1"/>
                </a:solidFill>
                <a:latin typeface="Myriad Pro"/>
                <a:ea typeface="Myriad Pro"/>
                <a:cs typeface="Myriad Pro"/>
              </a:defRPr>
            </a:lvl1pPr>
            <a:lvl2pPr marL="557213" indent="-214313" algn="l" defTabSz="342900" rtl="0" eaLnBrk="0" fontAlgn="base" hangingPunct="0">
              <a:spcBef>
                <a:spcPct val="20000"/>
              </a:spcBef>
              <a:spcAft>
                <a:spcPct val="0"/>
              </a:spcAft>
              <a:buClr>
                <a:srgbClr val="306120"/>
              </a:buClr>
              <a:buFont typeface="Wingdings" charset="2"/>
              <a:buChar char="§"/>
              <a:defRPr sz="2100" kern="1200">
                <a:solidFill>
                  <a:schemeClr val="tx1"/>
                </a:solidFill>
                <a:latin typeface="Myriad Pro"/>
                <a:ea typeface="Myriad Pro"/>
                <a:cs typeface="Myriad Pro"/>
              </a:defRPr>
            </a:lvl2pPr>
            <a:lvl3pPr marL="857250" indent="-171450" algn="l" defTabSz="342900" rtl="0" eaLnBrk="0" fontAlgn="base" hangingPunct="0">
              <a:spcBef>
                <a:spcPct val="20000"/>
              </a:spcBef>
              <a:spcAft>
                <a:spcPct val="0"/>
              </a:spcAft>
              <a:buClr>
                <a:srgbClr val="306120"/>
              </a:buClr>
              <a:buFont typeface="Wingdings" charset="2"/>
              <a:buChar char="§"/>
              <a:defRPr sz="1800" kern="1200">
                <a:solidFill>
                  <a:schemeClr val="tx1"/>
                </a:solidFill>
                <a:latin typeface="Myriad Pro"/>
                <a:ea typeface="Myriad Pro"/>
                <a:cs typeface="Myriad Pro"/>
              </a:defRPr>
            </a:lvl3pPr>
            <a:lvl4pPr marL="1200150" indent="-171450" algn="l" defTabSz="342900" rtl="0" eaLnBrk="0" fontAlgn="base" hangingPunct="0">
              <a:spcBef>
                <a:spcPct val="20000"/>
              </a:spcBef>
              <a:spcAft>
                <a:spcPct val="0"/>
              </a:spcAft>
              <a:buClr>
                <a:srgbClr val="306120"/>
              </a:buClr>
              <a:buFont typeface="Wingdings" charset="2"/>
              <a:buChar char="§"/>
              <a:defRPr sz="1500" kern="1200">
                <a:solidFill>
                  <a:schemeClr val="tx1"/>
                </a:solidFill>
                <a:latin typeface="Myriad Pro"/>
                <a:ea typeface="Myriad Pro"/>
                <a:cs typeface="Myriad Pro"/>
              </a:defRPr>
            </a:lvl4pPr>
            <a:lvl5pPr marL="1543050" indent="-171450" algn="l" defTabSz="342900" rtl="0" eaLnBrk="0" fontAlgn="base" hangingPunct="0">
              <a:spcBef>
                <a:spcPct val="20000"/>
              </a:spcBef>
              <a:spcAft>
                <a:spcPct val="0"/>
              </a:spcAft>
              <a:buClr>
                <a:srgbClr val="306120"/>
              </a:buClr>
              <a:buFont typeface="Wingdings" charset="2"/>
              <a:buChar char="§"/>
              <a:defRPr sz="1500" kern="1200">
                <a:solidFill>
                  <a:schemeClr val="tx1"/>
                </a:solidFill>
                <a:latin typeface="Myriad Pro"/>
                <a:ea typeface="Myriad Pro"/>
                <a:cs typeface="Myriad Pro"/>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354013" indent="-182563" eaLnBrk="1" hangingPunct="1">
              <a:buFont typeface="Arial" panose="020B0604020202020204" pitchFamily="34" charset="0"/>
              <a:buChar char="•"/>
              <a:defRPr/>
            </a:pPr>
            <a:r>
              <a:rPr lang="en-US" altLang="en-US" b="1" dirty="0">
                <a:latin typeface="+mj-lt"/>
              </a:rPr>
              <a:t>Restarts natural growth cycles</a:t>
            </a:r>
          </a:p>
          <a:p>
            <a:pPr marL="361950" indent="0" eaLnBrk="1" hangingPunct="1">
              <a:buFont typeface="Wingdings" charset="2"/>
              <a:buNone/>
              <a:defRPr/>
            </a:pPr>
            <a:endParaRPr lang="en-US" altLang="en-US" b="1" dirty="0">
              <a:latin typeface="+mj-lt"/>
            </a:endParaRPr>
          </a:p>
        </p:txBody>
      </p:sp>
    </p:spTree>
    <p:extLst>
      <p:ext uri="{BB962C8B-B14F-4D97-AF65-F5344CB8AC3E}">
        <p14:creationId xmlns:p14="http://schemas.microsoft.com/office/powerpoint/2010/main" val="298322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861560" y="1117600"/>
            <a:ext cx="4114800" cy="4114800"/>
            <a:chOff x="3022600" y="1930400"/>
            <a:chExt cx="4114800" cy="4114800"/>
          </a:xfrm>
        </p:grpSpPr>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22600" y="1930400"/>
              <a:ext cx="4114800" cy="4114800"/>
            </a:xfrm>
            <a:prstGeom prst="rect">
              <a:avLst/>
            </a:prstGeom>
          </p:spPr>
        </p:pic>
        <p:sp>
          <p:nvSpPr>
            <p:cNvPr id="14" name="Freeform 13"/>
            <p:cNvSpPr/>
            <p:nvPr/>
          </p:nvSpPr>
          <p:spPr bwMode="auto">
            <a:xfrm>
              <a:off x="3628390" y="2997467"/>
              <a:ext cx="3117850" cy="1074159"/>
            </a:xfrm>
            <a:custGeom>
              <a:avLst/>
              <a:gdLst>
                <a:gd name="connsiteX0" fmla="*/ 0 w 3200400"/>
                <a:gd name="connsiteY0" fmla="*/ 126161 h 1360636"/>
                <a:gd name="connsiteX1" fmla="*/ 388620 w 3200400"/>
                <a:gd name="connsiteY1" fmla="*/ 57581 h 1360636"/>
                <a:gd name="connsiteX2" fmla="*/ 651510 w 3200400"/>
                <a:gd name="connsiteY2" fmla="*/ 857681 h 1360636"/>
                <a:gd name="connsiteX3" fmla="*/ 857250 w 3200400"/>
                <a:gd name="connsiteY3" fmla="*/ 1360601 h 1360636"/>
                <a:gd name="connsiteX4" fmla="*/ 1211580 w 3200400"/>
                <a:gd name="connsiteY4" fmla="*/ 880541 h 1360636"/>
                <a:gd name="connsiteX5" fmla="*/ 1577340 w 3200400"/>
                <a:gd name="connsiteY5" fmla="*/ 274751 h 1360636"/>
                <a:gd name="connsiteX6" fmla="*/ 2125980 w 3200400"/>
                <a:gd name="connsiteY6" fmla="*/ 69011 h 1360636"/>
                <a:gd name="connsiteX7" fmla="*/ 2548890 w 3200400"/>
                <a:gd name="connsiteY7" fmla="*/ 320471 h 1360636"/>
                <a:gd name="connsiteX8" fmla="*/ 2926080 w 3200400"/>
                <a:gd name="connsiteY8" fmla="*/ 983411 h 1360636"/>
                <a:gd name="connsiteX9" fmla="*/ 3143250 w 3200400"/>
                <a:gd name="connsiteY9" fmla="*/ 1257731 h 1360636"/>
                <a:gd name="connsiteX10" fmla="*/ 3200400 w 3200400"/>
                <a:gd name="connsiteY10" fmla="*/ 1257731 h 1360636"/>
                <a:gd name="connsiteX0" fmla="*/ 0 w 3200400"/>
                <a:gd name="connsiteY0" fmla="*/ 126161 h 1360921"/>
                <a:gd name="connsiteX1" fmla="*/ 388620 w 3200400"/>
                <a:gd name="connsiteY1" fmla="*/ 57581 h 1360921"/>
                <a:gd name="connsiteX2" fmla="*/ 651510 w 3200400"/>
                <a:gd name="connsiteY2" fmla="*/ 857681 h 1360921"/>
                <a:gd name="connsiteX3" fmla="*/ 857250 w 3200400"/>
                <a:gd name="connsiteY3" fmla="*/ 1360601 h 1360921"/>
                <a:gd name="connsiteX4" fmla="*/ 1211580 w 3200400"/>
                <a:gd name="connsiteY4" fmla="*/ 789101 h 1360921"/>
                <a:gd name="connsiteX5" fmla="*/ 1577340 w 3200400"/>
                <a:gd name="connsiteY5" fmla="*/ 274751 h 1360921"/>
                <a:gd name="connsiteX6" fmla="*/ 2125980 w 3200400"/>
                <a:gd name="connsiteY6" fmla="*/ 69011 h 1360921"/>
                <a:gd name="connsiteX7" fmla="*/ 2548890 w 3200400"/>
                <a:gd name="connsiteY7" fmla="*/ 320471 h 1360921"/>
                <a:gd name="connsiteX8" fmla="*/ 2926080 w 3200400"/>
                <a:gd name="connsiteY8" fmla="*/ 983411 h 1360921"/>
                <a:gd name="connsiteX9" fmla="*/ 3143250 w 3200400"/>
                <a:gd name="connsiteY9" fmla="*/ 1257731 h 1360921"/>
                <a:gd name="connsiteX10" fmla="*/ 3200400 w 3200400"/>
                <a:gd name="connsiteY10" fmla="*/ 1257731 h 1360921"/>
                <a:gd name="connsiteX0" fmla="*/ 0 w 3200400"/>
                <a:gd name="connsiteY0" fmla="*/ 126161 h 1284127"/>
                <a:gd name="connsiteX1" fmla="*/ 388620 w 3200400"/>
                <a:gd name="connsiteY1" fmla="*/ 57581 h 1284127"/>
                <a:gd name="connsiteX2" fmla="*/ 651510 w 3200400"/>
                <a:gd name="connsiteY2" fmla="*/ 857681 h 1284127"/>
                <a:gd name="connsiteX3" fmla="*/ 857250 w 3200400"/>
                <a:gd name="connsiteY3" fmla="*/ 1200581 h 1284127"/>
                <a:gd name="connsiteX4" fmla="*/ 1211580 w 3200400"/>
                <a:gd name="connsiteY4" fmla="*/ 789101 h 1284127"/>
                <a:gd name="connsiteX5" fmla="*/ 1577340 w 3200400"/>
                <a:gd name="connsiteY5" fmla="*/ 274751 h 1284127"/>
                <a:gd name="connsiteX6" fmla="*/ 2125980 w 3200400"/>
                <a:gd name="connsiteY6" fmla="*/ 69011 h 1284127"/>
                <a:gd name="connsiteX7" fmla="*/ 2548890 w 3200400"/>
                <a:gd name="connsiteY7" fmla="*/ 320471 h 1284127"/>
                <a:gd name="connsiteX8" fmla="*/ 2926080 w 3200400"/>
                <a:gd name="connsiteY8" fmla="*/ 983411 h 1284127"/>
                <a:gd name="connsiteX9" fmla="*/ 3143250 w 3200400"/>
                <a:gd name="connsiteY9" fmla="*/ 1257731 h 1284127"/>
                <a:gd name="connsiteX10" fmla="*/ 3200400 w 3200400"/>
                <a:gd name="connsiteY10" fmla="*/ 1257731 h 1284127"/>
                <a:gd name="connsiteX0" fmla="*/ 0 w 3200400"/>
                <a:gd name="connsiteY0" fmla="*/ 111771 h 1269737"/>
                <a:gd name="connsiteX1" fmla="*/ 388620 w 3200400"/>
                <a:gd name="connsiteY1" fmla="*/ 43191 h 1269737"/>
                <a:gd name="connsiteX2" fmla="*/ 605790 w 3200400"/>
                <a:gd name="connsiteY2" fmla="*/ 648981 h 1269737"/>
                <a:gd name="connsiteX3" fmla="*/ 857250 w 3200400"/>
                <a:gd name="connsiteY3" fmla="*/ 1186191 h 1269737"/>
                <a:gd name="connsiteX4" fmla="*/ 1211580 w 3200400"/>
                <a:gd name="connsiteY4" fmla="*/ 774711 h 1269737"/>
                <a:gd name="connsiteX5" fmla="*/ 1577340 w 3200400"/>
                <a:gd name="connsiteY5" fmla="*/ 260361 h 1269737"/>
                <a:gd name="connsiteX6" fmla="*/ 2125980 w 3200400"/>
                <a:gd name="connsiteY6" fmla="*/ 54621 h 1269737"/>
                <a:gd name="connsiteX7" fmla="*/ 2548890 w 3200400"/>
                <a:gd name="connsiteY7" fmla="*/ 306081 h 1269737"/>
                <a:gd name="connsiteX8" fmla="*/ 2926080 w 3200400"/>
                <a:gd name="connsiteY8" fmla="*/ 969021 h 1269737"/>
                <a:gd name="connsiteX9" fmla="*/ 3143250 w 3200400"/>
                <a:gd name="connsiteY9" fmla="*/ 1243341 h 1269737"/>
                <a:gd name="connsiteX10" fmla="*/ 3200400 w 3200400"/>
                <a:gd name="connsiteY10" fmla="*/ 1243341 h 1269737"/>
                <a:gd name="connsiteX0" fmla="*/ 0 w 3200400"/>
                <a:gd name="connsiteY0" fmla="*/ 111771 h 1269737"/>
                <a:gd name="connsiteX1" fmla="*/ 388620 w 3200400"/>
                <a:gd name="connsiteY1" fmla="*/ 43191 h 1269737"/>
                <a:gd name="connsiteX2" fmla="*/ 605790 w 3200400"/>
                <a:gd name="connsiteY2" fmla="*/ 648981 h 1269737"/>
                <a:gd name="connsiteX3" fmla="*/ 857250 w 3200400"/>
                <a:gd name="connsiteY3" fmla="*/ 1186191 h 1269737"/>
                <a:gd name="connsiteX4" fmla="*/ 1165860 w 3200400"/>
                <a:gd name="connsiteY4" fmla="*/ 694701 h 1269737"/>
                <a:gd name="connsiteX5" fmla="*/ 1577340 w 3200400"/>
                <a:gd name="connsiteY5" fmla="*/ 260361 h 1269737"/>
                <a:gd name="connsiteX6" fmla="*/ 2125980 w 3200400"/>
                <a:gd name="connsiteY6" fmla="*/ 54621 h 1269737"/>
                <a:gd name="connsiteX7" fmla="*/ 2548890 w 3200400"/>
                <a:gd name="connsiteY7" fmla="*/ 306081 h 1269737"/>
                <a:gd name="connsiteX8" fmla="*/ 2926080 w 3200400"/>
                <a:gd name="connsiteY8" fmla="*/ 969021 h 1269737"/>
                <a:gd name="connsiteX9" fmla="*/ 3143250 w 3200400"/>
                <a:gd name="connsiteY9" fmla="*/ 1243341 h 1269737"/>
                <a:gd name="connsiteX10" fmla="*/ 3200400 w 3200400"/>
                <a:gd name="connsiteY10" fmla="*/ 1243341 h 1269737"/>
                <a:gd name="connsiteX0" fmla="*/ 0 w 3200400"/>
                <a:gd name="connsiteY0" fmla="*/ 111771 h 1269737"/>
                <a:gd name="connsiteX1" fmla="*/ 388620 w 3200400"/>
                <a:gd name="connsiteY1" fmla="*/ 43191 h 1269737"/>
                <a:gd name="connsiteX2" fmla="*/ 605790 w 3200400"/>
                <a:gd name="connsiteY2" fmla="*/ 648981 h 1269737"/>
                <a:gd name="connsiteX3" fmla="*/ 857250 w 3200400"/>
                <a:gd name="connsiteY3" fmla="*/ 1065541 h 1269737"/>
                <a:gd name="connsiteX4" fmla="*/ 1165860 w 3200400"/>
                <a:gd name="connsiteY4" fmla="*/ 694701 h 1269737"/>
                <a:gd name="connsiteX5" fmla="*/ 1577340 w 3200400"/>
                <a:gd name="connsiteY5" fmla="*/ 260361 h 1269737"/>
                <a:gd name="connsiteX6" fmla="*/ 2125980 w 3200400"/>
                <a:gd name="connsiteY6" fmla="*/ 54621 h 1269737"/>
                <a:gd name="connsiteX7" fmla="*/ 2548890 w 3200400"/>
                <a:gd name="connsiteY7" fmla="*/ 306081 h 1269737"/>
                <a:gd name="connsiteX8" fmla="*/ 2926080 w 3200400"/>
                <a:gd name="connsiteY8" fmla="*/ 969021 h 1269737"/>
                <a:gd name="connsiteX9" fmla="*/ 3143250 w 3200400"/>
                <a:gd name="connsiteY9" fmla="*/ 1243341 h 1269737"/>
                <a:gd name="connsiteX10" fmla="*/ 3200400 w 3200400"/>
                <a:gd name="connsiteY10" fmla="*/ 1243341 h 1269737"/>
                <a:gd name="connsiteX0" fmla="*/ 0 w 3200400"/>
                <a:gd name="connsiteY0" fmla="*/ 99545 h 1257511"/>
                <a:gd name="connsiteX1" fmla="*/ 388620 w 3200400"/>
                <a:gd name="connsiteY1" fmla="*/ 30965 h 1257511"/>
                <a:gd name="connsiteX2" fmla="*/ 535940 w 3200400"/>
                <a:gd name="connsiteY2" fmla="*/ 471655 h 1257511"/>
                <a:gd name="connsiteX3" fmla="*/ 857250 w 3200400"/>
                <a:gd name="connsiteY3" fmla="*/ 1053315 h 1257511"/>
                <a:gd name="connsiteX4" fmla="*/ 1165860 w 3200400"/>
                <a:gd name="connsiteY4" fmla="*/ 682475 h 1257511"/>
                <a:gd name="connsiteX5" fmla="*/ 1577340 w 3200400"/>
                <a:gd name="connsiteY5" fmla="*/ 248135 h 1257511"/>
                <a:gd name="connsiteX6" fmla="*/ 2125980 w 3200400"/>
                <a:gd name="connsiteY6" fmla="*/ 42395 h 1257511"/>
                <a:gd name="connsiteX7" fmla="*/ 2548890 w 3200400"/>
                <a:gd name="connsiteY7" fmla="*/ 293855 h 1257511"/>
                <a:gd name="connsiteX8" fmla="*/ 2926080 w 3200400"/>
                <a:gd name="connsiteY8" fmla="*/ 956795 h 1257511"/>
                <a:gd name="connsiteX9" fmla="*/ 3143250 w 3200400"/>
                <a:gd name="connsiteY9" fmla="*/ 1231115 h 1257511"/>
                <a:gd name="connsiteX10" fmla="*/ 3200400 w 3200400"/>
                <a:gd name="connsiteY10" fmla="*/ 1231115 h 1257511"/>
                <a:gd name="connsiteX0" fmla="*/ 0 w 3200400"/>
                <a:gd name="connsiteY0" fmla="*/ 99545 h 1257511"/>
                <a:gd name="connsiteX1" fmla="*/ 388620 w 3200400"/>
                <a:gd name="connsiteY1" fmla="*/ 30965 h 1257511"/>
                <a:gd name="connsiteX2" fmla="*/ 535940 w 3200400"/>
                <a:gd name="connsiteY2" fmla="*/ 471655 h 1257511"/>
                <a:gd name="connsiteX3" fmla="*/ 857250 w 3200400"/>
                <a:gd name="connsiteY3" fmla="*/ 1053315 h 1257511"/>
                <a:gd name="connsiteX4" fmla="*/ 1165860 w 3200400"/>
                <a:gd name="connsiteY4" fmla="*/ 682475 h 1257511"/>
                <a:gd name="connsiteX5" fmla="*/ 1577340 w 3200400"/>
                <a:gd name="connsiteY5" fmla="*/ 248135 h 1257511"/>
                <a:gd name="connsiteX6" fmla="*/ 2125980 w 3200400"/>
                <a:gd name="connsiteY6" fmla="*/ 42395 h 1257511"/>
                <a:gd name="connsiteX7" fmla="*/ 2548890 w 3200400"/>
                <a:gd name="connsiteY7" fmla="*/ 293855 h 1257511"/>
                <a:gd name="connsiteX8" fmla="*/ 2926080 w 3200400"/>
                <a:gd name="connsiteY8" fmla="*/ 956795 h 1257511"/>
                <a:gd name="connsiteX9" fmla="*/ 3143250 w 3200400"/>
                <a:gd name="connsiteY9" fmla="*/ 1231115 h 1257511"/>
                <a:gd name="connsiteX10" fmla="*/ 3200400 w 3200400"/>
                <a:gd name="connsiteY10" fmla="*/ 1231115 h 1257511"/>
                <a:gd name="connsiteX0" fmla="*/ 0 w 3200400"/>
                <a:gd name="connsiteY0" fmla="*/ 99545 h 1257511"/>
                <a:gd name="connsiteX1" fmla="*/ 388620 w 3200400"/>
                <a:gd name="connsiteY1" fmla="*/ 30965 h 1257511"/>
                <a:gd name="connsiteX2" fmla="*/ 535940 w 3200400"/>
                <a:gd name="connsiteY2" fmla="*/ 471655 h 1257511"/>
                <a:gd name="connsiteX3" fmla="*/ 857250 w 3200400"/>
                <a:gd name="connsiteY3" fmla="*/ 1053315 h 1257511"/>
                <a:gd name="connsiteX4" fmla="*/ 1165860 w 3200400"/>
                <a:gd name="connsiteY4" fmla="*/ 682475 h 1257511"/>
                <a:gd name="connsiteX5" fmla="*/ 1577340 w 3200400"/>
                <a:gd name="connsiteY5" fmla="*/ 248135 h 1257511"/>
                <a:gd name="connsiteX6" fmla="*/ 2125980 w 3200400"/>
                <a:gd name="connsiteY6" fmla="*/ 42395 h 1257511"/>
                <a:gd name="connsiteX7" fmla="*/ 2548890 w 3200400"/>
                <a:gd name="connsiteY7" fmla="*/ 293855 h 1257511"/>
                <a:gd name="connsiteX8" fmla="*/ 2926080 w 3200400"/>
                <a:gd name="connsiteY8" fmla="*/ 956795 h 1257511"/>
                <a:gd name="connsiteX9" fmla="*/ 3143250 w 3200400"/>
                <a:gd name="connsiteY9" fmla="*/ 1231115 h 1257511"/>
                <a:gd name="connsiteX10" fmla="*/ 3200400 w 3200400"/>
                <a:gd name="connsiteY10" fmla="*/ 1231115 h 1257511"/>
                <a:gd name="connsiteX0" fmla="*/ 0 w 3200400"/>
                <a:gd name="connsiteY0" fmla="*/ 99545 h 1233174"/>
                <a:gd name="connsiteX1" fmla="*/ 388620 w 3200400"/>
                <a:gd name="connsiteY1" fmla="*/ 30965 h 1233174"/>
                <a:gd name="connsiteX2" fmla="*/ 535940 w 3200400"/>
                <a:gd name="connsiteY2" fmla="*/ 471655 h 1233174"/>
                <a:gd name="connsiteX3" fmla="*/ 857250 w 3200400"/>
                <a:gd name="connsiteY3" fmla="*/ 1053315 h 1233174"/>
                <a:gd name="connsiteX4" fmla="*/ 1165860 w 3200400"/>
                <a:gd name="connsiteY4" fmla="*/ 682475 h 1233174"/>
                <a:gd name="connsiteX5" fmla="*/ 1577340 w 3200400"/>
                <a:gd name="connsiteY5" fmla="*/ 248135 h 1233174"/>
                <a:gd name="connsiteX6" fmla="*/ 2125980 w 3200400"/>
                <a:gd name="connsiteY6" fmla="*/ 42395 h 1233174"/>
                <a:gd name="connsiteX7" fmla="*/ 2548890 w 3200400"/>
                <a:gd name="connsiteY7" fmla="*/ 293855 h 1233174"/>
                <a:gd name="connsiteX8" fmla="*/ 2926080 w 3200400"/>
                <a:gd name="connsiteY8" fmla="*/ 956795 h 1233174"/>
                <a:gd name="connsiteX9" fmla="*/ 3117850 w 3200400"/>
                <a:gd name="connsiteY9" fmla="*/ 1034265 h 1233174"/>
                <a:gd name="connsiteX10" fmla="*/ 3200400 w 3200400"/>
                <a:gd name="connsiteY10" fmla="*/ 1231115 h 1233174"/>
                <a:gd name="connsiteX0" fmla="*/ 0 w 3200400"/>
                <a:gd name="connsiteY0" fmla="*/ 99545 h 1233685"/>
                <a:gd name="connsiteX1" fmla="*/ 388620 w 3200400"/>
                <a:gd name="connsiteY1" fmla="*/ 30965 h 1233685"/>
                <a:gd name="connsiteX2" fmla="*/ 535940 w 3200400"/>
                <a:gd name="connsiteY2" fmla="*/ 471655 h 1233685"/>
                <a:gd name="connsiteX3" fmla="*/ 857250 w 3200400"/>
                <a:gd name="connsiteY3" fmla="*/ 1053315 h 1233685"/>
                <a:gd name="connsiteX4" fmla="*/ 1165860 w 3200400"/>
                <a:gd name="connsiteY4" fmla="*/ 682475 h 1233685"/>
                <a:gd name="connsiteX5" fmla="*/ 1577340 w 3200400"/>
                <a:gd name="connsiteY5" fmla="*/ 248135 h 1233685"/>
                <a:gd name="connsiteX6" fmla="*/ 2125980 w 3200400"/>
                <a:gd name="connsiteY6" fmla="*/ 42395 h 1233685"/>
                <a:gd name="connsiteX7" fmla="*/ 2548890 w 3200400"/>
                <a:gd name="connsiteY7" fmla="*/ 293855 h 1233685"/>
                <a:gd name="connsiteX8" fmla="*/ 2830830 w 3200400"/>
                <a:gd name="connsiteY8" fmla="*/ 721845 h 1233685"/>
                <a:gd name="connsiteX9" fmla="*/ 3117850 w 3200400"/>
                <a:gd name="connsiteY9" fmla="*/ 1034265 h 1233685"/>
                <a:gd name="connsiteX10" fmla="*/ 3200400 w 3200400"/>
                <a:gd name="connsiteY10" fmla="*/ 1231115 h 1233685"/>
                <a:gd name="connsiteX0" fmla="*/ 0 w 3244850"/>
                <a:gd name="connsiteY0" fmla="*/ 99545 h 1063361"/>
                <a:gd name="connsiteX1" fmla="*/ 388620 w 3244850"/>
                <a:gd name="connsiteY1" fmla="*/ 30965 h 1063361"/>
                <a:gd name="connsiteX2" fmla="*/ 535940 w 3244850"/>
                <a:gd name="connsiteY2" fmla="*/ 471655 h 1063361"/>
                <a:gd name="connsiteX3" fmla="*/ 857250 w 3244850"/>
                <a:gd name="connsiteY3" fmla="*/ 1053315 h 1063361"/>
                <a:gd name="connsiteX4" fmla="*/ 1165860 w 3244850"/>
                <a:gd name="connsiteY4" fmla="*/ 682475 h 1063361"/>
                <a:gd name="connsiteX5" fmla="*/ 1577340 w 3244850"/>
                <a:gd name="connsiteY5" fmla="*/ 248135 h 1063361"/>
                <a:gd name="connsiteX6" fmla="*/ 2125980 w 3244850"/>
                <a:gd name="connsiteY6" fmla="*/ 42395 h 1063361"/>
                <a:gd name="connsiteX7" fmla="*/ 2548890 w 3244850"/>
                <a:gd name="connsiteY7" fmla="*/ 293855 h 1063361"/>
                <a:gd name="connsiteX8" fmla="*/ 2830830 w 3244850"/>
                <a:gd name="connsiteY8" fmla="*/ 721845 h 1063361"/>
                <a:gd name="connsiteX9" fmla="*/ 3117850 w 3244850"/>
                <a:gd name="connsiteY9" fmla="*/ 1034265 h 1063361"/>
                <a:gd name="connsiteX10" fmla="*/ 3244850 w 3244850"/>
                <a:gd name="connsiteY10" fmla="*/ 1034265 h 1063361"/>
                <a:gd name="connsiteX0" fmla="*/ 0 w 3117850"/>
                <a:gd name="connsiteY0" fmla="*/ 99545 h 1056420"/>
                <a:gd name="connsiteX1" fmla="*/ 388620 w 3117850"/>
                <a:gd name="connsiteY1" fmla="*/ 30965 h 1056420"/>
                <a:gd name="connsiteX2" fmla="*/ 535940 w 3117850"/>
                <a:gd name="connsiteY2" fmla="*/ 471655 h 1056420"/>
                <a:gd name="connsiteX3" fmla="*/ 857250 w 3117850"/>
                <a:gd name="connsiteY3" fmla="*/ 1053315 h 1056420"/>
                <a:gd name="connsiteX4" fmla="*/ 1165860 w 3117850"/>
                <a:gd name="connsiteY4" fmla="*/ 682475 h 1056420"/>
                <a:gd name="connsiteX5" fmla="*/ 1577340 w 3117850"/>
                <a:gd name="connsiteY5" fmla="*/ 248135 h 1056420"/>
                <a:gd name="connsiteX6" fmla="*/ 2125980 w 3117850"/>
                <a:gd name="connsiteY6" fmla="*/ 42395 h 1056420"/>
                <a:gd name="connsiteX7" fmla="*/ 2548890 w 3117850"/>
                <a:gd name="connsiteY7" fmla="*/ 293855 h 1056420"/>
                <a:gd name="connsiteX8" fmla="*/ 2830830 w 3117850"/>
                <a:gd name="connsiteY8" fmla="*/ 721845 h 1056420"/>
                <a:gd name="connsiteX9" fmla="*/ 3117850 w 3117850"/>
                <a:gd name="connsiteY9" fmla="*/ 1034265 h 1056420"/>
                <a:gd name="connsiteX0" fmla="*/ 0 w 3117850"/>
                <a:gd name="connsiteY0" fmla="*/ 99545 h 1058068"/>
                <a:gd name="connsiteX1" fmla="*/ 388620 w 3117850"/>
                <a:gd name="connsiteY1" fmla="*/ 30965 h 1058068"/>
                <a:gd name="connsiteX2" fmla="*/ 535940 w 3117850"/>
                <a:gd name="connsiteY2" fmla="*/ 471655 h 1058068"/>
                <a:gd name="connsiteX3" fmla="*/ 857250 w 3117850"/>
                <a:gd name="connsiteY3" fmla="*/ 1053315 h 1058068"/>
                <a:gd name="connsiteX4" fmla="*/ 1280160 w 3117850"/>
                <a:gd name="connsiteY4" fmla="*/ 720575 h 1058068"/>
                <a:gd name="connsiteX5" fmla="*/ 1577340 w 3117850"/>
                <a:gd name="connsiteY5" fmla="*/ 248135 h 1058068"/>
                <a:gd name="connsiteX6" fmla="*/ 2125980 w 3117850"/>
                <a:gd name="connsiteY6" fmla="*/ 42395 h 1058068"/>
                <a:gd name="connsiteX7" fmla="*/ 2548890 w 3117850"/>
                <a:gd name="connsiteY7" fmla="*/ 293855 h 1058068"/>
                <a:gd name="connsiteX8" fmla="*/ 2830830 w 3117850"/>
                <a:gd name="connsiteY8" fmla="*/ 721845 h 1058068"/>
                <a:gd name="connsiteX9" fmla="*/ 3117850 w 3117850"/>
                <a:gd name="connsiteY9" fmla="*/ 1034265 h 1058068"/>
                <a:gd name="connsiteX0" fmla="*/ 0 w 3117850"/>
                <a:gd name="connsiteY0" fmla="*/ 99545 h 1058050"/>
                <a:gd name="connsiteX1" fmla="*/ 388620 w 3117850"/>
                <a:gd name="connsiteY1" fmla="*/ 30965 h 1058050"/>
                <a:gd name="connsiteX2" fmla="*/ 535940 w 3117850"/>
                <a:gd name="connsiteY2" fmla="*/ 471655 h 1058050"/>
                <a:gd name="connsiteX3" fmla="*/ 857250 w 3117850"/>
                <a:gd name="connsiteY3" fmla="*/ 1053315 h 1058050"/>
                <a:gd name="connsiteX4" fmla="*/ 1280160 w 3117850"/>
                <a:gd name="connsiteY4" fmla="*/ 720575 h 1058050"/>
                <a:gd name="connsiteX5" fmla="*/ 1621790 w 3117850"/>
                <a:gd name="connsiteY5" fmla="*/ 254485 h 1058050"/>
                <a:gd name="connsiteX6" fmla="*/ 2125980 w 3117850"/>
                <a:gd name="connsiteY6" fmla="*/ 42395 h 1058050"/>
                <a:gd name="connsiteX7" fmla="*/ 2548890 w 3117850"/>
                <a:gd name="connsiteY7" fmla="*/ 293855 h 1058050"/>
                <a:gd name="connsiteX8" fmla="*/ 2830830 w 3117850"/>
                <a:gd name="connsiteY8" fmla="*/ 721845 h 1058050"/>
                <a:gd name="connsiteX9" fmla="*/ 3117850 w 3117850"/>
                <a:gd name="connsiteY9" fmla="*/ 1034265 h 1058050"/>
                <a:gd name="connsiteX0" fmla="*/ 0 w 3117850"/>
                <a:gd name="connsiteY0" fmla="*/ 103306 h 1060248"/>
                <a:gd name="connsiteX1" fmla="*/ 388620 w 3117850"/>
                <a:gd name="connsiteY1" fmla="*/ 34726 h 1060248"/>
                <a:gd name="connsiteX2" fmla="*/ 548640 w 3117850"/>
                <a:gd name="connsiteY2" fmla="*/ 526216 h 1060248"/>
                <a:gd name="connsiteX3" fmla="*/ 857250 w 3117850"/>
                <a:gd name="connsiteY3" fmla="*/ 1057076 h 1060248"/>
                <a:gd name="connsiteX4" fmla="*/ 1280160 w 3117850"/>
                <a:gd name="connsiteY4" fmla="*/ 724336 h 1060248"/>
                <a:gd name="connsiteX5" fmla="*/ 1621790 w 3117850"/>
                <a:gd name="connsiteY5" fmla="*/ 258246 h 1060248"/>
                <a:gd name="connsiteX6" fmla="*/ 2125980 w 3117850"/>
                <a:gd name="connsiteY6" fmla="*/ 46156 h 1060248"/>
                <a:gd name="connsiteX7" fmla="*/ 2548890 w 3117850"/>
                <a:gd name="connsiteY7" fmla="*/ 297616 h 1060248"/>
                <a:gd name="connsiteX8" fmla="*/ 2830830 w 3117850"/>
                <a:gd name="connsiteY8" fmla="*/ 725606 h 1060248"/>
                <a:gd name="connsiteX9" fmla="*/ 3117850 w 3117850"/>
                <a:gd name="connsiteY9" fmla="*/ 1038026 h 1060248"/>
                <a:gd name="connsiteX0" fmla="*/ 0 w 3117850"/>
                <a:gd name="connsiteY0" fmla="*/ 103306 h 1057351"/>
                <a:gd name="connsiteX1" fmla="*/ 388620 w 3117850"/>
                <a:gd name="connsiteY1" fmla="*/ 34726 h 1057351"/>
                <a:gd name="connsiteX2" fmla="*/ 548640 w 3117850"/>
                <a:gd name="connsiteY2" fmla="*/ 526216 h 1057351"/>
                <a:gd name="connsiteX3" fmla="*/ 600710 w 3117850"/>
                <a:gd name="connsiteY3" fmla="*/ 670997 h 1057351"/>
                <a:gd name="connsiteX4" fmla="*/ 857250 w 3117850"/>
                <a:gd name="connsiteY4" fmla="*/ 1057076 h 1057351"/>
                <a:gd name="connsiteX5" fmla="*/ 1280160 w 3117850"/>
                <a:gd name="connsiteY5" fmla="*/ 724336 h 1057351"/>
                <a:gd name="connsiteX6" fmla="*/ 1621790 w 3117850"/>
                <a:gd name="connsiteY6" fmla="*/ 258246 h 1057351"/>
                <a:gd name="connsiteX7" fmla="*/ 2125980 w 3117850"/>
                <a:gd name="connsiteY7" fmla="*/ 46156 h 1057351"/>
                <a:gd name="connsiteX8" fmla="*/ 2548890 w 3117850"/>
                <a:gd name="connsiteY8" fmla="*/ 297616 h 1057351"/>
                <a:gd name="connsiteX9" fmla="*/ 2830830 w 3117850"/>
                <a:gd name="connsiteY9" fmla="*/ 725606 h 1057351"/>
                <a:gd name="connsiteX10" fmla="*/ 3117850 w 3117850"/>
                <a:gd name="connsiteY10" fmla="*/ 1038026 h 1057351"/>
                <a:gd name="connsiteX0" fmla="*/ 0 w 3117850"/>
                <a:gd name="connsiteY0" fmla="*/ 103306 h 1057664"/>
                <a:gd name="connsiteX1" fmla="*/ 388620 w 3117850"/>
                <a:gd name="connsiteY1" fmla="*/ 34726 h 1057664"/>
                <a:gd name="connsiteX2" fmla="*/ 548640 w 3117850"/>
                <a:gd name="connsiteY2" fmla="*/ 526216 h 1057664"/>
                <a:gd name="connsiteX3" fmla="*/ 676910 w 3117850"/>
                <a:gd name="connsiteY3" fmla="*/ 797997 h 1057664"/>
                <a:gd name="connsiteX4" fmla="*/ 857250 w 3117850"/>
                <a:gd name="connsiteY4" fmla="*/ 1057076 h 1057664"/>
                <a:gd name="connsiteX5" fmla="*/ 1280160 w 3117850"/>
                <a:gd name="connsiteY5" fmla="*/ 724336 h 1057664"/>
                <a:gd name="connsiteX6" fmla="*/ 1621790 w 3117850"/>
                <a:gd name="connsiteY6" fmla="*/ 258246 h 1057664"/>
                <a:gd name="connsiteX7" fmla="*/ 2125980 w 3117850"/>
                <a:gd name="connsiteY7" fmla="*/ 46156 h 1057664"/>
                <a:gd name="connsiteX8" fmla="*/ 2548890 w 3117850"/>
                <a:gd name="connsiteY8" fmla="*/ 297616 h 1057664"/>
                <a:gd name="connsiteX9" fmla="*/ 2830830 w 3117850"/>
                <a:gd name="connsiteY9" fmla="*/ 725606 h 1057664"/>
                <a:gd name="connsiteX10" fmla="*/ 3117850 w 3117850"/>
                <a:gd name="connsiteY10" fmla="*/ 1038026 h 1057664"/>
                <a:gd name="connsiteX0" fmla="*/ 0 w 3117850"/>
                <a:gd name="connsiteY0" fmla="*/ 100956 h 1055314"/>
                <a:gd name="connsiteX1" fmla="*/ 388620 w 3117850"/>
                <a:gd name="connsiteY1" fmla="*/ 32376 h 1055314"/>
                <a:gd name="connsiteX2" fmla="*/ 510540 w 3117850"/>
                <a:gd name="connsiteY2" fmla="*/ 492116 h 1055314"/>
                <a:gd name="connsiteX3" fmla="*/ 676910 w 3117850"/>
                <a:gd name="connsiteY3" fmla="*/ 795647 h 1055314"/>
                <a:gd name="connsiteX4" fmla="*/ 857250 w 3117850"/>
                <a:gd name="connsiteY4" fmla="*/ 1054726 h 1055314"/>
                <a:gd name="connsiteX5" fmla="*/ 1280160 w 3117850"/>
                <a:gd name="connsiteY5" fmla="*/ 721986 h 1055314"/>
                <a:gd name="connsiteX6" fmla="*/ 1621790 w 3117850"/>
                <a:gd name="connsiteY6" fmla="*/ 255896 h 1055314"/>
                <a:gd name="connsiteX7" fmla="*/ 2125980 w 3117850"/>
                <a:gd name="connsiteY7" fmla="*/ 43806 h 1055314"/>
                <a:gd name="connsiteX8" fmla="*/ 2548890 w 3117850"/>
                <a:gd name="connsiteY8" fmla="*/ 295266 h 1055314"/>
                <a:gd name="connsiteX9" fmla="*/ 2830830 w 3117850"/>
                <a:gd name="connsiteY9" fmla="*/ 723256 h 1055314"/>
                <a:gd name="connsiteX10" fmla="*/ 3117850 w 3117850"/>
                <a:gd name="connsiteY10" fmla="*/ 1035676 h 1055314"/>
                <a:gd name="connsiteX0" fmla="*/ 0 w 3117850"/>
                <a:gd name="connsiteY0" fmla="*/ 100956 h 1055899"/>
                <a:gd name="connsiteX1" fmla="*/ 388620 w 3117850"/>
                <a:gd name="connsiteY1" fmla="*/ 32376 h 1055899"/>
                <a:gd name="connsiteX2" fmla="*/ 510540 w 3117850"/>
                <a:gd name="connsiteY2" fmla="*/ 492116 h 1055899"/>
                <a:gd name="connsiteX3" fmla="*/ 632460 w 3117850"/>
                <a:gd name="connsiteY3" fmla="*/ 821047 h 1055899"/>
                <a:gd name="connsiteX4" fmla="*/ 857250 w 3117850"/>
                <a:gd name="connsiteY4" fmla="*/ 1054726 h 1055899"/>
                <a:gd name="connsiteX5" fmla="*/ 1280160 w 3117850"/>
                <a:gd name="connsiteY5" fmla="*/ 721986 h 1055899"/>
                <a:gd name="connsiteX6" fmla="*/ 1621790 w 3117850"/>
                <a:gd name="connsiteY6" fmla="*/ 255896 h 1055899"/>
                <a:gd name="connsiteX7" fmla="*/ 2125980 w 3117850"/>
                <a:gd name="connsiteY7" fmla="*/ 43806 h 1055899"/>
                <a:gd name="connsiteX8" fmla="*/ 2548890 w 3117850"/>
                <a:gd name="connsiteY8" fmla="*/ 295266 h 1055899"/>
                <a:gd name="connsiteX9" fmla="*/ 2830830 w 3117850"/>
                <a:gd name="connsiteY9" fmla="*/ 723256 h 1055899"/>
                <a:gd name="connsiteX10" fmla="*/ 3117850 w 3117850"/>
                <a:gd name="connsiteY10" fmla="*/ 1035676 h 1055899"/>
                <a:gd name="connsiteX0" fmla="*/ 0 w 3117850"/>
                <a:gd name="connsiteY0" fmla="*/ 110503 h 1065446"/>
                <a:gd name="connsiteX1" fmla="*/ 287020 w 3117850"/>
                <a:gd name="connsiteY1" fmla="*/ 29223 h 1065446"/>
                <a:gd name="connsiteX2" fmla="*/ 510540 w 3117850"/>
                <a:gd name="connsiteY2" fmla="*/ 501663 h 1065446"/>
                <a:gd name="connsiteX3" fmla="*/ 632460 w 3117850"/>
                <a:gd name="connsiteY3" fmla="*/ 830594 h 1065446"/>
                <a:gd name="connsiteX4" fmla="*/ 857250 w 3117850"/>
                <a:gd name="connsiteY4" fmla="*/ 1064273 h 1065446"/>
                <a:gd name="connsiteX5" fmla="*/ 1280160 w 3117850"/>
                <a:gd name="connsiteY5" fmla="*/ 731533 h 1065446"/>
                <a:gd name="connsiteX6" fmla="*/ 1621790 w 3117850"/>
                <a:gd name="connsiteY6" fmla="*/ 265443 h 1065446"/>
                <a:gd name="connsiteX7" fmla="*/ 2125980 w 3117850"/>
                <a:gd name="connsiteY7" fmla="*/ 53353 h 1065446"/>
                <a:gd name="connsiteX8" fmla="*/ 2548890 w 3117850"/>
                <a:gd name="connsiteY8" fmla="*/ 304813 h 1065446"/>
                <a:gd name="connsiteX9" fmla="*/ 2830830 w 3117850"/>
                <a:gd name="connsiteY9" fmla="*/ 732803 h 1065446"/>
                <a:gd name="connsiteX10" fmla="*/ 3117850 w 3117850"/>
                <a:gd name="connsiteY10" fmla="*/ 1045223 h 1065446"/>
                <a:gd name="connsiteX0" fmla="*/ 0 w 3117850"/>
                <a:gd name="connsiteY0" fmla="*/ 110503 h 1066565"/>
                <a:gd name="connsiteX1" fmla="*/ 287020 w 3117850"/>
                <a:gd name="connsiteY1" fmla="*/ 29223 h 1066565"/>
                <a:gd name="connsiteX2" fmla="*/ 510540 w 3117850"/>
                <a:gd name="connsiteY2" fmla="*/ 501663 h 1066565"/>
                <a:gd name="connsiteX3" fmla="*/ 632460 w 3117850"/>
                <a:gd name="connsiteY3" fmla="*/ 830594 h 1066565"/>
                <a:gd name="connsiteX4" fmla="*/ 857250 w 3117850"/>
                <a:gd name="connsiteY4" fmla="*/ 1064273 h 1066565"/>
                <a:gd name="connsiteX5" fmla="*/ 1254760 w 3117850"/>
                <a:gd name="connsiteY5" fmla="*/ 687083 h 1066565"/>
                <a:gd name="connsiteX6" fmla="*/ 1621790 w 3117850"/>
                <a:gd name="connsiteY6" fmla="*/ 265443 h 1066565"/>
                <a:gd name="connsiteX7" fmla="*/ 2125980 w 3117850"/>
                <a:gd name="connsiteY7" fmla="*/ 53353 h 1066565"/>
                <a:gd name="connsiteX8" fmla="*/ 2548890 w 3117850"/>
                <a:gd name="connsiteY8" fmla="*/ 304813 h 1066565"/>
                <a:gd name="connsiteX9" fmla="*/ 2830830 w 3117850"/>
                <a:gd name="connsiteY9" fmla="*/ 732803 h 1066565"/>
                <a:gd name="connsiteX10" fmla="*/ 3117850 w 3117850"/>
                <a:gd name="connsiteY10" fmla="*/ 1045223 h 1066565"/>
                <a:gd name="connsiteX0" fmla="*/ 0 w 3117850"/>
                <a:gd name="connsiteY0" fmla="*/ 103949 h 1060011"/>
                <a:gd name="connsiteX1" fmla="*/ 287020 w 3117850"/>
                <a:gd name="connsiteY1" fmla="*/ 22669 h 1060011"/>
                <a:gd name="connsiteX2" fmla="*/ 504190 w 3117850"/>
                <a:gd name="connsiteY2" fmla="*/ 406209 h 1060011"/>
                <a:gd name="connsiteX3" fmla="*/ 632460 w 3117850"/>
                <a:gd name="connsiteY3" fmla="*/ 824040 h 1060011"/>
                <a:gd name="connsiteX4" fmla="*/ 857250 w 3117850"/>
                <a:gd name="connsiteY4" fmla="*/ 1057719 h 1060011"/>
                <a:gd name="connsiteX5" fmla="*/ 1254760 w 3117850"/>
                <a:gd name="connsiteY5" fmla="*/ 680529 h 1060011"/>
                <a:gd name="connsiteX6" fmla="*/ 1621790 w 3117850"/>
                <a:gd name="connsiteY6" fmla="*/ 258889 h 1060011"/>
                <a:gd name="connsiteX7" fmla="*/ 2125980 w 3117850"/>
                <a:gd name="connsiteY7" fmla="*/ 46799 h 1060011"/>
                <a:gd name="connsiteX8" fmla="*/ 2548890 w 3117850"/>
                <a:gd name="connsiteY8" fmla="*/ 298259 h 1060011"/>
                <a:gd name="connsiteX9" fmla="*/ 2830830 w 3117850"/>
                <a:gd name="connsiteY9" fmla="*/ 726249 h 1060011"/>
                <a:gd name="connsiteX10" fmla="*/ 3117850 w 3117850"/>
                <a:gd name="connsiteY10" fmla="*/ 1038669 h 1060011"/>
                <a:gd name="connsiteX0" fmla="*/ 0 w 3117850"/>
                <a:gd name="connsiteY0" fmla="*/ 105352 h 1061414"/>
                <a:gd name="connsiteX1" fmla="*/ 287020 w 3117850"/>
                <a:gd name="connsiteY1" fmla="*/ 24072 h 1061414"/>
                <a:gd name="connsiteX2" fmla="*/ 478790 w 3117850"/>
                <a:gd name="connsiteY2" fmla="*/ 426662 h 1061414"/>
                <a:gd name="connsiteX3" fmla="*/ 632460 w 3117850"/>
                <a:gd name="connsiteY3" fmla="*/ 825443 h 1061414"/>
                <a:gd name="connsiteX4" fmla="*/ 857250 w 3117850"/>
                <a:gd name="connsiteY4" fmla="*/ 1059122 h 1061414"/>
                <a:gd name="connsiteX5" fmla="*/ 1254760 w 3117850"/>
                <a:gd name="connsiteY5" fmla="*/ 681932 h 1061414"/>
                <a:gd name="connsiteX6" fmla="*/ 1621790 w 3117850"/>
                <a:gd name="connsiteY6" fmla="*/ 260292 h 1061414"/>
                <a:gd name="connsiteX7" fmla="*/ 2125980 w 3117850"/>
                <a:gd name="connsiteY7" fmla="*/ 48202 h 1061414"/>
                <a:gd name="connsiteX8" fmla="*/ 2548890 w 3117850"/>
                <a:gd name="connsiteY8" fmla="*/ 299662 h 1061414"/>
                <a:gd name="connsiteX9" fmla="*/ 2830830 w 3117850"/>
                <a:gd name="connsiteY9" fmla="*/ 727652 h 1061414"/>
                <a:gd name="connsiteX10" fmla="*/ 3117850 w 3117850"/>
                <a:gd name="connsiteY10" fmla="*/ 1040072 h 1061414"/>
                <a:gd name="connsiteX0" fmla="*/ 0 w 3117850"/>
                <a:gd name="connsiteY0" fmla="*/ 136891 h 1092953"/>
                <a:gd name="connsiteX1" fmla="*/ 229870 w 3117850"/>
                <a:gd name="connsiteY1" fmla="*/ 17511 h 1092953"/>
                <a:gd name="connsiteX2" fmla="*/ 478790 w 3117850"/>
                <a:gd name="connsiteY2" fmla="*/ 458201 h 1092953"/>
                <a:gd name="connsiteX3" fmla="*/ 632460 w 3117850"/>
                <a:gd name="connsiteY3" fmla="*/ 856982 h 1092953"/>
                <a:gd name="connsiteX4" fmla="*/ 857250 w 3117850"/>
                <a:gd name="connsiteY4" fmla="*/ 1090661 h 1092953"/>
                <a:gd name="connsiteX5" fmla="*/ 1254760 w 3117850"/>
                <a:gd name="connsiteY5" fmla="*/ 713471 h 1092953"/>
                <a:gd name="connsiteX6" fmla="*/ 1621790 w 3117850"/>
                <a:gd name="connsiteY6" fmla="*/ 291831 h 1092953"/>
                <a:gd name="connsiteX7" fmla="*/ 2125980 w 3117850"/>
                <a:gd name="connsiteY7" fmla="*/ 79741 h 1092953"/>
                <a:gd name="connsiteX8" fmla="*/ 2548890 w 3117850"/>
                <a:gd name="connsiteY8" fmla="*/ 331201 h 1092953"/>
                <a:gd name="connsiteX9" fmla="*/ 2830830 w 3117850"/>
                <a:gd name="connsiteY9" fmla="*/ 759191 h 1092953"/>
                <a:gd name="connsiteX10" fmla="*/ 3117850 w 3117850"/>
                <a:gd name="connsiteY10" fmla="*/ 1071611 h 1092953"/>
                <a:gd name="connsiteX0" fmla="*/ 0 w 3117850"/>
                <a:gd name="connsiteY0" fmla="*/ 136891 h 1074159"/>
                <a:gd name="connsiteX1" fmla="*/ 229870 w 3117850"/>
                <a:gd name="connsiteY1" fmla="*/ 17511 h 1074159"/>
                <a:gd name="connsiteX2" fmla="*/ 478790 w 3117850"/>
                <a:gd name="connsiteY2" fmla="*/ 458201 h 1074159"/>
                <a:gd name="connsiteX3" fmla="*/ 632460 w 3117850"/>
                <a:gd name="connsiteY3" fmla="*/ 856982 h 1074159"/>
                <a:gd name="connsiteX4" fmla="*/ 850900 w 3117850"/>
                <a:gd name="connsiteY4" fmla="*/ 1071611 h 1074159"/>
                <a:gd name="connsiteX5" fmla="*/ 1254760 w 3117850"/>
                <a:gd name="connsiteY5" fmla="*/ 713471 h 1074159"/>
                <a:gd name="connsiteX6" fmla="*/ 1621790 w 3117850"/>
                <a:gd name="connsiteY6" fmla="*/ 291831 h 1074159"/>
                <a:gd name="connsiteX7" fmla="*/ 2125980 w 3117850"/>
                <a:gd name="connsiteY7" fmla="*/ 79741 h 1074159"/>
                <a:gd name="connsiteX8" fmla="*/ 2548890 w 3117850"/>
                <a:gd name="connsiteY8" fmla="*/ 331201 h 1074159"/>
                <a:gd name="connsiteX9" fmla="*/ 2830830 w 3117850"/>
                <a:gd name="connsiteY9" fmla="*/ 759191 h 1074159"/>
                <a:gd name="connsiteX10" fmla="*/ 3117850 w 3117850"/>
                <a:gd name="connsiteY10" fmla="*/ 1071611 h 107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7850" h="1074159">
                  <a:moveTo>
                    <a:pt x="0" y="136891"/>
                  </a:moveTo>
                  <a:cubicBezTo>
                    <a:pt x="140017" y="41641"/>
                    <a:pt x="150072" y="-36041"/>
                    <a:pt x="229870" y="17511"/>
                  </a:cubicBezTo>
                  <a:cubicBezTo>
                    <a:pt x="309668" y="71063"/>
                    <a:pt x="411692" y="318289"/>
                    <a:pt x="478790" y="458201"/>
                  </a:cubicBezTo>
                  <a:cubicBezTo>
                    <a:pt x="545888" y="598113"/>
                    <a:pt x="581025" y="768505"/>
                    <a:pt x="632460" y="856982"/>
                  </a:cubicBezTo>
                  <a:cubicBezTo>
                    <a:pt x="683895" y="945459"/>
                    <a:pt x="747183" y="1095530"/>
                    <a:pt x="850900" y="1071611"/>
                  </a:cubicBezTo>
                  <a:cubicBezTo>
                    <a:pt x="954617" y="1047693"/>
                    <a:pt x="1126278" y="843434"/>
                    <a:pt x="1254760" y="713471"/>
                  </a:cubicBezTo>
                  <a:cubicBezTo>
                    <a:pt x="1383242" y="583508"/>
                    <a:pt x="1476587" y="397453"/>
                    <a:pt x="1621790" y="291831"/>
                  </a:cubicBezTo>
                  <a:cubicBezTo>
                    <a:pt x="1766993" y="186209"/>
                    <a:pt x="1971463" y="73179"/>
                    <a:pt x="2125980" y="79741"/>
                  </a:cubicBezTo>
                  <a:cubicBezTo>
                    <a:pt x="2280497" y="86303"/>
                    <a:pt x="2431415" y="217959"/>
                    <a:pt x="2548890" y="331201"/>
                  </a:cubicBezTo>
                  <a:cubicBezTo>
                    <a:pt x="2666365" y="444443"/>
                    <a:pt x="2736003" y="635789"/>
                    <a:pt x="2830830" y="759191"/>
                  </a:cubicBezTo>
                  <a:cubicBezTo>
                    <a:pt x="2925657" y="882593"/>
                    <a:pt x="3048847" y="1019541"/>
                    <a:pt x="3117850" y="1071611"/>
                  </a:cubicBezTo>
                </a:path>
              </a:pathLst>
            </a:custGeom>
            <a:noFill/>
            <a:ln w="254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FFFF00"/>
                </a:solidFill>
                <a:effectLst/>
                <a:latin typeface="Times New Roman" pitchFamily="18" charset="0"/>
              </a:endParaRPr>
            </a:p>
          </p:txBody>
        </p:sp>
        <p:sp>
          <p:nvSpPr>
            <p:cNvPr id="15" name="Freeform 14"/>
            <p:cNvSpPr/>
            <p:nvPr/>
          </p:nvSpPr>
          <p:spPr bwMode="auto">
            <a:xfrm>
              <a:off x="4954270" y="3763635"/>
              <a:ext cx="1629410" cy="266075"/>
            </a:xfrm>
            <a:custGeom>
              <a:avLst/>
              <a:gdLst>
                <a:gd name="connsiteX0" fmla="*/ 0 w 1623060"/>
                <a:gd name="connsiteY0" fmla="*/ 34737 h 482379"/>
                <a:gd name="connsiteX1" fmla="*/ 194310 w 1623060"/>
                <a:gd name="connsiteY1" fmla="*/ 206187 h 482379"/>
                <a:gd name="connsiteX2" fmla="*/ 342900 w 1623060"/>
                <a:gd name="connsiteY2" fmla="*/ 447 h 482379"/>
                <a:gd name="connsiteX3" fmla="*/ 582930 w 1623060"/>
                <a:gd name="connsiteY3" fmla="*/ 274767 h 482379"/>
                <a:gd name="connsiteX4" fmla="*/ 822960 w 1623060"/>
                <a:gd name="connsiteY4" fmla="*/ 34737 h 482379"/>
                <a:gd name="connsiteX5" fmla="*/ 1051560 w 1623060"/>
                <a:gd name="connsiteY5" fmla="*/ 320487 h 482379"/>
                <a:gd name="connsiteX6" fmla="*/ 1257300 w 1623060"/>
                <a:gd name="connsiteY6" fmla="*/ 126177 h 482379"/>
                <a:gd name="connsiteX7" fmla="*/ 1451610 w 1623060"/>
                <a:gd name="connsiteY7" fmla="*/ 480507 h 482379"/>
                <a:gd name="connsiteX8" fmla="*/ 1623060 w 1623060"/>
                <a:gd name="connsiteY8" fmla="*/ 240477 h 482379"/>
                <a:gd name="connsiteX0" fmla="*/ 0 w 1623060"/>
                <a:gd name="connsiteY0" fmla="*/ 34327 h 481969"/>
                <a:gd name="connsiteX1" fmla="*/ 159385 w 1623060"/>
                <a:gd name="connsiteY1" fmla="*/ 253402 h 481969"/>
                <a:gd name="connsiteX2" fmla="*/ 342900 w 1623060"/>
                <a:gd name="connsiteY2" fmla="*/ 37 h 481969"/>
                <a:gd name="connsiteX3" fmla="*/ 582930 w 1623060"/>
                <a:gd name="connsiteY3" fmla="*/ 274357 h 481969"/>
                <a:gd name="connsiteX4" fmla="*/ 822960 w 1623060"/>
                <a:gd name="connsiteY4" fmla="*/ 34327 h 481969"/>
                <a:gd name="connsiteX5" fmla="*/ 1051560 w 1623060"/>
                <a:gd name="connsiteY5" fmla="*/ 320077 h 481969"/>
                <a:gd name="connsiteX6" fmla="*/ 1257300 w 1623060"/>
                <a:gd name="connsiteY6" fmla="*/ 125767 h 481969"/>
                <a:gd name="connsiteX7" fmla="*/ 1451610 w 1623060"/>
                <a:gd name="connsiteY7" fmla="*/ 480097 h 481969"/>
                <a:gd name="connsiteX8" fmla="*/ 1623060 w 1623060"/>
                <a:gd name="connsiteY8" fmla="*/ 240067 h 481969"/>
                <a:gd name="connsiteX0" fmla="*/ 0 w 1623060"/>
                <a:gd name="connsiteY0" fmla="*/ 0 h 482567"/>
                <a:gd name="connsiteX1" fmla="*/ 159385 w 1623060"/>
                <a:gd name="connsiteY1" fmla="*/ 254000 h 482567"/>
                <a:gd name="connsiteX2" fmla="*/ 342900 w 1623060"/>
                <a:gd name="connsiteY2" fmla="*/ 635 h 482567"/>
                <a:gd name="connsiteX3" fmla="*/ 582930 w 1623060"/>
                <a:gd name="connsiteY3" fmla="*/ 274955 h 482567"/>
                <a:gd name="connsiteX4" fmla="*/ 822960 w 1623060"/>
                <a:gd name="connsiteY4" fmla="*/ 34925 h 482567"/>
                <a:gd name="connsiteX5" fmla="*/ 1051560 w 1623060"/>
                <a:gd name="connsiteY5" fmla="*/ 320675 h 482567"/>
                <a:gd name="connsiteX6" fmla="*/ 1257300 w 1623060"/>
                <a:gd name="connsiteY6" fmla="*/ 126365 h 482567"/>
                <a:gd name="connsiteX7" fmla="*/ 1451610 w 1623060"/>
                <a:gd name="connsiteY7" fmla="*/ 480695 h 482567"/>
                <a:gd name="connsiteX8" fmla="*/ 1623060 w 1623060"/>
                <a:gd name="connsiteY8" fmla="*/ 240665 h 482567"/>
                <a:gd name="connsiteX0" fmla="*/ 0 w 1623060"/>
                <a:gd name="connsiteY0" fmla="*/ 0 h 482567"/>
                <a:gd name="connsiteX1" fmla="*/ 159385 w 1623060"/>
                <a:gd name="connsiteY1" fmla="*/ 254000 h 482567"/>
                <a:gd name="connsiteX2" fmla="*/ 342900 w 1623060"/>
                <a:gd name="connsiteY2" fmla="*/ 635 h 482567"/>
                <a:gd name="connsiteX3" fmla="*/ 582930 w 1623060"/>
                <a:gd name="connsiteY3" fmla="*/ 255905 h 482567"/>
                <a:gd name="connsiteX4" fmla="*/ 822960 w 1623060"/>
                <a:gd name="connsiteY4" fmla="*/ 34925 h 482567"/>
                <a:gd name="connsiteX5" fmla="*/ 1051560 w 1623060"/>
                <a:gd name="connsiteY5" fmla="*/ 320675 h 482567"/>
                <a:gd name="connsiteX6" fmla="*/ 1257300 w 1623060"/>
                <a:gd name="connsiteY6" fmla="*/ 126365 h 482567"/>
                <a:gd name="connsiteX7" fmla="*/ 1451610 w 1623060"/>
                <a:gd name="connsiteY7" fmla="*/ 480695 h 482567"/>
                <a:gd name="connsiteX8" fmla="*/ 1623060 w 1623060"/>
                <a:gd name="connsiteY8" fmla="*/ 240665 h 482567"/>
                <a:gd name="connsiteX0" fmla="*/ 0 w 1623060"/>
                <a:gd name="connsiteY0" fmla="*/ 3491 h 486058"/>
                <a:gd name="connsiteX1" fmla="*/ 159385 w 1623060"/>
                <a:gd name="connsiteY1" fmla="*/ 257491 h 486058"/>
                <a:gd name="connsiteX2" fmla="*/ 342900 w 1623060"/>
                <a:gd name="connsiteY2" fmla="*/ 4126 h 486058"/>
                <a:gd name="connsiteX3" fmla="*/ 582930 w 1623060"/>
                <a:gd name="connsiteY3" fmla="*/ 259396 h 486058"/>
                <a:gd name="connsiteX4" fmla="*/ 800735 w 1623060"/>
                <a:gd name="connsiteY4" fmla="*/ 316 h 486058"/>
                <a:gd name="connsiteX5" fmla="*/ 1051560 w 1623060"/>
                <a:gd name="connsiteY5" fmla="*/ 324166 h 486058"/>
                <a:gd name="connsiteX6" fmla="*/ 1257300 w 1623060"/>
                <a:gd name="connsiteY6" fmla="*/ 129856 h 486058"/>
                <a:gd name="connsiteX7" fmla="*/ 1451610 w 1623060"/>
                <a:gd name="connsiteY7" fmla="*/ 484186 h 486058"/>
                <a:gd name="connsiteX8" fmla="*/ 1623060 w 1623060"/>
                <a:gd name="connsiteY8" fmla="*/ 244156 h 486058"/>
                <a:gd name="connsiteX0" fmla="*/ 0 w 1623060"/>
                <a:gd name="connsiteY0" fmla="*/ 3217 h 485784"/>
                <a:gd name="connsiteX1" fmla="*/ 159385 w 1623060"/>
                <a:gd name="connsiteY1" fmla="*/ 257217 h 485784"/>
                <a:gd name="connsiteX2" fmla="*/ 342900 w 1623060"/>
                <a:gd name="connsiteY2" fmla="*/ 3852 h 485784"/>
                <a:gd name="connsiteX3" fmla="*/ 582930 w 1623060"/>
                <a:gd name="connsiteY3" fmla="*/ 259122 h 485784"/>
                <a:gd name="connsiteX4" fmla="*/ 800735 w 1623060"/>
                <a:gd name="connsiteY4" fmla="*/ 42 h 485784"/>
                <a:gd name="connsiteX5" fmla="*/ 1029335 w 1623060"/>
                <a:gd name="connsiteY5" fmla="*/ 238167 h 485784"/>
                <a:gd name="connsiteX6" fmla="*/ 1257300 w 1623060"/>
                <a:gd name="connsiteY6" fmla="*/ 129582 h 485784"/>
                <a:gd name="connsiteX7" fmla="*/ 1451610 w 1623060"/>
                <a:gd name="connsiteY7" fmla="*/ 483912 h 485784"/>
                <a:gd name="connsiteX8" fmla="*/ 1623060 w 1623060"/>
                <a:gd name="connsiteY8" fmla="*/ 243882 h 485784"/>
                <a:gd name="connsiteX0" fmla="*/ 0 w 1623060"/>
                <a:gd name="connsiteY0" fmla="*/ 3214 h 489439"/>
                <a:gd name="connsiteX1" fmla="*/ 159385 w 1623060"/>
                <a:gd name="connsiteY1" fmla="*/ 257214 h 489439"/>
                <a:gd name="connsiteX2" fmla="*/ 342900 w 1623060"/>
                <a:gd name="connsiteY2" fmla="*/ 3849 h 489439"/>
                <a:gd name="connsiteX3" fmla="*/ 582930 w 1623060"/>
                <a:gd name="connsiteY3" fmla="*/ 259119 h 489439"/>
                <a:gd name="connsiteX4" fmla="*/ 800735 w 1623060"/>
                <a:gd name="connsiteY4" fmla="*/ 39 h 489439"/>
                <a:gd name="connsiteX5" fmla="*/ 1029335 w 1623060"/>
                <a:gd name="connsiteY5" fmla="*/ 238164 h 489439"/>
                <a:gd name="connsiteX6" fmla="*/ 1228725 w 1623060"/>
                <a:gd name="connsiteY6" fmla="*/ 27979 h 489439"/>
                <a:gd name="connsiteX7" fmla="*/ 1451610 w 1623060"/>
                <a:gd name="connsiteY7" fmla="*/ 483909 h 489439"/>
                <a:gd name="connsiteX8" fmla="*/ 1623060 w 1623060"/>
                <a:gd name="connsiteY8" fmla="*/ 243879 h 489439"/>
                <a:gd name="connsiteX0" fmla="*/ 0 w 1623060"/>
                <a:gd name="connsiteY0" fmla="*/ 3214 h 345300"/>
                <a:gd name="connsiteX1" fmla="*/ 159385 w 1623060"/>
                <a:gd name="connsiteY1" fmla="*/ 257214 h 345300"/>
                <a:gd name="connsiteX2" fmla="*/ 342900 w 1623060"/>
                <a:gd name="connsiteY2" fmla="*/ 3849 h 345300"/>
                <a:gd name="connsiteX3" fmla="*/ 582930 w 1623060"/>
                <a:gd name="connsiteY3" fmla="*/ 259119 h 345300"/>
                <a:gd name="connsiteX4" fmla="*/ 800735 w 1623060"/>
                <a:gd name="connsiteY4" fmla="*/ 39 h 345300"/>
                <a:gd name="connsiteX5" fmla="*/ 1029335 w 1623060"/>
                <a:gd name="connsiteY5" fmla="*/ 238164 h 345300"/>
                <a:gd name="connsiteX6" fmla="*/ 1228725 w 1623060"/>
                <a:gd name="connsiteY6" fmla="*/ 27979 h 345300"/>
                <a:gd name="connsiteX7" fmla="*/ 1432560 w 1623060"/>
                <a:gd name="connsiteY7" fmla="*/ 318809 h 345300"/>
                <a:gd name="connsiteX8" fmla="*/ 1623060 w 1623060"/>
                <a:gd name="connsiteY8" fmla="*/ 243879 h 345300"/>
                <a:gd name="connsiteX0" fmla="*/ 0 w 1629410"/>
                <a:gd name="connsiteY0" fmla="*/ 3214 h 318860"/>
                <a:gd name="connsiteX1" fmla="*/ 159385 w 1629410"/>
                <a:gd name="connsiteY1" fmla="*/ 257214 h 318860"/>
                <a:gd name="connsiteX2" fmla="*/ 342900 w 1629410"/>
                <a:gd name="connsiteY2" fmla="*/ 3849 h 318860"/>
                <a:gd name="connsiteX3" fmla="*/ 582930 w 1629410"/>
                <a:gd name="connsiteY3" fmla="*/ 259119 h 318860"/>
                <a:gd name="connsiteX4" fmla="*/ 800735 w 1629410"/>
                <a:gd name="connsiteY4" fmla="*/ 39 h 318860"/>
                <a:gd name="connsiteX5" fmla="*/ 1029335 w 1629410"/>
                <a:gd name="connsiteY5" fmla="*/ 238164 h 318860"/>
                <a:gd name="connsiteX6" fmla="*/ 1228725 w 1629410"/>
                <a:gd name="connsiteY6" fmla="*/ 27979 h 318860"/>
                <a:gd name="connsiteX7" fmla="*/ 1432560 w 1629410"/>
                <a:gd name="connsiteY7" fmla="*/ 318809 h 318860"/>
                <a:gd name="connsiteX8" fmla="*/ 1629410 w 1629410"/>
                <a:gd name="connsiteY8" fmla="*/ 47029 h 318860"/>
                <a:gd name="connsiteX0" fmla="*/ 0 w 1629410"/>
                <a:gd name="connsiteY0" fmla="*/ 3214 h 318860"/>
                <a:gd name="connsiteX1" fmla="*/ 159385 w 1629410"/>
                <a:gd name="connsiteY1" fmla="*/ 257214 h 318860"/>
                <a:gd name="connsiteX2" fmla="*/ 342900 w 1629410"/>
                <a:gd name="connsiteY2" fmla="*/ 3849 h 318860"/>
                <a:gd name="connsiteX3" fmla="*/ 582930 w 1629410"/>
                <a:gd name="connsiteY3" fmla="*/ 259119 h 318860"/>
                <a:gd name="connsiteX4" fmla="*/ 800735 w 1629410"/>
                <a:gd name="connsiteY4" fmla="*/ 39 h 318860"/>
                <a:gd name="connsiteX5" fmla="*/ 1029335 w 1629410"/>
                <a:gd name="connsiteY5" fmla="*/ 238164 h 318860"/>
                <a:gd name="connsiteX6" fmla="*/ 1228725 w 1629410"/>
                <a:gd name="connsiteY6" fmla="*/ 27979 h 318860"/>
                <a:gd name="connsiteX7" fmla="*/ 1435735 w 1629410"/>
                <a:gd name="connsiteY7" fmla="*/ 318809 h 318860"/>
                <a:gd name="connsiteX8" fmla="*/ 1629410 w 1629410"/>
                <a:gd name="connsiteY8" fmla="*/ 47029 h 318860"/>
                <a:gd name="connsiteX0" fmla="*/ 0 w 1629410"/>
                <a:gd name="connsiteY0" fmla="*/ 3214 h 277604"/>
                <a:gd name="connsiteX1" fmla="*/ 159385 w 1629410"/>
                <a:gd name="connsiteY1" fmla="*/ 257214 h 277604"/>
                <a:gd name="connsiteX2" fmla="*/ 342900 w 1629410"/>
                <a:gd name="connsiteY2" fmla="*/ 3849 h 277604"/>
                <a:gd name="connsiteX3" fmla="*/ 582930 w 1629410"/>
                <a:gd name="connsiteY3" fmla="*/ 259119 h 277604"/>
                <a:gd name="connsiteX4" fmla="*/ 800735 w 1629410"/>
                <a:gd name="connsiteY4" fmla="*/ 39 h 277604"/>
                <a:gd name="connsiteX5" fmla="*/ 1029335 w 1629410"/>
                <a:gd name="connsiteY5" fmla="*/ 238164 h 277604"/>
                <a:gd name="connsiteX6" fmla="*/ 1228725 w 1629410"/>
                <a:gd name="connsiteY6" fmla="*/ 27979 h 277604"/>
                <a:gd name="connsiteX7" fmla="*/ 1435735 w 1629410"/>
                <a:gd name="connsiteY7" fmla="*/ 277534 h 277604"/>
                <a:gd name="connsiteX8" fmla="*/ 1629410 w 1629410"/>
                <a:gd name="connsiteY8" fmla="*/ 47029 h 277604"/>
                <a:gd name="connsiteX0" fmla="*/ 0 w 1629410"/>
                <a:gd name="connsiteY0" fmla="*/ 3214 h 259120"/>
                <a:gd name="connsiteX1" fmla="*/ 159385 w 1629410"/>
                <a:gd name="connsiteY1" fmla="*/ 257214 h 259120"/>
                <a:gd name="connsiteX2" fmla="*/ 342900 w 1629410"/>
                <a:gd name="connsiteY2" fmla="*/ 3849 h 259120"/>
                <a:gd name="connsiteX3" fmla="*/ 582930 w 1629410"/>
                <a:gd name="connsiteY3" fmla="*/ 259119 h 259120"/>
                <a:gd name="connsiteX4" fmla="*/ 800735 w 1629410"/>
                <a:gd name="connsiteY4" fmla="*/ 39 h 259120"/>
                <a:gd name="connsiteX5" fmla="*/ 1029335 w 1629410"/>
                <a:gd name="connsiteY5" fmla="*/ 238164 h 259120"/>
                <a:gd name="connsiteX6" fmla="*/ 1228725 w 1629410"/>
                <a:gd name="connsiteY6" fmla="*/ 27979 h 259120"/>
                <a:gd name="connsiteX7" fmla="*/ 1432560 w 1629410"/>
                <a:gd name="connsiteY7" fmla="*/ 248959 h 259120"/>
                <a:gd name="connsiteX8" fmla="*/ 1629410 w 1629410"/>
                <a:gd name="connsiteY8" fmla="*/ 47029 h 259120"/>
                <a:gd name="connsiteX0" fmla="*/ 0 w 1629410"/>
                <a:gd name="connsiteY0" fmla="*/ 10169 h 266075"/>
                <a:gd name="connsiteX1" fmla="*/ 159385 w 1629410"/>
                <a:gd name="connsiteY1" fmla="*/ 264169 h 266075"/>
                <a:gd name="connsiteX2" fmla="*/ 342900 w 1629410"/>
                <a:gd name="connsiteY2" fmla="*/ 10804 h 266075"/>
                <a:gd name="connsiteX3" fmla="*/ 582930 w 1629410"/>
                <a:gd name="connsiteY3" fmla="*/ 266074 h 266075"/>
                <a:gd name="connsiteX4" fmla="*/ 800735 w 1629410"/>
                <a:gd name="connsiteY4" fmla="*/ 6994 h 266075"/>
                <a:gd name="connsiteX5" fmla="*/ 1029335 w 1629410"/>
                <a:gd name="connsiteY5" fmla="*/ 245119 h 266075"/>
                <a:gd name="connsiteX6" fmla="*/ 1238250 w 1629410"/>
                <a:gd name="connsiteY6" fmla="*/ 9 h 266075"/>
                <a:gd name="connsiteX7" fmla="*/ 1432560 w 1629410"/>
                <a:gd name="connsiteY7" fmla="*/ 255914 h 266075"/>
                <a:gd name="connsiteX8" fmla="*/ 1629410 w 1629410"/>
                <a:gd name="connsiteY8" fmla="*/ 53984 h 26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9410" h="266075">
                  <a:moveTo>
                    <a:pt x="0" y="10169"/>
                  </a:moveTo>
                  <a:cubicBezTo>
                    <a:pt x="68580" y="98751"/>
                    <a:pt x="102235" y="264063"/>
                    <a:pt x="159385" y="264169"/>
                  </a:cubicBezTo>
                  <a:cubicBezTo>
                    <a:pt x="216535" y="264275"/>
                    <a:pt x="272309" y="10487"/>
                    <a:pt x="342900" y="10804"/>
                  </a:cubicBezTo>
                  <a:cubicBezTo>
                    <a:pt x="413491" y="11121"/>
                    <a:pt x="506624" y="266709"/>
                    <a:pt x="582930" y="266074"/>
                  </a:cubicBezTo>
                  <a:cubicBezTo>
                    <a:pt x="659236" y="265439"/>
                    <a:pt x="726334" y="10487"/>
                    <a:pt x="800735" y="6994"/>
                  </a:cubicBezTo>
                  <a:cubicBezTo>
                    <a:pt x="875136" y="3501"/>
                    <a:pt x="956416" y="246283"/>
                    <a:pt x="1029335" y="245119"/>
                  </a:cubicBezTo>
                  <a:cubicBezTo>
                    <a:pt x="1102254" y="243955"/>
                    <a:pt x="1171046" y="-1790"/>
                    <a:pt x="1238250" y="9"/>
                  </a:cubicBezTo>
                  <a:cubicBezTo>
                    <a:pt x="1305454" y="1808"/>
                    <a:pt x="1367367" y="246918"/>
                    <a:pt x="1432560" y="255914"/>
                  </a:cubicBezTo>
                  <a:cubicBezTo>
                    <a:pt x="1497753" y="264910"/>
                    <a:pt x="1574165" y="183524"/>
                    <a:pt x="1629410" y="53984"/>
                  </a:cubicBezTo>
                </a:path>
              </a:pathLst>
            </a:custGeom>
            <a:noFill/>
            <a:ln w="3175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FFFF00"/>
                </a:solidFill>
                <a:effectLst/>
                <a:latin typeface="Times New Roman" pitchFamily="18" charset="0"/>
              </a:endParaRPr>
            </a:p>
          </p:txBody>
        </p:sp>
      </p:grpSp>
      <p:sp>
        <p:nvSpPr>
          <p:cNvPr id="12" name="Rectangle 11"/>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1" name="Rectangle 10"/>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24D37E20-3B86-41FA-8018-7BB57659C1CE}" type="slidenum">
              <a:rPr lang="en-CA" altLang="en-US" smtClean="0"/>
              <a:pPr/>
              <a:t>40</a:t>
            </a:fld>
            <a:endParaRPr lang="en-US" altLang="en-US"/>
          </a:p>
        </p:txBody>
      </p:sp>
      <p:sp>
        <p:nvSpPr>
          <p:cNvPr id="13"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Fire Weather Climatology</a:t>
            </a:r>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8565" y="3780310"/>
            <a:ext cx="4319391" cy="2600170"/>
          </a:xfrm>
          <a:prstGeom prst="rect">
            <a:avLst/>
          </a:prstGeom>
        </p:spPr>
      </p:pic>
      <p:sp>
        <p:nvSpPr>
          <p:cNvPr id="8" name="Content Placeholder 2"/>
          <p:cNvSpPr>
            <a:spLocks noGrp="1"/>
          </p:cNvSpPr>
          <p:nvPr>
            <p:ph idx="1"/>
          </p:nvPr>
        </p:nvSpPr>
        <p:spPr>
          <a:xfrm>
            <a:off x="325120" y="1102362"/>
            <a:ext cx="8554720" cy="3103878"/>
          </a:xfrm>
        </p:spPr>
        <p:txBody>
          <a:bodyPr/>
          <a:lstStyle/>
          <a:p>
            <a:pPr marL="182563" indent="-182563">
              <a:buFont typeface="Arial" panose="020B0604020202020204" pitchFamily="34" charset="0"/>
              <a:buChar char="•"/>
            </a:pPr>
            <a:r>
              <a:rPr lang="en-CA" sz="2800" b="1" dirty="0">
                <a:latin typeface="+mn-lt"/>
              </a:rPr>
              <a:t>Atmospheric/oceanic oscillations</a:t>
            </a:r>
          </a:p>
          <a:p>
            <a:pPr marL="182563" indent="-182563">
              <a:buFont typeface="Arial" panose="020B0604020202020204" pitchFamily="34" charset="0"/>
              <a:buChar char="•"/>
            </a:pPr>
            <a:r>
              <a:rPr lang="en-CA" sz="2800" b="1" dirty="0">
                <a:latin typeface="+mn-lt"/>
              </a:rPr>
              <a:t>Topography</a:t>
            </a:r>
          </a:p>
          <a:p>
            <a:pPr marL="182563" indent="-182563">
              <a:buFont typeface="Arial" panose="020B0604020202020204" pitchFamily="34" charset="0"/>
              <a:buChar char="•"/>
            </a:pPr>
            <a:r>
              <a:rPr lang="en-CA" sz="2800" b="1" dirty="0">
                <a:latin typeface="+mn-lt"/>
              </a:rPr>
              <a:t>Fuels</a:t>
            </a:r>
          </a:p>
          <a:p>
            <a:pPr marL="182563" indent="-182563">
              <a:buFont typeface="Arial" panose="020B0604020202020204" pitchFamily="34" charset="0"/>
              <a:buChar char="•"/>
            </a:pPr>
            <a:r>
              <a:rPr lang="en-CA" sz="2800" b="1" dirty="0">
                <a:latin typeface="+mn-lt"/>
              </a:rPr>
              <a:t>Forest disturbance</a:t>
            </a:r>
          </a:p>
          <a:p>
            <a:pPr marL="182563" indent="-182563">
              <a:buFont typeface="Arial" panose="020B0604020202020204" pitchFamily="34" charset="0"/>
              <a:buChar char="•"/>
            </a:pPr>
            <a:r>
              <a:rPr lang="en-CA" sz="2800" b="1" dirty="0">
                <a:latin typeface="+mn-lt"/>
              </a:rPr>
              <a:t>Soils</a:t>
            </a:r>
          </a:p>
          <a:p>
            <a:pPr marL="182563" indent="-182563">
              <a:buFont typeface="Arial" panose="020B0604020202020204" pitchFamily="34" charset="0"/>
              <a:buChar char="•"/>
            </a:pPr>
            <a:endParaRPr lang="en-CA" sz="2800" b="1" dirty="0">
              <a:latin typeface="+mn-lt"/>
            </a:endParaRPr>
          </a:p>
        </p:txBody>
      </p:sp>
      <p:sp>
        <p:nvSpPr>
          <p:cNvPr id="16" name="Content Placeholder 2"/>
          <p:cNvSpPr txBox="1">
            <a:spLocks/>
          </p:cNvSpPr>
          <p:nvPr/>
        </p:nvSpPr>
        <p:spPr bwMode="auto">
          <a:xfrm>
            <a:off x="4868893" y="5151515"/>
            <a:ext cx="4275107" cy="1228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defTabSz="342900" rtl="0" eaLnBrk="0" fontAlgn="base" hangingPunct="0">
              <a:spcBef>
                <a:spcPct val="20000"/>
              </a:spcBef>
              <a:spcAft>
                <a:spcPct val="0"/>
              </a:spcAft>
              <a:buClr>
                <a:srgbClr val="306120"/>
              </a:buClr>
              <a:buFont typeface="Wingdings" charset="2"/>
              <a:buChar char="§"/>
              <a:defRPr sz="2400" kern="1200">
                <a:solidFill>
                  <a:schemeClr val="tx1"/>
                </a:solidFill>
                <a:latin typeface="Myriad Pro"/>
                <a:ea typeface="Myriad Pro"/>
                <a:cs typeface="Myriad Pro"/>
              </a:defRPr>
            </a:lvl1pPr>
            <a:lvl2pPr marL="557213" indent="-214313" algn="l" defTabSz="342900" rtl="0" eaLnBrk="0" fontAlgn="base" hangingPunct="0">
              <a:spcBef>
                <a:spcPct val="20000"/>
              </a:spcBef>
              <a:spcAft>
                <a:spcPct val="0"/>
              </a:spcAft>
              <a:buClr>
                <a:srgbClr val="306120"/>
              </a:buClr>
              <a:buFont typeface="Wingdings" charset="2"/>
              <a:buChar char="§"/>
              <a:defRPr sz="2100" kern="1200">
                <a:solidFill>
                  <a:schemeClr val="tx1"/>
                </a:solidFill>
                <a:latin typeface="Myriad Pro"/>
                <a:ea typeface="Myriad Pro"/>
                <a:cs typeface="Myriad Pro"/>
              </a:defRPr>
            </a:lvl2pPr>
            <a:lvl3pPr marL="857250" indent="-171450" algn="l" defTabSz="342900" rtl="0" eaLnBrk="0" fontAlgn="base" hangingPunct="0">
              <a:spcBef>
                <a:spcPct val="20000"/>
              </a:spcBef>
              <a:spcAft>
                <a:spcPct val="0"/>
              </a:spcAft>
              <a:buClr>
                <a:srgbClr val="306120"/>
              </a:buClr>
              <a:buFont typeface="Wingdings" charset="2"/>
              <a:buChar char="§"/>
              <a:defRPr sz="1800" kern="1200">
                <a:solidFill>
                  <a:schemeClr val="tx1"/>
                </a:solidFill>
                <a:latin typeface="Myriad Pro"/>
                <a:ea typeface="Myriad Pro"/>
                <a:cs typeface="Myriad Pro"/>
              </a:defRPr>
            </a:lvl3pPr>
            <a:lvl4pPr marL="1200150" indent="-171450" algn="l" defTabSz="342900" rtl="0" eaLnBrk="0" fontAlgn="base" hangingPunct="0">
              <a:spcBef>
                <a:spcPct val="20000"/>
              </a:spcBef>
              <a:spcAft>
                <a:spcPct val="0"/>
              </a:spcAft>
              <a:buClr>
                <a:srgbClr val="306120"/>
              </a:buClr>
              <a:buFont typeface="Wingdings" charset="2"/>
              <a:buChar char="§"/>
              <a:defRPr sz="1500" kern="1200">
                <a:solidFill>
                  <a:schemeClr val="tx1"/>
                </a:solidFill>
                <a:latin typeface="Myriad Pro"/>
                <a:ea typeface="Myriad Pro"/>
                <a:cs typeface="Myriad Pro"/>
              </a:defRPr>
            </a:lvl4pPr>
            <a:lvl5pPr marL="1543050" indent="-171450" algn="l" defTabSz="342900" rtl="0" eaLnBrk="0" fontAlgn="base" hangingPunct="0">
              <a:spcBef>
                <a:spcPct val="20000"/>
              </a:spcBef>
              <a:spcAft>
                <a:spcPct val="0"/>
              </a:spcAft>
              <a:buClr>
                <a:srgbClr val="306120"/>
              </a:buClr>
              <a:buFont typeface="Wingdings" charset="2"/>
              <a:buChar char="§"/>
              <a:defRPr sz="1500" kern="1200">
                <a:solidFill>
                  <a:schemeClr val="tx1"/>
                </a:solidFill>
                <a:latin typeface="Myriad Pro"/>
                <a:ea typeface="Myriad Pro"/>
                <a:cs typeface="Myriad Pro"/>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CA" b="1" dirty="0">
                <a:latin typeface="+mn-lt"/>
              </a:rPr>
              <a:t>Affects fire weather parameters: T, RH, wind, </a:t>
            </a:r>
            <a:r>
              <a:rPr lang="en-CA" b="1" dirty="0" err="1">
                <a:latin typeface="+mn-lt"/>
              </a:rPr>
              <a:t>precip</a:t>
            </a:r>
            <a:r>
              <a:rPr lang="en-CA" b="1" dirty="0">
                <a:latin typeface="+mn-lt"/>
              </a:rPr>
              <a:t>, lightning, …</a:t>
            </a:r>
          </a:p>
        </p:txBody>
      </p:sp>
    </p:spTree>
    <p:extLst>
      <p:ext uri="{BB962C8B-B14F-4D97-AF65-F5344CB8AC3E}">
        <p14:creationId xmlns:p14="http://schemas.microsoft.com/office/powerpoint/2010/main" val="288544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bwMode="auto">
          <a:xfrm>
            <a:off x="4572000" y="6400800"/>
            <a:ext cx="228600" cy="276999"/>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6" name="Rectangle 25"/>
          <p:cNvSpPr/>
          <p:nvPr/>
        </p:nvSpPr>
        <p:spPr bwMode="auto">
          <a:xfrm>
            <a:off x="4495800" y="6324600"/>
            <a:ext cx="228600" cy="276999"/>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41</a:t>
            </a:fld>
            <a:endParaRPr lang="en-US" altLang="en-US" dirty="0"/>
          </a:p>
        </p:txBody>
      </p:sp>
      <p:sp>
        <p:nvSpPr>
          <p:cNvPr id="4" name="TextBox 3"/>
          <p:cNvSpPr txBox="1"/>
          <p:nvPr/>
        </p:nvSpPr>
        <p:spPr>
          <a:xfrm>
            <a:off x="7124700" y="457200"/>
            <a:ext cx="2019300" cy="6248400"/>
          </a:xfrm>
          <a:prstGeom prst="rect">
            <a:avLst/>
          </a:prstGeom>
          <a:noFill/>
        </p:spPr>
        <p:txBody>
          <a:bodyPr wrap="square" rtlCol="0">
            <a:noAutofit/>
          </a:bodyPr>
          <a:lstStyle/>
          <a:p>
            <a:r>
              <a:rPr lang="en-CA" sz="2400" b="1" dirty="0">
                <a:solidFill>
                  <a:srgbClr val="FF0000"/>
                </a:solidFill>
                <a:latin typeface="Corbel" panose="020B0503020204020204" pitchFamily="34" charset="0"/>
              </a:rPr>
              <a:t>El Niño: </a:t>
            </a:r>
          </a:p>
          <a:p>
            <a:pPr marL="342900" indent="-161925">
              <a:buFont typeface="Arial" panose="020B0604020202020204" pitchFamily="34" charset="0"/>
              <a:buChar char="•"/>
            </a:pPr>
            <a:r>
              <a:rPr lang="en-CA" sz="2000" b="1" dirty="0">
                <a:solidFill>
                  <a:srgbClr val="FF0000"/>
                </a:solidFill>
                <a:latin typeface="Corbel" panose="020B0503020204020204" pitchFamily="34" charset="0"/>
              </a:rPr>
              <a:t>Warm, windy, dry in western Canada</a:t>
            </a:r>
          </a:p>
          <a:p>
            <a:endParaRPr lang="en-CA" sz="2000" b="1" dirty="0">
              <a:latin typeface="Corbel" panose="020B0503020204020204" pitchFamily="34" charset="0"/>
            </a:endParaRPr>
          </a:p>
          <a:p>
            <a:r>
              <a:rPr lang="en-CA" sz="2400" b="1" dirty="0">
                <a:solidFill>
                  <a:srgbClr val="0000FF"/>
                </a:solidFill>
                <a:latin typeface="Corbel" panose="020B0503020204020204" pitchFamily="34" charset="0"/>
              </a:rPr>
              <a:t>La Niña:</a:t>
            </a:r>
          </a:p>
          <a:p>
            <a:pPr marL="285750" indent="-104775">
              <a:buFont typeface="Arial" panose="020B0604020202020204" pitchFamily="34" charset="0"/>
              <a:buChar char="•"/>
            </a:pPr>
            <a:r>
              <a:rPr lang="en-CA" sz="2000" b="1" dirty="0">
                <a:solidFill>
                  <a:srgbClr val="0000FF"/>
                </a:solidFill>
                <a:latin typeface="Corbel" panose="020B0503020204020204" pitchFamily="34" charset="0"/>
              </a:rPr>
              <a:t>Arctic surface highs bring dry air, strong wind around edges </a:t>
            </a:r>
          </a:p>
          <a:p>
            <a:pPr marL="285750" indent="-104775">
              <a:buFont typeface="Arial" panose="020B0604020202020204" pitchFamily="34" charset="0"/>
              <a:buChar char="•"/>
            </a:pPr>
            <a:r>
              <a:rPr lang="en-CA" sz="2000" b="1" dirty="0">
                <a:solidFill>
                  <a:srgbClr val="0000FF"/>
                </a:solidFill>
                <a:latin typeface="Corbel" panose="020B0503020204020204" pitchFamily="34" charset="0"/>
              </a:rPr>
              <a:t>Temperature </a:t>
            </a:r>
            <a:r>
              <a:rPr lang="en-CA" sz="2000" b="1" i="1" dirty="0">
                <a:solidFill>
                  <a:srgbClr val="0000FF"/>
                </a:solidFill>
                <a:latin typeface="Corbel" panose="020B0503020204020204" pitchFamily="34" charset="0"/>
              </a:rPr>
              <a:t>may</a:t>
            </a:r>
            <a:r>
              <a:rPr lang="en-CA" sz="2000" b="1" dirty="0">
                <a:solidFill>
                  <a:srgbClr val="0000FF"/>
                </a:solidFill>
                <a:latin typeface="Corbel" panose="020B0503020204020204" pitchFamily="34" charset="0"/>
              </a:rPr>
              <a:t> be cool</a:t>
            </a:r>
          </a:p>
          <a:p>
            <a:endParaRPr lang="en-CA" sz="2000" b="1" dirty="0">
              <a:latin typeface="Corbel" panose="020B0503020204020204" pitchFamily="34" charset="0"/>
            </a:endParaRPr>
          </a:p>
          <a:p>
            <a:r>
              <a:rPr lang="en-CA" sz="2000" b="1" dirty="0">
                <a:solidFill>
                  <a:srgbClr val="FF9900"/>
                </a:solidFill>
                <a:latin typeface="Corbel" panose="020B0503020204020204" pitchFamily="34" charset="0"/>
              </a:rPr>
              <a:t>Summer fire problems may depend on other influences </a:t>
            </a:r>
          </a:p>
        </p:txBody>
      </p:sp>
      <p:graphicFrame>
        <p:nvGraphicFramePr>
          <p:cNvPr id="5" name="Table 4"/>
          <p:cNvGraphicFramePr>
            <a:graphicFrameLocks noGrp="1"/>
          </p:cNvGraphicFramePr>
          <p:nvPr/>
        </p:nvGraphicFramePr>
        <p:xfrm>
          <a:off x="2118416" y="829476"/>
          <a:ext cx="4968184" cy="5342724"/>
        </p:xfrm>
        <a:graphic>
          <a:graphicData uri="http://schemas.openxmlformats.org/drawingml/2006/table">
            <a:tbl>
              <a:tblPr/>
              <a:tblGrid>
                <a:gridCol w="382168">
                  <a:extLst>
                    <a:ext uri="{9D8B030D-6E8A-4147-A177-3AD203B41FA5}">
                      <a16:colId xmlns:a16="http://schemas.microsoft.com/office/drawing/2014/main" val="3657281339"/>
                    </a:ext>
                  </a:extLst>
                </a:gridCol>
                <a:gridCol w="382168">
                  <a:extLst>
                    <a:ext uri="{9D8B030D-6E8A-4147-A177-3AD203B41FA5}">
                      <a16:colId xmlns:a16="http://schemas.microsoft.com/office/drawing/2014/main" val="2055698139"/>
                    </a:ext>
                  </a:extLst>
                </a:gridCol>
                <a:gridCol w="382168">
                  <a:extLst>
                    <a:ext uri="{9D8B030D-6E8A-4147-A177-3AD203B41FA5}">
                      <a16:colId xmlns:a16="http://schemas.microsoft.com/office/drawing/2014/main" val="2366211583"/>
                    </a:ext>
                  </a:extLst>
                </a:gridCol>
                <a:gridCol w="382168">
                  <a:extLst>
                    <a:ext uri="{9D8B030D-6E8A-4147-A177-3AD203B41FA5}">
                      <a16:colId xmlns:a16="http://schemas.microsoft.com/office/drawing/2014/main" val="4030202650"/>
                    </a:ext>
                  </a:extLst>
                </a:gridCol>
                <a:gridCol w="382168">
                  <a:extLst>
                    <a:ext uri="{9D8B030D-6E8A-4147-A177-3AD203B41FA5}">
                      <a16:colId xmlns:a16="http://schemas.microsoft.com/office/drawing/2014/main" val="2730172774"/>
                    </a:ext>
                  </a:extLst>
                </a:gridCol>
                <a:gridCol w="382168">
                  <a:extLst>
                    <a:ext uri="{9D8B030D-6E8A-4147-A177-3AD203B41FA5}">
                      <a16:colId xmlns:a16="http://schemas.microsoft.com/office/drawing/2014/main" val="3913858153"/>
                    </a:ext>
                  </a:extLst>
                </a:gridCol>
                <a:gridCol w="382168">
                  <a:extLst>
                    <a:ext uri="{9D8B030D-6E8A-4147-A177-3AD203B41FA5}">
                      <a16:colId xmlns:a16="http://schemas.microsoft.com/office/drawing/2014/main" val="420464998"/>
                    </a:ext>
                  </a:extLst>
                </a:gridCol>
                <a:gridCol w="382168">
                  <a:extLst>
                    <a:ext uri="{9D8B030D-6E8A-4147-A177-3AD203B41FA5}">
                      <a16:colId xmlns:a16="http://schemas.microsoft.com/office/drawing/2014/main" val="1953404344"/>
                    </a:ext>
                  </a:extLst>
                </a:gridCol>
                <a:gridCol w="382168">
                  <a:extLst>
                    <a:ext uri="{9D8B030D-6E8A-4147-A177-3AD203B41FA5}">
                      <a16:colId xmlns:a16="http://schemas.microsoft.com/office/drawing/2014/main" val="3927552155"/>
                    </a:ext>
                  </a:extLst>
                </a:gridCol>
                <a:gridCol w="382168">
                  <a:extLst>
                    <a:ext uri="{9D8B030D-6E8A-4147-A177-3AD203B41FA5}">
                      <a16:colId xmlns:a16="http://schemas.microsoft.com/office/drawing/2014/main" val="1135979593"/>
                    </a:ext>
                  </a:extLst>
                </a:gridCol>
                <a:gridCol w="382168">
                  <a:extLst>
                    <a:ext uri="{9D8B030D-6E8A-4147-A177-3AD203B41FA5}">
                      <a16:colId xmlns:a16="http://schemas.microsoft.com/office/drawing/2014/main" val="2451676584"/>
                    </a:ext>
                  </a:extLst>
                </a:gridCol>
                <a:gridCol w="382168">
                  <a:extLst>
                    <a:ext uri="{9D8B030D-6E8A-4147-A177-3AD203B41FA5}">
                      <a16:colId xmlns:a16="http://schemas.microsoft.com/office/drawing/2014/main" val="2838976810"/>
                    </a:ext>
                  </a:extLst>
                </a:gridCol>
                <a:gridCol w="382168">
                  <a:extLst>
                    <a:ext uri="{9D8B030D-6E8A-4147-A177-3AD203B41FA5}">
                      <a16:colId xmlns:a16="http://schemas.microsoft.com/office/drawing/2014/main" val="3079935578"/>
                    </a:ext>
                  </a:extLst>
                </a:gridCol>
              </a:tblGrid>
              <a:tr h="254801">
                <a:tc>
                  <a:txBody>
                    <a:bodyPr/>
                    <a:lstStyle/>
                    <a:p>
                      <a:pPr algn="ctr"/>
                      <a:r>
                        <a:rPr lang="en-CA" sz="800" b="1" dirty="0">
                          <a:latin typeface="+mn-lt"/>
                        </a:rPr>
                        <a:t>Year</a:t>
                      </a:r>
                    </a:p>
                  </a:txBody>
                  <a:tcPr marL="38601" marR="38601" marT="19300" marB="19300" anchor="ctr">
                    <a:lnL>
                      <a:noFill/>
                    </a:lnL>
                    <a:lnR>
                      <a:noFill/>
                    </a:lnR>
                    <a:lnT>
                      <a:noFill/>
                    </a:lnT>
                    <a:lnB>
                      <a:noFill/>
                    </a:lnB>
                  </a:tcPr>
                </a:tc>
                <a:tc>
                  <a:txBody>
                    <a:bodyPr/>
                    <a:lstStyle/>
                    <a:p>
                      <a:pPr algn="ctr"/>
                      <a:r>
                        <a:rPr lang="en-CA" sz="800" b="1">
                          <a:latin typeface="+mn-lt"/>
                        </a:rPr>
                        <a:t>DJF</a:t>
                      </a:r>
                    </a:p>
                  </a:txBody>
                  <a:tcPr marL="38601" marR="38601" marT="19300" marB="19300" anchor="ctr">
                    <a:lnL>
                      <a:noFill/>
                    </a:lnL>
                    <a:lnR>
                      <a:noFill/>
                    </a:lnR>
                    <a:lnT>
                      <a:noFill/>
                    </a:lnT>
                    <a:lnB>
                      <a:noFill/>
                    </a:lnB>
                  </a:tcPr>
                </a:tc>
                <a:tc>
                  <a:txBody>
                    <a:bodyPr/>
                    <a:lstStyle/>
                    <a:p>
                      <a:pPr algn="ctr"/>
                      <a:r>
                        <a:rPr lang="en-CA" sz="800" b="1" dirty="0">
                          <a:latin typeface="+mn-lt"/>
                        </a:rPr>
                        <a:t>JFM</a:t>
                      </a:r>
                    </a:p>
                  </a:txBody>
                  <a:tcPr marL="38601" marR="38601" marT="19300" marB="19300" anchor="ctr">
                    <a:lnL>
                      <a:noFill/>
                    </a:lnL>
                    <a:lnR>
                      <a:noFill/>
                    </a:lnR>
                    <a:lnT>
                      <a:noFill/>
                    </a:lnT>
                    <a:lnB>
                      <a:noFill/>
                    </a:lnB>
                  </a:tcPr>
                </a:tc>
                <a:tc>
                  <a:txBody>
                    <a:bodyPr/>
                    <a:lstStyle/>
                    <a:p>
                      <a:pPr algn="ctr"/>
                      <a:r>
                        <a:rPr lang="en-CA" sz="800" b="1" dirty="0">
                          <a:latin typeface="+mn-lt"/>
                        </a:rPr>
                        <a:t>FMA</a:t>
                      </a:r>
                    </a:p>
                  </a:txBody>
                  <a:tcPr marL="38601" marR="38601" marT="19300" marB="19300" anchor="ctr">
                    <a:lnL>
                      <a:noFill/>
                    </a:lnL>
                    <a:lnR>
                      <a:noFill/>
                    </a:lnR>
                    <a:lnT>
                      <a:noFill/>
                    </a:lnT>
                    <a:lnB>
                      <a:noFill/>
                    </a:lnB>
                  </a:tcPr>
                </a:tc>
                <a:tc>
                  <a:txBody>
                    <a:bodyPr/>
                    <a:lstStyle/>
                    <a:p>
                      <a:pPr algn="ctr"/>
                      <a:r>
                        <a:rPr lang="en-CA" sz="800" b="1" dirty="0">
                          <a:latin typeface="+mn-lt"/>
                        </a:rPr>
                        <a:t>MAM</a:t>
                      </a:r>
                    </a:p>
                  </a:txBody>
                  <a:tcPr marL="38601" marR="38601" marT="19300" marB="19300" anchor="ctr">
                    <a:lnL>
                      <a:noFill/>
                    </a:lnL>
                    <a:lnR>
                      <a:noFill/>
                    </a:lnR>
                    <a:lnT>
                      <a:noFill/>
                    </a:lnT>
                    <a:lnB>
                      <a:noFill/>
                    </a:lnB>
                  </a:tcPr>
                </a:tc>
                <a:tc>
                  <a:txBody>
                    <a:bodyPr/>
                    <a:lstStyle/>
                    <a:p>
                      <a:pPr algn="ctr"/>
                      <a:r>
                        <a:rPr lang="en-CA" sz="800" b="1" dirty="0">
                          <a:latin typeface="+mn-lt"/>
                        </a:rPr>
                        <a:t>AMJ</a:t>
                      </a:r>
                    </a:p>
                  </a:txBody>
                  <a:tcPr marL="38601" marR="38601" marT="19300" marB="19300" anchor="ctr">
                    <a:lnL>
                      <a:noFill/>
                    </a:lnL>
                    <a:lnR>
                      <a:noFill/>
                    </a:lnR>
                    <a:lnT>
                      <a:noFill/>
                    </a:lnT>
                    <a:lnB>
                      <a:noFill/>
                    </a:lnB>
                  </a:tcPr>
                </a:tc>
                <a:tc>
                  <a:txBody>
                    <a:bodyPr/>
                    <a:lstStyle/>
                    <a:p>
                      <a:pPr algn="ctr"/>
                      <a:r>
                        <a:rPr lang="en-CA" sz="800" b="1" dirty="0">
                          <a:latin typeface="+mn-lt"/>
                        </a:rPr>
                        <a:t>MJJ</a:t>
                      </a:r>
                    </a:p>
                  </a:txBody>
                  <a:tcPr marL="38601" marR="38601" marT="19300" marB="19300" anchor="ctr">
                    <a:lnL>
                      <a:noFill/>
                    </a:lnL>
                    <a:lnR>
                      <a:noFill/>
                    </a:lnR>
                    <a:lnT>
                      <a:noFill/>
                    </a:lnT>
                    <a:lnB>
                      <a:noFill/>
                    </a:lnB>
                  </a:tcPr>
                </a:tc>
                <a:tc>
                  <a:txBody>
                    <a:bodyPr/>
                    <a:lstStyle/>
                    <a:p>
                      <a:pPr algn="ctr"/>
                      <a:r>
                        <a:rPr lang="en-CA" sz="800" b="1" dirty="0">
                          <a:latin typeface="+mn-lt"/>
                        </a:rPr>
                        <a:t>JJA</a:t>
                      </a:r>
                    </a:p>
                  </a:txBody>
                  <a:tcPr marL="38601" marR="38601" marT="19300" marB="19300" anchor="ctr">
                    <a:lnL>
                      <a:noFill/>
                    </a:lnL>
                    <a:lnR>
                      <a:noFill/>
                    </a:lnR>
                    <a:lnT>
                      <a:noFill/>
                    </a:lnT>
                    <a:lnB>
                      <a:noFill/>
                    </a:lnB>
                  </a:tcPr>
                </a:tc>
                <a:tc>
                  <a:txBody>
                    <a:bodyPr/>
                    <a:lstStyle/>
                    <a:p>
                      <a:pPr algn="ctr"/>
                      <a:r>
                        <a:rPr lang="en-CA" sz="800" b="1" dirty="0">
                          <a:latin typeface="+mn-lt"/>
                        </a:rPr>
                        <a:t>JAS</a:t>
                      </a:r>
                    </a:p>
                  </a:txBody>
                  <a:tcPr marL="38601" marR="38601" marT="19300" marB="19300" anchor="ctr">
                    <a:lnL>
                      <a:noFill/>
                    </a:lnL>
                    <a:lnR>
                      <a:noFill/>
                    </a:lnR>
                    <a:lnT>
                      <a:noFill/>
                    </a:lnT>
                    <a:lnB>
                      <a:noFill/>
                    </a:lnB>
                  </a:tcPr>
                </a:tc>
                <a:tc>
                  <a:txBody>
                    <a:bodyPr/>
                    <a:lstStyle/>
                    <a:p>
                      <a:pPr algn="ctr"/>
                      <a:r>
                        <a:rPr lang="en-CA" sz="800" b="1" dirty="0">
                          <a:latin typeface="+mn-lt"/>
                        </a:rPr>
                        <a:t>ASO</a:t>
                      </a:r>
                    </a:p>
                  </a:txBody>
                  <a:tcPr marL="38601" marR="38601" marT="19300" marB="19300" anchor="ctr">
                    <a:lnL>
                      <a:noFill/>
                    </a:lnL>
                    <a:lnR>
                      <a:noFill/>
                    </a:lnR>
                    <a:lnT>
                      <a:noFill/>
                    </a:lnT>
                    <a:lnB>
                      <a:noFill/>
                    </a:lnB>
                  </a:tcPr>
                </a:tc>
                <a:tc>
                  <a:txBody>
                    <a:bodyPr/>
                    <a:lstStyle/>
                    <a:p>
                      <a:pPr algn="ctr"/>
                      <a:r>
                        <a:rPr lang="en-CA" sz="800" b="1">
                          <a:latin typeface="+mn-lt"/>
                        </a:rPr>
                        <a:t>SON</a:t>
                      </a:r>
                    </a:p>
                  </a:txBody>
                  <a:tcPr marL="38601" marR="38601" marT="19300" marB="19300" anchor="ctr">
                    <a:lnL>
                      <a:noFill/>
                    </a:lnL>
                    <a:lnR>
                      <a:noFill/>
                    </a:lnR>
                    <a:lnT>
                      <a:noFill/>
                    </a:lnT>
                    <a:lnB>
                      <a:noFill/>
                    </a:lnB>
                  </a:tcPr>
                </a:tc>
                <a:tc>
                  <a:txBody>
                    <a:bodyPr/>
                    <a:lstStyle/>
                    <a:p>
                      <a:pPr algn="ctr"/>
                      <a:r>
                        <a:rPr lang="en-CA" sz="800" b="1" dirty="0">
                          <a:latin typeface="+mn-lt"/>
                        </a:rPr>
                        <a:t>OND</a:t>
                      </a:r>
                    </a:p>
                  </a:txBody>
                  <a:tcPr marL="38601" marR="38601" marT="19300" marB="19300" anchor="ctr">
                    <a:lnL>
                      <a:noFill/>
                    </a:lnL>
                    <a:lnR>
                      <a:noFill/>
                    </a:lnR>
                    <a:lnT>
                      <a:noFill/>
                    </a:lnT>
                    <a:lnB>
                      <a:noFill/>
                    </a:lnB>
                  </a:tcPr>
                </a:tc>
                <a:tc>
                  <a:txBody>
                    <a:bodyPr/>
                    <a:lstStyle/>
                    <a:p>
                      <a:pPr algn="ctr"/>
                      <a:r>
                        <a:rPr lang="en-CA" sz="800" b="1" dirty="0">
                          <a:latin typeface="+mn-lt"/>
                        </a:rPr>
                        <a:t>NDJ</a:t>
                      </a:r>
                    </a:p>
                  </a:txBody>
                  <a:tcPr marL="38601" marR="38601" marT="19300" marB="19300" anchor="ctr">
                    <a:lnL>
                      <a:noFill/>
                    </a:lnL>
                    <a:lnR>
                      <a:noFill/>
                    </a:lnR>
                    <a:lnT>
                      <a:noFill/>
                    </a:lnT>
                    <a:lnB>
                      <a:noFill/>
                    </a:lnB>
                  </a:tcPr>
                </a:tc>
                <a:extLst>
                  <a:ext uri="{0D108BD9-81ED-4DB2-BD59-A6C34878D82A}">
                    <a16:rowId xmlns:a16="http://schemas.microsoft.com/office/drawing/2014/main" val="1509779429"/>
                  </a:ext>
                </a:extLst>
              </a:tr>
              <a:tr h="95329">
                <a:tc>
                  <a:txBody>
                    <a:bodyPr/>
                    <a:lstStyle/>
                    <a:p>
                      <a:pPr algn="ctr"/>
                      <a:r>
                        <a:rPr lang="en-CA" sz="800" b="1" dirty="0">
                          <a:effectLst/>
                          <a:latin typeface="+mn-lt"/>
                        </a:rPr>
                        <a:t>1991</a:t>
                      </a: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1.5</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1116752449"/>
                  </a:ext>
                </a:extLst>
              </a:tr>
              <a:tr h="163935">
                <a:tc>
                  <a:txBody>
                    <a:bodyPr/>
                    <a:lstStyle/>
                    <a:p>
                      <a:pPr algn="ctr"/>
                      <a:r>
                        <a:rPr lang="en-CA" sz="800" b="1">
                          <a:effectLst/>
                          <a:latin typeface="+mn-lt"/>
                        </a:rPr>
                        <a:t>1992</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425989059"/>
                  </a:ext>
                </a:extLst>
              </a:tr>
              <a:tr h="163935">
                <a:tc>
                  <a:txBody>
                    <a:bodyPr/>
                    <a:lstStyle/>
                    <a:p>
                      <a:pPr algn="ctr"/>
                      <a:r>
                        <a:rPr lang="en-CA" sz="800" b="1">
                          <a:effectLst/>
                          <a:latin typeface="+mn-lt"/>
                        </a:rPr>
                        <a:t>1993</a:t>
                      </a: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882418371"/>
                  </a:ext>
                </a:extLst>
              </a:tr>
              <a:tr h="163935">
                <a:tc>
                  <a:txBody>
                    <a:bodyPr/>
                    <a:lstStyle/>
                    <a:p>
                      <a:pPr algn="ctr"/>
                      <a:r>
                        <a:rPr lang="en-CA" sz="800" b="1">
                          <a:effectLst/>
                          <a:latin typeface="+mn-lt"/>
                        </a:rPr>
                        <a:t>1994</a:t>
                      </a: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752916116"/>
                  </a:ext>
                </a:extLst>
              </a:tr>
              <a:tr h="163935">
                <a:tc>
                  <a:txBody>
                    <a:bodyPr/>
                    <a:lstStyle/>
                    <a:p>
                      <a:pPr algn="ctr"/>
                      <a:r>
                        <a:rPr lang="en-CA" sz="800" b="1">
                          <a:effectLst/>
                          <a:latin typeface="+mn-lt"/>
                        </a:rPr>
                        <a:t>1995</a:t>
                      </a: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430169737"/>
                  </a:ext>
                </a:extLst>
              </a:tr>
              <a:tr h="163935">
                <a:tc>
                  <a:txBody>
                    <a:bodyPr/>
                    <a:lstStyle/>
                    <a:p>
                      <a:pPr algn="ctr"/>
                      <a:r>
                        <a:rPr lang="en-CA" sz="800" b="1">
                          <a:effectLst/>
                          <a:latin typeface="+mn-lt"/>
                        </a:rPr>
                        <a:t>1996</a:t>
                      </a: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527268181"/>
                  </a:ext>
                </a:extLst>
              </a:tr>
              <a:tr h="163935">
                <a:tc>
                  <a:txBody>
                    <a:bodyPr/>
                    <a:lstStyle/>
                    <a:p>
                      <a:pPr algn="ctr"/>
                      <a:r>
                        <a:rPr lang="en-CA" sz="800" b="1">
                          <a:effectLst/>
                          <a:latin typeface="+mn-lt"/>
                        </a:rPr>
                        <a:t>1997</a:t>
                      </a: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2.1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2.3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2.4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2.4</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712650068"/>
                  </a:ext>
                </a:extLst>
              </a:tr>
              <a:tr h="163935">
                <a:tc>
                  <a:txBody>
                    <a:bodyPr/>
                    <a:lstStyle/>
                    <a:p>
                      <a:pPr algn="ctr"/>
                      <a:r>
                        <a:rPr lang="en-CA" sz="800" b="1">
                          <a:effectLst/>
                          <a:latin typeface="+mn-lt"/>
                        </a:rPr>
                        <a:t>1998</a:t>
                      </a: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2.2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0.5</a:t>
                      </a:r>
                      <a:endParaRPr lang="en-CA" sz="800" b="1" dirty="0">
                        <a:effectLst/>
                        <a:latin typeface="+mn-lt"/>
                      </a:endParaRPr>
                    </a:p>
                  </a:txBody>
                  <a:tcPr marL="38601" marR="38601" marT="19300" marB="19300" anchor="ctr">
                    <a:lnL>
                      <a:noFill/>
                    </a:lnL>
                    <a:lnR>
                      <a:noFill/>
                    </a:lnR>
                    <a:lnT>
                      <a:noFill/>
                    </a:lnT>
                    <a:lnB>
                      <a:noFill/>
                    </a:lnB>
                    <a:solidFill>
                      <a:srgbClr val="FFFF00"/>
                    </a:solidFill>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-1.6</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695270940"/>
                  </a:ext>
                </a:extLst>
              </a:tr>
              <a:tr h="163935">
                <a:tc>
                  <a:txBody>
                    <a:bodyPr/>
                    <a:lstStyle/>
                    <a:p>
                      <a:pPr algn="ctr"/>
                      <a:r>
                        <a:rPr lang="en-CA" sz="800" b="1">
                          <a:effectLst/>
                          <a:latin typeface="+mn-lt"/>
                        </a:rPr>
                        <a:t>1999</a:t>
                      </a: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-1.7</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4229664637"/>
                  </a:ext>
                </a:extLst>
              </a:tr>
              <a:tr h="163935">
                <a:tc>
                  <a:txBody>
                    <a:bodyPr/>
                    <a:lstStyle/>
                    <a:p>
                      <a:pPr algn="ctr"/>
                      <a:r>
                        <a:rPr lang="en-CA" sz="800" b="1" dirty="0">
                          <a:effectLst/>
                          <a:latin typeface="+mn-lt"/>
                        </a:rPr>
                        <a:t>2000</a:t>
                      </a: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768990845"/>
                  </a:ext>
                </a:extLst>
              </a:tr>
              <a:tr h="163935">
                <a:tc>
                  <a:txBody>
                    <a:bodyPr/>
                    <a:lstStyle/>
                    <a:p>
                      <a:pPr algn="ctr"/>
                      <a:r>
                        <a:rPr lang="en-CA" sz="800" b="1">
                          <a:effectLst/>
                          <a:latin typeface="+mn-lt"/>
                        </a:rPr>
                        <a:t>2001</a:t>
                      </a: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solidFill>
                      <a:srgbClr val="FFFF00"/>
                    </a:solidFill>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834749786"/>
                  </a:ext>
                </a:extLst>
              </a:tr>
              <a:tr h="163935">
                <a:tc>
                  <a:txBody>
                    <a:bodyPr/>
                    <a:lstStyle/>
                    <a:p>
                      <a:pPr algn="ctr"/>
                      <a:r>
                        <a:rPr lang="en-CA" sz="800" b="1">
                          <a:effectLst/>
                          <a:latin typeface="+mn-lt"/>
                        </a:rPr>
                        <a:t>2002</a:t>
                      </a: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1.1</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4220467688"/>
                  </a:ext>
                </a:extLst>
              </a:tr>
              <a:tr h="163935">
                <a:tc>
                  <a:txBody>
                    <a:bodyPr/>
                    <a:lstStyle/>
                    <a:p>
                      <a:pPr algn="ctr"/>
                      <a:r>
                        <a:rPr lang="en-CA" sz="800" b="1">
                          <a:effectLst/>
                          <a:latin typeface="+mn-lt"/>
                        </a:rPr>
                        <a:t>2003</a:t>
                      </a: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solidFill>
                      <a:srgbClr val="FFC000"/>
                    </a:solidFill>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solidFill>
                      <a:srgbClr val="FFC000"/>
                    </a:solidFill>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solidFill>
                      <a:srgbClr val="FFC000"/>
                    </a:solidFill>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1246001882"/>
                  </a:ext>
                </a:extLst>
              </a:tr>
              <a:tr h="163935">
                <a:tc>
                  <a:txBody>
                    <a:bodyPr/>
                    <a:lstStyle/>
                    <a:p>
                      <a:pPr algn="ctr"/>
                      <a:r>
                        <a:rPr lang="en-CA" sz="800" b="1">
                          <a:effectLst/>
                          <a:latin typeface="+mn-lt"/>
                        </a:rPr>
                        <a:t>2004</a:t>
                      </a: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446745256"/>
                  </a:ext>
                </a:extLst>
              </a:tr>
              <a:tr h="163935">
                <a:tc>
                  <a:txBody>
                    <a:bodyPr/>
                    <a:lstStyle/>
                    <a:p>
                      <a:pPr algn="ctr"/>
                      <a:r>
                        <a:rPr lang="en-CA" sz="800" b="1">
                          <a:effectLst/>
                          <a:latin typeface="+mn-lt"/>
                        </a:rPr>
                        <a:t>2005</a:t>
                      </a: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194153638"/>
                  </a:ext>
                </a:extLst>
              </a:tr>
              <a:tr h="163935">
                <a:tc>
                  <a:txBody>
                    <a:bodyPr/>
                    <a:lstStyle/>
                    <a:p>
                      <a:pPr algn="ctr"/>
                      <a:r>
                        <a:rPr lang="en-CA" sz="800" b="1">
                          <a:effectLst/>
                          <a:latin typeface="+mn-lt"/>
                        </a:rPr>
                        <a:t>2006</a:t>
                      </a: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417462509"/>
                  </a:ext>
                </a:extLst>
              </a:tr>
              <a:tr h="163935">
                <a:tc>
                  <a:txBody>
                    <a:bodyPr/>
                    <a:lstStyle/>
                    <a:p>
                      <a:pPr algn="ctr"/>
                      <a:r>
                        <a:rPr lang="en-CA" sz="800" b="1">
                          <a:effectLst/>
                          <a:latin typeface="+mn-lt"/>
                        </a:rPr>
                        <a:t>2007</a:t>
                      </a: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-1.6</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1222055415"/>
                  </a:ext>
                </a:extLst>
              </a:tr>
              <a:tr h="163935">
                <a:tc>
                  <a:txBody>
                    <a:bodyPr/>
                    <a:lstStyle/>
                    <a:p>
                      <a:pPr algn="ctr"/>
                      <a:r>
                        <a:rPr lang="en-CA" sz="800" b="1">
                          <a:effectLst/>
                          <a:latin typeface="+mn-lt"/>
                        </a:rPr>
                        <a:t>2008</a:t>
                      </a: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291411962"/>
                  </a:ext>
                </a:extLst>
              </a:tr>
              <a:tr h="163935">
                <a:tc>
                  <a:txBody>
                    <a:bodyPr/>
                    <a:lstStyle/>
                    <a:p>
                      <a:pPr algn="ctr"/>
                      <a:r>
                        <a:rPr lang="en-CA" sz="800" b="1">
                          <a:effectLst/>
                          <a:latin typeface="+mn-lt"/>
                        </a:rPr>
                        <a:t>2009</a:t>
                      </a: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1.6</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199196355"/>
                  </a:ext>
                </a:extLst>
              </a:tr>
              <a:tr h="163935">
                <a:tc>
                  <a:txBody>
                    <a:bodyPr/>
                    <a:lstStyle/>
                    <a:p>
                      <a:pPr algn="ctr"/>
                      <a:r>
                        <a:rPr lang="en-CA" sz="800" b="1" dirty="0">
                          <a:effectLst/>
                          <a:latin typeface="+mn-lt"/>
                        </a:rPr>
                        <a:t>2010</a:t>
                      </a: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-1.6</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840842238"/>
                  </a:ext>
                </a:extLst>
              </a:tr>
              <a:tr h="163935">
                <a:tc>
                  <a:txBody>
                    <a:bodyPr/>
                    <a:lstStyle/>
                    <a:p>
                      <a:pPr algn="ctr"/>
                      <a:r>
                        <a:rPr lang="en-CA" sz="800" b="1">
                          <a:effectLst/>
                          <a:latin typeface="+mn-lt"/>
                        </a:rPr>
                        <a:t>2011</a:t>
                      </a: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-0.5</a:t>
                      </a:r>
                      <a:endParaRPr lang="en-CA" sz="800" b="1" dirty="0">
                        <a:effectLst/>
                        <a:latin typeface="+mn-lt"/>
                      </a:endParaRPr>
                    </a:p>
                  </a:txBody>
                  <a:tcPr marL="38601" marR="38601" marT="19300" marB="19300" anchor="ctr">
                    <a:lnL>
                      <a:noFill/>
                    </a:lnL>
                    <a:lnR>
                      <a:noFill/>
                    </a:lnR>
                    <a:lnT>
                      <a:noFill/>
                    </a:lnT>
                    <a:lnB>
                      <a:noFill/>
                    </a:lnB>
                    <a:solidFill>
                      <a:srgbClr val="FFFF00"/>
                    </a:solidFill>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765367178"/>
                  </a:ext>
                </a:extLst>
              </a:tr>
              <a:tr h="163935">
                <a:tc>
                  <a:txBody>
                    <a:bodyPr/>
                    <a:lstStyle/>
                    <a:p>
                      <a:pPr algn="ctr"/>
                      <a:r>
                        <a:rPr lang="en-CA" sz="800" b="1">
                          <a:effectLst/>
                          <a:latin typeface="+mn-lt"/>
                        </a:rPr>
                        <a:t>2012</a:t>
                      </a: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888446364"/>
                  </a:ext>
                </a:extLst>
              </a:tr>
              <a:tr h="163935">
                <a:tc>
                  <a:txBody>
                    <a:bodyPr/>
                    <a:lstStyle/>
                    <a:p>
                      <a:pPr algn="ctr"/>
                      <a:r>
                        <a:rPr lang="en-CA" sz="800" b="1">
                          <a:effectLst/>
                          <a:latin typeface="+mn-lt"/>
                        </a:rPr>
                        <a:t>2013</a:t>
                      </a: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488677273"/>
                  </a:ext>
                </a:extLst>
              </a:tr>
              <a:tr h="163935">
                <a:tc>
                  <a:txBody>
                    <a:bodyPr/>
                    <a:lstStyle/>
                    <a:p>
                      <a:pPr algn="ctr"/>
                      <a:r>
                        <a:rPr lang="en-CA" sz="800" b="1">
                          <a:effectLst/>
                          <a:latin typeface="+mn-lt"/>
                        </a:rPr>
                        <a:t>2014</a:t>
                      </a: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3988323777"/>
                  </a:ext>
                </a:extLst>
              </a:tr>
              <a:tr h="176703">
                <a:tc>
                  <a:txBody>
                    <a:bodyPr/>
                    <a:lstStyle/>
                    <a:p>
                      <a:pPr algn="ctr"/>
                      <a:r>
                        <a:rPr lang="en-CA" sz="800" b="1">
                          <a:effectLst/>
                          <a:latin typeface="+mn-lt"/>
                        </a:rPr>
                        <a:t>2015</a:t>
                      </a: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1.0</a:t>
                      </a:r>
                      <a:endParaRPr lang="en-CA" sz="800" b="1" dirty="0">
                        <a:effectLst/>
                        <a:latin typeface="+mn-lt"/>
                      </a:endParaRPr>
                    </a:p>
                  </a:txBody>
                  <a:tcPr marL="38601" marR="38601" marT="19300" marB="19300" anchor="ctr">
                    <a:lnL>
                      <a:noFill/>
                    </a:lnL>
                    <a:lnR>
                      <a:noFill/>
                    </a:lnR>
                    <a:lnT>
                      <a:noFill/>
                    </a:lnT>
                    <a:lnB>
                      <a:noFill/>
                    </a:lnB>
                    <a:noFill/>
                  </a:tcPr>
                </a:tc>
                <a:tc>
                  <a:txBody>
                    <a:bodyPr/>
                    <a:lstStyle/>
                    <a:p>
                      <a:pPr algn="ctr"/>
                      <a:r>
                        <a:rPr lang="en-CA" sz="800" b="1">
                          <a:solidFill>
                            <a:srgbClr val="FF0000"/>
                          </a:solidFill>
                          <a:effectLst/>
                          <a:latin typeface="+mn-lt"/>
                        </a:rPr>
                        <a:t>1.2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2.1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2.4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2.5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2.6</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585090982"/>
                  </a:ext>
                </a:extLst>
              </a:tr>
              <a:tr h="163935">
                <a:tc>
                  <a:txBody>
                    <a:bodyPr/>
                    <a:lstStyle/>
                    <a:p>
                      <a:pPr algn="ctr"/>
                      <a:r>
                        <a:rPr lang="en-CA" sz="800" b="1" dirty="0">
                          <a:effectLst/>
                          <a:latin typeface="+mn-lt"/>
                        </a:rPr>
                        <a:t>2016</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2.5</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2.2</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1.7</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FF0000"/>
                          </a:solidFill>
                          <a:effectLst/>
                          <a:latin typeface="+mn-lt"/>
                        </a:rPr>
                        <a:t>1.0</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0.5</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solidFill>
                      <a:srgbClr val="FFFF00"/>
                    </a:solidFill>
                  </a:tcPr>
                </a:tc>
                <a:tc>
                  <a:txBody>
                    <a:bodyPr/>
                    <a:lstStyle/>
                    <a:p>
                      <a:pPr algn="ctr"/>
                      <a:r>
                        <a:rPr lang="en-CA" sz="800" b="1" dirty="0">
                          <a:solidFill>
                            <a:srgbClr val="000000"/>
                          </a:solidFill>
                          <a:effectLst/>
                          <a:latin typeface="+mn-lt"/>
                        </a:rPr>
                        <a:t>0.0</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-0.6</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306827464"/>
                  </a:ext>
                </a:extLst>
              </a:tr>
              <a:tr h="163935">
                <a:tc>
                  <a:txBody>
                    <a:bodyPr/>
                    <a:lstStyle/>
                    <a:p>
                      <a:pPr algn="ctr"/>
                      <a:r>
                        <a:rPr lang="en-CA" sz="800" b="1">
                          <a:effectLst/>
                          <a:latin typeface="+mn-lt"/>
                        </a:rPr>
                        <a:t>2017</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solidFill>
                      <a:srgbClr val="FFC000"/>
                    </a:solidFill>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solidFill>
                      <a:srgbClr val="FFC000"/>
                    </a:solidFill>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solidFill>
                      <a:srgbClr val="FFC000"/>
                    </a:solidFill>
                  </a:tcPr>
                </a:tc>
                <a:tc>
                  <a:txBody>
                    <a:bodyPr/>
                    <a:lstStyle/>
                    <a:p>
                      <a:pPr algn="ctr"/>
                      <a:r>
                        <a:rPr lang="en-CA" sz="800" b="1" dirty="0">
                          <a:solidFill>
                            <a:srgbClr val="0000FF"/>
                          </a:solidFill>
                          <a:effectLst/>
                          <a:latin typeface="+mn-lt"/>
                        </a:rPr>
                        <a:t>-0.7</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-0.9</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89676852"/>
                  </a:ext>
                </a:extLst>
              </a:tr>
              <a:tr h="163935">
                <a:tc>
                  <a:txBody>
                    <a:bodyPr/>
                    <a:lstStyle/>
                    <a:p>
                      <a:pPr algn="ctr"/>
                      <a:r>
                        <a:rPr lang="en-CA" sz="800" b="1" dirty="0">
                          <a:effectLst/>
                          <a:latin typeface="+mn-lt"/>
                        </a:rPr>
                        <a:t>2018</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-0.9</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-0.6</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r>
                        <a:rPr lang="en-CA" sz="800" b="1" dirty="0">
                          <a:latin typeface="+mn-lt"/>
                        </a:rPr>
                        <a:t>   -0.4</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C000"/>
                    </a:solidFill>
                  </a:tcPr>
                </a:tc>
                <a:tc>
                  <a:txBody>
                    <a:bodyPr/>
                    <a:lstStyle/>
                    <a:p>
                      <a:r>
                        <a:rPr lang="en-CA" sz="800" b="1" dirty="0">
                          <a:latin typeface="+mn-lt"/>
                        </a:rPr>
                        <a:t>    0.2</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C000"/>
                    </a:solidFill>
                  </a:tcPr>
                </a:tc>
                <a:tc>
                  <a:txBody>
                    <a:bodyPr/>
                    <a:lstStyle/>
                    <a:p>
                      <a:r>
                        <a:rPr lang="en-CA" sz="800" b="1" dirty="0">
                          <a:latin typeface="+mn-lt"/>
                        </a:rPr>
                        <a:t>    0.4</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C000"/>
                    </a:solidFill>
                  </a:tcPr>
                </a:tc>
                <a:tc>
                  <a:txBody>
                    <a:bodyPr/>
                    <a:lstStyle/>
                    <a:p>
                      <a:r>
                        <a:rPr lang="en-CA" sz="800" b="1" dirty="0">
                          <a:solidFill>
                            <a:srgbClr val="FF0000"/>
                          </a:solidFill>
                          <a:latin typeface="+mn-lt"/>
                        </a:rPr>
                        <a:t>    0.7</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0.9</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0.8</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075513656"/>
                  </a:ext>
                </a:extLst>
              </a:tr>
              <a:tr h="163935">
                <a:tc>
                  <a:txBody>
                    <a:bodyPr/>
                    <a:lstStyle/>
                    <a:p>
                      <a:pPr algn="ctr"/>
                      <a:r>
                        <a:rPr lang="en-CA" sz="800" b="1" dirty="0">
                          <a:effectLst/>
                          <a:latin typeface="+mn-lt"/>
                        </a:rPr>
                        <a:t>2019</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0.7</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0.7</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0.7</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r>
                        <a:rPr lang="en-CA" sz="800" b="1" dirty="0">
                          <a:solidFill>
                            <a:srgbClr val="FF0000"/>
                          </a:solidFill>
                          <a:latin typeface="+mn-lt"/>
                        </a:rPr>
                        <a:t>     0.7</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0.3</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0.2</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0.3</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210482154"/>
                  </a:ext>
                </a:extLst>
              </a:tr>
              <a:tr h="163935">
                <a:tc>
                  <a:txBody>
                    <a:bodyPr/>
                    <a:lstStyle/>
                    <a:p>
                      <a:pPr algn="ctr"/>
                      <a:r>
                        <a:rPr lang="en-CA" sz="800" b="1" dirty="0">
                          <a:effectLst/>
                          <a:latin typeface="+mn-lt"/>
                        </a:rPr>
                        <a:t>2020</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effectLst/>
                          <a:latin typeface="+mn-lt"/>
                        </a:rPr>
                        <a:t>0.5</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effectLst/>
                          <a:latin typeface="+mn-lt"/>
                        </a:rPr>
                        <a:t>0.5</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effectLst/>
                          <a:latin typeface="+mn-lt"/>
                        </a:rPr>
                        <a:t>0.4</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r>
                        <a:rPr lang="en-CA" sz="800" b="1" dirty="0">
                          <a:solidFill>
                            <a:schemeClr val="tx1"/>
                          </a:solidFill>
                          <a:latin typeface="+mn-lt"/>
                        </a:rPr>
                        <a:t>     0.2</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a:t>
                      </a:r>
                      <a:r>
                        <a:rPr lang="en-CA" sz="800" b="1" dirty="0">
                          <a:solidFill>
                            <a:schemeClr val="tx1"/>
                          </a:solidFill>
                          <a:latin typeface="+mn-lt"/>
                        </a:rPr>
                        <a:t>-0.1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a:t>
                      </a:r>
                      <a:r>
                        <a:rPr lang="en-CA" sz="800" b="1" dirty="0">
                          <a:solidFill>
                            <a:schemeClr val="tx1"/>
                          </a:solidFill>
                          <a:latin typeface="+mn-lt"/>
                        </a:rPr>
                        <a:t>-0.3</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-0.4</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a:t>
                      </a:r>
                      <a:r>
                        <a:rPr lang="en-CA" sz="800" b="1" dirty="0">
                          <a:solidFill>
                            <a:srgbClr val="0000FF"/>
                          </a:solidFill>
                          <a:latin typeface="+mn-lt"/>
                        </a:rPr>
                        <a:t>-0.6</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a:t>
                      </a:r>
                      <a:r>
                        <a:rPr lang="en-CA" sz="800" b="1" dirty="0">
                          <a:solidFill>
                            <a:srgbClr val="0000FF"/>
                          </a:solidFill>
                          <a:latin typeface="+mn-lt"/>
                        </a:rPr>
                        <a:t>-0.9</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0000FF"/>
                          </a:solidFill>
                          <a:latin typeface="+mn-lt"/>
                        </a:rPr>
                        <a:t>    -1.2</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0000FF"/>
                          </a:solidFill>
                          <a:latin typeface="+mn-lt"/>
                        </a:rPr>
                        <a:t>    -1.3</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0000FF"/>
                          </a:solidFill>
                          <a:latin typeface="+mn-lt"/>
                        </a:rPr>
                        <a:t>    -1.2</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941278306"/>
                  </a:ext>
                </a:extLst>
              </a:tr>
              <a:tr h="143996">
                <a:tc>
                  <a:txBody>
                    <a:bodyPr/>
                    <a:lstStyle/>
                    <a:p>
                      <a:pPr algn="ctr"/>
                      <a:r>
                        <a:rPr lang="en-CA" sz="800" b="1" dirty="0">
                          <a:effectLst/>
                          <a:latin typeface="+mn-lt"/>
                        </a:rPr>
                        <a:t>2021</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-1.0</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-0.9</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-0.8</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-0.7</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chemeClr val="tx1"/>
                          </a:solidFill>
                          <a:latin typeface="+mn-lt"/>
                        </a:rPr>
                        <a:t>-0.4</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C000"/>
                    </a:solidFill>
                  </a:tcPr>
                </a:tc>
                <a:tc>
                  <a:txBody>
                    <a:bodyPr/>
                    <a:lstStyle/>
                    <a:p>
                      <a:pPr algn="ctr"/>
                      <a:r>
                        <a:rPr lang="en-CA" sz="800" b="1" dirty="0">
                          <a:latin typeface="+mn-lt"/>
                        </a:rPr>
                        <a:t>-0.4</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C000"/>
                    </a:solidFill>
                  </a:tcPr>
                </a:tc>
                <a:tc>
                  <a:txBody>
                    <a:bodyPr/>
                    <a:lstStyle/>
                    <a:p>
                      <a:pPr algn="ctr"/>
                      <a:r>
                        <a:rPr lang="en-CA" sz="800" b="1" dirty="0">
                          <a:solidFill>
                            <a:srgbClr val="0000FF"/>
                          </a:solidFill>
                          <a:latin typeface="+mn-lt"/>
                        </a:rPr>
                        <a:t>-0.5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C000"/>
                    </a:solidFill>
                  </a:tcPr>
                </a:tc>
                <a:tc>
                  <a:txBody>
                    <a:bodyPr/>
                    <a:lstStyle/>
                    <a:p>
                      <a:pPr algn="ctr"/>
                      <a:r>
                        <a:rPr lang="en-CA" sz="800" b="1" dirty="0">
                          <a:solidFill>
                            <a:srgbClr val="0000FF"/>
                          </a:solidFill>
                          <a:latin typeface="+mn-lt"/>
                        </a:rPr>
                        <a:t>-0.7</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-0.8</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-1.0</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-1.0</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689183190"/>
                  </a:ext>
                </a:extLst>
              </a:tr>
            </a:tbl>
          </a:graphicData>
        </a:graphic>
      </p:graphicFrame>
      <p:sp>
        <p:nvSpPr>
          <p:cNvPr id="9" name="TextBox 8"/>
          <p:cNvSpPr txBox="1"/>
          <p:nvPr/>
        </p:nvSpPr>
        <p:spPr>
          <a:xfrm>
            <a:off x="304800" y="1676400"/>
            <a:ext cx="1627369" cy="307777"/>
          </a:xfrm>
          <a:prstGeom prst="rect">
            <a:avLst/>
          </a:prstGeom>
          <a:noFill/>
        </p:spPr>
        <p:txBody>
          <a:bodyPr wrap="none" rtlCol="0">
            <a:spAutoFit/>
          </a:bodyPr>
          <a:lstStyle/>
          <a:p>
            <a:r>
              <a:rPr lang="en-CA" sz="1400" b="1" dirty="0">
                <a:solidFill>
                  <a:srgbClr val="FF0000"/>
                </a:solidFill>
                <a:latin typeface="Corbel" panose="020B0503020204020204" pitchFamily="34" charset="0"/>
              </a:rPr>
              <a:t>Large area burned </a:t>
            </a:r>
          </a:p>
        </p:txBody>
      </p:sp>
      <p:cxnSp>
        <p:nvCxnSpPr>
          <p:cNvPr id="10" name="Straight Arrow Connector 9"/>
          <p:cNvCxnSpPr/>
          <p:nvPr/>
        </p:nvCxnSpPr>
        <p:spPr>
          <a:xfrm rot="10800000" flipH="1">
            <a:off x="1828801" y="1830289"/>
            <a:ext cx="228600"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81460" y="2667000"/>
            <a:ext cx="1223540" cy="307777"/>
          </a:xfrm>
          <a:prstGeom prst="rect">
            <a:avLst/>
          </a:prstGeom>
          <a:noFill/>
        </p:spPr>
        <p:txBody>
          <a:bodyPr wrap="none" rtlCol="0">
            <a:spAutoFit/>
          </a:bodyPr>
          <a:lstStyle/>
          <a:p>
            <a:r>
              <a:rPr lang="en-CA" sz="1400" b="1" dirty="0">
                <a:solidFill>
                  <a:srgbClr val="0000FF"/>
                </a:solidFill>
                <a:latin typeface="Corbel" panose="020B0503020204020204" pitchFamily="34" charset="0"/>
              </a:rPr>
              <a:t>Chisholm, AB</a:t>
            </a:r>
          </a:p>
        </p:txBody>
      </p:sp>
      <p:cxnSp>
        <p:nvCxnSpPr>
          <p:cNvPr id="12" name="Straight Arrow Connector 11"/>
          <p:cNvCxnSpPr/>
          <p:nvPr/>
        </p:nvCxnSpPr>
        <p:spPr>
          <a:xfrm rot="10800000" flipH="1" flipV="1">
            <a:off x="1828800" y="2822377"/>
            <a:ext cx="228600" cy="1"/>
          </a:xfrm>
          <a:prstGeom prst="straightConnector1">
            <a:avLst/>
          </a:prstGeom>
          <a:ln>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38014" y="2971800"/>
            <a:ext cx="1166986" cy="307777"/>
          </a:xfrm>
          <a:prstGeom prst="rect">
            <a:avLst/>
          </a:prstGeom>
          <a:noFill/>
        </p:spPr>
        <p:txBody>
          <a:bodyPr wrap="none" rtlCol="0">
            <a:spAutoFit/>
          </a:bodyPr>
          <a:lstStyle/>
          <a:p>
            <a:r>
              <a:rPr lang="en-CA" sz="1400" b="1" dirty="0">
                <a:solidFill>
                  <a:srgbClr val="FF9933"/>
                </a:solidFill>
                <a:latin typeface="Corbel" panose="020B0503020204020204" pitchFamily="34" charset="0"/>
              </a:rPr>
              <a:t>Kelowna, BC</a:t>
            </a:r>
          </a:p>
        </p:txBody>
      </p:sp>
      <p:cxnSp>
        <p:nvCxnSpPr>
          <p:cNvPr id="14" name="Straight Arrow Connector 13"/>
          <p:cNvCxnSpPr/>
          <p:nvPr/>
        </p:nvCxnSpPr>
        <p:spPr>
          <a:xfrm rot="10800000" flipH="1" flipV="1">
            <a:off x="1828800" y="3127177"/>
            <a:ext cx="228600" cy="1"/>
          </a:xfrm>
          <a:prstGeom prst="straightConnector1">
            <a:avLst/>
          </a:prstGeom>
          <a:ln>
            <a:solidFill>
              <a:srgbClr val="FF9933"/>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29788" y="2133600"/>
            <a:ext cx="1475212" cy="307777"/>
          </a:xfrm>
          <a:prstGeom prst="rect">
            <a:avLst/>
          </a:prstGeom>
          <a:noFill/>
        </p:spPr>
        <p:txBody>
          <a:bodyPr wrap="none" rtlCol="0">
            <a:spAutoFit/>
          </a:bodyPr>
          <a:lstStyle/>
          <a:p>
            <a:r>
              <a:rPr lang="en-CA" sz="1400" b="1" dirty="0">
                <a:solidFill>
                  <a:srgbClr val="FF0000"/>
                </a:solidFill>
                <a:latin typeface="Corbel" panose="020B0503020204020204" pitchFamily="34" charset="0"/>
              </a:rPr>
              <a:t>Virginia Hills, AB</a:t>
            </a:r>
          </a:p>
        </p:txBody>
      </p:sp>
      <p:cxnSp>
        <p:nvCxnSpPr>
          <p:cNvPr id="16" name="Straight Arrow Connector 15"/>
          <p:cNvCxnSpPr/>
          <p:nvPr/>
        </p:nvCxnSpPr>
        <p:spPr>
          <a:xfrm rot="10800000" flipH="1" flipV="1">
            <a:off x="1833140" y="2288977"/>
            <a:ext cx="228600" cy="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75982" y="4267200"/>
            <a:ext cx="1329018" cy="307777"/>
          </a:xfrm>
          <a:prstGeom prst="rect">
            <a:avLst/>
          </a:prstGeom>
          <a:noFill/>
        </p:spPr>
        <p:txBody>
          <a:bodyPr wrap="none" rtlCol="0">
            <a:spAutoFit/>
          </a:bodyPr>
          <a:lstStyle/>
          <a:p>
            <a:r>
              <a:rPr lang="en-CA" sz="1400" b="1" dirty="0">
                <a:solidFill>
                  <a:srgbClr val="0000FF"/>
                </a:solidFill>
                <a:latin typeface="Corbel" panose="020B0503020204020204" pitchFamily="34" charset="0"/>
              </a:rPr>
              <a:t>Slave Lake, AB</a:t>
            </a:r>
          </a:p>
        </p:txBody>
      </p:sp>
      <p:cxnSp>
        <p:nvCxnSpPr>
          <p:cNvPr id="18" name="Straight Arrow Connector 17"/>
          <p:cNvCxnSpPr/>
          <p:nvPr/>
        </p:nvCxnSpPr>
        <p:spPr>
          <a:xfrm rot="10800000" flipH="1" flipV="1">
            <a:off x="1828800" y="4422577"/>
            <a:ext cx="228600" cy="1"/>
          </a:xfrm>
          <a:prstGeom prst="straightConnector1">
            <a:avLst/>
          </a:prstGeom>
          <a:ln>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66025" y="5105400"/>
            <a:ext cx="1638975" cy="307777"/>
          </a:xfrm>
          <a:prstGeom prst="rect">
            <a:avLst/>
          </a:prstGeom>
          <a:noFill/>
        </p:spPr>
        <p:txBody>
          <a:bodyPr wrap="none" rtlCol="0">
            <a:spAutoFit/>
          </a:bodyPr>
          <a:lstStyle/>
          <a:p>
            <a:r>
              <a:rPr lang="en-CA" sz="1400" b="1" dirty="0">
                <a:solidFill>
                  <a:srgbClr val="FF0000"/>
                </a:solidFill>
                <a:latin typeface="Corbel" panose="020B0503020204020204" pitchFamily="34" charset="0"/>
              </a:rPr>
              <a:t>Fort McMurray, AB</a:t>
            </a:r>
          </a:p>
        </p:txBody>
      </p:sp>
      <p:cxnSp>
        <p:nvCxnSpPr>
          <p:cNvPr id="20" name="Straight Arrow Connector 19"/>
          <p:cNvCxnSpPr/>
          <p:nvPr/>
        </p:nvCxnSpPr>
        <p:spPr>
          <a:xfrm rot="10800000" flipH="1" flipV="1">
            <a:off x="1833140" y="5257800"/>
            <a:ext cx="228600" cy="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10800000" flipH="1" flipV="1">
            <a:off x="1828800" y="5486399"/>
            <a:ext cx="228600" cy="1"/>
          </a:xfrm>
          <a:prstGeom prst="straightConnector1">
            <a:avLst/>
          </a:prstGeom>
          <a:ln>
            <a:solidFill>
              <a:srgbClr val="FF993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10800000" flipH="1" flipV="1">
            <a:off x="1828800" y="4953000"/>
            <a:ext cx="228600" cy="1"/>
          </a:xfrm>
          <a:prstGeom prst="straightConnector1">
            <a:avLst/>
          </a:prstGeom>
          <a:ln>
            <a:solidFill>
              <a:srgbClr val="FF3399"/>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10800000" flipH="1" flipV="1">
            <a:off x="1828800" y="5105400"/>
            <a:ext cx="228600" cy="1"/>
          </a:xfrm>
          <a:prstGeom prst="straightConnector1">
            <a:avLst/>
          </a:prstGeom>
          <a:ln>
            <a:solidFill>
              <a:srgbClr val="FF3399"/>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10800000" flipH="1" flipV="1">
            <a:off x="1828799" y="4800599"/>
            <a:ext cx="228600" cy="1"/>
          </a:xfrm>
          <a:prstGeom prst="straightConnector1">
            <a:avLst/>
          </a:prstGeom>
          <a:ln>
            <a:solidFill>
              <a:srgbClr val="FF3399"/>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rot="10800000" flipH="1" flipV="1">
            <a:off x="1828800" y="5638799"/>
            <a:ext cx="228600" cy="1"/>
          </a:xfrm>
          <a:prstGeom prst="straightConnector1">
            <a:avLst/>
          </a:prstGeom>
          <a:ln>
            <a:solidFill>
              <a:srgbClr val="FF9933"/>
            </a:solidFill>
            <a:tailEnd type="triangle"/>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77392" y="5407223"/>
            <a:ext cx="1327608" cy="307777"/>
          </a:xfrm>
          <a:prstGeom prst="rect">
            <a:avLst/>
          </a:prstGeom>
          <a:noFill/>
        </p:spPr>
        <p:txBody>
          <a:bodyPr wrap="none" rtlCol="0">
            <a:spAutoFit/>
          </a:bodyPr>
          <a:lstStyle/>
          <a:p>
            <a:r>
              <a:rPr lang="en-CA" sz="1400" b="1" dirty="0">
                <a:solidFill>
                  <a:srgbClr val="FF9933"/>
                </a:solidFill>
                <a:latin typeface="Corbel" panose="020B0503020204020204" pitchFamily="34" charset="0"/>
              </a:rPr>
              <a:t>Big years in BC</a:t>
            </a:r>
          </a:p>
        </p:txBody>
      </p:sp>
      <p:sp>
        <p:nvSpPr>
          <p:cNvPr id="30" name="TextBox 29"/>
          <p:cNvSpPr txBox="1"/>
          <p:nvPr/>
        </p:nvSpPr>
        <p:spPr>
          <a:xfrm>
            <a:off x="577392" y="5940623"/>
            <a:ext cx="1200778" cy="307777"/>
          </a:xfrm>
          <a:prstGeom prst="rect">
            <a:avLst/>
          </a:prstGeom>
          <a:noFill/>
        </p:spPr>
        <p:txBody>
          <a:bodyPr wrap="none" rtlCol="0">
            <a:spAutoFit/>
          </a:bodyPr>
          <a:lstStyle/>
          <a:p>
            <a:r>
              <a:rPr lang="en-CA" sz="1400" b="1" dirty="0">
                <a:solidFill>
                  <a:srgbClr val="FF9933"/>
                </a:solidFill>
                <a:latin typeface="Corbel" panose="020B0503020204020204" pitchFamily="34" charset="0"/>
              </a:rPr>
              <a:t>Western  half</a:t>
            </a:r>
          </a:p>
        </p:txBody>
      </p:sp>
      <p:cxnSp>
        <p:nvCxnSpPr>
          <p:cNvPr id="31" name="Straight Arrow Connector 30"/>
          <p:cNvCxnSpPr/>
          <p:nvPr/>
        </p:nvCxnSpPr>
        <p:spPr>
          <a:xfrm rot="10800000" flipH="1" flipV="1">
            <a:off x="1828800" y="6095999"/>
            <a:ext cx="228600" cy="1"/>
          </a:xfrm>
          <a:prstGeom prst="straightConnector1">
            <a:avLst/>
          </a:prstGeom>
          <a:ln>
            <a:solidFill>
              <a:srgbClr val="FF9933"/>
            </a:solidFill>
            <a:tailEnd type="triangle"/>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228600" y="4797623"/>
            <a:ext cx="1691489" cy="307777"/>
          </a:xfrm>
          <a:prstGeom prst="rect">
            <a:avLst/>
          </a:prstGeom>
          <a:noFill/>
        </p:spPr>
        <p:txBody>
          <a:bodyPr wrap="none" rtlCol="0">
            <a:spAutoFit/>
          </a:bodyPr>
          <a:lstStyle/>
          <a:p>
            <a:r>
              <a:rPr lang="en-CA" sz="1400" b="1" dirty="0">
                <a:solidFill>
                  <a:srgbClr val="FF3399"/>
                </a:solidFill>
                <a:latin typeface="Corbel" panose="020B0503020204020204" pitchFamily="34" charset="0"/>
              </a:rPr>
              <a:t>PDO positive phase</a:t>
            </a:r>
          </a:p>
        </p:txBody>
      </p:sp>
      <p:sp>
        <p:nvSpPr>
          <p:cNvPr id="33"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ENSO Springs</a:t>
            </a:r>
          </a:p>
        </p:txBody>
      </p:sp>
    </p:spTree>
    <p:extLst>
      <p:ext uri="{BB962C8B-B14F-4D97-AF65-F5344CB8AC3E}">
        <p14:creationId xmlns:p14="http://schemas.microsoft.com/office/powerpoint/2010/main" val="11082027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1" name="Rectangle 10"/>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24D37E20-3B86-41FA-8018-7BB57659C1CE}" type="slidenum">
              <a:rPr lang="en-CA" altLang="en-US" smtClean="0"/>
              <a:pPr/>
              <a:t>42</a:t>
            </a:fld>
            <a:endParaRPr lang="en-US" altLang="en-US"/>
          </a:p>
        </p:txBody>
      </p:sp>
      <p:sp>
        <p:nvSpPr>
          <p:cNvPr id="21" name="TextBox 20"/>
          <p:cNvSpPr txBox="1"/>
          <p:nvPr/>
        </p:nvSpPr>
        <p:spPr>
          <a:xfrm>
            <a:off x="237760" y="1056186"/>
            <a:ext cx="5756640" cy="1815882"/>
          </a:xfrm>
          <a:prstGeom prst="rect">
            <a:avLst/>
          </a:prstGeom>
          <a:noFill/>
        </p:spPr>
        <p:txBody>
          <a:bodyPr wrap="square" rtlCol="0">
            <a:spAutoFit/>
          </a:bodyPr>
          <a:lstStyle/>
          <a:p>
            <a:pPr marL="182563" indent="-182563">
              <a:buFont typeface="Arial" panose="020B0604020202020204" pitchFamily="34" charset="0"/>
              <a:buChar char="•"/>
            </a:pPr>
            <a:r>
              <a:rPr lang="en-CA" sz="2800" b="1" dirty="0" err="1"/>
              <a:t>NRCan</a:t>
            </a:r>
            <a:endParaRPr lang="en-CA" sz="2800" b="1" dirty="0"/>
          </a:p>
          <a:p>
            <a:pPr marL="182563" indent="-182563">
              <a:buFont typeface="Arial" panose="020B0604020202020204" pitchFamily="34" charset="0"/>
              <a:buChar char="•"/>
            </a:pPr>
            <a:r>
              <a:rPr lang="en-CA" sz="2800" b="1" dirty="0"/>
              <a:t>Some P/T or their contractors</a:t>
            </a:r>
          </a:p>
          <a:p>
            <a:pPr marL="182563" indent="-182563">
              <a:buFont typeface="Arial" panose="020B0604020202020204" pitchFamily="34" charset="0"/>
              <a:buChar char="•"/>
            </a:pPr>
            <a:r>
              <a:rPr lang="en-CA" sz="2800" b="1" dirty="0"/>
              <a:t>Develop into a community-based product?</a:t>
            </a:r>
          </a:p>
        </p:txBody>
      </p:sp>
      <p:sp>
        <p:nvSpPr>
          <p:cNvPr id="13"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Seasonal Forecasting</a:t>
            </a:r>
          </a:p>
        </p:txBody>
      </p:sp>
      <p:grpSp>
        <p:nvGrpSpPr>
          <p:cNvPr id="5" name="Group 4"/>
          <p:cNvGrpSpPr/>
          <p:nvPr/>
        </p:nvGrpSpPr>
        <p:grpSpPr>
          <a:xfrm>
            <a:off x="295200" y="3078813"/>
            <a:ext cx="3502456" cy="2362405"/>
            <a:chOff x="112320" y="1869773"/>
            <a:chExt cx="3502456" cy="2362405"/>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2320" y="1869773"/>
              <a:ext cx="3502456" cy="2362405"/>
            </a:xfrm>
            <a:prstGeom prst="rect">
              <a:avLst/>
            </a:prstGeom>
          </p:spPr>
        </p:pic>
        <p:sp>
          <p:nvSpPr>
            <p:cNvPr id="14" name="Rectangle 13"/>
            <p:cNvSpPr>
              <a:spLocks noChangeAspect="1"/>
            </p:cNvSpPr>
            <p:nvPr/>
          </p:nvSpPr>
          <p:spPr>
            <a:xfrm>
              <a:off x="1157110" y="2831127"/>
              <a:ext cx="1485900" cy="679668"/>
            </a:xfrm>
            <a:prstGeom prst="rect">
              <a:avLst/>
            </a:prstGeom>
            <a:noFill/>
            <a:ln w="635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cxnSp>
        <p:nvCxnSpPr>
          <p:cNvPr id="3" name="Straight Arrow Connector 2"/>
          <p:cNvCxnSpPr/>
          <p:nvPr/>
        </p:nvCxnSpPr>
        <p:spPr>
          <a:xfrm flipV="1">
            <a:off x="4437736" y="3795120"/>
            <a:ext cx="940670" cy="786818"/>
          </a:xfrm>
          <a:prstGeom prst="straightConnector1">
            <a:avLst/>
          </a:prstGeom>
          <a:ln w="63500">
            <a:solidFill>
              <a:srgbClr val="FF9933"/>
            </a:solidFill>
            <a:tailEnd type="triangle"/>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83564" y="4619266"/>
            <a:ext cx="2240474" cy="1935648"/>
          </a:xfrm>
          <a:prstGeom prst="rect">
            <a:avLst/>
          </a:prstGeom>
        </p:spPr>
      </p:pic>
      <p:grpSp>
        <p:nvGrpSpPr>
          <p:cNvPr id="15" name="Group 14"/>
          <p:cNvGrpSpPr/>
          <p:nvPr/>
        </p:nvGrpSpPr>
        <p:grpSpPr>
          <a:xfrm>
            <a:off x="5378406" y="1221781"/>
            <a:ext cx="3571188" cy="3599997"/>
            <a:chOff x="5378406" y="1221781"/>
            <a:chExt cx="3571188" cy="3599997"/>
          </a:xfrm>
        </p:grpSpPr>
        <p:pic>
          <p:nvPicPr>
            <p:cNvPr id="8" name="Picture 7"/>
            <p:cNvPicPr>
              <a:picLocks noChangeAspect="1"/>
            </p:cNvPicPr>
            <p:nvPr/>
          </p:nvPicPr>
          <p:blipFill rotWithShape="1">
            <a:blip r:embed="rId5" cstate="print">
              <a:extLst>
                <a:ext uri="{28A0092B-C50C-407E-A947-70E740481C1C}">
                  <a14:useLocalDpi xmlns:a14="http://schemas.microsoft.com/office/drawing/2010/main"/>
                </a:ext>
              </a:extLst>
            </a:blip>
            <a:srcRect l="15236" t="11155" r="16496" b="1356"/>
            <a:stretch/>
          </p:blipFill>
          <p:spPr>
            <a:xfrm>
              <a:off x="5378406" y="1221781"/>
              <a:ext cx="3571188" cy="3599997"/>
            </a:xfrm>
            <a:prstGeom prst="rect">
              <a:avLst/>
            </a:prstGeom>
            <a:ln w="12700">
              <a:solidFill>
                <a:srgbClr val="0000FF"/>
              </a:solidFill>
            </a:ln>
          </p:spPr>
        </p:pic>
        <p:sp>
          <p:nvSpPr>
            <p:cNvPr id="6" name="TextBox 5"/>
            <p:cNvSpPr txBox="1">
              <a:spLocks/>
            </p:cNvSpPr>
            <p:nvPr/>
          </p:nvSpPr>
          <p:spPr>
            <a:xfrm>
              <a:off x="5402967" y="3507120"/>
              <a:ext cx="756000" cy="288000"/>
            </a:xfrm>
            <a:prstGeom prst="rect">
              <a:avLst/>
            </a:prstGeom>
            <a:noFill/>
            <a:ln w="38100">
              <a:solidFill>
                <a:srgbClr val="C00000"/>
              </a:solidFill>
            </a:ln>
          </p:spPr>
          <p:txBody>
            <a:bodyPr wrap="square" rtlCol="0">
              <a:spAutoFit/>
            </a:bodyPr>
            <a:lstStyle/>
            <a:p>
              <a:endParaRPr lang="en-CA" dirty="0"/>
            </a:p>
          </p:txBody>
        </p:sp>
      </p:grpSp>
    </p:spTree>
    <p:extLst>
      <p:ext uri="{BB962C8B-B14F-4D97-AF65-F5344CB8AC3E}">
        <p14:creationId xmlns:p14="http://schemas.microsoft.com/office/powerpoint/2010/main" val="3285794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1" name="Rectangle 10"/>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6151" name="Rectangle 7"/>
          <p:cNvSpPr>
            <a:spLocks noGrp="1" noChangeArrowheads="1"/>
          </p:cNvSpPr>
          <p:nvPr>
            <p:ph idx="1"/>
          </p:nvPr>
        </p:nvSpPr>
        <p:spPr>
          <a:xfrm>
            <a:off x="274320" y="1005116"/>
            <a:ext cx="8595360" cy="5080374"/>
          </a:xfrm>
          <a:effectLst/>
        </p:spPr>
        <p:txBody>
          <a:bodyPr/>
          <a:lstStyle/>
          <a:p>
            <a:pPr marL="355600" indent="-173038" eaLnBrk="1" hangingPunct="1">
              <a:buFont typeface="Arial" panose="020B0604020202020204" pitchFamily="34" charset="0"/>
              <a:buChar char="•"/>
              <a:defRPr/>
            </a:pPr>
            <a:r>
              <a:rPr lang="en-US" altLang="en-US" sz="2800" b="1" dirty="0">
                <a:latin typeface="+mj-lt"/>
              </a:rPr>
              <a:t>Generally small: 1-4 people</a:t>
            </a:r>
          </a:p>
          <a:p>
            <a:pPr marL="536575" indent="-179388" eaLnBrk="1" hangingPunct="1">
              <a:buFont typeface="Arial" panose="020B0604020202020204" pitchFamily="34" charset="0"/>
              <a:buChar char="•"/>
              <a:defRPr/>
            </a:pPr>
            <a:r>
              <a:rPr lang="en-US" altLang="en-US" b="1" dirty="0">
                <a:latin typeface="+mj-lt"/>
              </a:rPr>
              <a:t>Small offices may use contractors</a:t>
            </a:r>
          </a:p>
          <a:p>
            <a:pPr marL="536575" indent="-179388" eaLnBrk="1" hangingPunct="1">
              <a:buFont typeface="Arial" panose="020B0604020202020204" pitchFamily="34" charset="0"/>
              <a:buChar char="•"/>
              <a:defRPr/>
            </a:pPr>
            <a:endParaRPr lang="en-US" altLang="en-US" sz="1200" b="1" dirty="0">
              <a:latin typeface="+mj-lt"/>
            </a:endParaRPr>
          </a:p>
          <a:p>
            <a:pPr marL="355600" indent="-173038" eaLnBrk="1" hangingPunct="1">
              <a:buFont typeface="Arial" panose="020B0604020202020204" pitchFamily="34" charset="0"/>
              <a:buChar char="•"/>
              <a:defRPr/>
            </a:pPr>
            <a:r>
              <a:rPr lang="en-US" altLang="en-US" sz="2800" b="1" dirty="0">
                <a:latin typeface="+mj-lt"/>
              </a:rPr>
              <a:t>Spot forecasts</a:t>
            </a:r>
          </a:p>
          <a:p>
            <a:pPr marL="355600" indent="-173038" eaLnBrk="1" hangingPunct="1">
              <a:buFont typeface="Arial" panose="020B0604020202020204" pitchFamily="34" charset="0"/>
              <a:buChar char="•"/>
              <a:defRPr/>
            </a:pPr>
            <a:r>
              <a:rPr lang="en-US" altLang="en-US" sz="2800" b="1" dirty="0">
                <a:latin typeface="+mj-lt"/>
              </a:rPr>
              <a:t>Short (often 3-5 days) to long range outlooks</a:t>
            </a:r>
          </a:p>
          <a:p>
            <a:pPr marL="355600" indent="-173038" eaLnBrk="1" hangingPunct="1">
              <a:buFont typeface="Arial" panose="020B0604020202020204" pitchFamily="34" charset="0"/>
              <a:buChar char="•"/>
              <a:defRPr/>
            </a:pPr>
            <a:r>
              <a:rPr lang="en-US" altLang="en-US" sz="2800" b="1" dirty="0">
                <a:latin typeface="+mj-lt"/>
              </a:rPr>
              <a:t>Must understand CFFDRS index roles in operations and how to forecast them</a:t>
            </a:r>
          </a:p>
          <a:p>
            <a:pPr marL="355600" indent="-173038" eaLnBrk="1" hangingPunct="1">
              <a:buFont typeface="Arial" panose="020B0604020202020204" pitchFamily="34" charset="0"/>
              <a:buChar char="•"/>
              <a:defRPr/>
            </a:pPr>
            <a:endParaRPr lang="en-US" altLang="en-US" sz="1200" b="1" dirty="0">
              <a:latin typeface="+mj-lt"/>
            </a:endParaRPr>
          </a:p>
          <a:p>
            <a:pPr marL="355600" indent="-173038" eaLnBrk="1" hangingPunct="1">
              <a:buFont typeface="Arial" panose="020B0604020202020204" pitchFamily="34" charset="0"/>
              <a:buChar char="•"/>
              <a:defRPr/>
            </a:pPr>
            <a:r>
              <a:rPr lang="en-US" altLang="en-US" sz="2800" b="1" dirty="0">
                <a:latin typeface="+mj-lt"/>
              </a:rPr>
              <a:t>Forecaster shortages</a:t>
            </a:r>
          </a:p>
          <a:p>
            <a:pPr marL="538163" indent="-182563" eaLnBrk="1" hangingPunct="1">
              <a:buFont typeface="Arial" panose="020B0604020202020204" pitchFamily="34" charset="0"/>
              <a:buChar char="•"/>
              <a:defRPr/>
            </a:pPr>
            <a:r>
              <a:rPr lang="en-US" altLang="en-US" b="1" dirty="0">
                <a:latin typeface="+mj-lt"/>
              </a:rPr>
              <a:t>Seasonal work? Long intense hours?</a:t>
            </a:r>
          </a:p>
          <a:p>
            <a:pPr marL="538163" indent="-182563" eaLnBrk="1" hangingPunct="1">
              <a:buFont typeface="Arial" panose="020B0604020202020204" pitchFamily="34" charset="0"/>
              <a:buChar char="•"/>
              <a:defRPr/>
            </a:pPr>
            <a:r>
              <a:rPr lang="en-US" altLang="en-US" b="1" dirty="0">
                <a:latin typeface="+mj-lt"/>
              </a:rPr>
              <a:t>Hurdles in sharing forecasters between offices </a:t>
            </a:r>
          </a:p>
        </p:txBody>
      </p:sp>
      <p:sp>
        <p:nvSpPr>
          <p:cNvPr id="2" name="Slide Number Placeholder 1"/>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fld id="{417AD33D-438D-4AA5-849A-FA82CB8F9BCB}" type="slidenum">
              <a:rPr lang="en-US" altLang="en-US">
                <a:solidFill>
                  <a:prstClr val="black"/>
                </a:solidFill>
                <a:latin typeface="Calibri" panose="020F0502020204030204" pitchFamily="34" charset="0"/>
              </a:rPr>
              <a:pPr eaLnBrk="1" fontAlgn="base" hangingPunct="1">
                <a:spcBef>
                  <a:spcPct val="0"/>
                </a:spcBef>
                <a:spcAft>
                  <a:spcPct val="0"/>
                </a:spcAft>
              </a:pPr>
              <a:t>43</a:t>
            </a:fld>
            <a:endParaRPr lang="en-US" altLang="en-US">
              <a:solidFill>
                <a:prstClr val="black"/>
              </a:solidFill>
              <a:latin typeface="Calibri" panose="020F0502020204030204" pitchFamily="34" charset="0"/>
            </a:endParaRPr>
          </a:p>
        </p:txBody>
      </p:sp>
      <p:sp>
        <p:nvSpPr>
          <p:cNvPr id="13"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P/T fire weather offices</a:t>
            </a:r>
          </a:p>
        </p:txBody>
      </p:sp>
    </p:spTree>
    <p:extLst>
      <p:ext uri="{BB962C8B-B14F-4D97-AF65-F5344CB8AC3E}">
        <p14:creationId xmlns:p14="http://schemas.microsoft.com/office/powerpoint/2010/main" val="6605226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ctrTitle"/>
          </p:nvPr>
        </p:nvSpPr>
        <p:spPr>
          <a:xfrm>
            <a:off x="1550894" y="1657350"/>
            <a:ext cx="6107206" cy="3028950"/>
          </a:xfrm>
        </p:spPr>
        <p:txBody>
          <a:bodyPr/>
          <a:lstStyle/>
          <a:p>
            <a:pPr eaLnBrk="1" hangingPunct="1">
              <a:defRPr/>
            </a:pPr>
            <a:r>
              <a:rPr lang="en-CA" altLang="en-US" sz="4000" dirty="0">
                <a:solidFill>
                  <a:srgbClr val="C00000"/>
                </a:solidFill>
                <a:latin typeface="+mj-lt"/>
              </a:rPr>
              <a:t>Wildland Fire Information: </a:t>
            </a:r>
            <a:br>
              <a:rPr lang="en-CA" altLang="en-US" sz="4000" dirty="0">
                <a:solidFill>
                  <a:srgbClr val="C00000"/>
                </a:solidFill>
                <a:latin typeface="+mj-lt"/>
              </a:rPr>
            </a:br>
            <a:br>
              <a:rPr lang="en-CA" altLang="en-US" dirty="0">
                <a:solidFill>
                  <a:schemeClr val="accent3">
                    <a:lumMod val="50000"/>
                  </a:schemeClr>
                </a:solidFill>
                <a:latin typeface="+mj-lt"/>
              </a:rPr>
            </a:br>
            <a:r>
              <a:rPr lang="en-CA" altLang="en-US" sz="3200" dirty="0">
                <a:solidFill>
                  <a:srgbClr val="FF9933"/>
                </a:solidFill>
                <a:latin typeface="+mj-lt"/>
              </a:rPr>
              <a:t>Canadian Wildland Fire  Information System (CWFIS)</a:t>
            </a:r>
            <a:endParaRPr lang="en-US" altLang="en-US" sz="3200" dirty="0">
              <a:solidFill>
                <a:srgbClr val="FF9933"/>
              </a:solidFill>
              <a:latin typeface="+mj-lt"/>
            </a:endParaRPr>
          </a:p>
        </p:txBody>
      </p:sp>
      <p:sp>
        <p:nvSpPr>
          <p:cNvPr id="43011" name="Slide Number Placeholder 1"/>
          <p:cNvSpPr>
            <a:spLocks noGrp="1"/>
          </p:cNvSpPr>
          <p:nvPr>
            <p:ph type="sldNum" sz="quarter" idx="4294967295"/>
          </p:nvPr>
        </p:nvSpPr>
        <p:spPr bwMode="auto">
          <a:xfrm>
            <a:off x="6400800" y="5541169"/>
            <a:ext cx="1600200" cy="357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1pPr>
            <a:lvl2pPr marL="557213" indent="-214313" eaLnBrk="0" hangingPunct="0">
              <a:spcBef>
                <a:spcPct val="20000"/>
              </a:spcBef>
              <a:buClr>
                <a:srgbClr val="306120"/>
              </a:buClr>
              <a:buFont typeface="Wingdings" panose="05000000000000000000" pitchFamily="2" charset="2"/>
              <a:buChar char="§"/>
              <a:defRPr sz="2100">
                <a:solidFill>
                  <a:schemeClr val="tx1"/>
                </a:solidFill>
                <a:latin typeface="Myriad Pro"/>
                <a:ea typeface="Myriad Pro"/>
                <a:cs typeface="Myriad Pro"/>
              </a:defRPr>
            </a:lvl2pPr>
            <a:lvl3pPr marL="857250" indent="-171450" eaLnBrk="0" hangingPunct="0">
              <a:spcBef>
                <a:spcPct val="20000"/>
              </a:spcBef>
              <a:buClr>
                <a:srgbClr val="306120"/>
              </a:buClr>
              <a:buFont typeface="Wingdings" panose="05000000000000000000" pitchFamily="2" charset="2"/>
              <a:buChar char="§"/>
              <a:defRPr sz="1800">
                <a:solidFill>
                  <a:schemeClr val="tx1"/>
                </a:solidFill>
                <a:latin typeface="Myriad Pro"/>
                <a:ea typeface="Myriad Pro"/>
                <a:cs typeface="Myriad Pro"/>
              </a:defRPr>
            </a:lvl3pPr>
            <a:lvl4pPr marL="1200150" indent="-171450" eaLnBrk="0" hangingPunct="0">
              <a:spcBef>
                <a:spcPct val="20000"/>
              </a:spcBef>
              <a:buClr>
                <a:srgbClr val="306120"/>
              </a:buClr>
              <a:buFont typeface="Wingdings" panose="05000000000000000000" pitchFamily="2" charset="2"/>
              <a:buChar char="§"/>
              <a:defRPr sz="1500">
                <a:solidFill>
                  <a:schemeClr val="tx1"/>
                </a:solidFill>
                <a:latin typeface="Myriad Pro"/>
                <a:ea typeface="Myriad Pro"/>
                <a:cs typeface="Myriad Pro"/>
              </a:defRPr>
            </a:lvl4pPr>
            <a:lvl5pPr marL="1543050" indent="-171450" eaLnBrk="0" hangingPunct="0">
              <a:spcBef>
                <a:spcPct val="20000"/>
              </a:spcBef>
              <a:buClr>
                <a:srgbClr val="306120"/>
              </a:buClr>
              <a:buFont typeface="Wingdings" panose="05000000000000000000" pitchFamily="2" charset="2"/>
              <a:buChar char="§"/>
              <a:defRPr sz="1500">
                <a:solidFill>
                  <a:schemeClr val="tx1"/>
                </a:solidFill>
                <a:latin typeface="Myriad Pro"/>
                <a:ea typeface="Myriad Pro"/>
                <a:cs typeface="Myriad Pro"/>
              </a:defRPr>
            </a:lvl5pPr>
            <a:lvl6pPr marL="1885950" indent="-171450" eaLnBrk="0" fontAlgn="base" hangingPunct="0">
              <a:spcBef>
                <a:spcPct val="20000"/>
              </a:spcBef>
              <a:spcAft>
                <a:spcPct val="0"/>
              </a:spcAft>
              <a:buClr>
                <a:srgbClr val="306120"/>
              </a:buClr>
              <a:buFont typeface="Wingdings" panose="05000000000000000000" pitchFamily="2" charset="2"/>
              <a:buChar char="§"/>
              <a:defRPr sz="1500">
                <a:solidFill>
                  <a:schemeClr val="tx1"/>
                </a:solidFill>
                <a:latin typeface="Myriad Pro"/>
                <a:ea typeface="Myriad Pro"/>
                <a:cs typeface="Myriad Pro"/>
              </a:defRPr>
            </a:lvl6pPr>
            <a:lvl7pPr marL="2228850" indent="-171450" eaLnBrk="0" fontAlgn="base" hangingPunct="0">
              <a:spcBef>
                <a:spcPct val="20000"/>
              </a:spcBef>
              <a:spcAft>
                <a:spcPct val="0"/>
              </a:spcAft>
              <a:buClr>
                <a:srgbClr val="306120"/>
              </a:buClr>
              <a:buFont typeface="Wingdings" panose="05000000000000000000" pitchFamily="2" charset="2"/>
              <a:buChar char="§"/>
              <a:defRPr sz="1500">
                <a:solidFill>
                  <a:schemeClr val="tx1"/>
                </a:solidFill>
                <a:latin typeface="Myriad Pro"/>
                <a:ea typeface="Myriad Pro"/>
                <a:cs typeface="Myriad Pro"/>
              </a:defRPr>
            </a:lvl7pPr>
            <a:lvl8pPr marL="2571750" indent="-171450" eaLnBrk="0" fontAlgn="base" hangingPunct="0">
              <a:spcBef>
                <a:spcPct val="20000"/>
              </a:spcBef>
              <a:spcAft>
                <a:spcPct val="0"/>
              </a:spcAft>
              <a:buClr>
                <a:srgbClr val="306120"/>
              </a:buClr>
              <a:buFont typeface="Wingdings" panose="05000000000000000000" pitchFamily="2" charset="2"/>
              <a:buChar char="§"/>
              <a:defRPr sz="1500">
                <a:solidFill>
                  <a:schemeClr val="tx1"/>
                </a:solidFill>
                <a:latin typeface="Myriad Pro"/>
                <a:ea typeface="Myriad Pro"/>
                <a:cs typeface="Myriad Pro"/>
              </a:defRPr>
            </a:lvl8pPr>
            <a:lvl9pPr marL="2914650" indent="-171450" eaLnBrk="0" fontAlgn="base" hangingPunct="0">
              <a:spcBef>
                <a:spcPct val="20000"/>
              </a:spcBef>
              <a:spcAft>
                <a:spcPct val="0"/>
              </a:spcAft>
              <a:buClr>
                <a:srgbClr val="306120"/>
              </a:buClr>
              <a:buFont typeface="Wingdings" panose="05000000000000000000" pitchFamily="2" charset="2"/>
              <a:buChar char="§"/>
              <a:defRPr sz="1500">
                <a:solidFill>
                  <a:schemeClr val="tx1"/>
                </a:solidFill>
                <a:latin typeface="Myriad Pro"/>
                <a:ea typeface="Myriad Pro"/>
                <a:cs typeface="Myriad Pro"/>
              </a:defRPr>
            </a:lvl9pPr>
          </a:lstStyle>
          <a:p>
            <a:pPr eaLnBrk="1" fontAlgn="base" hangingPunct="1">
              <a:spcBef>
                <a:spcPct val="0"/>
              </a:spcBef>
              <a:spcAft>
                <a:spcPct val="0"/>
              </a:spcAft>
              <a:buClrTx/>
              <a:buNone/>
            </a:pPr>
            <a:fld id="{AF0BABB3-59DC-4D09-BC1D-A8582820A24D}" type="slidenum">
              <a:rPr lang="en-US" altLang="en-US" sz="1050">
                <a:solidFill>
                  <a:prstClr val="white"/>
                </a:solidFill>
                <a:latin typeface="Arial" panose="020B0604020202020204" pitchFamily="34" charset="0"/>
              </a:rPr>
              <a:pPr eaLnBrk="1" fontAlgn="base" hangingPunct="1">
                <a:spcBef>
                  <a:spcPct val="0"/>
                </a:spcBef>
                <a:spcAft>
                  <a:spcPct val="0"/>
                </a:spcAft>
                <a:buClrTx/>
                <a:buNone/>
              </a:pPr>
              <a:t>44</a:t>
            </a:fld>
            <a:endParaRPr lang="en-US" altLang="en-US" sz="1050">
              <a:solidFill>
                <a:prstClr val="white"/>
              </a:solidFill>
              <a:latin typeface="Arial" panose="020B0604020202020204" pitchFamily="34" charset="0"/>
            </a:endParaRPr>
          </a:p>
        </p:txBody>
      </p:sp>
    </p:spTree>
    <p:extLst>
      <p:ext uri="{BB962C8B-B14F-4D97-AF65-F5344CB8AC3E}">
        <p14:creationId xmlns:p14="http://schemas.microsoft.com/office/powerpoint/2010/main" val="34863147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fld id="{74625CAE-AA2E-410B-9B3A-BB0A22F5FAEB}" type="slidenum">
              <a:rPr lang="en-US" altLang="en-US">
                <a:solidFill>
                  <a:prstClr val="black"/>
                </a:solidFill>
                <a:latin typeface="Calibri" panose="020F0502020204030204" pitchFamily="34" charset="0"/>
              </a:rPr>
              <a:pPr eaLnBrk="1" fontAlgn="base" hangingPunct="1">
                <a:spcBef>
                  <a:spcPct val="0"/>
                </a:spcBef>
                <a:spcAft>
                  <a:spcPct val="0"/>
                </a:spcAft>
              </a:pPr>
              <a:t>45</a:t>
            </a:fld>
            <a:endParaRPr lang="en-US" altLang="en-US">
              <a:solidFill>
                <a:prstClr val="black"/>
              </a:solidFill>
              <a:latin typeface="Calibri" panose="020F0502020204030204" pitchFamily="34" charset="0"/>
            </a:endParaRPr>
          </a:p>
        </p:txBody>
      </p:sp>
      <p:sp>
        <p:nvSpPr>
          <p:cNvPr id="44037" name="Text Box 4"/>
          <p:cNvSpPr txBox="1">
            <a:spLocks noChangeArrowheads="1"/>
          </p:cNvSpPr>
          <p:nvPr/>
        </p:nvSpPr>
        <p:spPr bwMode="auto">
          <a:xfrm>
            <a:off x="5222560" y="1419948"/>
            <a:ext cx="3921440" cy="2123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9966"/>
                </a:solidFill>
                <a:miter lim="800000"/>
                <a:headEnd type="none" w="sm" len="sm"/>
                <a:tailEnd type="none" w="sm" len="sm"/>
              </a14:hiddenLine>
            </a:ext>
          </a:extLst>
        </p:spPr>
        <p:txBody>
          <a:bodyPr wrap="square">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fontAlgn="base">
              <a:spcBef>
                <a:spcPct val="0"/>
              </a:spcBef>
              <a:spcAft>
                <a:spcPct val="0"/>
              </a:spcAft>
              <a:buClrTx/>
              <a:buNone/>
            </a:pPr>
            <a:r>
              <a:rPr lang="en-US" altLang="en-US" sz="2400" b="1" dirty="0">
                <a:solidFill>
                  <a:prstClr val="black"/>
                </a:solidFill>
                <a:latin typeface="+mn-lt"/>
              </a:rPr>
              <a:t>The CWFIS provides national fire weather, fire </a:t>
            </a:r>
            <a:r>
              <a:rPr lang="en-US" altLang="en-US" sz="2400" b="1" dirty="0" err="1">
                <a:solidFill>
                  <a:prstClr val="black"/>
                </a:solidFill>
                <a:latin typeface="+mn-lt"/>
              </a:rPr>
              <a:t>behaviour</a:t>
            </a:r>
            <a:r>
              <a:rPr lang="en-US" altLang="en-US" sz="2400" b="1" dirty="0">
                <a:solidFill>
                  <a:prstClr val="black"/>
                </a:solidFill>
                <a:latin typeface="+mn-lt"/>
              </a:rPr>
              <a:t>, fire locations, and other information.</a:t>
            </a:r>
          </a:p>
          <a:p>
            <a:pPr fontAlgn="base">
              <a:spcBef>
                <a:spcPct val="0"/>
              </a:spcBef>
              <a:spcAft>
                <a:spcPct val="0"/>
              </a:spcAft>
              <a:buClrTx/>
              <a:buNone/>
            </a:pPr>
            <a:endParaRPr lang="en-US" altLang="en-US" sz="1200" b="1" dirty="0">
              <a:solidFill>
                <a:prstClr val="black"/>
              </a:solidFill>
              <a:latin typeface="+mn-lt"/>
            </a:endParaRPr>
          </a:p>
          <a:p>
            <a:pPr fontAlgn="base">
              <a:spcBef>
                <a:spcPct val="0"/>
              </a:spcBef>
              <a:spcAft>
                <a:spcPct val="0"/>
              </a:spcAft>
              <a:buClrTx/>
              <a:buNone/>
            </a:pPr>
            <a:r>
              <a:rPr lang="en-US" altLang="en-US" sz="2400" b="1" i="1" dirty="0">
                <a:solidFill>
                  <a:prstClr val="black"/>
                </a:solidFill>
                <a:latin typeface="+mn-lt"/>
                <a:hlinkClick r:id="rId2"/>
              </a:rPr>
              <a:t>http://cwfis.cfs.nrcan.gc.ca</a:t>
            </a:r>
            <a:r>
              <a:rPr lang="en-US" altLang="en-US" sz="2400" b="1" i="1" dirty="0">
                <a:solidFill>
                  <a:prstClr val="black"/>
                </a:solidFill>
                <a:latin typeface="+mn-lt"/>
              </a:rPr>
              <a:t> </a:t>
            </a:r>
          </a:p>
        </p:txBody>
      </p:sp>
      <p:pic>
        <p:nvPicPr>
          <p:cNvPr id="7" name="Picture 10"/>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3360" y="1269276"/>
            <a:ext cx="4835085" cy="4235830"/>
          </a:xfrm>
          <a:prstGeom prst="rect">
            <a:avLst/>
          </a:prstGeom>
          <a:noFill/>
          <a:ln w="9525" algn="ctr">
            <a:noFill/>
            <a:miter lim="800000"/>
            <a:headEnd/>
            <a:tailEnd/>
          </a:ln>
        </p:spPr>
      </p:pic>
      <p:sp>
        <p:nvSpPr>
          <p:cNvPr id="6" name="Rectangle 5"/>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9"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CWFIS: Web site front page (bilingual)</a:t>
            </a:r>
          </a:p>
        </p:txBody>
      </p:sp>
      <p:sp>
        <p:nvSpPr>
          <p:cNvPr id="10" name="Text Box 4"/>
          <p:cNvSpPr txBox="1">
            <a:spLocks noChangeArrowheads="1"/>
          </p:cNvSpPr>
          <p:nvPr/>
        </p:nvSpPr>
        <p:spPr bwMode="auto">
          <a:xfrm>
            <a:off x="814661" y="5581306"/>
            <a:ext cx="7534998"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9966"/>
                </a:solidFill>
                <a:miter lim="800000"/>
                <a:headEnd type="none" w="sm" len="sm"/>
                <a:tailEnd type="none" w="sm" len="sm"/>
              </a14:hiddenLine>
            </a:ext>
          </a:extLst>
        </p:spPr>
        <p:txBody>
          <a:bodyPr wrap="square">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fontAlgn="base">
              <a:spcBef>
                <a:spcPct val="0"/>
              </a:spcBef>
              <a:spcAft>
                <a:spcPct val="0"/>
              </a:spcAft>
              <a:buClrTx/>
              <a:buNone/>
            </a:pPr>
            <a:r>
              <a:rPr lang="en-US" altLang="en-US" sz="2400" b="1" dirty="0">
                <a:solidFill>
                  <a:prstClr val="black"/>
                </a:solidFill>
                <a:latin typeface="+mn-lt"/>
              </a:rPr>
              <a:t>Calculations are based on observations from over 2500 provincial, federal and US stations.</a:t>
            </a:r>
          </a:p>
        </p:txBody>
      </p:sp>
      <p:sp>
        <p:nvSpPr>
          <p:cNvPr id="11" name="Text Box 4"/>
          <p:cNvSpPr txBox="1">
            <a:spLocks noChangeArrowheads="1"/>
          </p:cNvSpPr>
          <p:nvPr/>
        </p:nvSpPr>
        <p:spPr bwMode="auto">
          <a:xfrm>
            <a:off x="5222560" y="3643893"/>
            <a:ext cx="3767499" cy="1200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9966"/>
                </a:solidFill>
                <a:miter lim="800000"/>
                <a:headEnd type="none" w="sm" len="sm"/>
                <a:tailEnd type="none" w="sm" len="sm"/>
              </a14:hiddenLine>
            </a:ext>
          </a:extLst>
        </p:spPr>
        <p:txBody>
          <a:bodyPr wrap="square">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fontAlgn="base">
              <a:spcBef>
                <a:spcPct val="0"/>
              </a:spcBef>
              <a:spcAft>
                <a:spcPct val="0"/>
              </a:spcAft>
              <a:buClrTx/>
              <a:buNone/>
            </a:pPr>
            <a:r>
              <a:rPr lang="en-US" altLang="en-US" sz="2400" b="1" dirty="0">
                <a:solidFill>
                  <a:prstClr val="black"/>
                </a:solidFill>
                <a:latin typeface="+mn-lt"/>
              </a:rPr>
              <a:t>Provincial/territorial web sites provide operational focus in their jurisdictions.</a:t>
            </a:r>
          </a:p>
        </p:txBody>
      </p:sp>
    </p:spTree>
    <p:extLst>
      <p:ext uri="{BB962C8B-B14F-4D97-AF65-F5344CB8AC3E}">
        <p14:creationId xmlns:p14="http://schemas.microsoft.com/office/powerpoint/2010/main" val="26796554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fld id="{74625CAE-AA2E-410B-9B3A-BB0A22F5FAEB}" type="slidenum">
              <a:rPr lang="en-US" altLang="en-US">
                <a:solidFill>
                  <a:prstClr val="black"/>
                </a:solidFill>
                <a:latin typeface="Calibri" panose="020F0502020204030204" pitchFamily="34" charset="0"/>
              </a:rPr>
              <a:pPr eaLnBrk="1" fontAlgn="base" hangingPunct="1">
                <a:spcBef>
                  <a:spcPct val="0"/>
                </a:spcBef>
                <a:spcAft>
                  <a:spcPct val="0"/>
                </a:spcAft>
              </a:pPr>
              <a:t>46</a:t>
            </a:fld>
            <a:endParaRPr lang="en-US" altLang="en-US">
              <a:solidFill>
                <a:prstClr val="black"/>
              </a:solidFill>
              <a:latin typeface="Calibri" panose="020F0502020204030204" pitchFamily="34" charset="0"/>
            </a:endParaRPr>
          </a:p>
        </p:txBody>
      </p:sp>
      <p:sp>
        <p:nvSpPr>
          <p:cNvPr id="44037" name="Text Box 4"/>
          <p:cNvSpPr txBox="1">
            <a:spLocks noChangeArrowheads="1"/>
          </p:cNvSpPr>
          <p:nvPr/>
        </p:nvSpPr>
        <p:spPr bwMode="auto">
          <a:xfrm>
            <a:off x="224745" y="1070402"/>
            <a:ext cx="6247175" cy="4955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9966"/>
                </a:solidFill>
                <a:miter lim="800000"/>
                <a:headEnd type="none" w="sm" len="sm"/>
                <a:tailEnd type="none" w="sm" len="sm"/>
              </a14:hiddenLine>
            </a:ext>
          </a:extLst>
        </p:spPr>
        <p:txBody>
          <a:bodyPr wrap="square">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fontAlgn="base">
              <a:spcBef>
                <a:spcPct val="0"/>
              </a:spcBef>
              <a:spcAft>
                <a:spcPct val="0"/>
              </a:spcAft>
              <a:buClrTx/>
              <a:buNone/>
            </a:pPr>
            <a:r>
              <a:rPr lang="en-US" altLang="en-US" sz="2800" b="1" dirty="0">
                <a:latin typeface="+mn-lt"/>
              </a:rPr>
              <a:t>CWFIS features include:</a:t>
            </a:r>
          </a:p>
          <a:p>
            <a:pPr marL="358775" indent="-179388" fontAlgn="base">
              <a:spcBef>
                <a:spcPct val="0"/>
              </a:spcBef>
              <a:spcAft>
                <a:spcPct val="0"/>
              </a:spcAft>
              <a:buClrTx/>
              <a:buFont typeface="Arial" panose="020B0604020202020204" pitchFamily="34" charset="0"/>
              <a:buChar char="•"/>
            </a:pPr>
            <a:r>
              <a:rPr lang="en-US" altLang="en-US" sz="2400" b="1" dirty="0">
                <a:latin typeface="+mn-lt"/>
              </a:rPr>
              <a:t>Background information</a:t>
            </a:r>
          </a:p>
          <a:p>
            <a:pPr marL="358775" indent="-179388" fontAlgn="base">
              <a:spcBef>
                <a:spcPct val="0"/>
              </a:spcBef>
              <a:spcAft>
                <a:spcPct val="0"/>
              </a:spcAft>
              <a:buClrTx/>
              <a:buFont typeface="Arial" panose="020B0604020202020204" pitchFamily="34" charset="0"/>
              <a:buChar char="•"/>
            </a:pPr>
            <a:r>
              <a:rPr lang="en-US" altLang="en-US" sz="2400" b="1" dirty="0">
                <a:latin typeface="+mn-lt"/>
              </a:rPr>
              <a:t>Forecast indexes: daily to seasonal</a:t>
            </a:r>
          </a:p>
          <a:p>
            <a:pPr marL="358775" indent="-179388" fontAlgn="base">
              <a:spcBef>
                <a:spcPct val="0"/>
              </a:spcBef>
              <a:spcAft>
                <a:spcPct val="0"/>
              </a:spcAft>
              <a:buClrTx/>
              <a:buFont typeface="Arial" panose="020B0604020202020204" pitchFamily="34" charset="0"/>
              <a:buChar char="•"/>
            </a:pPr>
            <a:r>
              <a:rPr lang="en-US" altLang="en-US" sz="2400" b="1" dirty="0">
                <a:latin typeface="+mn-lt"/>
              </a:rPr>
              <a:t>Interactive map</a:t>
            </a:r>
          </a:p>
          <a:p>
            <a:pPr marL="538163" indent="-179388" fontAlgn="base">
              <a:spcBef>
                <a:spcPct val="0"/>
              </a:spcBef>
              <a:spcAft>
                <a:spcPct val="0"/>
              </a:spcAft>
              <a:buClrTx/>
              <a:buFont typeface="Arial" panose="020B0604020202020204" pitchFamily="34" charset="0"/>
              <a:buChar char="•"/>
            </a:pPr>
            <a:r>
              <a:rPr lang="en-US" altLang="en-US" sz="2400" b="1" dirty="0">
                <a:latin typeface="+mn-lt"/>
              </a:rPr>
              <a:t>Base maps</a:t>
            </a:r>
          </a:p>
          <a:p>
            <a:pPr marL="538163" indent="-179388" fontAlgn="base">
              <a:spcBef>
                <a:spcPct val="0"/>
              </a:spcBef>
              <a:spcAft>
                <a:spcPct val="0"/>
              </a:spcAft>
              <a:buClrTx/>
              <a:buFont typeface="Arial" panose="020B0604020202020204" pitchFamily="34" charset="0"/>
              <a:buChar char="•"/>
            </a:pPr>
            <a:r>
              <a:rPr lang="en-US" altLang="en-US" sz="2400" b="1" dirty="0">
                <a:latin typeface="+mn-lt"/>
              </a:rPr>
              <a:t>Fire locations</a:t>
            </a:r>
          </a:p>
          <a:p>
            <a:pPr marL="538163" indent="-179388" fontAlgn="base">
              <a:spcBef>
                <a:spcPct val="0"/>
              </a:spcBef>
              <a:spcAft>
                <a:spcPct val="0"/>
              </a:spcAft>
              <a:buClrTx/>
              <a:buFont typeface="Arial" panose="020B0604020202020204" pitchFamily="34" charset="0"/>
              <a:buChar char="•"/>
            </a:pPr>
            <a:r>
              <a:rPr lang="en-US" altLang="en-US" sz="2400" b="1" dirty="0">
                <a:latin typeface="+mn-lt"/>
              </a:rPr>
              <a:t>Hotspots</a:t>
            </a:r>
          </a:p>
          <a:p>
            <a:pPr marL="538163" indent="-179388" fontAlgn="base">
              <a:spcBef>
                <a:spcPct val="0"/>
              </a:spcBef>
              <a:spcAft>
                <a:spcPct val="0"/>
              </a:spcAft>
              <a:buClrTx/>
              <a:buFont typeface="Arial" panose="020B0604020202020204" pitchFamily="34" charset="0"/>
              <a:buChar char="•"/>
            </a:pPr>
            <a:r>
              <a:rPr lang="en-US" altLang="en-US" sz="2400" b="1" dirty="0">
                <a:latin typeface="+mn-lt"/>
              </a:rPr>
              <a:t>Perimeter estimates</a:t>
            </a:r>
          </a:p>
          <a:p>
            <a:pPr marL="538163" indent="-179388" fontAlgn="base">
              <a:spcBef>
                <a:spcPct val="0"/>
              </a:spcBef>
              <a:spcAft>
                <a:spcPct val="0"/>
              </a:spcAft>
              <a:buClrTx/>
              <a:buFont typeface="Arial" panose="020B0604020202020204" pitchFamily="34" charset="0"/>
              <a:buChar char="•"/>
            </a:pPr>
            <a:r>
              <a:rPr lang="en-US" altLang="en-US" sz="2400" b="1" dirty="0">
                <a:latin typeface="+mn-lt"/>
              </a:rPr>
              <a:t>Fire Danger</a:t>
            </a:r>
          </a:p>
          <a:p>
            <a:pPr marL="538163" indent="-179388" fontAlgn="base">
              <a:spcBef>
                <a:spcPct val="0"/>
              </a:spcBef>
              <a:spcAft>
                <a:spcPct val="0"/>
              </a:spcAft>
              <a:buClrTx/>
              <a:buFont typeface="Arial" panose="020B0604020202020204" pitchFamily="34" charset="0"/>
              <a:buChar char="•"/>
            </a:pPr>
            <a:r>
              <a:rPr lang="en-US" altLang="en-US" sz="2400" b="1" dirty="0">
                <a:latin typeface="+mn-lt"/>
              </a:rPr>
              <a:t>Fire History (1980 to current)</a:t>
            </a:r>
          </a:p>
          <a:p>
            <a:pPr marL="358775" indent="-179388" fontAlgn="base">
              <a:spcBef>
                <a:spcPct val="0"/>
              </a:spcBef>
              <a:spcAft>
                <a:spcPct val="0"/>
              </a:spcAft>
              <a:buClrTx/>
              <a:buFont typeface="Arial" panose="020B0604020202020204" pitchFamily="34" charset="0"/>
              <a:buChar char="•"/>
            </a:pPr>
            <a:endParaRPr lang="en-US" altLang="en-US" sz="2400" b="1" dirty="0">
              <a:latin typeface="+mn-lt"/>
            </a:endParaRPr>
          </a:p>
          <a:p>
            <a:pPr marL="358775" indent="-179388" fontAlgn="base">
              <a:spcBef>
                <a:spcPct val="0"/>
              </a:spcBef>
              <a:spcAft>
                <a:spcPct val="0"/>
              </a:spcAft>
              <a:buClrTx/>
              <a:buFont typeface="Arial" panose="020B0604020202020204" pitchFamily="34" charset="0"/>
              <a:buChar char="•"/>
            </a:pPr>
            <a:r>
              <a:rPr lang="en-US" altLang="en-US" sz="2400" b="1" dirty="0">
                <a:latin typeface="+mn-lt"/>
              </a:rPr>
              <a:t>Internal site includes fire growth modeling, smoke forecast, extra base layers, …</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58811" y="2313508"/>
            <a:ext cx="4390154" cy="2900005"/>
          </a:xfrm>
          <a:prstGeom prst="rect">
            <a:avLst/>
          </a:prstGeom>
          <a:ln w="12700">
            <a:solidFill>
              <a:srgbClr val="0070C0"/>
            </a:solidFill>
          </a:ln>
        </p:spPr>
      </p:pic>
      <p:sp>
        <p:nvSpPr>
          <p:cNvPr id="8" name="Rectangle 7"/>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1"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CWFIS: Interactive map and other features</a:t>
            </a:r>
          </a:p>
        </p:txBody>
      </p:sp>
    </p:spTree>
    <p:extLst>
      <p:ext uri="{BB962C8B-B14F-4D97-AF65-F5344CB8AC3E}">
        <p14:creationId xmlns:p14="http://schemas.microsoft.com/office/powerpoint/2010/main" val="4804020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fld id="{74625CAE-AA2E-410B-9B3A-BB0A22F5FAEB}" type="slidenum">
              <a:rPr lang="en-US" altLang="en-US">
                <a:solidFill>
                  <a:prstClr val="black"/>
                </a:solidFill>
                <a:latin typeface="Calibri" panose="020F0502020204030204" pitchFamily="34" charset="0"/>
              </a:rPr>
              <a:pPr eaLnBrk="1" fontAlgn="base" hangingPunct="1">
                <a:spcBef>
                  <a:spcPct val="0"/>
                </a:spcBef>
                <a:spcAft>
                  <a:spcPct val="0"/>
                </a:spcAft>
              </a:pPr>
              <a:t>47</a:t>
            </a:fld>
            <a:endParaRPr lang="en-US" altLang="en-US">
              <a:solidFill>
                <a:prstClr val="black"/>
              </a:solidFill>
              <a:latin typeface="Calibri" panose="020F0502020204030204" pitchFamily="34" charset="0"/>
            </a:endParaRPr>
          </a:p>
        </p:txBody>
      </p:sp>
      <p:sp>
        <p:nvSpPr>
          <p:cNvPr id="7" name="Text Box 2"/>
          <p:cNvSpPr txBox="1">
            <a:spLocks noChangeArrowheads="1"/>
          </p:cNvSpPr>
          <p:nvPr/>
        </p:nvSpPr>
        <p:spPr bwMode="auto">
          <a:xfrm>
            <a:off x="284480" y="1027021"/>
            <a:ext cx="859536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265113">
              <a:spcBef>
                <a:spcPct val="20000"/>
              </a:spcBef>
              <a:buClr>
                <a:srgbClr val="D14D02"/>
              </a:buClr>
              <a:buFont typeface="Wingdings" panose="05000000000000000000" pitchFamily="2" charset="2"/>
              <a:buChar char="§"/>
              <a:defRPr sz="2600">
                <a:solidFill>
                  <a:srgbClr val="333333"/>
                </a:solidFill>
                <a:latin typeface="Arial" panose="020B0604020202020204" pitchFamily="34" charset="0"/>
              </a:defRPr>
            </a:lvl1pPr>
            <a:lvl2pPr marL="742950" indent="-285750" defTabSz="265113">
              <a:spcBef>
                <a:spcPct val="20000"/>
              </a:spcBef>
              <a:buClr>
                <a:srgbClr val="D14D02"/>
              </a:buClr>
              <a:buFont typeface="Wingdings" panose="05000000000000000000" pitchFamily="2" charset="2"/>
              <a:buChar char="§"/>
              <a:defRPr sz="2400">
                <a:solidFill>
                  <a:srgbClr val="333333"/>
                </a:solidFill>
                <a:latin typeface="Arial" panose="020B0604020202020204" pitchFamily="34" charset="0"/>
              </a:defRPr>
            </a:lvl2pPr>
            <a:lvl3pPr marL="623888" defTabSz="265113">
              <a:spcBef>
                <a:spcPct val="20000"/>
              </a:spcBef>
              <a:buClr>
                <a:srgbClr val="D14D02"/>
              </a:buClr>
              <a:buFont typeface="Wingdings" panose="05000000000000000000" pitchFamily="2" charset="2"/>
              <a:buChar char="§"/>
              <a:defRPr sz="2400">
                <a:solidFill>
                  <a:srgbClr val="333333"/>
                </a:solidFill>
                <a:latin typeface="Arial" panose="020B0604020202020204" pitchFamily="34" charset="0"/>
              </a:defRPr>
            </a:lvl3pPr>
            <a:lvl4pPr marL="1600200" indent="-228600" defTabSz="265113">
              <a:spcBef>
                <a:spcPct val="20000"/>
              </a:spcBef>
              <a:buClr>
                <a:srgbClr val="D14D02"/>
              </a:buClr>
              <a:buFont typeface="Wingdings" panose="05000000000000000000" pitchFamily="2" charset="2"/>
              <a:buChar char="§"/>
              <a:defRPr sz="2000">
                <a:solidFill>
                  <a:srgbClr val="333333"/>
                </a:solidFill>
                <a:latin typeface="Arial" panose="020B0604020202020204" pitchFamily="34" charset="0"/>
              </a:defRPr>
            </a:lvl4pPr>
            <a:lvl5pPr marL="2057400" indent="-228600" defTabSz="265113">
              <a:spcBef>
                <a:spcPct val="20000"/>
              </a:spcBef>
              <a:buClr>
                <a:srgbClr val="D14D02"/>
              </a:buClr>
              <a:buFont typeface="Wingdings" panose="05000000000000000000" pitchFamily="2" charset="2"/>
              <a:buChar char="§"/>
              <a:defRPr sz="2000">
                <a:solidFill>
                  <a:srgbClr val="333333"/>
                </a:solidFill>
                <a:latin typeface="Arial" panose="020B0604020202020204" pitchFamily="34" charset="0"/>
              </a:defRPr>
            </a:lvl5pPr>
            <a:lvl6pPr marL="2514600" indent="-228600" defTabSz="265113" eaLnBrk="0" fontAlgn="base" hangingPunct="0">
              <a:spcBef>
                <a:spcPct val="20000"/>
              </a:spcBef>
              <a:spcAft>
                <a:spcPct val="0"/>
              </a:spcAft>
              <a:buClr>
                <a:srgbClr val="D14D02"/>
              </a:buClr>
              <a:buFont typeface="Wingdings" panose="05000000000000000000" pitchFamily="2" charset="2"/>
              <a:buChar char="§"/>
              <a:defRPr sz="2000">
                <a:solidFill>
                  <a:srgbClr val="333333"/>
                </a:solidFill>
                <a:latin typeface="Arial" panose="020B0604020202020204" pitchFamily="34" charset="0"/>
              </a:defRPr>
            </a:lvl6pPr>
            <a:lvl7pPr marL="2971800" indent="-228600" defTabSz="265113" eaLnBrk="0" fontAlgn="base" hangingPunct="0">
              <a:spcBef>
                <a:spcPct val="20000"/>
              </a:spcBef>
              <a:spcAft>
                <a:spcPct val="0"/>
              </a:spcAft>
              <a:buClr>
                <a:srgbClr val="D14D02"/>
              </a:buClr>
              <a:buFont typeface="Wingdings" panose="05000000000000000000" pitchFamily="2" charset="2"/>
              <a:buChar char="§"/>
              <a:defRPr sz="2000">
                <a:solidFill>
                  <a:srgbClr val="333333"/>
                </a:solidFill>
                <a:latin typeface="Arial" panose="020B0604020202020204" pitchFamily="34" charset="0"/>
              </a:defRPr>
            </a:lvl7pPr>
            <a:lvl8pPr marL="3429000" indent="-228600" defTabSz="265113" eaLnBrk="0" fontAlgn="base" hangingPunct="0">
              <a:spcBef>
                <a:spcPct val="20000"/>
              </a:spcBef>
              <a:spcAft>
                <a:spcPct val="0"/>
              </a:spcAft>
              <a:buClr>
                <a:srgbClr val="D14D02"/>
              </a:buClr>
              <a:buFont typeface="Wingdings" panose="05000000000000000000" pitchFamily="2" charset="2"/>
              <a:buChar char="§"/>
              <a:defRPr sz="2000">
                <a:solidFill>
                  <a:srgbClr val="333333"/>
                </a:solidFill>
                <a:latin typeface="Arial" panose="020B0604020202020204" pitchFamily="34" charset="0"/>
              </a:defRPr>
            </a:lvl8pPr>
            <a:lvl9pPr marL="3886200" indent="-228600" defTabSz="265113" eaLnBrk="0" fontAlgn="base" hangingPunct="0">
              <a:spcBef>
                <a:spcPct val="20000"/>
              </a:spcBef>
              <a:spcAft>
                <a:spcPct val="0"/>
              </a:spcAft>
              <a:buClr>
                <a:srgbClr val="D14D02"/>
              </a:buClr>
              <a:buFont typeface="Wingdings" panose="05000000000000000000" pitchFamily="2" charset="2"/>
              <a:buChar char="§"/>
              <a:defRPr sz="2000">
                <a:solidFill>
                  <a:srgbClr val="333333"/>
                </a:solidFill>
                <a:latin typeface="Arial" panose="020B0604020202020204" pitchFamily="34" charset="0"/>
              </a:defRPr>
            </a:lvl9pPr>
          </a:lstStyle>
          <a:p>
            <a:pPr>
              <a:spcBef>
                <a:spcPct val="0"/>
              </a:spcBef>
              <a:buClrTx/>
              <a:buFontTx/>
              <a:buNone/>
            </a:pPr>
            <a:r>
              <a:rPr lang="en-CA" sz="2800" b="1" dirty="0">
                <a:latin typeface="+mn-lt"/>
              </a:rPr>
              <a:t>CWFIS users include</a:t>
            </a:r>
          </a:p>
          <a:p>
            <a:pPr marL="358775" indent="-180975">
              <a:spcBef>
                <a:spcPct val="0"/>
              </a:spcBef>
              <a:buClrTx/>
              <a:buFont typeface="Arial" panose="020B0604020202020204" pitchFamily="34" charset="0"/>
              <a:buChar char="•"/>
            </a:pPr>
            <a:r>
              <a:rPr lang="en-CA" sz="2400" b="1" dirty="0" err="1">
                <a:latin typeface="+mn-lt"/>
              </a:rPr>
              <a:t>GoC</a:t>
            </a:r>
            <a:r>
              <a:rPr lang="en-CA" sz="2400" b="1" dirty="0">
                <a:latin typeface="+mn-lt"/>
              </a:rPr>
              <a:t> and other federal departments (ECCC included)</a:t>
            </a:r>
          </a:p>
          <a:p>
            <a:pPr marL="358775" indent="-180975">
              <a:spcBef>
                <a:spcPct val="0"/>
              </a:spcBef>
              <a:buClrTx/>
              <a:buFont typeface="Arial" panose="020B0604020202020204" pitchFamily="34" charset="0"/>
              <a:buChar char="•"/>
            </a:pPr>
            <a:r>
              <a:rPr lang="en-CA" sz="2400" b="1" dirty="0">
                <a:latin typeface="+mn-lt"/>
              </a:rPr>
              <a:t>Provinces/territories, including emergency management organizations</a:t>
            </a:r>
          </a:p>
          <a:p>
            <a:pPr marL="358775" indent="-180975">
              <a:spcBef>
                <a:spcPct val="0"/>
              </a:spcBef>
              <a:buClrTx/>
              <a:buFont typeface="Arial" panose="020B0604020202020204" pitchFamily="34" charset="0"/>
              <a:buChar char="•"/>
            </a:pPr>
            <a:r>
              <a:rPr lang="en-CA" sz="2400" b="1" dirty="0">
                <a:latin typeface="+mn-lt"/>
              </a:rPr>
              <a:t>Public – Canadian and international</a:t>
            </a:r>
          </a:p>
          <a:p>
            <a:pPr marL="358775" indent="-180975">
              <a:spcBef>
                <a:spcPct val="0"/>
              </a:spcBef>
              <a:buClrTx/>
              <a:buFont typeface="Arial" panose="020B0604020202020204" pitchFamily="34" charset="0"/>
              <a:buChar char="•"/>
            </a:pPr>
            <a:r>
              <a:rPr lang="en-CA" sz="2400" b="1" dirty="0">
                <a:latin typeface="+mn-lt"/>
              </a:rPr>
              <a:t>Researchers – Canadian and international</a:t>
            </a:r>
          </a:p>
          <a:p>
            <a:pPr marL="358775" indent="-180975">
              <a:spcBef>
                <a:spcPct val="0"/>
              </a:spcBef>
              <a:buClrTx/>
              <a:buFont typeface="Arial" panose="020B0604020202020204" pitchFamily="34" charset="0"/>
              <a:buChar char="•"/>
            </a:pPr>
            <a:r>
              <a:rPr lang="en-CA" sz="2400" b="1" dirty="0">
                <a:latin typeface="+mn-lt"/>
              </a:rPr>
              <a:t>Private companies</a:t>
            </a:r>
          </a:p>
          <a:p>
            <a:pPr>
              <a:spcBef>
                <a:spcPct val="0"/>
              </a:spcBef>
              <a:buClrTx/>
              <a:buFontTx/>
              <a:buNone/>
            </a:pPr>
            <a:endParaRPr lang="en-CA" altLang="en-US" sz="2400" b="1" i="1" dirty="0">
              <a:solidFill>
                <a:schemeClr val="tx1"/>
              </a:solidFill>
              <a:latin typeface="+mn-lt"/>
            </a:endParaRPr>
          </a:p>
          <a:p>
            <a:pPr>
              <a:spcBef>
                <a:spcPct val="0"/>
              </a:spcBef>
              <a:buClrTx/>
              <a:buFontTx/>
              <a:buNone/>
            </a:pPr>
            <a:r>
              <a:rPr lang="en-US" altLang="en-US" sz="2800" b="1" dirty="0">
                <a:solidFill>
                  <a:schemeClr val="tx1"/>
                </a:solidFill>
                <a:latin typeface="+mn-lt"/>
              </a:rPr>
              <a:t>The CWFIS supports </a:t>
            </a:r>
            <a:r>
              <a:rPr lang="en-US" altLang="en-US" sz="2800" b="1" dirty="0">
                <a:solidFill>
                  <a:schemeClr val="tx1"/>
                </a:solidFill>
                <a:latin typeface="+mn-lt"/>
                <a:hlinkClick r:id="rId2" action="ppaction://hlinksldjump"/>
              </a:rPr>
              <a:t>emergency preparedness programs </a:t>
            </a:r>
            <a:r>
              <a:rPr lang="en-US" altLang="en-US" sz="2800" b="1" dirty="0">
                <a:solidFill>
                  <a:schemeClr val="tx1"/>
                </a:solidFill>
                <a:latin typeface="+mn-lt"/>
              </a:rPr>
              <a:t>and operations of:</a:t>
            </a:r>
          </a:p>
          <a:p>
            <a:pPr marL="358775" lvl="2" indent="-179388">
              <a:spcBef>
                <a:spcPct val="0"/>
              </a:spcBef>
              <a:buClrTx/>
              <a:buFontTx/>
              <a:buChar char="•"/>
            </a:pPr>
            <a:r>
              <a:rPr lang="en-US" altLang="en-US" b="1" dirty="0">
                <a:solidFill>
                  <a:schemeClr val="tx1"/>
                </a:solidFill>
                <a:latin typeface="+mn-lt"/>
              </a:rPr>
              <a:t> NRCan</a:t>
            </a:r>
          </a:p>
          <a:p>
            <a:pPr marL="358775" lvl="2" indent="-179388">
              <a:spcBef>
                <a:spcPct val="0"/>
              </a:spcBef>
              <a:buClrTx/>
              <a:buFontTx/>
              <a:buChar char="•"/>
            </a:pPr>
            <a:r>
              <a:rPr lang="en-US" altLang="en-US" b="1" dirty="0">
                <a:solidFill>
                  <a:schemeClr val="tx1"/>
                </a:solidFill>
                <a:latin typeface="+mn-lt"/>
              </a:rPr>
              <a:t> Other federal departments</a:t>
            </a:r>
          </a:p>
          <a:p>
            <a:pPr marL="358775" lvl="2" indent="-179388">
              <a:spcBef>
                <a:spcPct val="0"/>
              </a:spcBef>
              <a:buClrTx/>
              <a:buFontTx/>
              <a:buChar char="•"/>
            </a:pPr>
            <a:r>
              <a:rPr lang="en-US" altLang="en-US" b="1" dirty="0">
                <a:solidFill>
                  <a:schemeClr val="tx1"/>
                </a:solidFill>
                <a:latin typeface="+mn-lt"/>
              </a:rPr>
              <a:t> Canadian Interagency Forest Fire Centre (CIFFC)</a:t>
            </a:r>
          </a:p>
        </p:txBody>
      </p:sp>
      <p:sp>
        <p:nvSpPr>
          <p:cNvPr id="8" name="Rectangle 7"/>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1"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CWFIS: User and Emergency  Support</a:t>
            </a:r>
          </a:p>
        </p:txBody>
      </p:sp>
    </p:spTree>
    <p:extLst>
      <p:ext uri="{BB962C8B-B14F-4D97-AF65-F5344CB8AC3E}">
        <p14:creationId xmlns:p14="http://schemas.microsoft.com/office/powerpoint/2010/main" val="24096341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ctrTitle"/>
          </p:nvPr>
        </p:nvSpPr>
        <p:spPr>
          <a:xfrm>
            <a:off x="1485900" y="1657350"/>
            <a:ext cx="6172200" cy="3028950"/>
          </a:xfrm>
        </p:spPr>
        <p:txBody>
          <a:bodyPr/>
          <a:lstStyle/>
          <a:p>
            <a:pPr eaLnBrk="1" hangingPunct="1">
              <a:defRPr/>
            </a:pPr>
            <a:r>
              <a:rPr lang="en-CA" altLang="en-US" sz="4000" dirty="0">
                <a:solidFill>
                  <a:srgbClr val="C00000"/>
                </a:solidFill>
                <a:latin typeface="+mj-lt"/>
              </a:rPr>
              <a:t>Fire Growth Modelling</a:t>
            </a:r>
            <a:endParaRPr lang="en-US" altLang="en-US" sz="4000" dirty="0">
              <a:solidFill>
                <a:srgbClr val="C00000"/>
              </a:solidFill>
              <a:latin typeface="+mj-lt"/>
            </a:endParaRPr>
          </a:p>
        </p:txBody>
      </p:sp>
      <p:sp>
        <p:nvSpPr>
          <p:cNvPr id="48131" name="Slide Number Placeholder 1"/>
          <p:cNvSpPr>
            <a:spLocks noGrp="1"/>
          </p:cNvSpPr>
          <p:nvPr>
            <p:ph type="sldNum" sz="quarter" idx="4294967295"/>
          </p:nvPr>
        </p:nvSpPr>
        <p:spPr bwMode="auto">
          <a:xfrm>
            <a:off x="6400800" y="5541169"/>
            <a:ext cx="1600200" cy="357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1pPr>
            <a:lvl2pPr marL="557213" indent="-214313" eaLnBrk="0" hangingPunct="0">
              <a:spcBef>
                <a:spcPct val="20000"/>
              </a:spcBef>
              <a:buClr>
                <a:srgbClr val="306120"/>
              </a:buClr>
              <a:buFont typeface="Wingdings" panose="05000000000000000000" pitchFamily="2" charset="2"/>
              <a:buChar char="§"/>
              <a:defRPr sz="2100">
                <a:solidFill>
                  <a:schemeClr val="tx1"/>
                </a:solidFill>
                <a:latin typeface="Myriad Pro"/>
                <a:ea typeface="Myriad Pro"/>
                <a:cs typeface="Myriad Pro"/>
              </a:defRPr>
            </a:lvl2pPr>
            <a:lvl3pPr marL="857250" indent="-171450" eaLnBrk="0" hangingPunct="0">
              <a:spcBef>
                <a:spcPct val="20000"/>
              </a:spcBef>
              <a:buClr>
                <a:srgbClr val="306120"/>
              </a:buClr>
              <a:buFont typeface="Wingdings" panose="05000000000000000000" pitchFamily="2" charset="2"/>
              <a:buChar char="§"/>
              <a:defRPr sz="1800">
                <a:solidFill>
                  <a:schemeClr val="tx1"/>
                </a:solidFill>
                <a:latin typeface="Myriad Pro"/>
                <a:ea typeface="Myriad Pro"/>
                <a:cs typeface="Myriad Pro"/>
              </a:defRPr>
            </a:lvl3pPr>
            <a:lvl4pPr marL="1200150" indent="-171450" eaLnBrk="0" hangingPunct="0">
              <a:spcBef>
                <a:spcPct val="20000"/>
              </a:spcBef>
              <a:buClr>
                <a:srgbClr val="306120"/>
              </a:buClr>
              <a:buFont typeface="Wingdings" panose="05000000000000000000" pitchFamily="2" charset="2"/>
              <a:buChar char="§"/>
              <a:defRPr sz="1500">
                <a:solidFill>
                  <a:schemeClr val="tx1"/>
                </a:solidFill>
                <a:latin typeface="Myriad Pro"/>
                <a:ea typeface="Myriad Pro"/>
                <a:cs typeface="Myriad Pro"/>
              </a:defRPr>
            </a:lvl4pPr>
            <a:lvl5pPr marL="1543050" indent="-171450" eaLnBrk="0" hangingPunct="0">
              <a:spcBef>
                <a:spcPct val="20000"/>
              </a:spcBef>
              <a:buClr>
                <a:srgbClr val="306120"/>
              </a:buClr>
              <a:buFont typeface="Wingdings" panose="05000000000000000000" pitchFamily="2" charset="2"/>
              <a:buChar char="§"/>
              <a:defRPr sz="1500">
                <a:solidFill>
                  <a:schemeClr val="tx1"/>
                </a:solidFill>
                <a:latin typeface="Myriad Pro"/>
                <a:ea typeface="Myriad Pro"/>
                <a:cs typeface="Myriad Pro"/>
              </a:defRPr>
            </a:lvl5pPr>
            <a:lvl6pPr marL="1885950" indent="-171450" eaLnBrk="0" fontAlgn="base" hangingPunct="0">
              <a:spcBef>
                <a:spcPct val="20000"/>
              </a:spcBef>
              <a:spcAft>
                <a:spcPct val="0"/>
              </a:spcAft>
              <a:buClr>
                <a:srgbClr val="306120"/>
              </a:buClr>
              <a:buFont typeface="Wingdings" panose="05000000000000000000" pitchFamily="2" charset="2"/>
              <a:buChar char="§"/>
              <a:defRPr sz="1500">
                <a:solidFill>
                  <a:schemeClr val="tx1"/>
                </a:solidFill>
                <a:latin typeface="Myriad Pro"/>
                <a:ea typeface="Myriad Pro"/>
                <a:cs typeface="Myriad Pro"/>
              </a:defRPr>
            </a:lvl6pPr>
            <a:lvl7pPr marL="2228850" indent="-171450" eaLnBrk="0" fontAlgn="base" hangingPunct="0">
              <a:spcBef>
                <a:spcPct val="20000"/>
              </a:spcBef>
              <a:spcAft>
                <a:spcPct val="0"/>
              </a:spcAft>
              <a:buClr>
                <a:srgbClr val="306120"/>
              </a:buClr>
              <a:buFont typeface="Wingdings" panose="05000000000000000000" pitchFamily="2" charset="2"/>
              <a:buChar char="§"/>
              <a:defRPr sz="1500">
                <a:solidFill>
                  <a:schemeClr val="tx1"/>
                </a:solidFill>
                <a:latin typeface="Myriad Pro"/>
                <a:ea typeface="Myriad Pro"/>
                <a:cs typeface="Myriad Pro"/>
              </a:defRPr>
            </a:lvl7pPr>
            <a:lvl8pPr marL="2571750" indent="-171450" eaLnBrk="0" fontAlgn="base" hangingPunct="0">
              <a:spcBef>
                <a:spcPct val="20000"/>
              </a:spcBef>
              <a:spcAft>
                <a:spcPct val="0"/>
              </a:spcAft>
              <a:buClr>
                <a:srgbClr val="306120"/>
              </a:buClr>
              <a:buFont typeface="Wingdings" panose="05000000000000000000" pitchFamily="2" charset="2"/>
              <a:buChar char="§"/>
              <a:defRPr sz="1500">
                <a:solidFill>
                  <a:schemeClr val="tx1"/>
                </a:solidFill>
                <a:latin typeface="Myriad Pro"/>
                <a:ea typeface="Myriad Pro"/>
                <a:cs typeface="Myriad Pro"/>
              </a:defRPr>
            </a:lvl8pPr>
            <a:lvl9pPr marL="2914650" indent="-171450" eaLnBrk="0" fontAlgn="base" hangingPunct="0">
              <a:spcBef>
                <a:spcPct val="20000"/>
              </a:spcBef>
              <a:spcAft>
                <a:spcPct val="0"/>
              </a:spcAft>
              <a:buClr>
                <a:srgbClr val="306120"/>
              </a:buClr>
              <a:buFont typeface="Wingdings" panose="05000000000000000000" pitchFamily="2" charset="2"/>
              <a:buChar char="§"/>
              <a:defRPr sz="1500">
                <a:solidFill>
                  <a:schemeClr val="tx1"/>
                </a:solidFill>
                <a:latin typeface="Myriad Pro"/>
                <a:ea typeface="Myriad Pro"/>
                <a:cs typeface="Myriad Pro"/>
              </a:defRPr>
            </a:lvl9pPr>
          </a:lstStyle>
          <a:p>
            <a:pPr eaLnBrk="1" fontAlgn="base" hangingPunct="1">
              <a:spcBef>
                <a:spcPct val="0"/>
              </a:spcBef>
              <a:spcAft>
                <a:spcPct val="0"/>
              </a:spcAft>
              <a:buClrTx/>
              <a:buNone/>
            </a:pPr>
            <a:fld id="{975C18DA-8CD3-418D-8BD6-0C243E7DDEAA}" type="slidenum">
              <a:rPr lang="en-US" altLang="en-US" sz="1050">
                <a:solidFill>
                  <a:prstClr val="white"/>
                </a:solidFill>
                <a:latin typeface="Arial" panose="020B0604020202020204" pitchFamily="34" charset="0"/>
              </a:rPr>
              <a:pPr eaLnBrk="1" fontAlgn="base" hangingPunct="1">
                <a:spcBef>
                  <a:spcPct val="0"/>
                </a:spcBef>
                <a:spcAft>
                  <a:spcPct val="0"/>
                </a:spcAft>
                <a:buClrTx/>
                <a:buNone/>
              </a:pPr>
              <a:t>48</a:t>
            </a:fld>
            <a:endParaRPr lang="en-US" altLang="en-US" sz="1050">
              <a:solidFill>
                <a:prstClr val="white"/>
              </a:solidFill>
              <a:latin typeface="Arial" panose="020B0604020202020204" pitchFamily="34" charset="0"/>
            </a:endParaRPr>
          </a:p>
        </p:txBody>
      </p:sp>
    </p:spTree>
    <p:extLst>
      <p:ext uri="{BB962C8B-B14F-4D97-AF65-F5344CB8AC3E}">
        <p14:creationId xmlns:p14="http://schemas.microsoft.com/office/powerpoint/2010/main" val="30280087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5" name="Slide Number Placeholder 5"/>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fld id="{F1681CF7-B3C4-47CE-94C6-A574A77A20BE}" type="slidenum">
              <a:rPr lang="en-CA" altLang="en-US">
                <a:solidFill>
                  <a:prstClr val="black"/>
                </a:solidFill>
                <a:latin typeface="Calibri" panose="020F0502020204030204" pitchFamily="34" charset="0"/>
              </a:rPr>
              <a:pPr eaLnBrk="1" fontAlgn="base" hangingPunct="1">
                <a:spcBef>
                  <a:spcPct val="0"/>
                </a:spcBef>
                <a:spcAft>
                  <a:spcPct val="0"/>
                </a:spcAft>
              </a:pPr>
              <a:t>49</a:t>
            </a:fld>
            <a:endParaRPr lang="en-CA" altLang="en-US">
              <a:solidFill>
                <a:prstClr val="black"/>
              </a:solidFill>
              <a:latin typeface="Calibri" panose="020F0502020204030204" pitchFamily="34" charset="0"/>
            </a:endParaRPr>
          </a:p>
        </p:txBody>
      </p:sp>
      <p:pic>
        <p:nvPicPr>
          <p:cNvPr id="52228" name="Picture 1" descr="Figure 1.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0360" y="4268339"/>
            <a:ext cx="2112264" cy="1898523"/>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8"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Fire Growth Modeling Concepts</a:t>
            </a:r>
          </a:p>
        </p:txBody>
      </p:sp>
      <p:pic>
        <p:nvPicPr>
          <p:cNvPr id="11" name="Picture 8"/>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751586" y="1481077"/>
            <a:ext cx="1485900"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tx1">
                      <a:alpha val="50000"/>
                    </a:schemeClr>
                  </a:outerShdw>
                </a:effectLst>
              </a14:hiddenEffects>
            </a:ext>
          </a:extLst>
        </p:spPr>
      </p:pic>
      <p:pic>
        <p:nvPicPr>
          <p:cNvPr id="12" name="Picture 9"/>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835334" y="3469545"/>
            <a:ext cx="2171700" cy="1618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tx1">
                      <a:alpha val="50000"/>
                    </a:schemeClr>
                  </a:outerShdw>
                </a:effectLst>
              </a14:hiddenEffects>
            </a:ext>
          </a:extLst>
        </p:spPr>
      </p:pic>
      <p:pic>
        <p:nvPicPr>
          <p:cNvPr id="13" name="Picture 10"/>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25546" y="3042382"/>
            <a:ext cx="1657350"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tx1">
                      <a:alpha val="50000"/>
                    </a:schemeClr>
                  </a:outerShdw>
                </a:effectLst>
              </a14:hiddenEffects>
            </a:ext>
          </a:extLst>
        </p:spPr>
      </p:pic>
      <p:sp>
        <p:nvSpPr>
          <p:cNvPr id="257028" name="Text Box 4"/>
          <p:cNvSpPr txBox="1">
            <a:spLocks noChangeArrowheads="1"/>
          </p:cNvSpPr>
          <p:nvPr/>
        </p:nvSpPr>
        <p:spPr bwMode="auto">
          <a:xfrm>
            <a:off x="3138198" y="3083788"/>
            <a:ext cx="6036282" cy="3256276"/>
          </a:xfrm>
          <a:prstGeom prst="rect">
            <a:avLst/>
          </a:prstGeom>
          <a:solidFill>
            <a:schemeClr val="bg1">
              <a:alpha val="70000"/>
            </a:schemeClr>
          </a:solidFill>
          <a:ln>
            <a:noFill/>
          </a:ln>
          <a:effectLst/>
        </p:spPr>
        <p:txBody>
          <a:bodyPr wrap="square">
            <a:spAutoFit/>
          </a:bodyPr>
          <a:lstStyle/>
          <a:p>
            <a:pPr marL="355600" indent="-173038" fontAlgn="base">
              <a:spcBef>
                <a:spcPct val="20000"/>
              </a:spcBef>
              <a:spcAft>
                <a:spcPct val="0"/>
              </a:spcAft>
              <a:buClr>
                <a:srgbClr val="D14D02"/>
              </a:buClr>
              <a:buFont typeface="Arial" panose="020B0604020202020204" pitchFamily="34" charset="0"/>
              <a:buChar char="•"/>
              <a:defRPr/>
            </a:pPr>
            <a:r>
              <a:rPr lang="en-CA" altLang="en-US" sz="2800" b="1" dirty="0">
                <a:solidFill>
                  <a:prstClr val="black"/>
                </a:solidFill>
              </a:rPr>
              <a:t>Weather events cause scale change:</a:t>
            </a:r>
          </a:p>
          <a:p>
            <a:pPr fontAlgn="base">
              <a:spcBef>
                <a:spcPct val="20000"/>
              </a:spcBef>
              <a:spcAft>
                <a:spcPct val="0"/>
              </a:spcAft>
              <a:buClr>
                <a:srgbClr val="D14D02"/>
              </a:buClr>
              <a:defRPr/>
            </a:pPr>
            <a:endParaRPr lang="en-CA" altLang="en-US" sz="1200" b="1" dirty="0">
              <a:solidFill>
                <a:prstClr val="black"/>
              </a:solidFill>
            </a:endParaRPr>
          </a:p>
          <a:p>
            <a:pPr marL="538163" indent="-214313" fontAlgn="base">
              <a:spcBef>
                <a:spcPct val="20000"/>
              </a:spcBef>
              <a:spcAft>
                <a:spcPct val="0"/>
              </a:spcAft>
              <a:buClr>
                <a:prstClr val="black"/>
              </a:buClr>
              <a:buFont typeface="Arial" panose="020B0604020202020204" pitchFamily="34" charset="0"/>
              <a:buChar char="•"/>
              <a:defRPr/>
            </a:pPr>
            <a:r>
              <a:rPr lang="en-CA" altLang="en-US" sz="2400" b="1" dirty="0">
                <a:solidFill>
                  <a:prstClr val="black"/>
                </a:solidFill>
              </a:rPr>
              <a:t>Dryness/wind that move a smouldering fire to a flaming fire</a:t>
            </a:r>
          </a:p>
          <a:p>
            <a:pPr marL="538163" indent="-214313" fontAlgn="base">
              <a:spcBef>
                <a:spcPct val="20000"/>
              </a:spcBef>
              <a:spcAft>
                <a:spcPct val="0"/>
              </a:spcAft>
              <a:buClr>
                <a:prstClr val="black"/>
              </a:buClr>
              <a:buFont typeface="Arial" panose="020B0604020202020204" pitchFamily="34" charset="0"/>
              <a:buChar char="•"/>
              <a:defRPr/>
            </a:pPr>
            <a:endParaRPr lang="en-CA" altLang="en-US" sz="1200" b="1" dirty="0">
              <a:solidFill>
                <a:prstClr val="black"/>
              </a:solidFill>
            </a:endParaRPr>
          </a:p>
          <a:p>
            <a:pPr marL="538163" indent="-214313" fontAlgn="base">
              <a:spcBef>
                <a:spcPct val="20000"/>
              </a:spcBef>
              <a:spcAft>
                <a:spcPct val="0"/>
              </a:spcAft>
              <a:buClr>
                <a:prstClr val="black"/>
              </a:buClr>
              <a:buFont typeface="Arial" panose="020B0604020202020204" pitchFamily="34" charset="0"/>
              <a:buChar char="•"/>
              <a:defRPr/>
            </a:pPr>
            <a:r>
              <a:rPr lang="en-CA" altLang="en-US" sz="2400" b="1" dirty="0">
                <a:solidFill>
                  <a:prstClr val="black"/>
                </a:solidFill>
              </a:rPr>
              <a:t>Wind causing a small fire to escape</a:t>
            </a:r>
          </a:p>
          <a:p>
            <a:pPr marL="538163" indent="-214313" fontAlgn="base">
              <a:spcBef>
                <a:spcPct val="20000"/>
              </a:spcBef>
              <a:spcAft>
                <a:spcPct val="0"/>
              </a:spcAft>
              <a:buClr>
                <a:prstClr val="black"/>
              </a:buClr>
              <a:buFont typeface="Arial" panose="020B0604020202020204" pitchFamily="34" charset="0"/>
              <a:buChar char="•"/>
              <a:defRPr/>
            </a:pPr>
            <a:endParaRPr lang="en-CA" altLang="en-US" sz="1200" b="1" dirty="0">
              <a:solidFill>
                <a:prstClr val="black"/>
              </a:solidFill>
            </a:endParaRPr>
          </a:p>
          <a:p>
            <a:pPr marL="538163" indent="-214313" fontAlgn="base">
              <a:spcBef>
                <a:spcPct val="20000"/>
              </a:spcBef>
              <a:spcAft>
                <a:spcPct val="0"/>
              </a:spcAft>
              <a:buClr>
                <a:prstClr val="black"/>
              </a:buClr>
              <a:buFont typeface="Arial" panose="020B0604020202020204" pitchFamily="34" charset="0"/>
              <a:buChar char="•"/>
              <a:defRPr/>
            </a:pPr>
            <a:r>
              <a:rPr lang="en-CA" altLang="en-US" sz="2400" b="1" dirty="0">
                <a:solidFill>
                  <a:prstClr val="black"/>
                </a:solidFill>
              </a:rPr>
              <a:t>Drought that moves an escape to a </a:t>
            </a:r>
            <a:r>
              <a:rPr lang="en-CA" altLang="en-US" sz="2400" b="1" i="1" dirty="0">
                <a:solidFill>
                  <a:srgbClr val="FF9933"/>
                </a:solidFill>
              </a:rPr>
              <a:t>campaign fire</a:t>
            </a:r>
          </a:p>
        </p:txBody>
      </p:sp>
      <p:sp>
        <p:nvSpPr>
          <p:cNvPr id="14" name="Text Box 7"/>
          <p:cNvSpPr txBox="1">
            <a:spLocks noChangeArrowheads="1"/>
          </p:cNvSpPr>
          <p:nvPr/>
        </p:nvSpPr>
        <p:spPr bwMode="auto">
          <a:xfrm>
            <a:off x="32754" y="994087"/>
            <a:ext cx="8918206"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marL="342900" indent="-160338" eaLnBrk="1" fontAlgn="base" hangingPunct="1">
              <a:spcBef>
                <a:spcPct val="0"/>
              </a:spcBef>
              <a:spcAft>
                <a:spcPct val="0"/>
              </a:spcAft>
              <a:buClrTx/>
              <a:buFont typeface="Arial" panose="020B0604020202020204" pitchFamily="34" charset="0"/>
              <a:buChar char="•"/>
            </a:pPr>
            <a:r>
              <a:rPr lang="en-US" altLang="en-US" sz="2800" b="1" dirty="0">
                <a:solidFill>
                  <a:prstClr val="black"/>
                </a:solidFill>
                <a:latin typeface="Calibri"/>
              </a:rPr>
              <a:t>Significant advances in computer modelling</a:t>
            </a:r>
          </a:p>
          <a:p>
            <a:pPr marL="342900" indent="-160338" eaLnBrk="1" fontAlgn="base" hangingPunct="1">
              <a:spcBef>
                <a:spcPct val="0"/>
              </a:spcBef>
              <a:spcAft>
                <a:spcPct val="0"/>
              </a:spcAft>
              <a:buClrTx/>
              <a:buFont typeface="Arial" panose="020B0604020202020204" pitchFamily="34" charset="0"/>
              <a:buChar char="•"/>
            </a:pPr>
            <a:endParaRPr lang="en-US" altLang="en-US" sz="1200" b="1" dirty="0">
              <a:solidFill>
                <a:prstClr val="black"/>
              </a:solidFill>
              <a:latin typeface="Calibri"/>
            </a:endParaRPr>
          </a:p>
          <a:p>
            <a:pPr marL="538163" indent="-182563" eaLnBrk="1" fontAlgn="base" hangingPunct="1">
              <a:spcBef>
                <a:spcPct val="0"/>
              </a:spcBef>
              <a:spcAft>
                <a:spcPct val="0"/>
              </a:spcAft>
              <a:buClrTx/>
              <a:buFont typeface="Arial" panose="020B0604020202020204" pitchFamily="34" charset="0"/>
              <a:buChar char="•"/>
            </a:pPr>
            <a:r>
              <a:rPr lang="en-US" altLang="en-US" sz="2400" b="1" dirty="0">
                <a:solidFill>
                  <a:prstClr val="black"/>
                </a:solidFill>
                <a:latin typeface="Calibri"/>
              </a:rPr>
              <a:t>Increased model complexity and resolution</a:t>
            </a:r>
          </a:p>
          <a:p>
            <a:pPr marL="538163" indent="-182563" eaLnBrk="1" fontAlgn="base" hangingPunct="1">
              <a:spcBef>
                <a:spcPct val="0"/>
              </a:spcBef>
              <a:spcAft>
                <a:spcPct val="0"/>
              </a:spcAft>
              <a:buClrTx/>
              <a:buFont typeface="Arial" panose="020B0604020202020204" pitchFamily="34" charset="0"/>
              <a:buChar char="•"/>
            </a:pPr>
            <a:endParaRPr lang="en-US" altLang="en-US" sz="1200" b="1" dirty="0">
              <a:solidFill>
                <a:prstClr val="black"/>
              </a:solidFill>
              <a:latin typeface="Calibri"/>
            </a:endParaRPr>
          </a:p>
          <a:p>
            <a:pPr marL="538163" indent="-182563" eaLnBrk="1" fontAlgn="base" hangingPunct="1">
              <a:spcBef>
                <a:spcPct val="0"/>
              </a:spcBef>
              <a:spcAft>
                <a:spcPct val="0"/>
              </a:spcAft>
              <a:buClrTx/>
              <a:buFont typeface="Arial" panose="020B0604020202020204" pitchFamily="34" charset="0"/>
              <a:buChar char="•"/>
            </a:pPr>
            <a:r>
              <a:rPr lang="en-US" altLang="en-US" sz="2400" b="1" dirty="0">
                <a:solidFill>
                  <a:prstClr val="black"/>
                </a:solidFill>
                <a:latin typeface="Calibri"/>
              </a:rPr>
              <a:t>Probabilistic or physical bases</a:t>
            </a:r>
          </a:p>
        </p:txBody>
      </p:sp>
    </p:spTree>
    <p:extLst>
      <p:ext uri="{BB962C8B-B14F-4D97-AF65-F5344CB8AC3E}">
        <p14:creationId xmlns:p14="http://schemas.microsoft.com/office/powerpoint/2010/main" val="2289962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1" name="Rectangle 10"/>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fld id="{417AD33D-438D-4AA5-849A-FA82CB8F9BCB}" type="slidenum">
              <a:rPr lang="en-US" altLang="en-US">
                <a:solidFill>
                  <a:prstClr val="black"/>
                </a:solidFill>
                <a:latin typeface="Calibri" panose="020F0502020204030204" pitchFamily="34" charset="0"/>
              </a:rPr>
              <a:pPr eaLnBrk="1" fontAlgn="base" hangingPunct="1">
                <a:spcBef>
                  <a:spcPct val="0"/>
                </a:spcBef>
                <a:spcAft>
                  <a:spcPct val="0"/>
                </a:spcAft>
              </a:pPr>
              <a:t>5</a:t>
            </a:fld>
            <a:endParaRPr lang="en-US" altLang="en-US">
              <a:solidFill>
                <a:prstClr val="black"/>
              </a:solidFill>
              <a:latin typeface="Calibri" panose="020F0502020204030204" pitchFamily="34" charset="0"/>
            </a:endParaRPr>
          </a:p>
        </p:txBody>
      </p:sp>
      <p:sp>
        <p:nvSpPr>
          <p:cNvPr id="13"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Indigenous Fire Stewardship</a:t>
            </a:r>
          </a:p>
        </p:txBody>
      </p:sp>
      <p:pic>
        <p:nvPicPr>
          <p:cNvPr id="12" name="Picture 2" descr="Imag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5283" y="1106398"/>
            <a:ext cx="4774828" cy="4788000"/>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122;p3"/>
          <p:cNvSpPr txBox="1">
            <a:spLocks/>
          </p:cNvSpPr>
          <p:nvPr/>
        </p:nvSpPr>
        <p:spPr bwMode="auto">
          <a:xfrm>
            <a:off x="4724400" y="860214"/>
            <a:ext cx="4226560" cy="1903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0" tIns="45700" rIns="0" bIns="45700" numCol="1" anchor="t" anchorCtr="0" compatLnSpc="1">
            <a:prstTxWarp prst="textNoShape">
              <a:avLst/>
            </a:prstTxWarp>
            <a:noAutofit/>
          </a:bodyPr>
          <a:lstStyle>
            <a:lvl1pPr marL="257175" indent="-257175" algn="l" defTabSz="342900" rtl="0" eaLnBrk="0" fontAlgn="base" hangingPunct="0">
              <a:spcBef>
                <a:spcPct val="20000"/>
              </a:spcBef>
              <a:spcAft>
                <a:spcPct val="0"/>
              </a:spcAft>
              <a:buClr>
                <a:srgbClr val="306120"/>
              </a:buClr>
              <a:buFont typeface="Wingdings" charset="2"/>
              <a:buChar char="§"/>
              <a:defRPr sz="2400" kern="1200">
                <a:solidFill>
                  <a:schemeClr val="tx1"/>
                </a:solidFill>
                <a:latin typeface="Myriad Pro"/>
                <a:ea typeface="Myriad Pro"/>
                <a:cs typeface="Myriad Pro"/>
              </a:defRPr>
            </a:lvl1pPr>
            <a:lvl2pPr marL="557213" indent="-214313" algn="l" defTabSz="342900" rtl="0" eaLnBrk="0" fontAlgn="base" hangingPunct="0">
              <a:spcBef>
                <a:spcPct val="20000"/>
              </a:spcBef>
              <a:spcAft>
                <a:spcPct val="0"/>
              </a:spcAft>
              <a:buClr>
                <a:srgbClr val="306120"/>
              </a:buClr>
              <a:buFont typeface="Wingdings" charset="2"/>
              <a:buChar char="§"/>
              <a:defRPr sz="2100" kern="1200">
                <a:solidFill>
                  <a:schemeClr val="tx1"/>
                </a:solidFill>
                <a:latin typeface="Myriad Pro"/>
                <a:ea typeface="Myriad Pro"/>
                <a:cs typeface="Myriad Pro"/>
              </a:defRPr>
            </a:lvl2pPr>
            <a:lvl3pPr marL="857250" indent="-171450" algn="l" defTabSz="342900" rtl="0" eaLnBrk="0" fontAlgn="base" hangingPunct="0">
              <a:spcBef>
                <a:spcPct val="20000"/>
              </a:spcBef>
              <a:spcAft>
                <a:spcPct val="0"/>
              </a:spcAft>
              <a:buClr>
                <a:srgbClr val="306120"/>
              </a:buClr>
              <a:buFont typeface="Wingdings" charset="2"/>
              <a:buChar char="§"/>
              <a:defRPr sz="1800" kern="1200">
                <a:solidFill>
                  <a:schemeClr val="tx1"/>
                </a:solidFill>
                <a:latin typeface="Myriad Pro"/>
                <a:ea typeface="Myriad Pro"/>
                <a:cs typeface="Myriad Pro"/>
              </a:defRPr>
            </a:lvl3pPr>
            <a:lvl4pPr marL="1200150" indent="-171450" algn="l" defTabSz="342900" rtl="0" eaLnBrk="0" fontAlgn="base" hangingPunct="0">
              <a:spcBef>
                <a:spcPct val="20000"/>
              </a:spcBef>
              <a:spcAft>
                <a:spcPct val="0"/>
              </a:spcAft>
              <a:buClr>
                <a:srgbClr val="306120"/>
              </a:buClr>
              <a:buFont typeface="Wingdings" charset="2"/>
              <a:buChar char="§"/>
              <a:defRPr sz="1500" kern="1200">
                <a:solidFill>
                  <a:schemeClr val="tx1"/>
                </a:solidFill>
                <a:latin typeface="Myriad Pro"/>
                <a:ea typeface="Myriad Pro"/>
                <a:cs typeface="Myriad Pro"/>
              </a:defRPr>
            </a:lvl4pPr>
            <a:lvl5pPr marL="1543050" indent="-171450" algn="l" defTabSz="342900" rtl="0" eaLnBrk="0" fontAlgn="base" hangingPunct="0">
              <a:spcBef>
                <a:spcPct val="20000"/>
              </a:spcBef>
              <a:spcAft>
                <a:spcPct val="0"/>
              </a:spcAft>
              <a:buClr>
                <a:srgbClr val="306120"/>
              </a:buClr>
              <a:buFont typeface="Wingdings" charset="2"/>
              <a:buChar char="§"/>
              <a:defRPr sz="1500" kern="1200">
                <a:solidFill>
                  <a:schemeClr val="tx1"/>
                </a:solidFill>
                <a:latin typeface="Myriad Pro"/>
                <a:ea typeface="Myriad Pro"/>
                <a:cs typeface="Myriad Pro"/>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91440" indent="0">
              <a:lnSpc>
                <a:spcPct val="90000"/>
              </a:lnSpc>
              <a:spcBef>
                <a:spcPts val="1400"/>
              </a:spcBef>
              <a:spcAft>
                <a:spcPts val="0"/>
              </a:spcAft>
              <a:buSzPts val="2000"/>
              <a:buFont typeface="Wingdings" charset="2"/>
              <a:buNone/>
            </a:pPr>
            <a:r>
              <a:rPr lang="en-CA" sz="2800" b="1" dirty="0">
                <a:latin typeface="+mn-lt"/>
              </a:rPr>
              <a:t>Indigenous peoples across Canada use fire to achieve cultural objectives in their territory. </a:t>
            </a:r>
          </a:p>
        </p:txBody>
      </p:sp>
      <p:sp>
        <p:nvSpPr>
          <p:cNvPr id="15" name="Google Shape;122;p3"/>
          <p:cNvSpPr txBox="1">
            <a:spLocks/>
          </p:cNvSpPr>
          <p:nvPr/>
        </p:nvSpPr>
        <p:spPr bwMode="auto">
          <a:xfrm>
            <a:off x="5232400" y="2524128"/>
            <a:ext cx="3759200" cy="376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0" tIns="45700" rIns="0" bIns="45700" numCol="1" anchor="t" anchorCtr="0" compatLnSpc="1">
            <a:prstTxWarp prst="textNoShape">
              <a:avLst/>
            </a:prstTxWarp>
            <a:noAutofit/>
          </a:bodyPr>
          <a:lstStyle>
            <a:lvl1pPr marL="257175" indent="-257175" algn="l" defTabSz="342900" rtl="0" eaLnBrk="0" fontAlgn="base" hangingPunct="0">
              <a:spcBef>
                <a:spcPct val="20000"/>
              </a:spcBef>
              <a:spcAft>
                <a:spcPct val="0"/>
              </a:spcAft>
              <a:buClr>
                <a:srgbClr val="306120"/>
              </a:buClr>
              <a:buFont typeface="Wingdings" charset="2"/>
              <a:buChar char="§"/>
              <a:defRPr sz="2400" kern="1200">
                <a:solidFill>
                  <a:schemeClr val="tx1"/>
                </a:solidFill>
                <a:latin typeface="Myriad Pro"/>
                <a:ea typeface="Myriad Pro"/>
                <a:cs typeface="Myriad Pro"/>
              </a:defRPr>
            </a:lvl1pPr>
            <a:lvl2pPr marL="557213" indent="-214313" algn="l" defTabSz="342900" rtl="0" eaLnBrk="0" fontAlgn="base" hangingPunct="0">
              <a:spcBef>
                <a:spcPct val="20000"/>
              </a:spcBef>
              <a:spcAft>
                <a:spcPct val="0"/>
              </a:spcAft>
              <a:buClr>
                <a:srgbClr val="306120"/>
              </a:buClr>
              <a:buFont typeface="Wingdings" charset="2"/>
              <a:buChar char="§"/>
              <a:defRPr sz="2100" kern="1200">
                <a:solidFill>
                  <a:schemeClr val="tx1"/>
                </a:solidFill>
                <a:latin typeface="Myriad Pro"/>
                <a:ea typeface="Myriad Pro"/>
                <a:cs typeface="Myriad Pro"/>
              </a:defRPr>
            </a:lvl2pPr>
            <a:lvl3pPr marL="857250" indent="-171450" algn="l" defTabSz="342900" rtl="0" eaLnBrk="0" fontAlgn="base" hangingPunct="0">
              <a:spcBef>
                <a:spcPct val="20000"/>
              </a:spcBef>
              <a:spcAft>
                <a:spcPct val="0"/>
              </a:spcAft>
              <a:buClr>
                <a:srgbClr val="306120"/>
              </a:buClr>
              <a:buFont typeface="Wingdings" charset="2"/>
              <a:buChar char="§"/>
              <a:defRPr sz="1800" kern="1200">
                <a:solidFill>
                  <a:schemeClr val="tx1"/>
                </a:solidFill>
                <a:latin typeface="Myriad Pro"/>
                <a:ea typeface="Myriad Pro"/>
                <a:cs typeface="Myriad Pro"/>
              </a:defRPr>
            </a:lvl3pPr>
            <a:lvl4pPr marL="1200150" indent="-171450" algn="l" defTabSz="342900" rtl="0" eaLnBrk="0" fontAlgn="base" hangingPunct="0">
              <a:spcBef>
                <a:spcPct val="20000"/>
              </a:spcBef>
              <a:spcAft>
                <a:spcPct val="0"/>
              </a:spcAft>
              <a:buClr>
                <a:srgbClr val="306120"/>
              </a:buClr>
              <a:buFont typeface="Wingdings" charset="2"/>
              <a:buChar char="§"/>
              <a:defRPr sz="1500" kern="1200">
                <a:solidFill>
                  <a:schemeClr val="tx1"/>
                </a:solidFill>
                <a:latin typeface="Myriad Pro"/>
                <a:ea typeface="Myriad Pro"/>
                <a:cs typeface="Myriad Pro"/>
              </a:defRPr>
            </a:lvl4pPr>
            <a:lvl5pPr marL="1543050" indent="-171450" algn="l" defTabSz="342900" rtl="0" eaLnBrk="0" fontAlgn="base" hangingPunct="0">
              <a:spcBef>
                <a:spcPct val="20000"/>
              </a:spcBef>
              <a:spcAft>
                <a:spcPct val="0"/>
              </a:spcAft>
              <a:buClr>
                <a:srgbClr val="306120"/>
              </a:buClr>
              <a:buFont typeface="Wingdings" charset="2"/>
              <a:buChar char="§"/>
              <a:defRPr sz="1500" kern="1200">
                <a:solidFill>
                  <a:schemeClr val="tx1"/>
                </a:solidFill>
                <a:latin typeface="Myriad Pro"/>
                <a:ea typeface="Myriad Pro"/>
                <a:cs typeface="Myriad Pro"/>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91440" indent="0">
              <a:lnSpc>
                <a:spcPct val="90000"/>
              </a:lnSpc>
              <a:spcBef>
                <a:spcPts val="1400"/>
              </a:spcBef>
              <a:spcAft>
                <a:spcPts val="0"/>
              </a:spcAft>
              <a:buSzPts val="2000"/>
              <a:buFont typeface="Wingdings" charset="2"/>
              <a:buNone/>
            </a:pPr>
            <a:r>
              <a:rPr lang="en-CA" sz="2800" b="1" dirty="0">
                <a:latin typeface="+mn-lt"/>
              </a:rPr>
              <a:t>Cultural burning</a:t>
            </a:r>
          </a:p>
          <a:p>
            <a:pPr marL="434340">
              <a:spcBef>
                <a:spcPts val="1400"/>
              </a:spcBef>
              <a:buSzPts val="2000"/>
              <a:buFont typeface="Arial" panose="020B0604020202020204" pitchFamily="34" charset="0"/>
              <a:buChar char="•"/>
            </a:pPr>
            <a:r>
              <a:rPr lang="en-US" b="1" dirty="0">
                <a:latin typeface="+mn-lt"/>
              </a:rPr>
              <a:t>enhances ecosystem diversity, </a:t>
            </a:r>
          </a:p>
          <a:p>
            <a:pPr marL="434340">
              <a:spcBef>
                <a:spcPts val="1400"/>
              </a:spcBef>
              <a:buSzPts val="2000"/>
              <a:buFont typeface="Arial" panose="020B0604020202020204" pitchFamily="34" charset="0"/>
              <a:buChar char="•"/>
            </a:pPr>
            <a:r>
              <a:rPr lang="en-US" b="1" dirty="0">
                <a:latin typeface="+mn-lt"/>
              </a:rPr>
              <a:t>assists with the management of complex resources, and </a:t>
            </a:r>
          </a:p>
          <a:p>
            <a:pPr marL="434340">
              <a:spcBef>
                <a:spcPts val="1400"/>
              </a:spcBef>
              <a:buSzPts val="2000"/>
              <a:buFont typeface="Arial" panose="020B0604020202020204" pitchFamily="34" charset="0"/>
              <a:buChar char="•"/>
            </a:pPr>
            <a:r>
              <a:rPr lang="en-US" b="1" dirty="0">
                <a:latin typeface="+mn-lt"/>
              </a:rPr>
              <a:t>reduces wildfire risk by lessening fuel loads</a:t>
            </a:r>
            <a:endParaRPr lang="en-CA" b="1" dirty="0">
              <a:latin typeface="+mn-lt"/>
            </a:endParaRPr>
          </a:p>
          <a:p>
            <a:pPr marL="91440" indent="0">
              <a:lnSpc>
                <a:spcPct val="90000"/>
              </a:lnSpc>
              <a:spcBef>
                <a:spcPts val="1400"/>
              </a:spcBef>
              <a:spcAft>
                <a:spcPts val="0"/>
              </a:spcAft>
              <a:buSzPts val="2000"/>
              <a:buFont typeface="Wingdings" charset="2"/>
              <a:buNone/>
            </a:pPr>
            <a:endParaRPr lang="en-CA" sz="2800" b="1" dirty="0">
              <a:latin typeface="+mn-lt"/>
            </a:endParaRPr>
          </a:p>
        </p:txBody>
      </p:sp>
      <p:sp>
        <p:nvSpPr>
          <p:cNvPr id="3" name="TextBox 2"/>
          <p:cNvSpPr txBox="1"/>
          <p:nvPr/>
        </p:nvSpPr>
        <p:spPr>
          <a:xfrm>
            <a:off x="457200" y="6006158"/>
            <a:ext cx="3872342" cy="369332"/>
          </a:xfrm>
          <a:prstGeom prst="rect">
            <a:avLst/>
          </a:prstGeom>
          <a:noFill/>
        </p:spPr>
        <p:txBody>
          <a:bodyPr wrap="none" rtlCol="0">
            <a:spAutoFit/>
          </a:bodyPr>
          <a:lstStyle/>
          <a:p>
            <a:r>
              <a:rPr lang="en-CA" b="1" dirty="0">
                <a:solidFill>
                  <a:srgbClr val="008000"/>
                </a:solidFill>
              </a:rPr>
              <a:t>Thank you, Amy Cardinal Christianson!</a:t>
            </a:r>
          </a:p>
        </p:txBody>
      </p:sp>
    </p:spTree>
    <p:extLst>
      <p:ext uri="{BB962C8B-B14F-4D97-AF65-F5344CB8AC3E}">
        <p14:creationId xmlns:p14="http://schemas.microsoft.com/office/powerpoint/2010/main" val="40867663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1" name="Slide Number Placeholder 5"/>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fld id="{EEB4E101-97A7-42D0-BC94-EBB5CB971A55}" type="slidenum">
              <a:rPr lang="en-CA" altLang="en-US">
                <a:solidFill>
                  <a:prstClr val="black"/>
                </a:solidFill>
                <a:latin typeface="Calibri" panose="020F0502020204030204" pitchFamily="34" charset="0"/>
              </a:rPr>
              <a:pPr eaLnBrk="1" fontAlgn="base" hangingPunct="1">
                <a:spcBef>
                  <a:spcPct val="0"/>
                </a:spcBef>
                <a:spcAft>
                  <a:spcPct val="0"/>
                </a:spcAft>
              </a:pPr>
              <a:t>50</a:t>
            </a:fld>
            <a:endParaRPr lang="en-CA" altLang="en-US">
              <a:solidFill>
                <a:prstClr val="black"/>
              </a:solidFill>
              <a:latin typeface="Calibri" panose="020F0502020204030204" pitchFamily="34" charset="0"/>
            </a:endParaRPr>
          </a:p>
        </p:txBody>
      </p:sp>
      <p:pic>
        <p:nvPicPr>
          <p:cNvPr id="50181" name="Picture 3" descr="pegwebscree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37726" y="536442"/>
            <a:ext cx="2076154" cy="1800000"/>
          </a:xfrm>
          <a:prstGeom prst="rect">
            <a:avLst/>
          </a:prstGeom>
          <a:noFill/>
          <a:ln w="9525">
            <a:solidFill>
              <a:schemeClr val="tx1"/>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50182" name="Picture 4">
            <a:hlinkClick r:id="rId4"/>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150250" y="1391552"/>
            <a:ext cx="2248648" cy="1800000"/>
          </a:xfrm>
          <a:prstGeom prst="rect">
            <a:avLst/>
          </a:prstGeom>
          <a:noFill/>
          <a:ln w="9525">
            <a:solidFill>
              <a:schemeClr val="tx1"/>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50183" name="Picture 5"/>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4091" y="3688867"/>
            <a:ext cx="2057145" cy="1800000"/>
          </a:xfrm>
          <a:prstGeom prst="rect">
            <a:avLst/>
          </a:prstGeom>
          <a:noFill/>
          <a:ln w="9525">
            <a:solidFill>
              <a:schemeClr val="tx1"/>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50184" name="Text Box 6"/>
          <p:cNvSpPr txBox="1">
            <a:spLocks noChangeArrowheads="1"/>
          </p:cNvSpPr>
          <p:nvPr/>
        </p:nvSpPr>
        <p:spPr bwMode="auto">
          <a:xfrm>
            <a:off x="145624" y="5183354"/>
            <a:ext cx="289401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Bef>
                <a:spcPct val="0"/>
              </a:spcBef>
              <a:spcAft>
                <a:spcPct val="0"/>
              </a:spcAft>
              <a:buClrTx/>
              <a:buNone/>
            </a:pPr>
            <a:r>
              <a:rPr lang="en-US" altLang="en-US" sz="1800" b="1" dirty="0">
                <a:solidFill>
                  <a:prstClr val="black"/>
                </a:solidFill>
                <a:latin typeface="+mn-lt"/>
                <a:hlinkClick r:id="rId7" action="ppaction://hlinkpres?slideindex=1&amp;slidetitle="/>
              </a:rPr>
              <a:t>Burn-P3</a:t>
            </a:r>
            <a:endParaRPr lang="en-US" altLang="en-US" sz="1800" b="1" dirty="0">
              <a:solidFill>
                <a:prstClr val="black"/>
              </a:solidFill>
              <a:latin typeface="+mn-lt"/>
            </a:endParaRPr>
          </a:p>
          <a:p>
            <a:pPr eaLnBrk="1" fontAlgn="base" hangingPunct="1">
              <a:spcBef>
                <a:spcPct val="0"/>
              </a:spcBef>
              <a:spcAft>
                <a:spcPct val="0"/>
              </a:spcAft>
              <a:buClrTx/>
              <a:buNone/>
            </a:pPr>
            <a:r>
              <a:rPr lang="en-US" altLang="en-US" sz="1800" b="1" dirty="0">
                <a:solidFill>
                  <a:prstClr val="black"/>
                </a:solidFill>
                <a:latin typeface="+mn-lt"/>
              </a:rPr>
              <a:t>Estimating burn probability / susceptibility</a:t>
            </a:r>
          </a:p>
        </p:txBody>
      </p:sp>
      <p:sp>
        <p:nvSpPr>
          <p:cNvPr id="50185" name="Text Box 7"/>
          <p:cNvSpPr txBox="1">
            <a:spLocks noChangeArrowheads="1"/>
          </p:cNvSpPr>
          <p:nvPr/>
        </p:nvSpPr>
        <p:spPr bwMode="auto">
          <a:xfrm>
            <a:off x="3474720" y="3578016"/>
            <a:ext cx="285422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Bef>
                <a:spcPct val="0"/>
              </a:spcBef>
              <a:spcAft>
                <a:spcPct val="0"/>
              </a:spcAft>
              <a:buClrTx/>
              <a:buNone/>
            </a:pPr>
            <a:r>
              <a:rPr lang="en-US" altLang="en-US" sz="1800" b="1" dirty="0">
                <a:solidFill>
                  <a:prstClr val="black"/>
                </a:solidFill>
                <a:latin typeface="+mn-lt"/>
                <a:hlinkClick r:id="rId8" action="ppaction://hlinksldjump"/>
              </a:rPr>
              <a:t>PFAS</a:t>
            </a:r>
            <a:endParaRPr lang="en-US" altLang="en-US" sz="1800" b="1" dirty="0">
              <a:solidFill>
                <a:prstClr val="black"/>
              </a:solidFill>
              <a:latin typeface="+mn-lt"/>
            </a:endParaRPr>
          </a:p>
          <a:p>
            <a:pPr eaLnBrk="1" fontAlgn="base" hangingPunct="1">
              <a:spcBef>
                <a:spcPct val="0"/>
              </a:spcBef>
              <a:spcAft>
                <a:spcPct val="0"/>
              </a:spcAft>
              <a:buClrTx/>
              <a:buNone/>
            </a:pPr>
            <a:r>
              <a:rPr lang="en-US" altLang="en-US" sz="1800" b="1" dirty="0">
                <a:solidFill>
                  <a:prstClr val="black"/>
                </a:solidFill>
                <a:latin typeface="+mn-lt"/>
              </a:rPr>
              <a:t>Probabilistic Fire Analysis System</a:t>
            </a:r>
          </a:p>
        </p:txBody>
      </p:sp>
      <p:sp>
        <p:nvSpPr>
          <p:cNvPr id="50186" name="Text Box 8"/>
          <p:cNvSpPr txBox="1">
            <a:spLocks noChangeArrowheads="1"/>
          </p:cNvSpPr>
          <p:nvPr/>
        </p:nvSpPr>
        <p:spPr bwMode="auto">
          <a:xfrm>
            <a:off x="5200832" y="2048716"/>
            <a:ext cx="268332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algn="r" eaLnBrk="1" fontAlgn="base" hangingPunct="1">
              <a:spcBef>
                <a:spcPct val="0"/>
              </a:spcBef>
              <a:spcAft>
                <a:spcPct val="0"/>
              </a:spcAft>
              <a:buClrTx/>
              <a:buNone/>
            </a:pPr>
            <a:r>
              <a:rPr lang="en-US" altLang="en-US" sz="1800" b="1" dirty="0">
                <a:solidFill>
                  <a:prstClr val="black"/>
                </a:solidFill>
                <a:latin typeface="+mn-lt"/>
                <a:hlinkClick r:id="rId9"/>
              </a:rPr>
              <a:t>Pegasus</a:t>
            </a:r>
            <a:endParaRPr lang="en-US" altLang="en-US" sz="1800" b="1" dirty="0">
              <a:solidFill>
                <a:prstClr val="black"/>
              </a:solidFill>
              <a:latin typeface="+mn-lt"/>
            </a:endParaRPr>
          </a:p>
          <a:p>
            <a:pPr algn="r" eaLnBrk="1" fontAlgn="base" hangingPunct="1">
              <a:spcBef>
                <a:spcPct val="0"/>
              </a:spcBef>
              <a:spcAft>
                <a:spcPct val="0"/>
              </a:spcAft>
              <a:buClrTx/>
              <a:buNone/>
            </a:pPr>
            <a:r>
              <a:rPr lang="en-US" altLang="en-US" sz="1800" b="1" dirty="0">
                <a:solidFill>
                  <a:prstClr val="black"/>
                </a:solidFill>
                <a:latin typeface="+mn-lt"/>
              </a:rPr>
              <a:t>Running fire spread simulations over the web</a:t>
            </a:r>
          </a:p>
        </p:txBody>
      </p:sp>
      <p:sp>
        <p:nvSpPr>
          <p:cNvPr id="50187" name="Text Box 9"/>
          <p:cNvSpPr txBox="1">
            <a:spLocks noChangeArrowheads="1"/>
          </p:cNvSpPr>
          <p:nvPr/>
        </p:nvSpPr>
        <p:spPr bwMode="auto">
          <a:xfrm>
            <a:off x="148816" y="1002656"/>
            <a:ext cx="234315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Bef>
                <a:spcPct val="0"/>
              </a:spcBef>
              <a:spcAft>
                <a:spcPct val="0"/>
              </a:spcAft>
              <a:buClrTx/>
              <a:buNone/>
            </a:pPr>
            <a:r>
              <a:rPr lang="en-US" altLang="en-US" sz="1800" b="1" dirty="0">
                <a:solidFill>
                  <a:prstClr val="black"/>
                </a:solidFill>
                <a:latin typeface="+mn-lt"/>
                <a:hlinkClick r:id="rId10" action="ppaction://hlinkpres?slideindex=1&amp;slidetitle="/>
              </a:rPr>
              <a:t>Prometheus/Pandora</a:t>
            </a:r>
            <a:endParaRPr lang="en-US" altLang="en-US" sz="1800" b="1" dirty="0">
              <a:solidFill>
                <a:prstClr val="black"/>
              </a:solidFill>
              <a:latin typeface="+mn-lt"/>
            </a:endParaRPr>
          </a:p>
          <a:p>
            <a:pPr eaLnBrk="1" fontAlgn="base" hangingPunct="1">
              <a:spcBef>
                <a:spcPct val="0"/>
              </a:spcBef>
              <a:spcAft>
                <a:spcPct val="0"/>
              </a:spcAft>
              <a:buClrTx/>
              <a:buNone/>
            </a:pPr>
            <a:r>
              <a:rPr lang="en-US" altLang="en-US" sz="1800" b="1" dirty="0">
                <a:solidFill>
                  <a:prstClr val="black"/>
                </a:solidFill>
                <a:latin typeface="+mn-lt"/>
              </a:rPr>
              <a:t>Pandora makes the </a:t>
            </a:r>
            <a:r>
              <a:rPr lang="en-US" altLang="en-US" sz="1800" b="1" i="1" dirty="0">
                <a:solidFill>
                  <a:srgbClr val="FF9933"/>
                </a:solidFill>
                <a:latin typeface="+mn-lt"/>
              </a:rPr>
              <a:t>Prometheus</a:t>
            </a:r>
            <a:r>
              <a:rPr lang="en-US" altLang="en-US" sz="1800" b="1" dirty="0">
                <a:solidFill>
                  <a:prstClr val="black"/>
                </a:solidFill>
                <a:latin typeface="+mn-lt"/>
              </a:rPr>
              <a:t> "fire modeling engine" available to custom applications</a:t>
            </a:r>
          </a:p>
        </p:txBody>
      </p:sp>
      <p:pic>
        <p:nvPicPr>
          <p:cNvPr id="50189" name="Picture 11" descr="Bigfoot bottom">
            <a:hlinkClick r:id="rId11"/>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7277099" y="3237225"/>
            <a:ext cx="1620000" cy="2427701"/>
          </a:xfrm>
          <a:prstGeom prst="rect">
            <a:avLst/>
          </a:prstGeom>
          <a:noFill/>
          <a:ln>
            <a:noFill/>
          </a:ln>
          <a:effectLst>
            <a:outerShdw dist="53882"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1" name="Picture 20"/>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326465" y="4142516"/>
            <a:ext cx="1623910" cy="1800000"/>
          </a:xfrm>
          <a:prstGeom prst="rect">
            <a:avLst/>
          </a:prstGeom>
          <a:noFill/>
          <a:ln>
            <a:noFill/>
          </a:ln>
          <a:effectLst>
            <a:outerShdw dist="107763"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8"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Fire Growth Models</a:t>
            </a:r>
          </a:p>
        </p:txBody>
      </p:sp>
      <p:sp>
        <p:nvSpPr>
          <p:cNvPr id="20" name="Text Box 10"/>
          <p:cNvSpPr txBox="1">
            <a:spLocks noChangeArrowheads="1"/>
          </p:cNvSpPr>
          <p:nvPr/>
        </p:nvSpPr>
        <p:spPr bwMode="auto">
          <a:xfrm>
            <a:off x="6177280" y="5403289"/>
            <a:ext cx="286904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spcBef>
                <a:spcPct val="0"/>
              </a:spcBef>
              <a:spcAft>
                <a:spcPct val="0"/>
              </a:spcAft>
              <a:buClrTx/>
              <a:buNone/>
            </a:pPr>
            <a:r>
              <a:rPr lang="en-US" altLang="en-US" sz="1800" b="1" dirty="0">
                <a:solidFill>
                  <a:prstClr val="black"/>
                </a:solidFill>
                <a:latin typeface="+mn-lt"/>
                <a:hlinkClick r:id="rId14" action="ppaction://hlinkpres?slideindex=1&amp;slidetitle="/>
              </a:rPr>
              <a:t>Bigfoot</a:t>
            </a:r>
            <a:endParaRPr lang="en-US" altLang="en-US" sz="1800" b="1" dirty="0">
              <a:solidFill>
                <a:prstClr val="black"/>
              </a:solidFill>
              <a:latin typeface="+mn-lt"/>
            </a:endParaRPr>
          </a:p>
          <a:p>
            <a:pPr eaLnBrk="1" fontAlgn="base" hangingPunct="1">
              <a:spcBef>
                <a:spcPct val="0"/>
              </a:spcBef>
              <a:spcAft>
                <a:spcPct val="0"/>
              </a:spcAft>
              <a:buClrTx/>
              <a:buNone/>
            </a:pPr>
            <a:r>
              <a:rPr lang="en-US" altLang="en-US" sz="1800" b="1" dirty="0">
                <a:solidFill>
                  <a:prstClr val="black"/>
                </a:solidFill>
                <a:latin typeface="+mn-lt"/>
              </a:rPr>
              <a:t>Hotspot-based operational fire-growth predictions</a:t>
            </a:r>
          </a:p>
        </p:txBody>
      </p:sp>
      <p:pic>
        <p:nvPicPr>
          <p:cNvPr id="23" name="Picture 12" descr="Bigfoot top">
            <a:hlinkClick r:id="rId11"/>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6454974" y="3065400"/>
            <a:ext cx="1620000" cy="2361794"/>
          </a:xfrm>
          <a:prstGeom prst="rect">
            <a:avLst/>
          </a:prstGeom>
          <a:noFill/>
          <a:ln>
            <a:noFill/>
          </a:ln>
          <a:effectLst>
            <a:outerShdw dist="53882"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889401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1" name="Rectangle 10"/>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fld id="{417AD33D-438D-4AA5-849A-FA82CB8F9BCB}" type="slidenum">
              <a:rPr lang="en-US" altLang="en-US">
                <a:solidFill>
                  <a:prstClr val="black"/>
                </a:solidFill>
                <a:latin typeface="Calibri" panose="020F0502020204030204" pitchFamily="34" charset="0"/>
              </a:rPr>
              <a:pPr eaLnBrk="1" fontAlgn="base" hangingPunct="1">
                <a:spcBef>
                  <a:spcPct val="0"/>
                </a:spcBef>
                <a:spcAft>
                  <a:spcPct val="0"/>
                </a:spcAft>
              </a:pPr>
              <a:t>51</a:t>
            </a:fld>
            <a:endParaRPr lang="en-US" altLang="en-US">
              <a:solidFill>
                <a:prstClr val="black"/>
              </a:solidFill>
              <a:latin typeface="Calibri" panose="020F0502020204030204" pitchFamily="34" charset="0"/>
            </a:endParaRPr>
          </a:p>
        </p:txBody>
      </p:sp>
      <p:sp>
        <p:nvSpPr>
          <p:cNvPr id="13"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Fire Growth Modeling: </a:t>
            </a:r>
            <a:r>
              <a:rPr lang="en-US" altLang="en-US" sz="3600" dirty="0" err="1">
                <a:solidFill>
                  <a:srgbClr val="FF9900"/>
                </a:solidFill>
                <a:latin typeface="+mj-lt"/>
              </a:rPr>
              <a:t>NRCan</a:t>
            </a:r>
            <a:r>
              <a:rPr lang="en-US" altLang="en-US" sz="3600" dirty="0">
                <a:solidFill>
                  <a:srgbClr val="FF9900"/>
                </a:solidFill>
                <a:latin typeface="+mj-lt"/>
              </a:rPr>
              <a:t> Operations</a:t>
            </a:r>
          </a:p>
        </p:txBody>
      </p:sp>
      <p:sp>
        <p:nvSpPr>
          <p:cNvPr id="9" name="Rectangle 7"/>
          <p:cNvSpPr>
            <a:spLocks noGrp="1" noChangeArrowheads="1"/>
          </p:cNvSpPr>
          <p:nvPr>
            <p:ph idx="1"/>
          </p:nvPr>
        </p:nvSpPr>
        <p:spPr>
          <a:xfrm>
            <a:off x="274320" y="1005116"/>
            <a:ext cx="8595360" cy="5271086"/>
          </a:xfrm>
          <a:effectLst/>
        </p:spPr>
        <p:txBody>
          <a:bodyPr/>
          <a:lstStyle/>
          <a:p>
            <a:pPr marL="0" indent="0" eaLnBrk="1" hangingPunct="1">
              <a:spcBef>
                <a:spcPts val="0"/>
              </a:spcBef>
              <a:spcAft>
                <a:spcPts val="600"/>
              </a:spcAft>
              <a:buNone/>
              <a:defRPr/>
            </a:pPr>
            <a:r>
              <a:rPr lang="en-US" altLang="en-US" sz="2800" b="1" dirty="0">
                <a:latin typeface="+mj-lt"/>
              </a:rPr>
              <a:t>Provinces &amp; Territories may request modeling via CIFFC</a:t>
            </a:r>
          </a:p>
          <a:p>
            <a:pPr marL="355600" indent="-182563" eaLnBrk="1" hangingPunct="1">
              <a:spcBef>
                <a:spcPts val="0"/>
              </a:spcBef>
              <a:spcAft>
                <a:spcPts val="600"/>
              </a:spcAft>
              <a:buFont typeface="Arial" panose="020B0604020202020204" pitchFamily="34" charset="0"/>
              <a:buChar char="•"/>
              <a:defRPr/>
            </a:pPr>
            <a:r>
              <a:rPr lang="en-US" altLang="en-US" b="1" dirty="0">
                <a:latin typeface="+mj-lt"/>
              </a:rPr>
              <a:t>Triage process: which fires can be left to burn?</a:t>
            </a:r>
          </a:p>
          <a:p>
            <a:pPr marL="355600" indent="-182563" eaLnBrk="1" hangingPunct="1">
              <a:spcBef>
                <a:spcPts val="0"/>
              </a:spcBef>
              <a:spcAft>
                <a:spcPts val="600"/>
              </a:spcAft>
              <a:buFont typeface="Arial" panose="020B0604020202020204" pitchFamily="34" charset="0"/>
              <a:buChar char="•"/>
              <a:defRPr/>
            </a:pPr>
            <a:r>
              <a:rPr lang="en-US" altLang="en-US" b="1" dirty="0">
                <a:latin typeface="+mj-lt"/>
              </a:rPr>
              <a:t>Team of CFS modelers &amp; analysts</a:t>
            </a:r>
            <a:endParaRPr lang="en-US" altLang="en-US" b="1" i="1" dirty="0">
              <a:solidFill>
                <a:srgbClr val="FF0000"/>
              </a:solidFill>
              <a:latin typeface="+mj-lt"/>
            </a:endParaRPr>
          </a:p>
          <a:p>
            <a:pPr marL="355600" indent="-182563" eaLnBrk="1" hangingPunct="1">
              <a:spcBef>
                <a:spcPts val="0"/>
              </a:spcBef>
              <a:spcAft>
                <a:spcPts val="600"/>
              </a:spcAft>
              <a:buFont typeface="Arial" panose="020B0604020202020204" pitchFamily="34" charset="0"/>
              <a:buChar char="•"/>
              <a:defRPr/>
            </a:pPr>
            <a:r>
              <a:rPr lang="en-US" altLang="en-US" b="1" dirty="0">
                <a:latin typeface="+mj-lt"/>
              </a:rPr>
              <a:t>Process becoming more streamlined</a:t>
            </a:r>
          </a:p>
          <a:p>
            <a:pPr marL="355600" indent="-182563" eaLnBrk="1" hangingPunct="1">
              <a:spcBef>
                <a:spcPts val="0"/>
              </a:spcBef>
              <a:spcAft>
                <a:spcPts val="600"/>
              </a:spcAft>
              <a:buFont typeface="Arial" panose="020B0604020202020204" pitchFamily="34" charset="0"/>
              <a:buChar char="•"/>
              <a:defRPr/>
            </a:pPr>
            <a:endParaRPr lang="en-US" altLang="en-US" b="1" dirty="0">
              <a:latin typeface="+mj-lt"/>
            </a:endParaRPr>
          </a:p>
          <a:p>
            <a:pPr marL="355600" indent="-182563" eaLnBrk="1" hangingPunct="1">
              <a:spcBef>
                <a:spcPts val="0"/>
              </a:spcBef>
              <a:spcAft>
                <a:spcPts val="600"/>
              </a:spcAft>
              <a:buFont typeface="Arial" panose="020B0604020202020204" pitchFamily="34" charset="0"/>
              <a:buChar char="•"/>
              <a:defRPr/>
            </a:pPr>
            <a:endParaRPr lang="en-US" altLang="en-US" b="1" dirty="0">
              <a:latin typeface="+mj-lt"/>
            </a:endParaRPr>
          </a:p>
          <a:p>
            <a:pPr marL="355600" indent="-182563" eaLnBrk="1" hangingPunct="1">
              <a:spcBef>
                <a:spcPts val="0"/>
              </a:spcBef>
              <a:spcAft>
                <a:spcPts val="600"/>
              </a:spcAft>
              <a:buFont typeface="Arial" panose="020B0604020202020204" pitchFamily="34" charset="0"/>
              <a:buChar char="•"/>
              <a:defRPr/>
            </a:pPr>
            <a:r>
              <a:rPr lang="en-US" altLang="en-US" b="1" dirty="0">
                <a:latin typeface="+mj-lt"/>
              </a:rPr>
              <a:t>CWFIF will help</a:t>
            </a:r>
          </a:p>
          <a:p>
            <a:pPr marL="720725" indent="-182563" eaLnBrk="1" hangingPunct="1">
              <a:spcBef>
                <a:spcPts val="0"/>
              </a:spcBef>
              <a:spcAft>
                <a:spcPts val="600"/>
              </a:spcAft>
              <a:buFont typeface="Arial" panose="020B0604020202020204" pitchFamily="34" charset="0"/>
              <a:buChar char="•"/>
              <a:defRPr/>
            </a:pPr>
            <a:r>
              <a:rPr lang="en-US" altLang="en-US" b="1" dirty="0">
                <a:latin typeface="+mj-lt"/>
              </a:rPr>
              <a:t>Accommodate base layers</a:t>
            </a:r>
          </a:p>
          <a:p>
            <a:pPr marL="720725" indent="-182563" eaLnBrk="1" hangingPunct="1">
              <a:spcBef>
                <a:spcPts val="0"/>
              </a:spcBef>
              <a:spcAft>
                <a:spcPts val="600"/>
              </a:spcAft>
              <a:buFont typeface="Arial" panose="020B0604020202020204" pitchFamily="34" charset="0"/>
              <a:buChar char="•"/>
              <a:defRPr/>
            </a:pPr>
            <a:r>
              <a:rPr lang="en-US" altLang="en-US" b="1" dirty="0">
                <a:latin typeface="+mj-lt"/>
              </a:rPr>
              <a:t>Manage product distribution</a:t>
            </a:r>
          </a:p>
          <a:p>
            <a:pPr marL="720725" indent="-182563" eaLnBrk="1" hangingPunct="1">
              <a:spcBef>
                <a:spcPts val="0"/>
              </a:spcBef>
              <a:spcAft>
                <a:spcPts val="600"/>
              </a:spcAft>
              <a:buFont typeface="Arial" panose="020B0604020202020204" pitchFamily="34" charset="0"/>
              <a:buChar char="•"/>
              <a:defRPr/>
            </a:pPr>
            <a:r>
              <a:rPr lang="en-US" altLang="en-US" b="1" dirty="0">
                <a:latin typeface="+mj-lt"/>
              </a:rPr>
              <a:t>Improved data sharing, improved modelling</a:t>
            </a:r>
          </a:p>
          <a:p>
            <a:pPr marL="0" indent="0" eaLnBrk="1" hangingPunct="1">
              <a:buNone/>
              <a:defRPr/>
            </a:pPr>
            <a:endParaRPr lang="en-US" altLang="en-US" sz="2800" b="1" dirty="0">
              <a:latin typeface="+mj-lt"/>
            </a:endParaRPr>
          </a:p>
        </p:txBody>
      </p:sp>
      <p:pic>
        <p:nvPicPr>
          <p:cNvPr id="12" name="Picture 11" descr="Logo&#10;&#10;Description automatically generated with medium confidence">
            <a:extLst>
              <a:ext uri="{FF2B5EF4-FFF2-40B4-BE49-F238E27FC236}">
                <a16:creationId xmlns:a16="http://schemas.microsoft.com/office/drawing/2014/main" id="{1542DC2B-01BB-4093-A437-1BFE9DD9912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40963" y="3038005"/>
            <a:ext cx="1467197" cy="586048"/>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t="-1"/>
          <a:stretch/>
        </p:blipFill>
        <p:spPr>
          <a:xfrm>
            <a:off x="5536520" y="2219666"/>
            <a:ext cx="3131979" cy="2538026"/>
          </a:xfrm>
          <a:prstGeom prst="rect">
            <a:avLst/>
          </a:prstGeom>
          <a:ln w="12700">
            <a:solidFill>
              <a:srgbClr val="7030A0"/>
            </a:solidFill>
          </a:ln>
        </p:spPr>
      </p:pic>
    </p:spTree>
    <p:extLst>
      <p:ext uri="{BB962C8B-B14F-4D97-AF65-F5344CB8AC3E}">
        <p14:creationId xmlns:p14="http://schemas.microsoft.com/office/powerpoint/2010/main" val="28148694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ctrTitle"/>
          </p:nvPr>
        </p:nvSpPr>
        <p:spPr>
          <a:xfrm>
            <a:off x="1323340" y="1657350"/>
            <a:ext cx="6631940" cy="3028950"/>
          </a:xfrm>
        </p:spPr>
        <p:txBody>
          <a:bodyPr/>
          <a:lstStyle/>
          <a:p>
            <a:pPr eaLnBrk="1" hangingPunct="1">
              <a:defRPr/>
            </a:pPr>
            <a:r>
              <a:rPr lang="en-CA" altLang="en-US" sz="4000" dirty="0">
                <a:solidFill>
                  <a:srgbClr val="C00000"/>
                </a:solidFill>
                <a:latin typeface="+mj-lt"/>
              </a:rPr>
              <a:t>Interaction and Collaboration</a:t>
            </a:r>
            <a:endParaRPr lang="en-US" altLang="en-US" sz="4000" dirty="0">
              <a:solidFill>
                <a:srgbClr val="C00000"/>
              </a:solidFill>
              <a:latin typeface="+mj-lt"/>
            </a:endParaRPr>
          </a:p>
        </p:txBody>
      </p:sp>
      <p:sp>
        <p:nvSpPr>
          <p:cNvPr id="48131" name="Slide Number Placeholder 1"/>
          <p:cNvSpPr>
            <a:spLocks noGrp="1"/>
          </p:cNvSpPr>
          <p:nvPr>
            <p:ph type="sldNum" sz="quarter" idx="4294967295"/>
          </p:nvPr>
        </p:nvSpPr>
        <p:spPr bwMode="auto">
          <a:xfrm>
            <a:off x="6400800" y="5541169"/>
            <a:ext cx="1600200" cy="357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1pPr>
            <a:lvl2pPr marL="557213" indent="-214313" eaLnBrk="0" hangingPunct="0">
              <a:spcBef>
                <a:spcPct val="20000"/>
              </a:spcBef>
              <a:buClr>
                <a:srgbClr val="306120"/>
              </a:buClr>
              <a:buFont typeface="Wingdings" panose="05000000000000000000" pitchFamily="2" charset="2"/>
              <a:buChar char="§"/>
              <a:defRPr sz="2100">
                <a:solidFill>
                  <a:schemeClr val="tx1"/>
                </a:solidFill>
                <a:latin typeface="Myriad Pro"/>
                <a:ea typeface="Myriad Pro"/>
                <a:cs typeface="Myriad Pro"/>
              </a:defRPr>
            </a:lvl2pPr>
            <a:lvl3pPr marL="857250" indent="-171450" eaLnBrk="0" hangingPunct="0">
              <a:spcBef>
                <a:spcPct val="20000"/>
              </a:spcBef>
              <a:buClr>
                <a:srgbClr val="306120"/>
              </a:buClr>
              <a:buFont typeface="Wingdings" panose="05000000000000000000" pitchFamily="2" charset="2"/>
              <a:buChar char="§"/>
              <a:defRPr sz="1800">
                <a:solidFill>
                  <a:schemeClr val="tx1"/>
                </a:solidFill>
                <a:latin typeface="Myriad Pro"/>
                <a:ea typeface="Myriad Pro"/>
                <a:cs typeface="Myriad Pro"/>
              </a:defRPr>
            </a:lvl3pPr>
            <a:lvl4pPr marL="1200150" indent="-171450" eaLnBrk="0" hangingPunct="0">
              <a:spcBef>
                <a:spcPct val="20000"/>
              </a:spcBef>
              <a:buClr>
                <a:srgbClr val="306120"/>
              </a:buClr>
              <a:buFont typeface="Wingdings" panose="05000000000000000000" pitchFamily="2" charset="2"/>
              <a:buChar char="§"/>
              <a:defRPr sz="1500">
                <a:solidFill>
                  <a:schemeClr val="tx1"/>
                </a:solidFill>
                <a:latin typeface="Myriad Pro"/>
                <a:ea typeface="Myriad Pro"/>
                <a:cs typeface="Myriad Pro"/>
              </a:defRPr>
            </a:lvl4pPr>
            <a:lvl5pPr marL="1543050" indent="-171450" eaLnBrk="0" hangingPunct="0">
              <a:spcBef>
                <a:spcPct val="20000"/>
              </a:spcBef>
              <a:buClr>
                <a:srgbClr val="306120"/>
              </a:buClr>
              <a:buFont typeface="Wingdings" panose="05000000000000000000" pitchFamily="2" charset="2"/>
              <a:buChar char="§"/>
              <a:defRPr sz="1500">
                <a:solidFill>
                  <a:schemeClr val="tx1"/>
                </a:solidFill>
                <a:latin typeface="Myriad Pro"/>
                <a:ea typeface="Myriad Pro"/>
                <a:cs typeface="Myriad Pro"/>
              </a:defRPr>
            </a:lvl5pPr>
            <a:lvl6pPr marL="1885950" indent="-171450" eaLnBrk="0" fontAlgn="base" hangingPunct="0">
              <a:spcBef>
                <a:spcPct val="20000"/>
              </a:spcBef>
              <a:spcAft>
                <a:spcPct val="0"/>
              </a:spcAft>
              <a:buClr>
                <a:srgbClr val="306120"/>
              </a:buClr>
              <a:buFont typeface="Wingdings" panose="05000000000000000000" pitchFamily="2" charset="2"/>
              <a:buChar char="§"/>
              <a:defRPr sz="1500">
                <a:solidFill>
                  <a:schemeClr val="tx1"/>
                </a:solidFill>
                <a:latin typeface="Myriad Pro"/>
                <a:ea typeface="Myriad Pro"/>
                <a:cs typeface="Myriad Pro"/>
              </a:defRPr>
            </a:lvl6pPr>
            <a:lvl7pPr marL="2228850" indent="-171450" eaLnBrk="0" fontAlgn="base" hangingPunct="0">
              <a:spcBef>
                <a:spcPct val="20000"/>
              </a:spcBef>
              <a:spcAft>
                <a:spcPct val="0"/>
              </a:spcAft>
              <a:buClr>
                <a:srgbClr val="306120"/>
              </a:buClr>
              <a:buFont typeface="Wingdings" panose="05000000000000000000" pitchFamily="2" charset="2"/>
              <a:buChar char="§"/>
              <a:defRPr sz="1500">
                <a:solidFill>
                  <a:schemeClr val="tx1"/>
                </a:solidFill>
                <a:latin typeface="Myriad Pro"/>
                <a:ea typeface="Myriad Pro"/>
                <a:cs typeface="Myriad Pro"/>
              </a:defRPr>
            </a:lvl7pPr>
            <a:lvl8pPr marL="2571750" indent="-171450" eaLnBrk="0" fontAlgn="base" hangingPunct="0">
              <a:spcBef>
                <a:spcPct val="20000"/>
              </a:spcBef>
              <a:spcAft>
                <a:spcPct val="0"/>
              </a:spcAft>
              <a:buClr>
                <a:srgbClr val="306120"/>
              </a:buClr>
              <a:buFont typeface="Wingdings" panose="05000000000000000000" pitchFamily="2" charset="2"/>
              <a:buChar char="§"/>
              <a:defRPr sz="1500">
                <a:solidFill>
                  <a:schemeClr val="tx1"/>
                </a:solidFill>
                <a:latin typeface="Myriad Pro"/>
                <a:ea typeface="Myriad Pro"/>
                <a:cs typeface="Myriad Pro"/>
              </a:defRPr>
            </a:lvl8pPr>
            <a:lvl9pPr marL="2914650" indent="-171450" eaLnBrk="0" fontAlgn="base" hangingPunct="0">
              <a:spcBef>
                <a:spcPct val="20000"/>
              </a:spcBef>
              <a:spcAft>
                <a:spcPct val="0"/>
              </a:spcAft>
              <a:buClr>
                <a:srgbClr val="306120"/>
              </a:buClr>
              <a:buFont typeface="Wingdings" panose="05000000000000000000" pitchFamily="2" charset="2"/>
              <a:buChar char="§"/>
              <a:defRPr sz="1500">
                <a:solidFill>
                  <a:schemeClr val="tx1"/>
                </a:solidFill>
                <a:latin typeface="Myriad Pro"/>
                <a:ea typeface="Myriad Pro"/>
                <a:cs typeface="Myriad Pro"/>
              </a:defRPr>
            </a:lvl9pPr>
          </a:lstStyle>
          <a:p>
            <a:pPr eaLnBrk="1" fontAlgn="base" hangingPunct="1">
              <a:spcBef>
                <a:spcPct val="0"/>
              </a:spcBef>
              <a:spcAft>
                <a:spcPct val="0"/>
              </a:spcAft>
              <a:buClrTx/>
              <a:buNone/>
            </a:pPr>
            <a:fld id="{975C18DA-8CD3-418D-8BD6-0C243E7DDEAA}" type="slidenum">
              <a:rPr lang="en-US" altLang="en-US" sz="1050">
                <a:solidFill>
                  <a:prstClr val="white"/>
                </a:solidFill>
                <a:latin typeface="Arial" panose="020B0604020202020204" pitchFamily="34" charset="0"/>
              </a:rPr>
              <a:pPr eaLnBrk="1" fontAlgn="base" hangingPunct="1">
                <a:spcBef>
                  <a:spcPct val="0"/>
                </a:spcBef>
                <a:spcAft>
                  <a:spcPct val="0"/>
                </a:spcAft>
                <a:buClrTx/>
                <a:buNone/>
              </a:pPr>
              <a:t>52</a:t>
            </a:fld>
            <a:endParaRPr lang="en-US" altLang="en-US" sz="1050">
              <a:solidFill>
                <a:prstClr val="white"/>
              </a:solidFill>
              <a:latin typeface="Arial" panose="020B0604020202020204" pitchFamily="34" charset="0"/>
            </a:endParaRPr>
          </a:p>
        </p:txBody>
      </p:sp>
    </p:spTree>
    <p:extLst>
      <p:ext uri="{BB962C8B-B14F-4D97-AF65-F5344CB8AC3E}">
        <p14:creationId xmlns:p14="http://schemas.microsoft.com/office/powerpoint/2010/main" val="25247854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1" name="Rectangle 10"/>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6151" name="Rectangle 7"/>
          <p:cNvSpPr>
            <a:spLocks noGrp="1" noChangeArrowheads="1"/>
          </p:cNvSpPr>
          <p:nvPr>
            <p:ph idx="1"/>
          </p:nvPr>
        </p:nvSpPr>
        <p:spPr>
          <a:xfrm>
            <a:off x="274320" y="1005116"/>
            <a:ext cx="8595360" cy="5271086"/>
          </a:xfrm>
          <a:effectLst/>
        </p:spPr>
        <p:txBody>
          <a:bodyPr/>
          <a:lstStyle/>
          <a:p>
            <a:pPr marL="182563" indent="-182563" eaLnBrk="1" hangingPunct="1">
              <a:buFont typeface="Arial" panose="020B0604020202020204" pitchFamily="34" charset="0"/>
              <a:buChar char="•"/>
              <a:defRPr/>
            </a:pPr>
            <a:r>
              <a:rPr lang="en-US" altLang="en-US" sz="2800" b="1" dirty="0">
                <a:latin typeface="+mn-lt"/>
              </a:rPr>
              <a:t>OGC standards</a:t>
            </a:r>
          </a:p>
          <a:p>
            <a:pPr marL="538163" indent="-182563" eaLnBrk="1" hangingPunct="1">
              <a:buFont typeface="Arial" panose="020B0604020202020204" pitchFamily="34" charset="0"/>
              <a:buChar char="•"/>
              <a:defRPr/>
            </a:pPr>
            <a:r>
              <a:rPr lang="en-US" altLang="en-US" b="1" dirty="0">
                <a:latin typeface="+mn-lt"/>
              </a:rPr>
              <a:t>WCS, WFS, WMS</a:t>
            </a:r>
          </a:p>
          <a:p>
            <a:pPr marL="538163" indent="-182563" eaLnBrk="1" hangingPunct="1">
              <a:buFont typeface="Arial" panose="020B0604020202020204" pitchFamily="34" charset="0"/>
              <a:buChar char="•"/>
              <a:defRPr/>
            </a:pPr>
            <a:r>
              <a:rPr lang="en-US" altLang="en-US" b="1" dirty="0">
                <a:latin typeface="+mn-lt"/>
              </a:rPr>
              <a:t>CWFIS … </a:t>
            </a:r>
            <a:r>
              <a:rPr lang="en-US" altLang="en-US" b="1" dirty="0" err="1">
                <a:latin typeface="+mn-lt"/>
              </a:rPr>
              <a:t>Geoserver</a:t>
            </a:r>
            <a:r>
              <a:rPr lang="en-US" altLang="en-US" b="1" dirty="0">
                <a:latin typeface="+mn-lt"/>
              </a:rPr>
              <a:t>: </a:t>
            </a:r>
            <a:r>
              <a:rPr lang="en-US" altLang="en-US" b="1" dirty="0" err="1">
                <a:latin typeface="+mn-lt"/>
              </a:rPr>
              <a:t>shapefiles</a:t>
            </a:r>
            <a:r>
              <a:rPr lang="en-US" altLang="en-US" b="1" dirty="0">
                <a:latin typeface="+mn-lt"/>
              </a:rPr>
              <a:t>, csv format, …</a:t>
            </a:r>
          </a:p>
          <a:p>
            <a:pPr marL="538163" indent="-182563" eaLnBrk="1" hangingPunct="1">
              <a:buFont typeface="Arial" panose="020B0604020202020204" pitchFamily="34" charset="0"/>
              <a:buChar char="•"/>
              <a:defRPr/>
            </a:pPr>
            <a:endParaRPr lang="en-US" altLang="en-US" sz="1800" b="1" dirty="0">
              <a:latin typeface="+mn-lt"/>
            </a:endParaRPr>
          </a:p>
          <a:p>
            <a:pPr marL="182563" indent="-182563" eaLnBrk="1" hangingPunct="1">
              <a:buFont typeface="Arial" panose="020B0604020202020204" pitchFamily="34" charset="0"/>
              <a:buChar char="•"/>
              <a:defRPr/>
            </a:pPr>
            <a:r>
              <a:rPr lang="en-US" altLang="en-US" sz="2800" b="1" dirty="0">
                <a:latin typeface="+mn-lt"/>
              </a:rPr>
              <a:t>Data Integration Project (DIP) activities</a:t>
            </a:r>
            <a:endParaRPr lang="en-US" altLang="en-US" b="1" dirty="0">
              <a:latin typeface="+mn-lt"/>
            </a:endParaRPr>
          </a:p>
          <a:p>
            <a:pPr marL="538163" indent="-182563" eaLnBrk="1" hangingPunct="1">
              <a:buFont typeface="Arial" panose="020B0604020202020204" pitchFamily="34" charset="0"/>
              <a:buChar char="•"/>
              <a:defRPr/>
            </a:pPr>
            <a:r>
              <a:rPr lang="en-CA" b="1" dirty="0">
                <a:latin typeface="+mn-lt"/>
              </a:rPr>
              <a:t>Define minimal standards</a:t>
            </a:r>
          </a:p>
          <a:p>
            <a:pPr marL="538163" indent="-182563" eaLnBrk="1" hangingPunct="1">
              <a:buFont typeface="Arial" panose="020B0604020202020204" pitchFamily="34" charset="0"/>
              <a:buChar char="•"/>
              <a:defRPr/>
            </a:pPr>
            <a:r>
              <a:rPr lang="en-CA" b="1" dirty="0">
                <a:latin typeface="+mn-lt"/>
              </a:rPr>
              <a:t>Transform varying data to a common formats</a:t>
            </a:r>
          </a:p>
          <a:p>
            <a:pPr marL="538163" indent="-182563" eaLnBrk="1" hangingPunct="1">
              <a:buFont typeface="Arial" panose="020B0604020202020204" pitchFamily="34" charset="0"/>
              <a:buChar char="•"/>
              <a:defRPr/>
            </a:pPr>
            <a:r>
              <a:rPr lang="en-CA" b="1" dirty="0">
                <a:latin typeface="+mn-lt"/>
              </a:rPr>
              <a:t>Facilitates a single, accurate, and timely data source</a:t>
            </a:r>
          </a:p>
          <a:p>
            <a:pPr marL="538163" indent="-182563" eaLnBrk="1" hangingPunct="1">
              <a:buFont typeface="Arial" panose="020B0604020202020204" pitchFamily="34" charset="0"/>
              <a:buChar char="•"/>
              <a:defRPr/>
            </a:pPr>
            <a:r>
              <a:rPr lang="en-CA" b="1" dirty="0">
                <a:latin typeface="+mn-lt"/>
              </a:rPr>
              <a:t>Fire locations</a:t>
            </a:r>
          </a:p>
          <a:p>
            <a:pPr marL="538163" indent="-182563" eaLnBrk="1" hangingPunct="1">
              <a:buFont typeface="Arial" panose="020B0604020202020204" pitchFamily="34" charset="0"/>
              <a:buChar char="•"/>
              <a:defRPr/>
            </a:pPr>
            <a:r>
              <a:rPr lang="en-CA" b="1" dirty="0">
                <a:latin typeface="+mn-lt"/>
              </a:rPr>
              <a:t>Fire weather in progress</a:t>
            </a:r>
          </a:p>
          <a:p>
            <a:pPr marL="538163" indent="-182563" eaLnBrk="1" hangingPunct="1">
              <a:buFont typeface="Arial" panose="020B0604020202020204" pitchFamily="34" charset="0"/>
              <a:buChar char="•"/>
              <a:defRPr/>
            </a:pPr>
            <a:endParaRPr lang="en-US" altLang="en-US" b="1" dirty="0">
              <a:latin typeface="+mj-lt"/>
            </a:endParaRPr>
          </a:p>
        </p:txBody>
      </p:sp>
      <p:sp>
        <p:nvSpPr>
          <p:cNvPr id="2" name="Slide Number Placeholder 1"/>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fld id="{417AD33D-438D-4AA5-849A-FA82CB8F9BCB}" type="slidenum">
              <a:rPr lang="en-US" altLang="en-US">
                <a:solidFill>
                  <a:prstClr val="black"/>
                </a:solidFill>
                <a:latin typeface="Calibri" panose="020F0502020204030204" pitchFamily="34" charset="0"/>
              </a:rPr>
              <a:pPr eaLnBrk="1" fontAlgn="base" hangingPunct="1">
                <a:spcBef>
                  <a:spcPct val="0"/>
                </a:spcBef>
                <a:spcAft>
                  <a:spcPct val="0"/>
                </a:spcAft>
              </a:pPr>
              <a:t>53</a:t>
            </a:fld>
            <a:endParaRPr lang="en-US" altLang="en-US">
              <a:solidFill>
                <a:prstClr val="black"/>
              </a:solidFill>
              <a:latin typeface="Calibri" panose="020F0502020204030204" pitchFamily="34" charset="0"/>
            </a:endParaRPr>
          </a:p>
        </p:txBody>
      </p:sp>
      <p:sp>
        <p:nvSpPr>
          <p:cNvPr id="13"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Information Exchange</a:t>
            </a:r>
          </a:p>
        </p:txBody>
      </p:sp>
    </p:spTree>
    <p:extLst>
      <p:ext uri="{BB962C8B-B14F-4D97-AF65-F5344CB8AC3E}">
        <p14:creationId xmlns:p14="http://schemas.microsoft.com/office/powerpoint/2010/main" val="41065069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4" name="Picture 3"/>
          <p:cNvPicPr>
            <a:picLocks noChangeAspect="1"/>
          </p:cNvPicPr>
          <p:nvPr/>
        </p:nvPicPr>
        <p:blipFill>
          <a:blip r:embed="rId3"/>
          <a:stretch>
            <a:fillRect/>
          </a:stretch>
        </p:blipFill>
        <p:spPr>
          <a:xfrm>
            <a:off x="155147" y="1006888"/>
            <a:ext cx="8813387" cy="5790152"/>
          </a:xfrm>
          <a:prstGeom prst="rect">
            <a:avLst/>
          </a:prstGeom>
        </p:spPr>
      </p:pic>
      <p:sp>
        <p:nvSpPr>
          <p:cNvPr id="5" name="TextBox 4"/>
          <p:cNvSpPr txBox="1"/>
          <p:nvPr/>
        </p:nvSpPr>
        <p:spPr>
          <a:xfrm>
            <a:off x="104347" y="976408"/>
            <a:ext cx="8988853" cy="5851112"/>
          </a:xfrm>
          <a:prstGeom prst="rect">
            <a:avLst/>
          </a:prstGeom>
          <a:solidFill>
            <a:schemeClr val="bg1">
              <a:alpha val="78000"/>
            </a:schemeClr>
          </a:solidFill>
        </p:spPr>
        <p:txBody>
          <a:bodyPr wrap="square" rtlCol="0">
            <a:spAutoFit/>
          </a:bodyPr>
          <a:lstStyle/>
          <a:p>
            <a:endParaRPr lang="en-CA" dirty="0"/>
          </a:p>
        </p:txBody>
      </p:sp>
      <p:sp>
        <p:nvSpPr>
          <p:cNvPr id="11" name="Rectangle 10"/>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6151" name="Rectangle 7"/>
          <p:cNvSpPr>
            <a:spLocks noGrp="1" noChangeArrowheads="1"/>
          </p:cNvSpPr>
          <p:nvPr>
            <p:ph idx="1"/>
          </p:nvPr>
        </p:nvSpPr>
        <p:spPr>
          <a:xfrm>
            <a:off x="203200" y="1079818"/>
            <a:ext cx="8778240" cy="5196384"/>
          </a:xfrm>
          <a:effectLst/>
        </p:spPr>
        <p:txBody>
          <a:bodyPr/>
          <a:lstStyle/>
          <a:p>
            <a:pPr marL="182563" indent="-182563" eaLnBrk="1" hangingPunct="1">
              <a:buFont typeface="Arial" panose="020B0604020202020204" pitchFamily="34" charset="0"/>
              <a:buChar char="•"/>
              <a:defRPr/>
            </a:pPr>
            <a:r>
              <a:rPr lang="en-US" altLang="en-US" sz="2800" b="1" dirty="0">
                <a:latin typeface="+mn-lt"/>
              </a:rPr>
              <a:t>Integration of data, tools, and new science to streamline needs of Canadian fire operators and researchers</a:t>
            </a:r>
          </a:p>
          <a:p>
            <a:pPr marL="182563" indent="-182563" eaLnBrk="1" hangingPunct="1">
              <a:buFont typeface="Arial" panose="020B0604020202020204" pitchFamily="34" charset="0"/>
              <a:buChar char="•"/>
              <a:defRPr/>
            </a:pPr>
            <a:r>
              <a:rPr lang="en-US" altLang="en-US" sz="2800" b="1" dirty="0">
                <a:latin typeface="+mn-lt"/>
              </a:rPr>
              <a:t>Developing physical, logical, and governance structures</a:t>
            </a:r>
          </a:p>
          <a:p>
            <a:pPr marL="538163" indent="-182563" eaLnBrk="1" hangingPunct="1">
              <a:buFont typeface="Arial" panose="020B0604020202020204" pitchFamily="34" charset="0"/>
              <a:buChar char="•"/>
              <a:defRPr/>
            </a:pPr>
            <a:r>
              <a:rPr lang="en-US" altLang="en-US" sz="2800" b="1" dirty="0">
                <a:latin typeface="+mj-lt"/>
              </a:rPr>
              <a:t> </a:t>
            </a:r>
            <a:r>
              <a:rPr lang="en-US" altLang="en-US" b="1" dirty="0">
                <a:latin typeface="+mn-lt"/>
              </a:rPr>
              <a:t>SOPs, SDLCs, DMPs, Architecture: structure and supporting processes/tools</a:t>
            </a:r>
          </a:p>
          <a:p>
            <a:pPr marL="538163" indent="-182563" eaLnBrk="1" hangingPunct="1">
              <a:buFont typeface="Arial" panose="020B0604020202020204" pitchFamily="34" charset="0"/>
              <a:buChar char="•"/>
              <a:defRPr/>
            </a:pPr>
            <a:endParaRPr lang="en-CA" sz="1200" b="1" dirty="0">
              <a:latin typeface="+mn-lt"/>
              <a:ea typeface="Calibri" panose="020F0502020204030204" pitchFamily="34" charset="0"/>
              <a:cs typeface="Times New Roman" panose="02020603050405020304" pitchFamily="18" charset="0"/>
            </a:endParaRPr>
          </a:p>
          <a:p>
            <a:pPr marL="182563" indent="-182563">
              <a:buFont typeface="Arial" panose="020B0604020202020204" pitchFamily="34" charset="0"/>
              <a:buChar char="•"/>
            </a:pPr>
            <a:r>
              <a:rPr lang="en-CA" sz="2800" b="1" dirty="0">
                <a:latin typeface="+mn-lt"/>
                <a:ea typeface="Calibri" panose="020F0502020204030204" pitchFamily="34" charset="0"/>
                <a:cs typeface="Times New Roman" panose="02020603050405020304" pitchFamily="18" charset="0"/>
              </a:rPr>
              <a:t>Outcomes:</a:t>
            </a:r>
          </a:p>
          <a:p>
            <a:pPr marL="538163" indent="-174625">
              <a:buFont typeface="Arial" panose="020B0604020202020204" pitchFamily="34" charset="0"/>
              <a:buChar char="•"/>
            </a:pPr>
            <a:r>
              <a:rPr lang="en-CA" b="1" dirty="0">
                <a:latin typeface="+mn-lt"/>
              </a:rPr>
              <a:t>Formalized service delivery processes for increased interoperability;</a:t>
            </a:r>
          </a:p>
          <a:p>
            <a:pPr marL="538163" indent="-174625">
              <a:buFont typeface="Arial" panose="020B0604020202020204" pitchFamily="34" charset="0"/>
              <a:buChar char="•"/>
            </a:pPr>
            <a:r>
              <a:rPr lang="en-CA" b="1" dirty="0">
                <a:latin typeface="+mn-lt"/>
              </a:rPr>
              <a:t>Timely implementation of new data services and decision tools;</a:t>
            </a:r>
          </a:p>
          <a:p>
            <a:pPr marL="538163" indent="-174625">
              <a:buFont typeface="Arial" panose="020B0604020202020204" pitchFamily="34" charset="0"/>
              <a:buChar char="•"/>
            </a:pPr>
            <a:r>
              <a:rPr lang="en-CA" b="1" dirty="0">
                <a:latin typeface="+mn-lt"/>
              </a:rPr>
              <a:t>Supports information sharing in the Canadian Wildland Fire Strategy, CIFFC IM/IT strategies, DIP, Blueprint </a:t>
            </a:r>
            <a:endParaRPr lang="en-CA" b="1" dirty="0">
              <a:latin typeface="+mn-lt"/>
              <a:ea typeface="Calibri" panose="020F0502020204030204" pitchFamily="34" charset="0"/>
              <a:cs typeface="Times New Roman" panose="02020603050405020304" pitchFamily="18" charset="0"/>
            </a:endParaRPr>
          </a:p>
          <a:p>
            <a:pPr marL="0" indent="0" eaLnBrk="1" hangingPunct="1">
              <a:buNone/>
              <a:defRPr/>
            </a:pPr>
            <a:endParaRPr lang="en-US" altLang="en-US" b="1" dirty="0">
              <a:latin typeface="+mn-lt"/>
            </a:endParaRPr>
          </a:p>
        </p:txBody>
      </p:sp>
      <p:sp>
        <p:nvSpPr>
          <p:cNvPr id="2" name="Slide Number Placeholder 1"/>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fld id="{417AD33D-438D-4AA5-849A-FA82CB8F9BCB}" type="slidenum">
              <a:rPr lang="en-US" altLang="en-US">
                <a:solidFill>
                  <a:prstClr val="black"/>
                </a:solidFill>
                <a:latin typeface="Calibri" panose="020F0502020204030204" pitchFamily="34" charset="0"/>
              </a:rPr>
              <a:pPr eaLnBrk="1" fontAlgn="base" hangingPunct="1">
                <a:spcBef>
                  <a:spcPct val="0"/>
                </a:spcBef>
                <a:spcAft>
                  <a:spcPct val="0"/>
                </a:spcAft>
              </a:pPr>
              <a:t>54</a:t>
            </a:fld>
            <a:endParaRPr lang="en-US" altLang="en-US">
              <a:solidFill>
                <a:prstClr val="black"/>
              </a:solidFill>
              <a:latin typeface="Calibri" panose="020F0502020204030204" pitchFamily="34" charset="0"/>
            </a:endParaRPr>
          </a:p>
        </p:txBody>
      </p:sp>
      <p:sp>
        <p:nvSpPr>
          <p:cNvPr id="13" name="Rectangle 2"/>
          <p:cNvSpPr txBox="1">
            <a:spLocks noChangeArrowheads="1"/>
          </p:cNvSpPr>
          <p:nvPr/>
        </p:nvSpPr>
        <p:spPr bwMode="auto">
          <a:xfrm>
            <a:off x="0" y="274638"/>
            <a:ext cx="9144000" cy="101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000" dirty="0">
                <a:solidFill>
                  <a:srgbClr val="FF9900"/>
                </a:solidFill>
                <a:latin typeface="+mj-lt"/>
              </a:rPr>
              <a:t>Canadian Wildland Fire Information Framework (CWFIF)</a:t>
            </a:r>
          </a:p>
        </p:txBody>
      </p:sp>
    </p:spTree>
    <p:extLst>
      <p:ext uri="{BB962C8B-B14F-4D97-AF65-F5344CB8AC3E}">
        <p14:creationId xmlns:p14="http://schemas.microsoft.com/office/powerpoint/2010/main" val="55382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1" name="Rectangle 10"/>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6151" name="Rectangle 7"/>
          <p:cNvSpPr>
            <a:spLocks noGrp="1" noChangeArrowheads="1"/>
          </p:cNvSpPr>
          <p:nvPr>
            <p:ph idx="1"/>
          </p:nvPr>
        </p:nvSpPr>
        <p:spPr>
          <a:xfrm>
            <a:off x="274320" y="1005116"/>
            <a:ext cx="8595360" cy="3678644"/>
          </a:xfrm>
          <a:effectLst/>
        </p:spPr>
        <p:txBody>
          <a:bodyPr/>
          <a:lstStyle/>
          <a:p>
            <a:pPr marL="182563" indent="-182563" eaLnBrk="1" hangingPunct="1">
              <a:buFont typeface="Arial" panose="020B0604020202020204" pitchFamily="34" charset="0"/>
              <a:buChar char="•"/>
              <a:defRPr/>
            </a:pPr>
            <a:r>
              <a:rPr lang="en-US" altLang="en-US" sz="2800" b="1" dirty="0">
                <a:latin typeface="+mj-lt"/>
              </a:rPr>
              <a:t>Roles and responsibilities review</a:t>
            </a:r>
          </a:p>
          <a:p>
            <a:pPr marL="182563" indent="-182563" eaLnBrk="1" hangingPunct="1">
              <a:buFont typeface="Arial" panose="020B0604020202020204" pitchFamily="34" charset="0"/>
              <a:buChar char="•"/>
              <a:defRPr/>
            </a:pPr>
            <a:r>
              <a:rPr lang="en-US" altLang="en-US" sz="2800" b="1" dirty="0">
                <a:latin typeface="+mj-lt"/>
              </a:rPr>
              <a:t>Seasonal forecast presentations</a:t>
            </a:r>
          </a:p>
          <a:p>
            <a:pPr marL="182563" indent="-182563" eaLnBrk="1" hangingPunct="1">
              <a:buFont typeface="Arial" panose="020B0604020202020204" pitchFamily="34" charset="0"/>
              <a:buChar char="•"/>
              <a:defRPr/>
            </a:pPr>
            <a:r>
              <a:rPr lang="en-US" altLang="en-US" sz="2800" b="1" dirty="0">
                <a:latin typeface="+mj-lt"/>
              </a:rPr>
              <a:t>GOC Placemat</a:t>
            </a:r>
          </a:p>
          <a:p>
            <a:pPr marL="182563" indent="-182563" eaLnBrk="1" hangingPunct="1">
              <a:buFont typeface="Arial" panose="020B0604020202020204" pitchFamily="34" charset="0"/>
              <a:buChar char="•"/>
              <a:defRPr/>
            </a:pPr>
            <a:r>
              <a:rPr lang="en-US" altLang="en-US" sz="2800" b="1" dirty="0">
                <a:latin typeface="+mj-lt"/>
              </a:rPr>
              <a:t>Tabletop Exercises</a:t>
            </a:r>
          </a:p>
          <a:p>
            <a:pPr marL="182563" indent="-182563" eaLnBrk="1" hangingPunct="1">
              <a:buFont typeface="Arial" panose="020B0604020202020204" pitchFamily="34" charset="0"/>
              <a:buChar char="•"/>
              <a:defRPr/>
            </a:pPr>
            <a:r>
              <a:rPr lang="en-US" altLang="en-US" sz="2800" b="1" dirty="0">
                <a:latin typeface="+mj-lt"/>
              </a:rPr>
              <a:t>CIFFC</a:t>
            </a:r>
            <a:r>
              <a:rPr lang="en-US" altLang="en-US" sz="2800" b="1" dirty="0">
                <a:latin typeface="+mj-lt"/>
                <a:sym typeface="Wingdings" panose="05000000000000000000" pitchFamily="2" charset="2"/>
              </a:rPr>
              <a:t> – GOC -- </a:t>
            </a:r>
            <a:r>
              <a:rPr lang="en-US" altLang="en-US" sz="2800" b="1" dirty="0" err="1">
                <a:latin typeface="+mj-lt"/>
                <a:sym typeface="Wingdings" panose="05000000000000000000" pitchFamily="2" charset="2"/>
              </a:rPr>
              <a:t>NRCan</a:t>
            </a:r>
            <a:r>
              <a:rPr lang="en-US" altLang="en-US" sz="2800" b="1" dirty="0">
                <a:latin typeface="+mj-lt"/>
                <a:sym typeface="Wingdings" panose="05000000000000000000" pitchFamily="2" charset="2"/>
              </a:rPr>
              <a:t> checks</a:t>
            </a:r>
          </a:p>
          <a:p>
            <a:pPr marL="182563" indent="-182563" eaLnBrk="1" hangingPunct="1">
              <a:buFont typeface="Arial" panose="020B0604020202020204" pitchFamily="34" charset="0"/>
              <a:buChar char="•"/>
              <a:defRPr/>
            </a:pPr>
            <a:r>
              <a:rPr lang="en-US" altLang="en-US" sz="2800" b="1" dirty="0">
                <a:latin typeface="+mj-lt"/>
                <a:sym typeface="Wingdings" panose="05000000000000000000" pitchFamily="2" charset="2"/>
              </a:rPr>
              <a:t>Media events and preparation</a:t>
            </a:r>
          </a:p>
          <a:p>
            <a:pPr marL="182563" indent="-182563" eaLnBrk="1" hangingPunct="1">
              <a:buFont typeface="Arial" panose="020B0604020202020204" pitchFamily="34" charset="0"/>
              <a:buChar char="•"/>
              <a:defRPr/>
            </a:pPr>
            <a:r>
              <a:rPr lang="en-US" altLang="en-US" sz="2800" b="1" dirty="0">
                <a:solidFill>
                  <a:srgbClr val="C00000"/>
                </a:solidFill>
                <a:latin typeface="+mj-lt"/>
                <a:sym typeface="Wingdings" panose="05000000000000000000" pitchFamily="2" charset="2"/>
              </a:rPr>
              <a:t>Fire 101 such as this presentation?</a:t>
            </a:r>
            <a:endParaRPr lang="en-US" altLang="en-US" sz="2800" b="1" dirty="0">
              <a:solidFill>
                <a:srgbClr val="C00000"/>
              </a:solidFill>
              <a:latin typeface="+mj-lt"/>
            </a:endParaRPr>
          </a:p>
          <a:p>
            <a:pPr marL="0" indent="0" eaLnBrk="1" hangingPunct="1">
              <a:buNone/>
              <a:defRPr/>
            </a:pPr>
            <a:endParaRPr lang="en-US" altLang="en-US" sz="2800" b="1" dirty="0">
              <a:latin typeface="+mj-lt"/>
            </a:endParaRPr>
          </a:p>
        </p:txBody>
      </p:sp>
      <p:sp>
        <p:nvSpPr>
          <p:cNvPr id="2" name="Slide Number Placeholder 1"/>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fld id="{417AD33D-438D-4AA5-849A-FA82CB8F9BCB}" type="slidenum">
              <a:rPr lang="en-US" altLang="en-US">
                <a:solidFill>
                  <a:prstClr val="black"/>
                </a:solidFill>
                <a:latin typeface="Calibri" panose="020F0502020204030204" pitchFamily="34" charset="0"/>
              </a:rPr>
              <a:pPr eaLnBrk="1" fontAlgn="base" hangingPunct="1">
                <a:spcBef>
                  <a:spcPct val="0"/>
                </a:spcBef>
                <a:spcAft>
                  <a:spcPct val="0"/>
                </a:spcAft>
              </a:pPr>
              <a:t>55</a:t>
            </a:fld>
            <a:endParaRPr lang="en-US" altLang="en-US">
              <a:solidFill>
                <a:prstClr val="black"/>
              </a:solidFill>
              <a:latin typeface="Calibri" panose="020F0502020204030204" pitchFamily="34" charset="0"/>
            </a:endParaRPr>
          </a:p>
        </p:txBody>
      </p:sp>
      <p:sp>
        <p:nvSpPr>
          <p:cNvPr id="13"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err="1">
                <a:solidFill>
                  <a:srgbClr val="FF9900"/>
                </a:solidFill>
                <a:latin typeface="+mj-lt"/>
              </a:rPr>
              <a:t>NRCan</a:t>
            </a:r>
            <a:r>
              <a:rPr lang="en-US" altLang="en-US" sz="3600" dirty="0">
                <a:solidFill>
                  <a:srgbClr val="FF9900"/>
                </a:solidFill>
                <a:latin typeface="+mj-lt"/>
              </a:rPr>
              <a:t>/GOC Fire Season Preparations</a:t>
            </a:r>
          </a:p>
        </p:txBody>
      </p:sp>
    </p:spTree>
    <p:extLst>
      <p:ext uri="{BB962C8B-B14F-4D97-AF65-F5344CB8AC3E}">
        <p14:creationId xmlns:p14="http://schemas.microsoft.com/office/powerpoint/2010/main" val="41027444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92165" y="4139679"/>
            <a:ext cx="2855595" cy="1981200"/>
          </a:xfrm>
          <a:prstGeom prst="rect">
            <a:avLst/>
          </a:prstGeom>
        </p:spPr>
      </p:pic>
      <p:sp>
        <p:nvSpPr>
          <p:cNvPr id="6151" name="Rectangle 7"/>
          <p:cNvSpPr>
            <a:spLocks noGrp="1" noChangeArrowheads="1"/>
          </p:cNvSpPr>
          <p:nvPr>
            <p:ph idx="1"/>
          </p:nvPr>
        </p:nvSpPr>
        <p:spPr>
          <a:xfrm>
            <a:off x="355600" y="994638"/>
            <a:ext cx="8514080" cy="5292000"/>
          </a:xfrm>
          <a:effectLst/>
        </p:spPr>
        <p:txBody>
          <a:bodyPr/>
          <a:lstStyle/>
          <a:p>
            <a:pPr marL="182563" indent="-182563" eaLnBrk="1" hangingPunct="1">
              <a:buFont typeface="Arial" panose="020B0604020202020204" pitchFamily="34" charset="0"/>
              <a:buChar char="•"/>
              <a:defRPr/>
            </a:pPr>
            <a:r>
              <a:rPr lang="en-US" altLang="en-US" sz="2800" b="1" dirty="0">
                <a:latin typeface="+mn-lt"/>
              </a:rPr>
              <a:t>CIFFC: Meteorology Working Group, Fire courses, …</a:t>
            </a:r>
          </a:p>
          <a:p>
            <a:pPr marL="182563" indent="-182563" eaLnBrk="1" hangingPunct="1">
              <a:buFont typeface="Arial" panose="020B0604020202020204" pitchFamily="34" charset="0"/>
              <a:buChar char="•"/>
              <a:defRPr/>
            </a:pPr>
            <a:r>
              <a:rPr lang="en-US" altLang="en-US" sz="2800" b="1" dirty="0">
                <a:latin typeface="+mn-lt"/>
              </a:rPr>
              <a:t>NADM, NASFAO</a:t>
            </a:r>
          </a:p>
          <a:p>
            <a:pPr marL="182563" indent="-182563" eaLnBrk="1" hangingPunct="1">
              <a:buFont typeface="Arial" panose="020B0604020202020204" pitchFamily="34" charset="0"/>
              <a:buChar char="•"/>
              <a:defRPr/>
            </a:pPr>
            <a:r>
              <a:rPr lang="en-US" altLang="en-US" sz="2800" b="1" dirty="0">
                <a:latin typeface="+mn-lt"/>
              </a:rPr>
              <a:t>Fire weather briefings</a:t>
            </a:r>
          </a:p>
          <a:p>
            <a:pPr marL="538163" indent="-182563" eaLnBrk="1" hangingPunct="1">
              <a:buFont typeface="Arial" panose="020B0604020202020204" pitchFamily="34" charset="0"/>
              <a:buChar char="•"/>
              <a:defRPr/>
            </a:pPr>
            <a:r>
              <a:rPr lang="en-US" altLang="en-US" b="1" dirty="0">
                <a:latin typeface="+mn-lt"/>
              </a:rPr>
              <a:t>CIFFC/GOC, Seasonal forecasts</a:t>
            </a:r>
          </a:p>
          <a:p>
            <a:pPr marL="355600" indent="0" eaLnBrk="1" hangingPunct="1">
              <a:buNone/>
              <a:defRPr/>
            </a:pPr>
            <a:endParaRPr lang="en-US" altLang="en-US" sz="1200" b="1" dirty="0">
              <a:latin typeface="+mn-lt"/>
            </a:endParaRPr>
          </a:p>
          <a:p>
            <a:pPr marL="182563" indent="-182563" eaLnBrk="1" hangingPunct="1">
              <a:buFont typeface="Arial" panose="020B0604020202020204" pitchFamily="34" charset="0"/>
              <a:buChar char="•"/>
              <a:defRPr/>
            </a:pPr>
            <a:r>
              <a:rPr lang="en-US" altLang="en-US" sz="2800" b="1" dirty="0">
                <a:latin typeface="+mj-lt"/>
              </a:rPr>
              <a:t>With ECCC:</a:t>
            </a:r>
          </a:p>
          <a:p>
            <a:pPr marL="538163" indent="-182563" eaLnBrk="1" hangingPunct="1">
              <a:buFont typeface="Arial" panose="020B0604020202020204" pitchFamily="34" charset="0"/>
              <a:buChar char="•"/>
              <a:defRPr/>
            </a:pPr>
            <a:r>
              <a:rPr lang="en-US" altLang="en-US" b="1" dirty="0">
                <a:latin typeface="+mj-lt"/>
              </a:rPr>
              <a:t>Fire weather product and science development</a:t>
            </a:r>
          </a:p>
          <a:p>
            <a:pPr marL="538163" indent="-182563" eaLnBrk="1" hangingPunct="1">
              <a:buFont typeface="Arial" panose="020B0604020202020204" pitchFamily="34" charset="0"/>
              <a:buChar char="•"/>
              <a:defRPr/>
            </a:pPr>
            <a:r>
              <a:rPr lang="en-US" altLang="en-US" b="1" dirty="0">
                <a:latin typeface="+mj-lt"/>
              </a:rPr>
              <a:t>Smoke modeling &amp; health – Firework, working groups, </a:t>
            </a:r>
            <a:r>
              <a:rPr lang="en-US" altLang="en-US" b="1" dirty="0" err="1">
                <a:latin typeface="+mj-lt"/>
              </a:rPr>
              <a:t>etc</a:t>
            </a:r>
            <a:endParaRPr lang="en-US" altLang="en-US" b="1" dirty="0">
              <a:latin typeface="+mj-lt"/>
            </a:endParaRPr>
          </a:p>
          <a:p>
            <a:pPr marL="538163" indent="-182563" eaLnBrk="1" hangingPunct="1">
              <a:buFont typeface="Arial" panose="020B0604020202020204" pitchFamily="34" charset="0"/>
              <a:buChar char="•"/>
              <a:defRPr/>
            </a:pPr>
            <a:r>
              <a:rPr lang="en-US" altLang="en-US" b="1" dirty="0">
                <a:latin typeface="+mj-lt"/>
              </a:rPr>
              <a:t>Forecast improvement</a:t>
            </a:r>
          </a:p>
          <a:p>
            <a:pPr marL="893763" indent="-182563" eaLnBrk="1" hangingPunct="1">
              <a:buFont typeface="Arial" panose="020B0604020202020204" pitchFamily="34" charset="0"/>
              <a:buChar char="•"/>
              <a:defRPr/>
            </a:pPr>
            <a:r>
              <a:rPr lang="en-US" altLang="en-US" b="1" dirty="0">
                <a:latin typeface="+mj-lt"/>
              </a:rPr>
              <a:t>Short, medium, long range</a:t>
            </a:r>
          </a:p>
          <a:p>
            <a:pPr marL="893763" indent="-182563" eaLnBrk="1" hangingPunct="1">
              <a:buFont typeface="Arial" panose="020B0604020202020204" pitchFamily="34" charset="0"/>
              <a:buChar char="•"/>
              <a:defRPr/>
            </a:pPr>
            <a:endParaRPr lang="en-US" altLang="en-US" sz="1200" b="1" dirty="0">
              <a:latin typeface="+mj-lt"/>
            </a:endParaRPr>
          </a:p>
          <a:p>
            <a:pPr marL="182563" indent="-182563" eaLnBrk="1" hangingPunct="1">
              <a:buFont typeface="Arial" panose="020B0604020202020204" pitchFamily="34" charset="0"/>
              <a:buChar char="•"/>
              <a:defRPr/>
            </a:pPr>
            <a:r>
              <a:rPr lang="en-US" altLang="en-US" sz="2800" b="1" dirty="0">
                <a:solidFill>
                  <a:srgbClr val="008000"/>
                </a:solidFill>
                <a:latin typeface="+mj-lt"/>
              </a:rPr>
              <a:t>This brings us to where we are today!</a:t>
            </a:r>
          </a:p>
          <a:p>
            <a:pPr marL="711200" indent="0" eaLnBrk="1" hangingPunct="1">
              <a:buNone/>
              <a:defRPr/>
            </a:pPr>
            <a:endParaRPr lang="en-US" altLang="en-US" b="1" dirty="0">
              <a:latin typeface="+mj-lt"/>
            </a:endParaRPr>
          </a:p>
          <a:p>
            <a:pPr marL="893763" indent="-182563" eaLnBrk="1" hangingPunct="1">
              <a:buFont typeface="Arial" panose="020B0604020202020204" pitchFamily="34" charset="0"/>
              <a:buChar char="•"/>
              <a:defRPr/>
            </a:pPr>
            <a:endParaRPr lang="en-US" altLang="en-US" b="1" dirty="0">
              <a:latin typeface="+mj-lt"/>
            </a:endParaRPr>
          </a:p>
        </p:txBody>
      </p:sp>
      <p:sp>
        <p:nvSpPr>
          <p:cNvPr id="11" name="Rectangle 10"/>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fld id="{417AD33D-438D-4AA5-849A-FA82CB8F9BCB}" type="slidenum">
              <a:rPr lang="en-US" altLang="en-US">
                <a:solidFill>
                  <a:prstClr val="black"/>
                </a:solidFill>
                <a:latin typeface="Calibri" panose="020F0502020204030204" pitchFamily="34" charset="0"/>
              </a:rPr>
              <a:pPr eaLnBrk="1" fontAlgn="base" hangingPunct="1">
                <a:spcBef>
                  <a:spcPct val="0"/>
                </a:spcBef>
                <a:spcAft>
                  <a:spcPct val="0"/>
                </a:spcAft>
              </a:pPr>
              <a:t>56</a:t>
            </a:fld>
            <a:endParaRPr lang="en-US" altLang="en-US">
              <a:solidFill>
                <a:prstClr val="black"/>
              </a:solidFill>
              <a:latin typeface="Calibri" panose="020F0502020204030204" pitchFamily="34" charset="0"/>
            </a:endParaRPr>
          </a:p>
        </p:txBody>
      </p:sp>
      <p:sp>
        <p:nvSpPr>
          <p:cNvPr id="13"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Outreach &amp; Interaction with Other Projects</a:t>
            </a:r>
          </a:p>
        </p:txBody>
      </p:sp>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47951" y="1553187"/>
            <a:ext cx="3153124" cy="2087451"/>
          </a:xfrm>
          <a:prstGeom prst="rect">
            <a:avLst/>
          </a:prstGeom>
        </p:spPr>
      </p:pic>
    </p:spTree>
    <p:extLst>
      <p:ext uri="{BB962C8B-B14F-4D97-AF65-F5344CB8AC3E}">
        <p14:creationId xmlns:p14="http://schemas.microsoft.com/office/powerpoint/2010/main" val="22022058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4572000" y="6400800"/>
            <a:ext cx="228600" cy="276999"/>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6" name="Rectangle 5"/>
          <p:cNvSpPr/>
          <p:nvPr/>
        </p:nvSpPr>
        <p:spPr bwMode="auto">
          <a:xfrm>
            <a:off x="4495800" y="6324600"/>
            <a:ext cx="228600" cy="276999"/>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57</a:t>
            </a:fld>
            <a:endParaRPr lang="en-US" altLang="en-US" dirty="0"/>
          </a:p>
        </p:txBody>
      </p:sp>
      <p:sp>
        <p:nvSpPr>
          <p:cNvPr id="7" name="TextBox 6"/>
          <p:cNvSpPr txBox="1"/>
          <p:nvPr/>
        </p:nvSpPr>
        <p:spPr>
          <a:xfrm>
            <a:off x="396000" y="360000"/>
            <a:ext cx="8280000" cy="646331"/>
          </a:xfrm>
          <a:prstGeom prst="rect">
            <a:avLst/>
          </a:prstGeom>
          <a:noFill/>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CA" sz="3600" b="1" noProof="0" dirty="0">
                <a:solidFill>
                  <a:srgbClr val="C00000"/>
                </a:solidFill>
                <a:latin typeface="Calibri"/>
              </a:rPr>
              <a:t>Question</a:t>
            </a:r>
            <a:r>
              <a:rPr kumimoji="0" lang="en-CA" sz="3600" b="1" i="0" u="none" strike="noStrike" kern="1200" cap="none" spc="0" normalizeH="0" baseline="0" noProof="0" dirty="0">
                <a:ln>
                  <a:noFill/>
                </a:ln>
                <a:solidFill>
                  <a:srgbClr val="C00000"/>
                </a:solidFill>
                <a:effectLst/>
                <a:uLnTx/>
                <a:uFillTx/>
                <a:latin typeface="Calibri"/>
                <a:ea typeface="+mn-ea"/>
                <a:cs typeface="+mn-cs"/>
              </a:rPr>
              <a:t>s?</a:t>
            </a:r>
          </a:p>
        </p:txBody>
      </p:sp>
      <p:sp>
        <p:nvSpPr>
          <p:cNvPr id="8" name="TextBox 7"/>
          <p:cNvSpPr txBox="1"/>
          <p:nvPr/>
        </p:nvSpPr>
        <p:spPr>
          <a:xfrm>
            <a:off x="4419600" y="914400"/>
            <a:ext cx="4343399" cy="5334000"/>
          </a:xfrm>
          <a:prstGeom prst="rect">
            <a:avLst/>
          </a:prstGeom>
          <a:noFill/>
        </p:spPr>
        <p:txBody>
          <a:bodyPr wrap="square" rtlCol="0">
            <a:noAutofit/>
          </a:bodyPr>
          <a:lstStyle/>
          <a:p>
            <a:r>
              <a:rPr lang="en-CA" sz="2800" b="1" dirty="0">
                <a:solidFill>
                  <a:srgbClr val="C00000"/>
                </a:solidFill>
                <a:latin typeface="Corbel" panose="020B0503020204020204" pitchFamily="34" charset="0"/>
              </a:rPr>
              <a:t>Contact:</a:t>
            </a:r>
          </a:p>
          <a:p>
            <a:endParaRPr lang="en-CA" sz="2800" b="1" dirty="0">
              <a:solidFill>
                <a:srgbClr val="C00000"/>
              </a:solidFill>
              <a:latin typeface="Corbel" panose="020B0503020204020204" pitchFamily="34" charset="0"/>
            </a:endParaRPr>
          </a:p>
          <a:p>
            <a:r>
              <a:rPr lang="en-CA" sz="2800" b="1" dirty="0">
                <a:latin typeface="Corbel" panose="020B0503020204020204" pitchFamily="34" charset="0"/>
              </a:rPr>
              <a:t>Richard Carr</a:t>
            </a:r>
          </a:p>
          <a:p>
            <a:r>
              <a:rPr lang="en-CA" sz="2400" b="1" dirty="0">
                <a:latin typeface="Corbel" panose="020B0503020204020204" pitchFamily="34" charset="0"/>
              </a:rPr>
              <a:t>Fire Research Analyst</a:t>
            </a:r>
          </a:p>
          <a:p>
            <a:r>
              <a:rPr lang="en-CA" sz="2400" b="1" dirty="0">
                <a:solidFill>
                  <a:srgbClr val="008000"/>
                </a:solidFill>
                <a:latin typeface="Corbel" panose="020B0503020204020204" pitchFamily="34" charset="0"/>
              </a:rPr>
              <a:t>Natural Resources Canada – Canadian Forest Service</a:t>
            </a:r>
          </a:p>
          <a:p>
            <a:endParaRPr lang="en-CA" sz="2400" b="1" dirty="0">
              <a:latin typeface="Corbel" panose="020B0503020204020204" pitchFamily="34" charset="0"/>
            </a:endParaRPr>
          </a:p>
          <a:p>
            <a:r>
              <a:rPr lang="en-CA" sz="2400" b="1" dirty="0">
                <a:latin typeface="Corbel" panose="020B0503020204020204" pitchFamily="34" charset="0"/>
                <a:hlinkClick r:id="rId3"/>
              </a:rPr>
              <a:t>Richard.Carr@canada.ca</a:t>
            </a:r>
            <a:endParaRPr lang="en-CA" sz="2400" b="1" dirty="0">
              <a:latin typeface="Corbel" panose="020B0503020204020204" pitchFamily="34" charset="0"/>
            </a:endParaRPr>
          </a:p>
          <a:p>
            <a:endParaRPr lang="en-CA" sz="2800" b="1" dirty="0">
              <a:latin typeface="Corbel" panose="020B0503020204020204" pitchFamily="34" charset="0"/>
            </a:endParaRPr>
          </a:p>
          <a:p>
            <a:r>
              <a:rPr lang="en-CA" sz="2400" b="1" dirty="0">
                <a:latin typeface="Corbel" panose="020B0503020204020204" pitchFamily="34" charset="0"/>
              </a:rPr>
              <a:t>5320 122 Street NW</a:t>
            </a:r>
          </a:p>
          <a:p>
            <a:r>
              <a:rPr lang="en-CA" sz="2400" b="1" dirty="0">
                <a:latin typeface="Corbel" panose="020B0503020204020204" pitchFamily="34" charset="0"/>
              </a:rPr>
              <a:t>Edmonton, AB, Canada</a:t>
            </a:r>
          </a:p>
          <a:p>
            <a:r>
              <a:rPr lang="en-CA" sz="2400" b="1" dirty="0">
                <a:latin typeface="Corbel" panose="020B0503020204020204" pitchFamily="34" charset="0"/>
              </a:rPr>
              <a:t>T6H 3S5</a:t>
            </a:r>
          </a:p>
          <a:p>
            <a:r>
              <a:rPr lang="en-CA" sz="2400" b="1" strike="sngStrike" dirty="0">
                <a:solidFill>
                  <a:srgbClr val="C00000"/>
                </a:solidFill>
                <a:latin typeface="Corbel" panose="020B0503020204020204" pitchFamily="34" charset="0"/>
              </a:rPr>
              <a:t>825-510-1265 </a:t>
            </a:r>
            <a:r>
              <a:rPr lang="en-CA" sz="2400" b="1" dirty="0">
                <a:solidFill>
                  <a:srgbClr val="008000"/>
                </a:solidFill>
                <a:latin typeface="Corbel" panose="020B0503020204020204" pitchFamily="34" charset="0"/>
              </a:rPr>
              <a:t>780-710-3147</a:t>
            </a:r>
          </a:p>
        </p:txBody>
      </p:sp>
      <p:sp>
        <p:nvSpPr>
          <p:cNvPr id="9" name="TextBox 8"/>
          <p:cNvSpPr txBox="1"/>
          <p:nvPr/>
        </p:nvSpPr>
        <p:spPr>
          <a:xfrm>
            <a:off x="1676400" y="2188800"/>
            <a:ext cx="466794" cy="646331"/>
          </a:xfrm>
          <a:prstGeom prst="rect">
            <a:avLst/>
          </a:prstGeom>
          <a:noFill/>
        </p:spPr>
        <p:txBody>
          <a:bodyPr wrap="none" rtlCol="0">
            <a:spAutoFit/>
          </a:bodyPr>
          <a:lstStyle/>
          <a:p>
            <a:r>
              <a:rPr lang="en-CA" sz="3600" b="1" dirty="0">
                <a:solidFill>
                  <a:srgbClr val="008000"/>
                </a:solidFill>
              </a:rPr>
              <a:t>?</a:t>
            </a:r>
          </a:p>
        </p:txBody>
      </p:sp>
      <p:sp>
        <p:nvSpPr>
          <p:cNvPr id="10" name="TextBox 9"/>
          <p:cNvSpPr txBox="1"/>
          <p:nvPr/>
        </p:nvSpPr>
        <p:spPr>
          <a:xfrm>
            <a:off x="2143194" y="2619769"/>
            <a:ext cx="466794" cy="646331"/>
          </a:xfrm>
          <a:prstGeom prst="rect">
            <a:avLst/>
          </a:prstGeom>
          <a:noFill/>
        </p:spPr>
        <p:txBody>
          <a:bodyPr wrap="none" rtlCol="0">
            <a:spAutoFit/>
          </a:bodyPr>
          <a:lstStyle/>
          <a:p>
            <a:r>
              <a:rPr lang="en-CA" sz="3600" b="1" dirty="0"/>
              <a:t>?</a:t>
            </a:r>
          </a:p>
        </p:txBody>
      </p:sp>
      <p:sp>
        <p:nvSpPr>
          <p:cNvPr id="11" name="TextBox 10"/>
          <p:cNvSpPr txBox="1"/>
          <p:nvPr/>
        </p:nvSpPr>
        <p:spPr>
          <a:xfrm>
            <a:off x="2543105" y="1847269"/>
            <a:ext cx="466794" cy="646331"/>
          </a:xfrm>
          <a:prstGeom prst="rect">
            <a:avLst/>
          </a:prstGeom>
          <a:noFill/>
        </p:spPr>
        <p:txBody>
          <a:bodyPr wrap="none" rtlCol="0">
            <a:spAutoFit/>
          </a:bodyPr>
          <a:lstStyle/>
          <a:p>
            <a:r>
              <a:rPr lang="en-CA" sz="3600" b="1" dirty="0">
                <a:solidFill>
                  <a:srgbClr val="FFC000"/>
                </a:solidFill>
              </a:rPr>
              <a:t>?</a:t>
            </a:r>
          </a:p>
        </p:txBody>
      </p:sp>
      <p:sp>
        <p:nvSpPr>
          <p:cNvPr id="12" name="TextBox 11"/>
          <p:cNvSpPr txBox="1"/>
          <p:nvPr/>
        </p:nvSpPr>
        <p:spPr>
          <a:xfrm>
            <a:off x="2295594" y="3392269"/>
            <a:ext cx="466794" cy="646331"/>
          </a:xfrm>
          <a:prstGeom prst="rect">
            <a:avLst/>
          </a:prstGeom>
          <a:noFill/>
        </p:spPr>
        <p:txBody>
          <a:bodyPr wrap="none" rtlCol="0">
            <a:spAutoFit/>
          </a:bodyPr>
          <a:lstStyle/>
          <a:p>
            <a:r>
              <a:rPr lang="en-CA" sz="3600" b="1" dirty="0">
                <a:solidFill>
                  <a:srgbClr val="FF0000"/>
                </a:solidFill>
              </a:rPr>
              <a:t>?</a:t>
            </a:r>
          </a:p>
        </p:txBody>
      </p:sp>
      <p:sp>
        <p:nvSpPr>
          <p:cNvPr id="13" name="TextBox 12"/>
          <p:cNvSpPr txBox="1"/>
          <p:nvPr/>
        </p:nvSpPr>
        <p:spPr>
          <a:xfrm>
            <a:off x="1219200" y="2914069"/>
            <a:ext cx="466794" cy="646331"/>
          </a:xfrm>
          <a:prstGeom prst="rect">
            <a:avLst/>
          </a:prstGeom>
          <a:noFill/>
        </p:spPr>
        <p:txBody>
          <a:bodyPr wrap="none" rtlCol="0">
            <a:spAutoFit/>
          </a:bodyPr>
          <a:lstStyle/>
          <a:p>
            <a:r>
              <a:rPr lang="en-CA" sz="3600" b="1" dirty="0">
                <a:solidFill>
                  <a:srgbClr val="00B0F0"/>
                </a:solidFill>
              </a:rPr>
              <a:t>?</a:t>
            </a:r>
          </a:p>
        </p:txBody>
      </p:sp>
    </p:spTree>
    <p:extLst>
      <p:ext uri="{BB962C8B-B14F-4D97-AF65-F5344CB8AC3E}">
        <p14:creationId xmlns:p14="http://schemas.microsoft.com/office/powerpoint/2010/main" val="15955572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78286" y="2691446"/>
            <a:ext cx="7543800" cy="3017520"/>
          </a:xfrm>
        </p:spPr>
        <p:txBody>
          <a:bodyPr/>
          <a:lstStyle/>
          <a:p>
            <a:endParaRPr lang="en-CA" dirty="0"/>
          </a:p>
        </p:txBody>
      </p:sp>
      <p:sp>
        <p:nvSpPr>
          <p:cNvPr id="4" name="Slide Number Placeholder 3"/>
          <p:cNvSpPr>
            <a:spLocks noGrp="1"/>
          </p:cNvSpPr>
          <p:nvPr>
            <p:ph type="sldNum" idx="12"/>
          </p:nvPr>
        </p:nvSpPr>
        <p:spPr/>
        <p:txBody>
          <a:bodyPr/>
          <a:lstStyle/>
          <a:p>
            <a:pPr algn="r"/>
            <a:fld id="{00000000-1234-1234-1234-123412341234}" type="slidenum">
              <a:rPr lang="en-CA" smtClean="0"/>
              <a:pPr algn="r"/>
              <a:t>58</a:t>
            </a:fld>
            <a:endParaRPr lang="en-CA"/>
          </a:p>
        </p:txBody>
      </p:sp>
      <p:sp>
        <p:nvSpPr>
          <p:cNvPr id="5" name="Title 4"/>
          <p:cNvSpPr>
            <a:spLocks noGrp="1"/>
          </p:cNvSpPr>
          <p:nvPr>
            <p:ph type="title"/>
          </p:nvPr>
        </p:nvSpPr>
        <p:spPr/>
        <p:txBody>
          <a:bodyPr/>
          <a:lstStyle/>
          <a:p>
            <a:endParaRPr lang="en-CA"/>
          </a:p>
        </p:txBody>
      </p:sp>
      <p:pic>
        <p:nvPicPr>
          <p:cNvPr id="8" name="Picture 7"/>
          <p:cNvPicPr>
            <a:picLocks noChangeAspect="1"/>
          </p:cNvPicPr>
          <p:nvPr/>
        </p:nvPicPr>
        <p:blipFill>
          <a:blip r:embed="rId2"/>
          <a:stretch>
            <a:fillRect/>
          </a:stretch>
        </p:blipFill>
        <p:spPr>
          <a:xfrm>
            <a:off x="71509" y="1189562"/>
            <a:ext cx="7607207" cy="4166364"/>
          </a:xfrm>
          <a:prstGeom prst="rect">
            <a:avLst/>
          </a:prstGeom>
        </p:spPr>
      </p:pic>
    </p:spTree>
    <p:extLst>
      <p:ext uri="{BB962C8B-B14F-4D97-AF65-F5344CB8AC3E}">
        <p14:creationId xmlns:p14="http://schemas.microsoft.com/office/powerpoint/2010/main" val="30896346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Text Placeholder 2"/>
          <p:cNvSpPr>
            <a:spLocks noGrp="1"/>
          </p:cNvSpPr>
          <p:nvPr>
            <p:ph type="body" idx="1"/>
          </p:nvPr>
        </p:nvSpPr>
        <p:spPr/>
        <p:txBody>
          <a:bodyPr/>
          <a:lstStyle/>
          <a:p>
            <a:endParaRPr lang="en-CA"/>
          </a:p>
        </p:txBody>
      </p:sp>
      <p:sp>
        <p:nvSpPr>
          <p:cNvPr id="4" name="Slide Number Placeholder 3"/>
          <p:cNvSpPr>
            <a:spLocks noGrp="1"/>
          </p:cNvSpPr>
          <p:nvPr>
            <p:ph type="sldNum" idx="12"/>
          </p:nvPr>
        </p:nvSpPr>
        <p:spPr/>
        <p:txBody>
          <a:bodyPr/>
          <a:lstStyle/>
          <a:p>
            <a:pPr algn="r"/>
            <a:fld id="{00000000-1234-1234-1234-123412341234}" type="slidenum">
              <a:rPr lang="en-CA" smtClean="0"/>
              <a:pPr algn="r"/>
              <a:t>59</a:t>
            </a:fld>
            <a:endParaRPr lang="en-C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6684" y="853423"/>
            <a:ext cx="5818290" cy="4872818"/>
          </a:xfrm>
          <a:prstGeom prst="rect">
            <a:avLst/>
          </a:prstGeom>
        </p:spPr>
      </p:pic>
    </p:spTree>
    <p:extLst>
      <p:ext uri="{BB962C8B-B14F-4D97-AF65-F5344CB8AC3E}">
        <p14:creationId xmlns:p14="http://schemas.microsoft.com/office/powerpoint/2010/main" val="3706962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1" name="Rectangle 10"/>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fld id="{417AD33D-438D-4AA5-849A-FA82CB8F9BCB}" type="slidenum">
              <a:rPr lang="en-US" altLang="en-US">
                <a:solidFill>
                  <a:prstClr val="black"/>
                </a:solidFill>
                <a:latin typeface="Calibri" panose="020F0502020204030204" pitchFamily="34" charset="0"/>
              </a:rPr>
              <a:pPr eaLnBrk="1" fontAlgn="base" hangingPunct="1">
                <a:spcBef>
                  <a:spcPct val="0"/>
                </a:spcBef>
                <a:spcAft>
                  <a:spcPct val="0"/>
                </a:spcAft>
              </a:pPr>
              <a:t>6</a:t>
            </a:fld>
            <a:endParaRPr lang="en-US" altLang="en-US">
              <a:solidFill>
                <a:prstClr val="black"/>
              </a:solidFill>
              <a:latin typeface="Calibri" panose="020F0502020204030204" pitchFamily="34" charset="0"/>
            </a:endParaRPr>
          </a:p>
        </p:txBody>
      </p:sp>
      <p:sp>
        <p:nvSpPr>
          <p:cNvPr id="13"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Indigenous Cultural Burning</a:t>
            </a:r>
          </a:p>
        </p:txBody>
      </p:sp>
      <p:sp>
        <p:nvSpPr>
          <p:cNvPr id="16" name="Google Shape;166;p8"/>
          <p:cNvSpPr txBox="1">
            <a:spLocks/>
          </p:cNvSpPr>
          <p:nvPr/>
        </p:nvSpPr>
        <p:spPr>
          <a:xfrm>
            <a:off x="9900458" y="6459785"/>
            <a:ext cx="1311900" cy="365100"/>
          </a:xfrm>
          <a:prstGeom prst="rect">
            <a:avLst/>
          </a:prstGeom>
          <a:noFill/>
          <a:ln>
            <a:noFill/>
          </a:ln>
        </p:spPr>
        <p:txBody>
          <a:bodyPr spcFirstLastPara="1" vert="horz" wrap="square" lIns="91425" tIns="45700" rIns="91425" bIns="45700" numCol="1" anchor="ctr" anchorCtr="0" compatLnSpc="1">
            <a:prstTxWarp prst="textNoShape">
              <a:avLst/>
            </a:prstTxWarp>
            <a:noAutofit/>
          </a:bodyPr>
          <a:lstStyle>
            <a:defPPr>
              <a:defRPr lang="en-US"/>
            </a:defPPr>
            <a:lvl1pPr marL="0" algn="l" defTabSz="914400" rtl="0" eaLnBrk="1" latinLnBrk="0" hangingPunct="1">
              <a:defRPr sz="1800" kern="1200">
                <a:solidFill>
                  <a:srgbClr val="000000"/>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1000"/>
              <a:buFont typeface="Arial"/>
              <a:buNone/>
              <a:defRPr/>
            </a:pPr>
            <a:fld id="{00000000-1234-1234-1234-123412341234}" type="slidenum">
              <a:rPr lang="en-CA" sz="1050" kern="0" smtClean="0">
                <a:solidFill>
                  <a:srgbClr val="FFFFFF"/>
                </a:solidFill>
                <a:latin typeface="Calibri"/>
                <a:cs typeface="Calibri"/>
                <a:sym typeface="Calibri"/>
              </a:rPr>
              <a:pPr algn="r">
                <a:buClr>
                  <a:srgbClr val="000000"/>
                </a:buClr>
                <a:buSzPts val="1000"/>
                <a:buFont typeface="Arial"/>
                <a:buNone/>
                <a:defRPr/>
              </a:pPr>
              <a:t>6</a:t>
            </a:fld>
            <a:endParaRPr lang="en-CA" sz="1050" kern="0">
              <a:solidFill>
                <a:srgbClr val="FFFFFF"/>
              </a:solidFill>
              <a:latin typeface="Calibri"/>
              <a:cs typeface="Calibri"/>
              <a:sym typeface="Calibri"/>
            </a:endParaRPr>
          </a:p>
        </p:txBody>
      </p:sp>
      <p:pic>
        <p:nvPicPr>
          <p:cNvPr id="17" name="Picture 16"/>
          <p:cNvPicPr>
            <a:picLocks noChangeAspect="1"/>
          </p:cNvPicPr>
          <p:nvPr/>
        </p:nvPicPr>
        <p:blipFill>
          <a:blip r:embed="rId3"/>
          <a:stretch>
            <a:fillRect/>
          </a:stretch>
        </p:blipFill>
        <p:spPr>
          <a:xfrm>
            <a:off x="225754" y="1657688"/>
            <a:ext cx="4526811" cy="4320000"/>
          </a:xfrm>
          <a:prstGeom prst="rect">
            <a:avLst/>
          </a:prstGeom>
        </p:spPr>
      </p:pic>
      <p:pic>
        <p:nvPicPr>
          <p:cNvPr id="18" name="Picture 17"/>
          <p:cNvPicPr>
            <a:picLocks noChangeAspect="1"/>
          </p:cNvPicPr>
          <p:nvPr/>
        </p:nvPicPr>
        <p:blipFill>
          <a:blip r:embed="rId4"/>
          <a:stretch>
            <a:fillRect/>
          </a:stretch>
        </p:blipFill>
        <p:spPr>
          <a:xfrm>
            <a:off x="7350440" y="845993"/>
            <a:ext cx="1643075" cy="1571636"/>
          </a:xfrm>
          <a:prstGeom prst="rect">
            <a:avLst/>
          </a:prstGeom>
        </p:spPr>
      </p:pic>
      <p:sp>
        <p:nvSpPr>
          <p:cNvPr id="19" name="TextBox 18"/>
          <p:cNvSpPr txBox="1"/>
          <p:nvPr/>
        </p:nvSpPr>
        <p:spPr>
          <a:xfrm>
            <a:off x="3377878" y="1250763"/>
            <a:ext cx="397256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400" b="0" i="0" u="none" strike="noStrike" kern="0" cap="none" spc="0" normalizeH="0" baseline="0" noProof="0" dirty="0">
                <a:ln>
                  <a:noFill/>
                </a:ln>
                <a:solidFill>
                  <a:srgbClr val="000000"/>
                </a:solidFill>
                <a:effectLst/>
                <a:uLnTx/>
                <a:uFillTx/>
                <a:latin typeface="Arial"/>
                <a:cs typeface="Arial"/>
                <a:sym typeface="Arial"/>
              </a:rPr>
              <a:t>https://yourforestpodcast.com/good-fire-podcast</a:t>
            </a:r>
          </a:p>
        </p:txBody>
      </p:sp>
      <p:sp>
        <p:nvSpPr>
          <p:cNvPr id="20" name="TextBox 19"/>
          <p:cNvSpPr txBox="1"/>
          <p:nvPr/>
        </p:nvSpPr>
        <p:spPr>
          <a:xfrm>
            <a:off x="4699499" y="888786"/>
            <a:ext cx="27510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400" b="0" i="0" u="none" strike="noStrike" kern="0" cap="none" spc="0" normalizeH="0" baseline="0" noProof="0" dirty="0">
                <a:ln>
                  <a:noFill/>
                </a:ln>
                <a:solidFill>
                  <a:srgbClr val="000000"/>
                </a:solidFill>
                <a:effectLst/>
                <a:uLnTx/>
                <a:uFillTx/>
                <a:latin typeface="Arial"/>
                <a:cs typeface="Arial"/>
                <a:sym typeface="Arial"/>
              </a:rPr>
              <a:t>Good Fire Podcast</a:t>
            </a:r>
          </a:p>
        </p:txBody>
      </p:sp>
      <p:pic>
        <p:nvPicPr>
          <p:cNvPr id="21" name="Picture 20"/>
          <p:cNvPicPr>
            <a:picLocks noChangeAspect="1"/>
          </p:cNvPicPr>
          <p:nvPr/>
        </p:nvPicPr>
        <p:blipFill>
          <a:blip r:embed="rId5"/>
          <a:stretch>
            <a:fillRect/>
          </a:stretch>
        </p:blipFill>
        <p:spPr>
          <a:xfrm>
            <a:off x="4177648" y="3454463"/>
            <a:ext cx="4796845" cy="2520000"/>
          </a:xfrm>
          <a:prstGeom prst="rect">
            <a:avLst/>
          </a:prstGeom>
        </p:spPr>
      </p:pic>
      <p:sp>
        <p:nvSpPr>
          <p:cNvPr id="12" name="TextBox 11"/>
          <p:cNvSpPr txBox="1"/>
          <p:nvPr/>
        </p:nvSpPr>
        <p:spPr>
          <a:xfrm>
            <a:off x="3147658" y="6039868"/>
            <a:ext cx="3872342" cy="369332"/>
          </a:xfrm>
          <a:prstGeom prst="rect">
            <a:avLst/>
          </a:prstGeom>
          <a:noFill/>
        </p:spPr>
        <p:txBody>
          <a:bodyPr wrap="none" rtlCol="0">
            <a:spAutoFit/>
          </a:bodyPr>
          <a:lstStyle/>
          <a:p>
            <a:r>
              <a:rPr lang="en-CA" b="1" dirty="0">
                <a:solidFill>
                  <a:srgbClr val="008000"/>
                </a:solidFill>
              </a:rPr>
              <a:t>Thank you, Amy Cardinal Christianson!</a:t>
            </a:r>
          </a:p>
        </p:txBody>
      </p:sp>
    </p:spTree>
    <p:extLst>
      <p:ext uri="{BB962C8B-B14F-4D97-AF65-F5344CB8AC3E}">
        <p14:creationId xmlns:p14="http://schemas.microsoft.com/office/powerpoint/2010/main" val="1873247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1" name="Rectangle 10"/>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6151" name="Rectangle 7"/>
          <p:cNvSpPr>
            <a:spLocks noGrp="1" noChangeArrowheads="1"/>
          </p:cNvSpPr>
          <p:nvPr>
            <p:ph idx="1"/>
          </p:nvPr>
        </p:nvSpPr>
        <p:spPr>
          <a:xfrm>
            <a:off x="274320" y="1147356"/>
            <a:ext cx="8595360" cy="5271086"/>
          </a:xfrm>
          <a:effectLst/>
        </p:spPr>
        <p:txBody>
          <a:bodyPr/>
          <a:lstStyle/>
          <a:p>
            <a:pPr marL="355600" indent="-173038" eaLnBrk="1" hangingPunct="1">
              <a:buClrTx/>
              <a:buFont typeface="Arial" panose="020B0604020202020204" pitchFamily="34" charset="0"/>
              <a:buChar char="•"/>
              <a:defRPr/>
            </a:pPr>
            <a:r>
              <a:rPr lang="en-US" altLang="en-US" sz="2800" b="1" dirty="0">
                <a:solidFill>
                  <a:srgbClr val="00B050"/>
                </a:solidFill>
                <a:latin typeface="+mj-lt"/>
              </a:rPr>
              <a:t>Clears out thick understory</a:t>
            </a:r>
          </a:p>
          <a:p>
            <a:pPr marL="355600" indent="-173038" eaLnBrk="1" hangingPunct="1">
              <a:buClrTx/>
              <a:buFont typeface="Arial" panose="020B0604020202020204" pitchFamily="34" charset="0"/>
              <a:buChar char="•"/>
              <a:defRPr/>
            </a:pPr>
            <a:r>
              <a:rPr lang="en-US" altLang="en-US" sz="2800" b="1" dirty="0">
                <a:solidFill>
                  <a:srgbClr val="00B050"/>
                </a:solidFill>
                <a:latin typeface="+mn-lt"/>
              </a:rPr>
              <a:t>Increases soil nitrogen</a:t>
            </a:r>
          </a:p>
          <a:p>
            <a:pPr marL="355600" indent="-173038" eaLnBrk="1" hangingPunct="1">
              <a:buClrTx/>
              <a:buFont typeface="Arial" panose="020B0604020202020204" pitchFamily="34" charset="0"/>
              <a:buChar char="•"/>
              <a:defRPr/>
            </a:pPr>
            <a:r>
              <a:rPr lang="en-US" altLang="en-US" sz="2800" b="1" dirty="0">
                <a:solidFill>
                  <a:srgbClr val="00B050"/>
                </a:solidFill>
                <a:latin typeface="+mj-lt"/>
              </a:rPr>
              <a:t>Promotes natural regrowth cycle</a:t>
            </a:r>
          </a:p>
          <a:p>
            <a:pPr marL="355600" indent="-173038" eaLnBrk="1" hangingPunct="1">
              <a:buClrTx/>
              <a:buFont typeface="Arial" panose="020B0604020202020204" pitchFamily="34" charset="0"/>
              <a:buChar char="•"/>
              <a:defRPr/>
            </a:pPr>
            <a:r>
              <a:rPr lang="en-US" altLang="en-US" sz="2800" b="1" dirty="0">
                <a:solidFill>
                  <a:srgbClr val="00B050"/>
                </a:solidFill>
                <a:latin typeface="+mj-lt"/>
              </a:rPr>
              <a:t>Beneficial to plants and animals</a:t>
            </a:r>
          </a:p>
          <a:p>
            <a:pPr marL="0" indent="0" eaLnBrk="1" hangingPunct="1">
              <a:buNone/>
              <a:defRPr/>
            </a:pPr>
            <a:endParaRPr lang="en-US" altLang="en-US" sz="1200" b="1" dirty="0">
              <a:latin typeface="+mj-lt"/>
            </a:endParaRPr>
          </a:p>
          <a:p>
            <a:pPr marL="355600" indent="-173038" eaLnBrk="1" hangingPunct="1">
              <a:buClrTx/>
              <a:buFont typeface="Arial" panose="020B0604020202020204" pitchFamily="34" charset="0"/>
              <a:buChar char="•"/>
              <a:defRPr/>
            </a:pPr>
            <a:r>
              <a:rPr lang="en-US" altLang="en-US" sz="2800" b="1" dirty="0">
                <a:solidFill>
                  <a:srgbClr val="C00000"/>
                </a:solidFill>
                <a:latin typeface="+mj-lt"/>
              </a:rPr>
              <a:t>Property damage</a:t>
            </a:r>
          </a:p>
          <a:p>
            <a:pPr marL="720725" indent="-173038" eaLnBrk="1" hangingPunct="1">
              <a:buClrTx/>
              <a:buFont typeface="Arial" panose="020B0604020202020204" pitchFamily="34" charset="0"/>
              <a:buChar char="•"/>
              <a:defRPr/>
            </a:pPr>
            <a:r>
              <a:rPr lang="en-US" altLang="en-US" b="1" dirty="0">
                <a:solidFill>
                  <a:srgbClr val="C00000"/>
                </a:solidFill>
                <a:latin typeface="+mj-lt"/>
              </a:rPr>
              <a:t>Private</a:t>
            </a:r>
          </a:p>
          <a:p>
            <a:pPr marL="720725" indent="-173038" eaLnBrk="1" hangingPunct="1">
              <a:buClrTx/>
              <a:buFont typeface="Arial" panose="020B0604020202020204" pitchFamily="34" charset="0"/>
              <a:buChar char="•"/>
              <a:defRPr/>
            </a:pPr>
            <a:r>
              <a:rPr lang="en-US" altLang="en-US" b="1" dirty="0">
                <a:solidFill>
                  <a:srgbClr val="C00000"/>
                </a:solidFill>
                <a:latin typeface="+mj-lt"/>
              </a:rPr>
              <a:t>Corporate</a:t>
            </a:r>
          </a:p>
          <a:p>
            <a:pPr marL="720725" indent="-173038" eaLnBrk="1" hangingPunct="1">
              <a:buClrTx/>
              <a:buFont typeface="Arial" panose="020B0604020202020204" pitchFamily="34" charset="0"/>
              <a:buChar char="•"/>
              <a:defRPr/>
            </a:pPr>
            <a:r>
              <a:rPr lang="en-US" altLang="en-US" b="1" dirty="0">
                <a:solidFill>
                  <a:srgbClr val="C00000"/>
                </a:solidFill>
                <a:latin typeface="+mj-lt"/>
              </a:rPr>
              <a:t>Infrastructure</a:t>
            </a:r>
          </a:p>
          <a:p>
            <a:pPr marL="355600" indent="-173038" eaLnBrk="1" hangingPunct="1">
              <a:buClrTx/>
              <a:buFont typeface="Arial" panose="020B0604020202020204" pitchFamily="34" charset="0"/>
              <a:buChar char="•"/>
              <a:defRPr/>
            </a:pPr>
            <a:r>
              <a:rPr lang="en-US" altLang="en-US" sz="2800" b="1" dirty="0">
                <a:solidFill>
                  <a:srgbClr val="C00000"/>
                </a:solidFill>
                <a:latin typeface="+mj-lt"/>
              </a:rPr>
              <a:t>Loss of commercial timber</a:t>
            </a:r>
          </a:p>
          <a:p>
            <a:pPr marL="355600" indent="-173038" eaLnBrk="1" hangingPunct="1">
              <a:buClrTx/>
              <a:buFont typeface="Arial" panose="020B0604020202020204" pitchFamily="34" charset="0"/>
              <a:buChar char="•"/>
              <a:defRPr/>
            </a:pPr>
            <a:r>
              <a:rPr lang="en-US" altLang="en-US" sz="2800" b="1" dirty="0">
                <a:solidFill>
                  <a:srgbClr val="C00000"/>
                </a:solidFill>
                <a:latin typeface="+mj-lt"/>
              </a:rPr>
              <a:t>Injury and health issues (fire and smoke)</a:t>
            </a:r>
          </a:p>
        </p:txBody>
      </p:sp>
      <p:sp>
        <p:nvSpPr>
          <p:cNvPr id="2" name="Slide Number Placeholder 1"/>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fld id="{417AD33D-438D-4AA5-849A-FA82CB8F9BCB}" type="slidenum">
              <a:rPr lang="en-US" altLang="en-US">
                <a:solidFill>
                  <a:prstClr val="black"/>
                </a:solidFill>
                <a:latin typeface="Calibri" panose="020F0502020204030204" pitchFamily="34" charset="0"/>
              </a:rPr>
              <a:pPr eaLnBrk="1" fontAlgn="base" hangingPunct="1">
                <a:spcBef>
                  <a:spcPct val="0"/>
                </a:spcBef>
                <a:spcAft>
                  <a:spcPct val="0"/>
                </a:spcAft>
              </a:pPr>
              <a:t>7</a:t>
            </a:fld>
            <a:endParaRPr lang="en-US" altLang="en-US">
              <a:solidFill>
                <a:prstClr val="black"/>
              </a:solidFill>
              <a:latin typeface="Calibri" panose="020F0502020204030204" pitchFamily="34" charset="0"/>
            </a:endParaRPr>
          </a:p>
        </p:txBody>
      </p:sp>
      <p:sp>
        <p:nvSpPr>
          <p:cNvPr id="13"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008000"/>
                </a:solidFill>
                <a:latin typeface="+mj-lt"/>
              </a:rPr>
              <a:t>Positives and </a:t>
            </a:r>
            <a:r>
              <a:rPr lang="en-US" altLang="en-US" sz="3600" dirty="0">
                <a:solidFill>
                  <a:srgbClr val="C00000"/>
                </a:solidFill>
                <a:latin typeface="+mj-lt"/>
              </a:rPr>
              <a:t>Negatives</a:t>
            </a:r>
          </a:p>
        </p:txBody>
      </p:sp>
      <p:sp>
        <p:nvSpPr>
          <p:cNvPr id="7" name="Rectangle 7"/>
          <p:cNvSpPr txBox="1">
            <a:spLocks noChangeArrowheads="1"/>
          </p:cNvSpPr>
          <p:nvPr/>
        </p:nvSpPr>
        <p:spPr bwMode="auto">
          <a:xfrm>
            <a:off x="4632960" y="3403858"/>
            <a:ext cx="4439920" cy="201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defTabSz="342900" rtl="0" eaLnBrk="0" fontAlgn="base" hangingPunct="0">
              <a:spcBef>
                <a:spcPct val="20000"/>
              </a:spcBef>
              <a:spcAft>
                <a:spcPct val="0"/>
              </a:spcAft>
              <a:buClr>
                <a:srgbClr val="306120"/>
              </a:buClr>
              <a:buFont typeface="Wingdings" charset="2"/>
              <a:buChar char="§"/>
              <a:defRPr sz="2400" kern="1200">
                <a:solidFill>
                  <a:schemeClr val="tx1"/>
                </a:solidFill>
                <a:latin typeface="Myriad Pro"/>
                <a:ea typeface="Myriad Pro"/>
                <a:cs typeface="Myriad Pro"/>
              </a:defRPr>
            </a:lvl1pPr>
            <a:lvl2pPr marL="557213" indent="-214313" algn="l" defTabSz="342900" rtl="0" eaLnBrk="0" fontAlgn="base" hangingPunct="0">
              <a:spcBef>
                <a:spcPct val="20000"/>
              </a:spcBef>
              <a:spcAft>
                <a:spcPct val="0"/>
              </a:spcAft>
              <a:buClr>
                <a:srgbClr val="306120"/>
              </a:buClr>
              <a:buFont typeface="Wingdings" charset="2"/>
              <a:buChar char="§"/>
              <a:defRPr sz="2100" kern="1200">
                <a:solidFill>
                  <a:schemeClr val="tx1"/>
                </a:solidFill>
                <a:latin typeface="Myriad Pro"/>
                <a:ea typeface="Myriad Pro"/>
                <a:cs typeface="Myriad Pro"/>
              </a:defRPr>
            </a:lvl2pPr>
            <a:lvl3pPr marL="857250" indent="-171450" algn="l" defTabSz="342900" rtl="0" eaLnBrk="0" fontAlgn="base" hangingPunct="0">
              <a:spcBef>
                <a:spcPct val="20000"/>
              </a:spcBef>
              <a:spcAft>
                <a:spcPct val="0"/>
              </a:spcAft>
              <a:buClr>
                <a:srgbClr val="306120"/>
              </a:buClr>
              <a:buFont typeface="Wingdings" charset="2"/>
              <a:buChar char="§"/>
              <a:defRPr sz="1800" kern="1200">
                <a:solidFill>
                  <a:schemeClr val="tx1"/>
                </a:solidFill>
                <a:latin typeface="Myriad Pro"/>
                <a:ea typeface="Myriad Pro"/>
                <a:cs typeface="Myriad Pro"/>
              </a:defRPr>
            </a:lvl3pPr>
            <a:lvl4pPr marL="1200150" indent="-171450" algn="l" defTabSz="342900" rtl="0" eaLnBrk="0" fontAlgn="base" hangingPunct="0">
              <a:spcBef>
                <a:spcPct val="20000"/>
              </a:spcBef>
              <a:spcAft>
                <a:spcPct val="0"/>
              </a:spcAft>
              <a:buClr>
                <a:srgbClr val="306120"/>
              </a:buClr>
              <a:buFont typeface="Wingdings" charset="2"/>
              <a:buChar char="§"/>
              <a:defRPr sz="1500" kern="1200">
                <a:solidFill>
                  <a:schemeClr val="tx1"/>
                </a:solidFill>
                <a:latin typeface="Myriad Pro"/>
                <a:ea typeface="Myriad Pro"/>
                <a:cs typeface="Myriad Pro"/>
              </a:defRPr>
            </a:lvl4pPr>
            <a:lvl5pPr marL="1543050" indent="-171450" algn="l" defTabSz="342900" rtl="0" eaLnBrk="0" fontAlgn="base" hangingPunct="0">
              <a:spcBef>
                <a:spcPct val="20000"/>
              </a:spcBef>
              <a:spcAft>
                <a:spcPct val="0"/>
              </a:spcAft>
              <a:buClr>
                <a:srgbClr val="306120"/>
              </a:buClr>
              <a:buFont typeface="Wingdings" charset="2"/>
              <a:buChar char="§"/>
              <a:defRPr sz="1500" kern="1200">
                <a:solidFill>
                  <a:schemeClr val="tx1"/>
                </a:solidFill>
                <a:latin typeface="Myriad Pro"/>
                <a:ea typeface="Myriad Pro"/>
                <a:cs typeface="Myriad Pro"/>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eaLnBrk="1" hangingPunct="1">
              <a:buFont typeface="Wingdings" charset="2"/>
              <a:buNone/>
              <a:defRPr/>
            </a:pPr>
            <a:r>
              <a:rPr lang="en-US" altLang="en-US" sz="2800" b="1" dirty="0">
                <a:latin typeface="+mj-lt"/>
              </a:rPr>
              <a:t>How do we balance the ecological benefits with the loss of values and the threat to human habitation?</a:t>
            </a:r>
          </a:p>
        </p:txBody>
      </p:sp>
      <p:pic>
        <p:nvPicPr>
          <p:cNvPr id="8"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18546" y="803798"/>
            <a:ext cx="2329405" cy="2569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5504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1" name="Rectangle 10"/>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fld id="{417AD33D-438D-4AA5-849A-FA82CB8F9BCB}" type="slidenum">
              <a:rPr lang="en-US" altLang="en-US">
                <a:solidFill>
                  <a:prstClr val="black"/>
                </a:solidFill>
                <a:latin typeface="Calibri" panose="020F0502020204030204" pitchFamily="34" charset="0"/>
              </a:rPr>
              <a:pPr eaLnBrk="1" fontAlgn="base" hangingPunct="1">
                <a:spcBef>
                  <a:spcPct val="0"/>
                </a:spcBef>
                <a:spcAft>
                  <a:spcPct val="0"/>
                </a:spcAft>
              </a:pPr>
              <a:t>8</a:t>
            </a:fld>
            <a:endParaRPr lang="en-US" altLang="en-US">
              <a:solidFill>
                <a:prstClr val="black"/>
              </a:solidFill>
              <a:latin typeface="Calibri" panose="020F0502020204030204" pitchFamily="34" charset="0"/>
            </a:endParaRPr>
          </a:p>
        </p:txBody>
      </p:sp>
      <p:sp>
        <p:nvSpPr>
          <p:cNvPr id="13"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Part of the answer: Programs</a:t>
            </a:r>
          </a:p>
        </p:txBody>
      </p:sp>
      <p:pic>
        <p:nvPicPr>
          <p:cNvPr id="1026" name="Picture 2" descr="https://firesmartcanada.ca/wp-content/uploads/2022/01/FS_Home-Ignition-Zone-05-Graphic-JULY-2019.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35246" y="1075918"/>
            <a:ext cx="3890364" cy="2520000"/>
          </a:xfrm>
          <a:prstGeom prst="rect">
            <a:avLst/>
          </a:prstGeom>
          <a:noFill/>
          <a:ln w="12700">
            <a:solidFill>
              <a:srgbClr val="008000"/>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378200" y="3602999"/>
            <a:ext cx="5765800" cy="318761"/>
          </a:xfrm>
          <a:prstGeom prst="rect">
            <a:avLst/>
          </a:prstGeom>
        </p:spPr>
        <p:txBody>
          <a:bodyPr wrap="square">
            <a:spAutoFit/>
          </a:bodyPr>
          <a:lstStyle/>
          <a:p>
            <a:r>
              <a:rPr lang="en-CA" sz="1400" b="1" dirty="0"/>
              <a:t>https://firesmartcanada.ca/programs/firesmart-home-partners-program/</a:t>
            </a:r>
          </a:p>
        </p:txBody>
      </p:sp>
      <p:sp>
        <p:nvSpPr>
          <p:cNvPr id="6151" name="Rectangle 7"/>
          <p:cNvSpPr>
            <a:spLocks noGrp="1" noChangeArrowheads="1"/>
          </p:cNvSpPr>
          <p:nvPr>
            <p:ph idx="1"/>
          </p:nvPr>
        </p:nvSpPr>
        <p:spPr>
          <a:xfrm>
            <a:off x="0" y="1022539"/>
            <a:ext cx="6075680" cy="2753180"/>
          </a:xfrm>
          <a:effectLst/>
        </p:spPr>
        <p:txBody>
          <a:bodyPr/>
          <a:lstStyle/>
          <a:p>
            <a:pPr marL="355600" indent="-173038" eaLnBrk="1" hangingPunct="1">
              <a:buFont typeface="Arial" panose="020B0604020202020204" pitchFamily="34" charset="0"/>
              <a:buChar char="•"/>
              <a:defRPr/>
            </a:pPr>
            <a:r>
              <a:rPr lang="en-US" altLang="en-US" sz="2800" b="1" dirty="0">
                <a:latin typeface="+mj-lt"/>
              </a:rPr>
              <a:t>Canadian Wildland Fire Strategy</a:t>
            </a:r>
          </a:p>
          <a:p>
            <a:pPr marL="355600" indent="-173038" eaLnBrk="1" hangingPunct="1">
              <a:buFont typeface="Arial" panose="020B0604020202020204" pitchFamily="34" charset="0"/>
              <a:buChar char="•"/>
              <a:defRPr/>
            </a:pPr>
            <a:r>
              <a:rPr lang="en-US" altLang="en-US" sz="2800" b="1" dirty="0">
                <a:latin typeface="+mj-lt"/>
              </a:rPr>
              <a:t>Blueprint for Wildland Fire Science</a:t>
            </a:r>
          </a:p>
          <a:p>
            <a:pPr marL="355600" indent="-173038" eaLnBrk="1" hangingPunct="1">
              <a:buFont typeface="Arial" panose="020B0604020202020204" pitchFamily="34" charset="0"/>
              <a:buChar char="•"/>
              <a:defRPr/>
            </a:pPr>
            <a:r>
              <a:rPr lang="en-US" altLang="en-US" sz="2800" b="1" dirty="0" err="1">
                <a:latin typeface="+mj-lt"/>
              </a:rPr>
              <a:t>FireSmart</a:t>
            </a:r>
            <a:endParaRPr lang="en-US" altLang="en-US" sz="2800" b="1" dirty="0">
              <a:latin typeface="+mj-lt"/>
            </a:endParaRPr>
          </a:p>
          <a:p>
            <a:pPr marL="355600" indent="-173038" eaLnBrk="1" hangingPunct="1">
              <a:buFont typeface="Arial" panose="020B0604020202020204" pitchFamily="34" charset="0"/>
              <a:buChar char="•"/>
              <a:defRPr/>
            </a:pPr>
            <a:r>
              <a:rPr lang="en-US" altLang="en-US" sz="2800" b="1" dirty="0">
                <a:latin typeface="+mj-lt"/>
              </a:rPr>
              <a:t>Prescribed burns (PBs)</a:t>
            </a:r>
          </a:p>
          <a:p>
            <a:pPr marL="355600" indent="-173038" eaLnBrk="1" hangingPunct="1">
              <a:buFont typeface="Arial" panose="020B0604020202020204" pitchFamily="34" charset="0"/>
              <a:buChar char="•"/>
              <a:defRPr/>
            </a:pPr>
            <a:r>
              <a:rPr lang="en-US" altLang="en-US" sz="2800" b="1" dirty="0">
                <a:latin typeface="+mj-lt"/>
              </a:rPr>
              <a:t>Which fires can be let burn?</a:t>
            </a:r>
          </a:p>
        </p:txBody>
      </p:sp>
      <p:pic>
        <p:nvPicPr>
          <p:cNvPr id="12" name="Picture 4"/>
          <p:cNvPicPr>
            <a:picLocks noChangeAspect="1" noChangeArrowheads="1"/>
          </p:cNvPicPr>
          <p:nvPr/>
        </p:nvPicPr>
        <p:blipFill>
          <a:blip r:embed="rId4"/>
          <a:srcRect/>
          <a:stretch>
            <a:fillRect/>
          </a:stretch>
        </p:blipFill>
        <p:spPr bwMode="auto">
          <a:xfrm>
            <a:off x="289560" y="3820160"/>
            <a:ext cx="2667000" cy="246221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38776" y="3995034"/>
            <a:ext cx="3505200" cy="2276475"/>
          </a:xfrm>
          <a:prstGeom prst="rect">
            <a:avLst/>
          </a:prstGeom>
          <a:ln w="12700">
            <a:solidFill>
              <a:srgbClr val="0000FF"/>
            </a:solidFill>
          </a:ln>
        </p:spPr>
      </p:pic>
      <p:sp>
        <p:nvSpPr>
          <p:cNvPr id="15" name="Rectangle 1028"/>
          <p:cNvSpPr>
            <a:spLocks noChangeArrowheads="1"/>
          </p:cNvSpPr>
          <p:nvPr/>
        </p:nvSpPr>
        <p:spPr bwMode="auto">
          <a:xfrm>
            <a:off x="3417888" y="4138498"/>
            <a:ext cx="2099944" cy="208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spcBef>
                <a:spcPct val="20000"/>
              </a:spcBef>
              <a:buClr>
                <a:srgbClr val="306120"/>
              </a:buClr>
              <a:buFont typeface="Wingdings" panose="05000000000000000000" pitchFamily="2" charset="2"/>
              <a:buChar char="§"/>
              <a:defRPr sz="3200">
                <a:solidFill>
                  <a:schemeClr val="tx1"/>
                </a:solidFill>
                <a:latin typeface="Myriad Pro"/>
                <a:ea typeface="Myriad Pro"/>
                <a:cs typeface="Myriad Pro"/>
              </a:defRPr>
            </a:lvl1pPr>
            <a:lvl2pPr marL="742950" indent="-285750" eaLnBrk="0" hangingPunct="0">
              <a:spcBef>
                <a:spcPct val="20000"/>
              </a:spcBef>
              <a:buClr>
                <a:srgbClr val="306120"/>
              </a:buClr>
              <a:buFont typeface="Wingdings" panose="05000000000000000000" pitchFamily="2" charset="2"/>
              <a:buChar char="§"/>
              <a:defRPr sz="2800">
                <a:solidFill>
                  <a:schemeClr val="tx1"/>
                </a:solidFill>
                <a:latin typeface="Myriad Pro"/>
                <a:ea typeface="Myriad Pro"/>
                <a:cs typeface="Myriad Pro"/>
              </a:defRPr>
            </a:lvl2pPr>
            <a:lvl3pPr marL="1143000" indent="-228600" eaLnBrk="0" hangingPunct="0">
              <a:spcBef>
                <a:spcPct val="20000"/>
              </a:spcBef>
              <a:buClr>
                <a:srgbClr val="306120"/>
              </a:buClr>
              <a:buFont typeface="Wingdings" panose="05000000000000000000" pitchFamily="2" charset="2"/>
              <a:buChar char="§"/>
              <a:defRPr sz="2400">
                <a:solidFill>
                  <a:schemeClr val="tx1"/>
                </a:solidFill>
                <a:latin typeface="Myriad Pro"/>
                <a:ea typeface="Myriad Pro"/>
                <a:cs typeface="Myriad Pro"/>
              </a:defRPr>
            </a:lvl3pPr>
            <a:lvl4pPr marL="16002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4pPr>
            <a:lvl5pPr marL="2057400" indent="-228600" eaLnBrk="0" hangingPunct="0">
              <a:spcBef>
                <a:spcPct val="20000"/>
              </a:spcBef>
              <a:buClr>
                <a:srgbClr val="306120"/>
              </a:buClr>
              <a:buFont typeface="Wingdings" panose="05000000000000000000" pitchFamily="2" charset="2"/>
              <a:buChar char="§"/>
              <a:defRPr sz="2000">
                <a:solidFill>
                  <a:schemeClr val="tx1"/>
                </a:solidFill>
                <a:latin typeface="Myriad Pro"/>
                <a:ea typeface="Myriad Pro"/>
                <a:cs typeface="Myriad Pro"/>
              </a:defRPr>
            </a:lvl5pPr>
            <a:lvl6pPr marL="25146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6pPr>
            <a:lvl7pPr marL="29718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7pPr>
            <a:lvl8pPr marL="34290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8pPr>
            <a:lvl9pPr marL="3886200" indent="-228600" eaLnBrk="0" fontAlgn="base" hangingPunct="0">
              <a:spcBef>
                <a:spcPct val="20000"/>
              </a:spcBef>
              <a:spcAft>
                <a:spcPct val="0"/>
              </a:spcAft>
              <a:buClr>
                <a:srgbClr val="306120"/>
              </a:buClr>
              <a:buFont typeface="Wingdings" panose="05000000000000000000" pitchFamily="2" charset="2"/>
              <a:buChar char="§"/>
              <a:defRPr sz="2000">
                <a:solidFill>
                  <a:schemeClr val="tx1"/>
                </a:solidFill>
                <a:latin typeface="Myriad Pro"/>
                <a:ea typeface="Myriad Pro"/>
                <a:cs typeface="Myriad Pro"/>
              </a:defRPr>
            </a:lvl9pPr>
          </a:lstStyle>
          <a:p>
            <a:pPr eaLnBrk="1" fontAlgn="base" hangingPunct="1">
              <a:lnSpc>
                <a:spcPct val="90000"/>
              </a:lnSpc>
              <a:spcAft>
                <a:spcPct val="0"/>
              </a:spcAft>
              <a:buClrTx/>
              <a:buNone/>
            </a:pPr>
            <a:r>
              <a:rPr lang="en-US" altLang="en-US" sz="2400" b="1" dirty="0">
                <a:solidFill>
                  <a:prstClr val="black"/>
                </a:solidFill>
                <a:latin typeface="+mn-lt"/>
              </a:rPr>
              <a:t>The Canadian Forest Service has conducted fire research since the 1920s</a:t>
            </a:r>
          </a:p>
        </p:txBody>
      </p:sp>
    </p:spTree>
    <p:extLst>
      <p:ext uri="{BB962C8B-B14F-4D97-AF65-F5344CB8AC3E}">
        <p14:creationId xmlns:p14="http://schemas.microsoft.com/office/powerpoint/2010/main" val="3879031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1" name="Rectangle 10"/>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fld id="{417AD33D-438D-4AA5-849A-FA82CB8F9BCB}" type="slidenum">
              <a:rPr lang="en-US" altLang="en-US">
                <a:solidFill>
                  <a:prstClr val="black"/>
                </a:solidFill>
                <a:latin typeface="Calibri" panose="020F0502020204030204" pitchFamily="34" charset="0"/>
              </a:rPr>
              <a:pPr eaLnBrk="1" fontAlgn="base" hangingPunct="1">
                <a:spcBef>
                  <a:spcPct val="0"/>
                </a:spcBef>
                <a:spcAft>
                  <a:spcPct val="0"/>
                </a:spcAft>
              </a:pPr>
              <a:t>9</a:t>
            </a:fld>
            <a:endParaRPr lang="en-US" altLang="en-US">
              <a:solidFill>
                <a:prstClr val="black"/>
              </a:solidFill>
              <a:latin typeface="Calibri" panose="020F0502020204030204" pitchFamily="34" charset="0"/>
            </a:endParaRPr>
          </a:p>
        </p:txBody>
      </p:sp>
      <p:sp>
        <p:nvSpPr>
          <p:cNvPr id="13" name="Rectangle 2"/>
          <p:cNvSpPr txBox="1">
            <a:spLocks noChangeArrowheads="1"/>
          </p:cNvSpPr>
          <p:nvPr/>
        </p:nvSpPr>
        <p:spPr bwMode="auto">
          <a:xfrm>
            <a:off x="213360" y="274638"/>
            <a:ext cx="87376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FF9900"/>
                </a:solidFill>
                <a:latin typeface="+mj-lt"/>
              </a:rPr>
              <a:t>Fire Suppression</a:t>
            </a:r>
          </a:p>
        </p:txBody>
      </p:sp>
      <p:sp>
        <p:nvSpPr>
          <p:cNvPr id="7" name="Rectangle 8"/>
          <p:cNvSpPr txBox="1">
            <a:spLocks noChangeArrowheads="1"/>
          </p:cNvSpPr>
          <p:nvPr/>
        </p:nvSpPr>
        <p:spPr bwMode="auto">
          <a:xfrm>
            <a:off x="213361" y="1134034"/>
            <a:ext cx="5224710" cy="4829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defTabSz="342900" rtl="0" eaLnBrk="0" fontAlgn="base" hangingPunct="0">
              <a:spcBef>
                <a:spcPct val="20000"/>
              </a:spcBef>
              <a:spcAft>
                <a:spcPct val="0"/>
              </a:spcAft>
              <a:buClr>
                <a:srgbClr val="306120"/>
              </a:buClr>
              <a:buFont typeface="Wingdings" charset="2"/>
              <a:buChar char="§"/>
              <a:defRPr sz="2400" kern="1200">
                <a:solidFill>
                  <a:schemeClr val="tx1"/>
                </a:solidFill>
                <a:latin typeface="Myriad Pro"/>
                <a:ea typeface="Myriad Pro"/>
                <a:cs typeface="Myriad Pro"/>
              </a:defRPr>
            </a:lvl1pPr>
            <a:lvl2pPr marL="557213" indent="-214313" algn="l" defTabSz="342900" rtl="0" eaLnBrk="0" fontAlgn="base" hangingPunct="0">
              <a:spcBef>
                <a:spcPct val="20000"/>
              </a:spcBef>
              <a:spcAft>
                <a:spcPct val="0"/>
              </a:spcAft>
              <a:buClr>
                <a:srgbClr val="306120"/>
              </a:buClr>
              <a:buFont typeface="Wingdings" charset="2"/>
              <a:buChar char="§"/>
              <a:defRPr sz="2100" kern="1200">
                <a:solidFill>
                  <a:schemeClr val="tx1"/>
                </a:solidFill>
                <a:latin typeface="Myriad Pro"/>
                <a:ea typeface="Myriad Pro"/>
                <a:cs typeface="Myriad Pro"/>
              </a:defRPr>
            </a:lvl2pPr>
            <a:lvl3pPr marL="857250" indent="-171450" algn="l" defTabSz="342900" rtl="0" eaLnBrk="0" fontAlgn="base" hangingPunct="0">
              <a:spcBef>
                <a:spcPct val="20000"/>
              </a:spcBef>
              <a:spcAft>
                <a:spcPct val="0"/>
              </a:spcAft>
              <a:buClr>
                <a:srgbClr val="306120"/>
              </a:buClr>
              <a:buFont typeface="Wingdings" charset="2"/>
              <a:buChar char="§"/>
              <a:defRPr sz="1800" kern="1200">
                <a:solidFill>
                  <a:schemeClr val="tx1"/>
                </a:solidFill>
                <a:latin typeface="Myriad Pro"/>
                <a:ea typeface="Myriad Pro"/>
                <a:cs typeface="Myriad Pro"/>
              </a:defRPr>
            </a:lvl3pPr>
            <a:lvl4pPr marL="1200150" indent="-171450" algn="l" defTabSz="342900" rtl="0" eaLnBrk="0" fontAlgn="base" hangingPunct="0">
              <a:spcBef>
                <a:spcPct val="20000"/>
              </a:spcBef>
              <a:spcAft>
                <a:spcPct val="0"/>
              </a:spcAft>
              <a:buClr>
                <a:srgbClr val="306120"/>
              </a:buClr>
              <a:buFont typeface="Wingdings" charset="2"/>
              <a:buChar char="§"/>
              <a:defRPr sz="1500" kern="1200">
                <a:solidFill>
                  <a:schemeClr val="tx1"/>
                </a:solidFill>
                <a:latin typeface="Myriad Pro"/>
                <a:ea typeface="Myriad Pro"/>
                <a:cs typeface="Myriad Pro"/>
              </a:defRPr>
            </a:lvl4pPr>
            <a:lvl5pPr marL="1543050" indent="-171450" algn="l" defTabSz="342900" rtl="0" eaLnBrk="0" fontAlgn="base" hangingPunct="0">
              <a:spcBef>
                <a:spcPct val="20000"/>
              </a:spcBef>
              <a:spcAft>
                <a:spcPct val="0"/>
              </a:spcAft>
              <a:buClr>
                <a:srgbClr val="306120"/>
              </a:buClr>
              <a:buFont typeface="Wingdings" charset="2"/>
              <a:buChar char="§"/>
              <a:defRPr sz="1500" kern="1200">
                <a:solidFill>
                  <a:schemeClr val="tx1"/>
                </a:solidFill>
                <a:latin typeface="Myriad Pro"/>
                <a:ea typeface="Myriad Pro"/>
                <a:cs typeface="Myriad Pro"/>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179388" indent="-179388" eaLnBrk="1" hangingPunct="1">
              <a:buFont typeface="Arial" panose="020B0604020202020204" pitchFamily="34" charset="0"/>
              <a:buChar char="•"/>
              <a:defRPr/>
            </a:pPr>
            <a:r>
              <a:rPr lang="en-US" altLang="en-US" sz="2800" b="1" dirty="0">
                <a:latin typeface="+mj-lt"/>
              </a:rPr>
              <a:t>$500M - $1B spent fighting fire</a:t>
            </a:r>
          </a:p>
          <a:p>
            <a:pPr marL="358775" indent="-179388" eaLnBrk="1" hangingPunct="1">
              <a:buFont typeface="Arial" panose="020B0604020202020204" pitchFamily="34" charset="0"/>
              <a:buChar char="•"/>
              <a:defRPr/>
            </a:pPr>
            <a:r>
              <a:rPr lang="en-US" altLang="en-US" b="1" dirty="0">
                <a:latin typeface="+mj-lt"/>
              </a:rPr>
              <a:t>Provinces/territories</a:t>
            </a:r>
          </a:p>
          <a:p>
            <a:pPr marL="358775" indent="-179388" eaLnBrk="1" hangingPunct="1">
              <a:buFont typeface="Arial" panose="020B0604020202020204" pitchFamily="34" charset="0"/>
              <a:buChar char="•"/>
              <a:defRPr/>
            </a:pPr>
            <a:r>
              <a:rPr lang="en-US" altLang="en-US" b="1" dirty="0">
                <a:latin typeface="+mj-lt"/>
              </a:rPr>
              <a:t>Parks Canada</a:t>
            </a:r>
          </a:p>
          <a:p>
            <a:pPr marL="358775" indent="-179388" eaLnBrk="1" hangingPunct="1">
              <a:buFont typeface="Arial" panose="020B0604020202020204" pitchFamily="34" charset="0"/>
              <a:buChar char="•"/>
              <a:defRPr/>
            </a:pPr>
            <a:r>
              <a:rPr lang="en-US" altLang="en-US" b="1" dirty="0">
                <a:latin typeface="+mj-lt"/>
              </a:rPr>
              <a:t>DND</a:t>
            </a:r>
          </a:p>
          <a:p>
            <a:pPr marL="358775" indent="-179388" eaLnBrk="1" hangingPunct="1">
              <a:buFont typeface="Arial" panose="020B0604020202020204" pitchFamily="34" charset="0"/>
              <a:buChar char="•"/>
              <a:defRPr/>
            </a:pPr>
            <a:r>
              <a:rPr lang="en-US" altLang="en-US" b="1" dirty="0">
                <a:latin typeface="+mj-lt"/>
              </a:rPr>
              <a:t>First Nations</a:t>
            </a:r>
          </a:p>
          <a:p>
            <a:pPr marL="358775" indent="-179388" eaLnBrk="1" hangingPunct="1">
              <a:buFont typeface="Arial" panose="020B0604020202020204" pitchFamily="34" charset="0"/>
              <a:buChar char="•"/>
              <a:defRPr/>
            </a:pPr>
            <a:endParaRPr lang="en-US" altLang="en-US" b="1" dirty="0">
              <a:latin typeface="+mj-lt"/>
            </a:endParaRPr>
          </a:p>
          <a:p>
            <a:pPr marL="179388" indent="-179388" eaLnBrk="1" hangingPunct="1">
              <a:buFont typeface="Arial" panose="020B0604020202020204" pitchFamily="34" charset="0"/>
              <a:buChar char="•"/>
              <a:defRPr/>
            </a:pPr>
            <a:r>
              <a:rPr lang="en-US" altLang="en-US" sz="2800" b="1" dirty="0">
                <a:latin typeface="+mj-lt"/>
              </a:rPr>
              <a:t>Resources (people, equipment) are shared between agencies or other nations via CIFFC or regional Compacts</a:t>
            </a:r>
          </a:p>
        </p:txBody>
      </p:sp>
      <p:pic>
        <p:nvPicPr>
          <p:cNvPr id="8" name="Picture 7"/>
          <p:cNvPicPr>
            <a:picLocks noChangeAspect="1" noChangeArrowheads="1"/>
          </p:cNvPicPr>
          <p:nvPr/>
        </p:nvPicPr>
        <p:blipFill>
          <a:blip r:embed="rId3"/>
          <a:srcRect/>
          <a:stretch>
            <a:fillRect/>
          </a:stretch>
        </p:blipFill>
        <p:spPr bwMode="auto">
          <a:xfrm>
            <a:off x="5438070" y="1324536"/>
            <a:ext cx="2857500" cy="20943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4"/>
          <a:srcRect/>
          <a:stretch>
            <a:fillRect/>
          </a:stretch>
        </p:blipFill>
        <p:spPr bwMode="auto">
          <a:xfrm>
            <a:off x="5323770" y="3790321"/>
            <a:ext cx="2228850" cy="142636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5"/>
          <a:srcRect/>
          <a:stretch>
            <a:fillRect/>
          </a:stretch>
        </p:blipFill>
        <p:spPr bwMode="auto">
          <a:xfrm>
            <a:off x="6923970" y="2867586"/>
            <a:ext cx="2000250" cy="18466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55794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219619fd-75dc-48cb-820d-8f683a95dd8b}" enabled="1" method="Privileged" siteId="{05c95b33-90ca-49d5-b644-288b930b912b}" contentBits="1" removed="0"/>
</clbl:labelList>
</file>

<file path=docProps/app.xml><?xml version="1.0" encoding="utf-8"?>
<Properties xmlns="http://schemas.openxmlformats.org/officeDocument/2006/extended-properties" xmlns:vt="http://schemas.openxmlformats.org/officeDocument/2006/docPropsVTypes">
  <TotalTime>4848</TotalTime>
  <Words>4077</Words>
  <Application>Microsoft Office PowerPoint</Application>
  <PresentationFormat>On-screen Show (4:3)</PresentationFormat>
  <Paragraphs>1114</Paragraphs>
  <Slides>59</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59</vt:i4>
      </vt:variant>
    </vt:vector>
  </HeadingPairs>
  <TitlesOfParts>
    <vt:vector size="68" baseType="lpstr">
      <vt:lpstr>Arial</vt:lpstr>
      <vt:lpstr>Arial Black</vt:lpstr>
      <vt:lpstr>Calibri</vt:lpstr>
      <vt:lpstr>Corbel</vt:lpstr>
      <vt:lpstr>Myriad Pro</vt:lpstr>
      <vt:lpstr>Small Fonts</vt:lpstr>
      <vt:lpstr>Times New Roman</vt:lpstr>
      <vt:lpstr>Wingdings</vt:lpstr>
      <vt:lpstr>1_Office Theme</vt:lpstr>
      <vt:lpstr>An Introduction to Wildland Fire Weather and Science (“Fire 101”)</vt:lpstr>
      <vt:lpstr>Canada’s Forests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Basic Fire 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Canadian Forest Fire Danger Rating System (CFFDRS)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Forecasting Considerations for Fire Weather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Wildland Fire Information:   Canadian Wildland Fire  Information System (CWFIS)</vt:lpstr>
      <vt:lpstr>PowerPoint Presentation</vt:lpstr>
      <vt:lpstr>PowerPoint Presentation</vt:lpstr>
      <vt:lpstr>PowerPoint Presentation</vt:lpstr>
      <vt:lpstr>Fire Growth Modelling</vt:lpstr>
      <vt:lpstr>PowerPoint Presentation</vt:lpstr>
      <vt:lpstr>PowerPoint Presentation</vt:lpstr>
      <vt:lpstr>PowerPoint Presentation</vt:lpstr>
      <vt:lpstr>Interaction and Collaboration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NRCan  /  RNCan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dc:title>
  <dc:creator>Rev R</dc:creator>
  <cp:lastModifiedBy>Carr, Richard (he, him | il, lui)</cp:lastModifiedBy>
  <cp:revision>224</cp:revision>
  <dcterms:created xsi:type="dcterms:W3CDTF">2018-03-26T20:16:21Z</dcterms:created>
  <dcterms:modified xsi:type="dcterms:W3CDTF">2023-11-10T21:51:51Z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1_Office Theme:3</vt:lpwstr>
  </property>
  <property fmtid="{D5CDD505-2E9C-101B-9397-08002B2CF9AE}" pid="3" name="ClassificationContentMarkingHeaderText">
    <vt:lpwstr>UNCLASSIFIED - NON CLASSIFIÉ</vt:lpwstr>
  </property>
</Properties>
</file>