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16" r:id="rId2"/>
    <p:sldId id="391" r:id="rId3"/>
    <p:sldId id="499" r:id="rId4"/>
    <p:sldId id="400" r:id="rId5"/>
    <p:sldId id="513" r:id="rId6"/>
    <p:sldId id="428" r:id="rId7"/>
    <p:sldId id="396" r:id="rId8"/>
    <p:sldId id="394" r:id="rId9"/>
    <p:sldId id="399" r:id="rId10"/>
    <p:sldId id="539" r:id="rId11"/>
    <p:sldId id="374" r:id="rId12"/>
    <p:sldId id="377" r:id="rId13"/>
    <p:sldId id="504" r:id="rId14"/>
    <p:sldId id="538" r:id="rId15"/>
    <p:sldId id="404" r:id="rId16"/>
    <p:sldId id="503" r:id="rId17"/>
    <p:sldId id="398" r:id="rId18"/>
    <p:sldId id="303" r:id="rId19"/>
    <p:sldId id="360" r:id="rId20"/>
    <p:sldId id="505" r:id="rId21"/>
    <p:sldId id="506" r:id="rId22"/>
    <p:sldId id="507" r:id="rId23"/>
    <p:sldId id="508" r:id="rId24"/>
    <p:sldId id="512" r:id="rId25"/>
    <p:sldId id="509" r:id="rId26"/>
    <p:sldId id="510" r:id="rId27"/>
    <p:sldId id="429" r:id="rId28"/>
    <p:sldId id="411" r:id="rId29"/>
    <p:sldId id="412" r:id="rId30"/>
    <p:sldId id="269" r:id="rId31"/>
    <p:sldId id="415" r:id="rId32"/>
    <p:sldId id="518" r:id="rId33"/>
    <p:sldId id="540" r:id="rId34"/>
    <p:sldId id="384" r:id="rId35"/>
    <p:sldId id="537" r:id="rId36"/>
    <p:sldId id="367" r:id="rId37"/>
    <p:sldId id="541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FF5050"/>
    <a:srgbClr val="1482DC"/>
    <a:srgbClr val="0066CC"/>
    <a:srgbClr val="CC6600"/>
    <a:srgbClr val="FF0066"/>
    <a:srgbClr val="FF0000"/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2" autoAdjust="0"/>
    <p:restoredTop sz="82603" autoAdjust="0"/>
  </p:normalViewPr>
  <p:slideViewPr>
    <p:cSldViewPr>
      <p:cViewPr varScale="1">
        <p:scale>
          <a:sx n="55" d="100"/>
          <a:sy n="55" d="100"/>
        </p:scale>
        <p:origin x="14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94F533-66B5-4C03-BD98-05BEAAE7D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347AB9-AA3B-44AE-9519-6A6F100F8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028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October 19, 2021.</a:t>
            </a:r>
          </a:p>
        </p:txBody>
      </p:sp>
    </p:spTree>
    <p:extLst>
      <p:ext uri="{BB962C8B-B14F-4D97-AF65-F5344CB8AC3E}">
        <p14:creationId xmlns:p14="http://schemas.microsoft.com/office/powerpoint/2010/main" val="80966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2021. Condensed</a:t>
            </a:r>
            <a:r>
              <a:rPr lang="en-CA" baseline="0" dirty="0" smtClean="0"/>
              <a:t> material from several slides in previous course editions and </a:t>
            </a:r>
            <a:r>
              <a:rPr lang="en-CA" baseline="0" dirty="0" err="1" smtClean="0"/>
              <a:t>wordsmithed</a:t>
            </a:r>
            <a:r>
              <a:rPr lang="en-CA" baseline="0" dirty="0" smtClean="0"/>
              <a:t> a bit.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10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2021. Condensed</a:t>
            </a:r>
            <a:r>
              <a:rPr lang="en-CA" baseline="0" dirty="0" smtClean="0"/>
              <a:t> material from a couple slides from previous course editions.</a:t>
            </a:r>
          </a:p>
          <a:p>
            <a:endParaRPr lang="en-CA" dirty="0" smtClean="0"/>
          </a:p>
          <a:p>
            <a:r>
              <a:rPr lang="en-CA" dirty="0" smtClean="0"/>
              <a:t>Assume</a:t>
            </a:r>
            <a:r>
              <a:rPr lang="en-CA" baseline="0" dirty="0" smtClean="0"/>
              <a:t> some dew point, such as 10C. With T=34C, T-Td=24C, which gives RH ~ 20%.</a:t>
            </a:r>
          </a:p>
          <a:p>
            <a:r>
              <a:rPr lang="en-CA" baseline="0" dirty="0" smtClean="0"/>
              <a:t>The result, of course, depends on the dew point chosen and the assumption it remains constant.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12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19079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October 22, 2021. The lateral and satellite views of fires and pyro-</a:t>
            </a:r>
            <a:r>
              <a:rPr lang="en-CA" altLang="en-US" dirty="0" err="1" smtClean="0"/>
              <a:t>cbs</a:t>
            </a:r>
            <a:r>
              <a:rPr lang="en-CA" altLang="en-US" dirty="0" smtClean="0"/>
              <a:t> are not the same incident.</a:t>
            </a:r>
          </a:p>
          <a:p>
            <a:r>
              <a:rPr lang="en-CA" altLang="en-US" dirty="0" smtClean="0"/>
              <a:t>Note the pileus on top of the lateral view</a:t>
            </a:r>
            <a:r>
              <a:rPr lang="en-CA" altLang="en-US" baseline="0" dirty="0" smtClean="0"/>
              <a:t> plume – updraft has reached a moist layer.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39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January 2020: Added section title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537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1488312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2021. Reorganized material from previous</a:t>
            </a:r>
            <a:r>
              <a:rPr lang="en-CA" baseline="0" dirty="0" smtClean="0"/>
              <a:t> course editions.</a:t>
            </a:r>
            <a:endParaRPr lang="en-CA" dirty="0" smtClean="0"/>
          </a:p>
          <a:p>
            <a:r>
              <a:rPr lang="en-CA" dirty="0" smtClean="0"/>
              <a:t> </a:t>
            </a:r>
          </a:p>
          <a:p>
            <a:r>
              <a:rPr lang="en-CA" dirty="0" smtClean="0"/>
              <a:t>Donald A Haines. 1988. A Lower Atmospheric Stability Severity Haines Index for Wildlife (sic) Fires. USDA, Forest Service.</a:t>
            </a:r>
          </a:p>
          <a:p>
            <a:r>
              <a:rPr lang="en-CA" dirty="0" smtClean="0"/>
              <a:t> http://nwafiles.nwas.org/digest/papers/1988/Vol13-Issue2-May1988/Pg23-Haines.pdf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81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2021: Revised Factor</a:t>
            </a:r>
            <a:r>
              <a:rPr lang="en-CA" baseline="0" dirty="0" smtClean="0"/>
              <a:t> B 3</a:t>
            </a:r>
            <a:r>
              <a:rPr lang="en-CA" baseline="30000" dirty="0" smtClean="0"/>
              <a:t>rd</a:t>
            </a:r>
            <a:r>
              <a:rPr lang="en-CA" baseline="0" dirty="0" smtClean="0"/>
              <a:t> class to follow original values and took out “Nick’s rule of thumb”.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65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New slide: Richard Carr,</a:t>
            </a:r>
            <a:r>
              <a:rPr lang="en-CA" baseline="0" dirty="0" smtClean="0"/>
              <a:t> November 15, 2019.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continuous Haines Index variation is described in:</a:t>
            </a:r>
          </a:p>
          <a:p>
            <a:r>
              <a:rPr lang="en-CA" dirty="0" smtClean="0"/>
              <a:t>Mills, Graham A. and McCaw, Lachlan. 2010. Atmospheric Stability Environments and Fire Weather in Australia -- extending the Haines Index. CSIRO, BoM.               http://www.cawcr.gov.au/technical-reports/CTR_020.pdf.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53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91560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January 2020: Added section title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8145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150A4C-83DE-4CF1-B6C0-1731C2545B8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Richard Carr, 2021. Combined material from previous course editions into single slide.</a:t>
            </a:r>
          </a:p>
          <a:p>
            <a:pPr marL="228600" indent="-228600">
              <a:buFontTx/>
              <a:buAutoNum type="arabicPeriod"/>
            </a:pPr>
            <a:endParaRPr lang="en-US" altLang="en-US" dirty="0" smtClean="0"/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George Byram made the initial link between fire behavior and the upper atmosphere.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Vertical wind and temperature profiles correlated with extreme fire behavior.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The Byram conditions for blow-up were derived from this study –review the Byram conditions: fuels, surface wind of 30 km/h, unstable atmosphere and the low level jet profile.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428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</a:t>
            </a:r>
            <a:r>
              <a:rPr lang="en-CA" altLang="en-US" baseline="0" dirty="0" smtClean="0"/>
              <a:t> Carr, 2021.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67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Richard Carr, 2021: Combined material from several slides from previous course edition</a:t>
            </a:r>
            <a:r>
              <a:rPr lang="en-US" altLang="en-US" baseline="0" dirty="0" smtClean="0"/>
              <a:t> into single slide.</a:t>
            </a:r>
          </a:p>
          <a:p>
            <a:r>
              <a:rPr lang="en-US" altLang="en-US" baseline="0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1. Classification scheme has lower number classification as having a higher potential to contribute to blow-up fire behavior.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612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4010899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2021. Combined material from several slides in previous course edition into a single slide.</a:t>
            </a:r>
          </a:p>
          <a:p>
            <a:endParaRPr lang="en-CA" dirty="0" smtClean="0"/>
          </a:p>
          <a:p>
            <a:r>
              <a:rPr lang="en-CA" dirty="0" smtClean="0"/>
              <a:t>I note the elevation of Calgary International Airport</a:t>
            </a:r>
            <a:r>
              <a:rPr lang="en-CA" baseline="0" dirty="0" smtClean="0"/>
              <a:t> (YYC) is about 1100m (3300 </a:t>
            </a:r>
            <a:r>
              <a:rPr lang="en-CA" baseline="0" dirty="0" err="1" smtClean="0"/>
              <a:t>ft</a:t>
            </a:r>
            <a:r>
              <a:rPr lang="en-CA" baseline="0" dirty="0" smtClean="0"/>
              <a:t>) above sea level. I believe this diagram has an error, as</a:t>
            </a:r>
          </a:p>
          <a:p>
            <a:r>
              <a:rPr lang="en-CA" baseline="0" dirty="0" smtClean="0"/>
              <a:t>the lowest point is marked at about 2300 </a:t>
            </a:r>
            <a:r>
              <a:rPr lang="en-CA" baseline="0" dirty="0" err="1" smtClean="0"/>
              <a:t>ft</a:t>
            </a:r>
            <a:r>
              <a:rPr lang="en-CA" baseline="0" dirty="0" smtClean="0"/>
              <a:t>, which would occur a long distance east or north of Calgary.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49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967233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2021. Updated material from previous course edition.</a:t>
            </a:r>
          </a:p>
          <a:p>
            <a:r>
              <a:rPr lang="en-CA" altLang="en-US" dirty="0" smtClean="0"/>
              <a:t>It would be good to add some recent high definition photographs</a:t>
            </a:r>
            <a:r>
              <a:rPr lang="en-CA" altLang="en-US" baseline="0" dirty="0" smtClean="0"/>
              <a:t> of plume- and wind-driven fires.</a:t>
            </a: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625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New slide: Richard Carr,</a:t>
            </a:r>
            <a:r>
              <a:rPr lang="en-CA" baseline="0" dirty="0" smtClean="0"/>
              <a:t> November 15, 2019.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continuous Haines Index variation is described in:</a:t>
            </a:r>
          </a:p>
          <a:p>
            <a:r>
              <a:rPr lang="en-CA" dirty="0" smtClean="0"/>
              <a:t>Mills, Graham A. and McCaw, Lachlan. 2010. Atmospheric Stability Environments and Fire Weather in Australia -- extending the Haines Index. CSIRO, BoM.               http://www.cawcr.gov.au/technical-reports/CTR_020.pdf.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75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 smtClean="0"/>
              <a:t>Richard Carr, 2021. Updated material from previous course edition.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117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3338985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February 24, 2020. Combined</a:t>
            </a:r>
            <a:r>
              <a:rPr lang="en-CA" baseline="0" dirty="0" smtClean="0"/>
              <a:t> two slides </a:t>
            </a:r>
            <a:r>
              <a:rPr lang="en-CA" baseline="0" smtClean="0"/>
              <a:t>into one.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799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Richard Carr, September 21, 2021: Changed wind speed symbol W to v and is in m/s, not km/h. Changed gas</a:t>
            </a:r>
            <a:r>
              <a:rPr lang="en-CA" baseline="0" dirty="0" smtClean="0"/>
              <a:t> constant R to R</a:t>
            </a:r>
            <a:r>
              <a:rPr lang="en-CA" baseline="-25000" dirty="0" smtClean="0"/>
              <a:t>d</a:t>
            </a:r>
            <a:r>
              <a:rPr lang="en-CA" baseline="0" dirty="0" smtClean="0"/>
              <a:t> .</a:t>
            </a:r>
            <a:endParaRPr lang="en-CA" baseline="-25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Richard Carr, February 24, 2020. Added full</a:t>
            </a:r>
            <a:r>
              <a:rPr lang="en-CA" baseline="0" dirty="0" smtClean="0"/>
              <a:t> symbolic equation, full</a:t>
            </a:r>
            <a:r>
              <a:rPr lang="en-CA" dirty="0" smtClean="0"/>
              <a:t> symbol definitions, and reworked the previously hard-coded constant in the denominator. Values of density and</a:t>
            </a:r>
            <a:r>
              <a:rPr lang="en-CA" baseline="0" dirty="0" smtClean="0"/>
              <a:t> </a:t>
            </a:r>
            <a:r>
              <a:rPr lang="en-CA" dirty="0" smtClean="0"/>
              <a:t>heat capacity differ from</a:t>
            </a:r>
            <a:r>
              <a:rPr lang="en-CA" baseline="0" dirty="0" smtClean="0"/>
              <a:t> the values originally used by </a:t>
            </a:r>
            <a:r>
              <a:rPr lang="en-CA" baseline="0" dirty="0" err="1" smtClean="0"/>
              <a:t>Byram</a:t>
            </a:r>
            <a:r>
              <a:rPr lang="en-CA" baseline="0" dirty="0" smtClean="0"/>
              <a:t> (1.171 and 1010). Some ambiguity in choices of heat capacity exist; this will result in many slightly different answers that could still be considered correct. </a:t>
            </a:r>
            <a:endParaRPr lang="en-C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Richard Carr, November 15, 2019. Replaced embedded document</a:t>
            </a:r>
            <a:r>
              <a:rPr lang="en-CA" baseline="0" dirty="0" smtClean="0"/>
              <a:t> object with a text box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53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Richard Carr, September 21, 2021.</a:t>
            </a:r>
            <a:r>
              <a:rPr lang="en-CA" baseline="0" dirty="0" smtClean="0"/>
              <a:t> Reworked equations. </a:t>
            </a:r>
            <a:r>
              <a:rPr lang="en-CA" dirty="0" smtClean="0"/>
              <a:t>Changed wind speed symbol W to v.</a:t>
            </a:r>
            <a:r>
              <a:rPr lang="en-CA" baseline="0" dirty="0" smtClean="0"/>
              <a:t> Revived this as a take-home exercise.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   Constant 300 comes from H = </a:t>
            </a:r>
            <a:r>
              <a:rPr lang="en-CA" baseline="0" smtClean="0"/>
              <a:t>18000 kJ/kg </a:t>
            </a:r>
            <a:r>
              <a:rPr lang="en-CA" baseline="0" dirty="0" smtClean="0"/>
              <a:t>and conversion of Rate of </a:t>
            </a:r>
            <a:r>
              <a:rPr lang="en-CA" baseline="0" smtClean="0"/>
              <a:t>Spread R </a:t>
            </a:r>
            <a:r>
              <a:rPr lang="en-CA" baseline="0" dirty="0" smtClean="0"/>
              <a:t>from m/min to m/s, so 18000/60=300.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   Constant 19.6 is |2g|.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Richard Carr, February 24, 2020. Added full</a:t>
            </a:r>
            <a:r>
              <a:rPr lang="en-CA" baseline="0" dirty="0" smtClean="0"/>
              <a:t> symbolic equation, full</a:t>
            </a:r>
            <a:r>
              <a:rPr lang="en-CA" dirty="0" smtClean="0"/>
              <a:t> symbol definitions, and reworked the previously hard-coded constant in the denominator. Values of density and</a:t>
            </a:r>
            <a:r>
              <a:rPr lang="en-CA" baseline="0" dirty="0" smtClean="0"/>
              <a:t> </a:t>
            </a:r>
            <a:r>
              <a:rPr lang="en-CA" dirty="0" smtClean="0"/>
              <a:t>heat capacity differ from</a:t>
            </a:r>
            <a:r>
              <a:rPr lang="en-CA" baseline="0" dirty="0" smtClean="0"/>
              <a:t> the values originally used by </a:t>
            </a:r>
            <a:r>
              <a:rPr lang="en-CA" baseline="0" dirty="0" err="1" smtClean="0"/>
              <a:t>Byram</a:t>
            </a:r>
            <a:r>
              <a:rPr lang="en-CA" baseline="0" dirty="0" smtClean="0"/>
              <a:t> (1.171 and 1010). Some ambiguity in choices of heat capacity exist; this will result in many slightly different answers that could still be considered correct. </a:t>
            </a:r>
            <a:endParaRPr lang="en-C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Richard Carr, November 15, 2019. Replaced embedded document</a:t>
            </a:r>
            <a:r>
              <a:rPr lang="en-CA" baseline="0" dirty="0" smtClean="0"/>
              <a:t> object with a text box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073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1B28F-4824-4945-B137-A8BBB09A37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October 19, 2021: New slide.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670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1B28F-4824-4945-B137-A8BBB09A37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 Carr, October</a:t>
            </a:r>
            <a:r>
              <a:rPr lang="en-CA" altLang="en-US" baseline="0" dirty="0" smtClean="0"/>
              <a:t> 19, 2021. Changed content a bit with the Nelson paper now on the preceding slide.</a:t>
            </a:r>
          </a:p>
          <a:p>
            <a:pPr marL="0" indent="0">
              <a:buFontTx/>
              <a:buNone/>
            </a:pPr>
            <a:r>
              <a:rPr lang="en-CA" altLang="en-US" baseline="0" dirty="0" smtClean="0"/>
              <a:t>       Further research into use of he Froude Number or other alternatives is warranted.</a:t>
            </a:r>
          </a:p>
          <a:p>
            <a:pPr marL="0" indent="0">
              <a:buFontTx/>
              <a:buNone/>
            </a:pPr>
            <a:endParaRPr lang="en-CA" altLang="en-US" dirty="0" smtClean="0"/>
          </a:p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February 2020: New slide. May want to include Froude number variant equations.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3842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September 21, 2021.</a:t>
            </a:r>
            <a:r>
              <a:rPr lang="en-CA" baseline="0" dirty="0" smtClean="0"/>
              <a:t> Revived this as a take-home exercise.</a:t>
            </a:r>
            <a:endParaRPr lang="en-CA" dirty="0" smtClean="0"/>
          </a:p>
          <a:p>
            <a:r>
              <a:rPr lang="en-CA" dirty="0" smtClean="0"/>
              <a:t>Richard Carr, February 24, 2020. Changed “Exercise” to “Example” in the title. This will no</a:t>
            </a:r>
            <a:r>
              <a:rPr lang="en-CA" baseline="0" dirty="0" smtClean="0"/>
              <a:t> longer be used as an exercise.</a:t>
            </a:r>
            <a:endParaRPr lang="en-CA" dirty="0" smtClean="0"/>
          </a:p>
          <a:p>
            <a:r>
              <a:rPr lang="en-CA" dirty="0" smtClean="0"/>
              <a:t>Richard</a:t>
            </a:r>
            <a:r>
              <a:rPr lang="en-CA" baseline="0" dirty="0" smtClean="0"/>
              <a:t> Carr, November 15, 2019. Pulled the text out of the document object and used normal text boxes.</a:t>
            </a:r>
          </a:p>
          <a:p>
            <a:r>
              <a:rPr lang="en-CA" baseline="0" dirty="0" smtClean="0"/>
              <a:t>If this slide is to be used in different applications is may be easiest to export to a PNG or other image.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875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January 2020: Added section title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155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January 2020: Added section title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6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A5C43-5608-43AC-8DAE-BA994CFE8D2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204904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2021.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56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218440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 Carr, 2021.</a:t>
            </a:r>
          </a:p>
        </p:txBody>
      </p:sp>
    </p:spTree>
    <p:extLst>
      <p:ext uri="{BB962C8B-B14F-4D97-AF65-F5344CB8AC3E}">
        <p14:creationId xmlns:p14="http://schemas.microsoft.com/office/powerpoint/2010/main" val="87944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Richard Carr, 2021.</a:t>
            </a:r>
          </a:p>
          <a:p>
            <a:endParaRPr lang="en-CA" dirty="0" smtClean="0"/>
          </a:p>
          <a:p>
            <a:r>
              <a:rPr lang="en-CA" dirty="0" smtClean="0"/>
              <a:t>This calculations assumes a billiard ball flatness to Earth. It may be hard to discern a cloud top just poking over the horizon 400 km away.</a:t>
            </a:r>
          </a:p>
          <a:p>
            <a:r>
              <a:rPr lang="en-CA" dirty="0" smtClean="0"/>
              <a:t>A cloud top later to be found in the Calgary region was easily visible</a:t>
            </a:r>
            <a:r>
              <a:rPr lang="en-CA" baseline="0" dirty="0" smtClean="0"/>
              <a:t> from Edmonton one summer day, a distance of about 300 km.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7AB9-AA3B-44AE-9519-6A6F100F8B7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63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38100"/>
            <a:ext cx="533400" cy="457200"/>
          </a:xfrm>
          <a:ln/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D78BD70-792E-4309-99E4-D2A1CABBBD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1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3FC7-D629-4A88-9825-88A6215CC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8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81AB-5422-4CFB-A85A-1E5B7AA12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0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2CCD-82AD-427C-9C11-AAFB29B96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4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F55A-E05C-4AFC-82B4-3004757D6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6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A2A0-1A52-4620-9BF6-78B8C885B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4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600" b="1" i="0" baseline="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WFBS S491-A 2022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76200"/>
            <a:ext cx="457200" cy="457200"/>
          </a:xfrm>
          <a:ln/>
        </p:spPr>
        <p:txBody>
          <a:bodyPr/>
          <a:lstStyle>
            <a:lvl1pPr>
              <a:defRPr sz="2000" b="1" baseline="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0DED-4D40-4DFE-886C-6DC14A2A3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8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7D65-8AE0-40E1-8C86-CC9CAA66D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3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96F5-B140-407F-99BE-C47B51081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BDFDA1-761B-45F4-937F-FB77F4E46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o.org/sustainable-forest-management/toolbox/modules/mountain-forests/in-more-depth/ar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sh.csiro.au/wf/pdf/WF993013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1/WF1801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Carr@NRCan-RNCan.gc.ca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weather.gc.ca/radar/index_e.html?site=CASFW&amp;year=2019&amp;month=7&amp;day=13&amp;hour=21&amp;minute=00&amp;duration=2&amp;image_type=PRECIPET_RAIN_WEATHEROFFI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limate.weather.gc.ca/radar/index_e.html?site=CASCV&amp;year=2019&amp;month=7&amp;day=18&amp;hour=00&amp;minute=30&amp;duration=2&amp;image_type=PRECIPET_RAIN_WEATHEROFFI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1261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008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S589: Upper Air Influences</a:t>
            </a:r>
            <a:r>
              <a:rPr lang="en-CA" sz="4000" b="1" dirty="0" smtClean="0">
                <a:solidFill>
                  <a:srgbClr val="0066C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endParaRPr lang="en-CA" sz="4000" b="1" dirty="0">
              <a:solidFill>
                <a:srgbClr val="0066CC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 noChangeAspect="1"/>
          </p:cNvSpPr>
          <p:nvPr/>
        </p:nvSpPr>
        <p:spPr>
          <a:xfrm>
            <a:off x="381000" y="838200"/>
            <a:ext cx="84582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Keep tabs on ECCC weather watches and warnings if possible</a:t>
            </a:r>
          </a:p>
          <a:p>
            <a:pPr marL="173038" indent="-173038"/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ECCC’s </a:t>
            </a:r>
            <a:r>
              <a:rPr lang="en-US" sz="2400" b="1" i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WeatherCAN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app can provide alerts for customized regions to your mobile device</a:t>
            </a:r>
          </a:p>
          <a:p>
            <a:pPr marL="531813" indent="-173038"/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Maybe your fire weather office provides a service</a:t>
            </a:r>
            <a:endParaRPr lang="en-CA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Warning Services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3206824"/>
            <a:ext cx="8458200" cy="1932330"/>
            <a:chOff x="381000" y="3206824"/>
            <a:chExt cx="8458200" cy="1932330"/>
          </a:xfrm>
        </p:grpSpPr>
        <p:pic>
          <p:nvPicPr>
            <p:cNvPr id="1026" name="Picture 2" descr="https://www.canada.ca/content/dam/ssc-spc/images/weather-app-e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51" y="3206824"/>
              <a:ext cx="2862903" cy="1712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1000" y="4800600"/>
              <a:ext cx="845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</a:t>
              </a:r>
              <a:r>
                <a:rPr lang="en-CA" sz="16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://www.canada.ca/en/shared-services/campaigns/stories/weathercan-app.html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6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028" descr="thunderstor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914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1030"/>
          <p:cNvSpPr txBox="1">
            <a:spLocks noChangeArrowheads="1"/>
          </p:cNvSpPr>
          <p:nvPr/>
        </p:nvSpPr>
        <p:spPr bwMode="auto">
          <a:xfrm>
            <a:off x="152400" y="914400"/>
            <a:ext cx="4800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3038" indent="-1730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Develops during dissipating strong thunderstorms </a:t>
            </a:r>
          </a:p>
          <a:p>
            <a:pPr marL="173038" indent="-17303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Downdraft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forms in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upper levels and heats due to adiabatic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28600" y="3646944"/>
            <a:ext cx="8686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Downdraft reaches ground producing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strong winds, a rapid temperature increase, and RH drop</a:t>
            </a:r>
          </a:p>
          <a:p>
            <a:pPr>
              <a:spcBef>
                <a:spcPct val="0"/>
              </a:spcBef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Rare … atmospheric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conditions must be ‘ideal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Heat Burst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9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ChangeArrowheads="1"/>
          </p:cNvSpPr>
          <p:nvPr/>
        </p:nvSpPr>
        <p:spPr bwMode="auto">
          <a:xfrm>
            <a:off x="0" y="603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70660" name="Text Box 1028"/>
          <p:cNvSpPr txBox="1">
            <a:spLocks noChangeArrowheads="1"/>
          </p:cNvSpPr>
          <p:nvPr/>
        </p:nvSpPr>
        <p:spPr bwMode="auto">
          <a:xfrm>
            <a:off x="399593" y="4095452"/>
            <a:ext cx="8668207" cy="20005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Glasgow Montana - Sept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Temp at 0502  : 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at 0517  : 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RH do? Assume T-Td=10C (RH ~ 50%) to start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990600" y="180000"/>
            <a:ext cx="7239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Burst Example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6894" y="853857"/>
            <a:ext cx="8319906" cy="3108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Springbank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Friday Aug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17, 2001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     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Temp.      RH(%)      Wind(km/h)            Weather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2100          21             41          220/08                      Smoke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2200          20             47          230/16                     LTG SW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2300          25             23          200/48                    CB South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2316           -                -            210/60g100                RW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0000          26             20           200/14                          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0100          19             38           230/12                           -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98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4582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eat burst / thunderstorm downdraft, and collapsing plume have similarities</a:t>
            </a:r>
          </a:p>
          <a:p>
            <a:pPr marL="173038" indent="-173038"/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arming and drying due to adiabatic compression</a:t>
            </a:r>
          </a:p>
          <a:p>
            <a:pPr marL="531813" indent="-173038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Strong outflow winds</a:t>
            </a:r>
          </a:p>
          <a:p>
            <a:pPr marL="531813" indent="-173038"/>
            <a:r>
              <a:rPr lang="en-US" sz="24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fire </a:t>
            </a:r>
            <a:r>
              <a:rPr lang="en-US" sz="2400" b="1" i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4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3038" indent="-173038"/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about collapsing plumes later …</a:t>
            </a:r>
            <a:endParaRPr lang="en-CA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kern="0" dirty="0" smtClean="0"/>
          </a:p>
          <a:p>
            <a:pPr marL="0" indent="0" algn="r">
              <a:buFontTx/>
              <a:buNone/>
            </a:pP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burst vs collapsing plume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054"/>
          <p:cNvSpPr>
            <a:spLocks noChangeArrowheads="1"/>
          </p:cNvSpPr>
          <p:nvPr/>
        </p:nvSpPr>
        <p:spPr bwMode="auto">
          <a:xfrm>
            <a:off x="245551" y="914400"/>
            <a:ext cx="85936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Cumulonimbus </a:t>
            </a:r>
            <a:r>
              <a:rPr lang="en-US" alt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flammagenitus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lightning …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 produce little rain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Pyro-CBs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818" y="1981200"/>
            <a:ext cx="3017782" cy="1860965"/>
          </a:xfrm>
          <a:prstGeom prst="rect">
            <a:avLst/>
          </a:prstGeom>
        </p:spPr>
      </p:pic>
      <p:pic>
        <p:nvPicPr>
          <p:cNvPr id="8" name="Picture 7" descr="A picture containing outdoor, water, nature, wave&#10;&#10;Description automatically generated">
            <a:extLst>
              <a:ext uri="{FF2B5EF4-FFF2-40B4-BE49-F238E27FC236}">
                <a16:creationId xmlns:a16="http://schemas.microsoft.com/office/drawing/2014/main" id="{AA6AD53E-ADDB-4E88-8E10-D0E854070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84" y="1905000"/>
            <a:ext cx="5462868" cy="3058854"/>
          </a:xfrm>
          <a:prstGeom prst="rect">
            <a:avLst/>
          </a:prstGeom>
        </p:spPr>
      </p:pic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53D9C7B8-39C0-4D92-9BEB-40F1A3B8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581" y="3537849"/>
            <a:ext cx="3773019" cy="27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800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0066CC"/>
                </a:solidFill>
                <a:latin typeface="Corbel" panose="020B0503020204020204" pitchFamily="34" charset="0"/>
              </a:rPr>
              <a:t>Atmospheric Stability Indexes</a:t>
            </a:r>
            <a:endParaRPr lang="en-CA" sz="4000" b="1" dirty="0">
              <a:solidFill>
                <a:srgbClr val="0066CC"/>
              </a:solidFill>
              <a:latin typeface="Corbel" panose="020B05030202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9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458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Most are for shower/thunderstorm potential</a:t>
            </a:r>
          </a:p>
          <a:p>
            <a:pPr marL="531813" indent="-173038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Upper air temperature, humidity, wind</a:t>
            </a:r>
          </a:p>
          <a:p>
            <a:pPr marL="531813" indent="-173038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K, Totals, SWEAT, Showalter, Lifted, CAPE,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531813" indent="-173038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Interest: weak or strong storms? </a:t>
            </a:r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/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Haines Indexes developed for blow-up fire potential</a:t>
            </a:r>
          </a:p>
          <a:p>
            <a:pPr marL="0" indent="0">
              <a:buNone/>
            </a:pP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and dryness (moisture) components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Indexes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0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ChangeArrowheads="1"/>
          </p:cNvSpPr>
          <p:nvPr/>
        </p:nvSpPr>
        <p:spPr bwMode="auto">
          <a:xfrm>
            <a:off x="0" y="603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84150" y="180000"/>
            <a:ext cx="873125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and fire blow-up: Haines Index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038285"/>
            <a:ext cx="8686800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rating of stability in the lower </a:t>
            </a:r>
            <a:r>
              <a:rPr lang="en-US" altLang="en-US" sz="2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</a:t>
            </a:r>
            <a:r>
              <a:rPr lang="en-US" altLang="en-US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 and the fire environment </a:t>
            </a:r>
            <a:r>
              <a:rPr lang="en-US" altLang="en-US" sz="2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(Donald Haines, USFS, 1988).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and moisture (dryness) factors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data: 850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	Temperature and dew point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700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9863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very low country:	use 950 and 850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9863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high country:		use 700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500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6200" y="981194"/>
            <a:ext cx="4491742" cy="2062103"/>
          </a:xfrm>
          <a:prstGeom prst="rect">
            <a:avLst/>
          </a:prstGeom>
          <a:noFill/>
          <a:ln w="1270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CA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Stability </a:t>
            </a:r>
            <a:r>
              <a:rPr lang="en-CA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endParaRPr lang="en-US" altLang="en-US" sz="2400" b="1" dirty="0" smtClean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T(850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MB) - T(700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MB)		Factor A</a:t>
            </a: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than 6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degrees			1</a:t>
            </a: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11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degrees				2</a:t>
            </a: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3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14500" y="180000"/>
            <a:ext cx="5829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Haines Index Calculation</a:t>
            </a:r>
            <a:endParaRPr lang="en-CA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985897"/>
            <a:ext cx="4478918" cy="2062103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CA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Dryness factor</a:t>
            </a:r>
            <a:endParaRPr lang="en-CA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T(850 MB) - Td(850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MB)	Factor B</a:t>
            </a: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than 6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degrees			1</a:t>
            </a: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6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13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degrees				2</a:t>
            </a:r>
          </a:p>
          <a:p>
            <a:pPr defTabSz="358775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degrees					3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3664565"/>
            <a:ext cx="3261855" cy="243143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CA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 the Factors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HI=A+B</a:t>
            </a:r>
          </a:p>
          <a:p>
            <a:pPr defTabSz="358775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&lt;3				Very low</a:t>
            </a:r>
          </a:p>
          <a:p>
            <a:pPr defTabSz="358775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4				Low</a:t>
            </a:r>
          </a:p>
          <a:p>
            <a:pPr defTabSz="358775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5				Moderate</a:t>
            </a:r>
          </a:p>
          <a:p>
            <a:pPr defTabSz="358775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6				High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0600" y="3269635"/>
            <a:ext cx="3078092" cy="3435965"/>
            <a:chOff x="5303908" y="3269635"/>
            <a:chExt cx="3078092" cy="34359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9385" t="21779" r="13296" b="5617"/>
            <a:stretch/>
          </p:blipFill>
          <p:spPr>
            <a:xfrm>
              <a:off x="5303908" y="4131692"/>
              <a:ext cx="3078092" cy="25739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0" y="3269635"/>
              <a:ext cx="28948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 for Stony Plain, AB</a:t>
              </a:r>
            </a:p>
            <a:p>
              <a:pPr algn="ctr"/>
              <a:r>
                <a:rPr lang="en-CA" b="1" dirty="0" smtClean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May-Aug 1980-92</a:t>
              </a:r>
              <a:endParaRPr lang="en-CA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74637" y="762000"/>
            <a:ext cx="8564563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Developed in Australia</a:t>
            </a:r>
          </a:p>
          <a:p>
            <a:pPr marL="363538" indent="-1873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riginal formula gives too many 6s</a:t>
            </a:r>
          </a:p>
          <a:p>
            <a:pPr marL="363538" indent="-1873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ecimal value to maximum ~ 13; no lower bound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1873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ressure levels chosen as with original HI</a:t>
            </a:r>
          </a:p>
          <a:p>
            <a:pPr>
              <a:spcBef>
                <a:spcPct val="0"/>
              </a:spcBef>
              <a:buNone/>
            </a:pPr>
            <a:endParaRPr lang="en-CA" alt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CA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Stability Factor</a:t>
            </a:r>
          </a:p>
          <a:p>
            <a:pPr marL="361950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altLang="en-US" sz="2400" b="1" baseline="-250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0.5(T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</a:t>
            </a:r>
          </a:p>
          <a:p>
            <a:pPr>
              <a:spcBef>
                <a:spcPct val="0"/>
              </a:spcBef>
              <a:buNone/>
            </a:pPr>
            <a:endParaRPr lang="en-CA" alt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CA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Dryness Factor</a:t>
            </a:r>
          </a:p>
          <a:p>
            <a:pPr marL="361950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altLang="en-US" sz="2400" b="1" baseline="-250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0.3333(T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-Td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</a:t>
            </a:r>
          </a:p>
          <a:p>
            <a:pPr marL="1104900" lvl="1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-Td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 	then C</a:t>
            </a:r>
            <a:r>
              <a:rPr lang="en-CA" altLang="en-US" sz="2400" b="1" baseline="-250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=9.0</a:t>
            </a:r>
          </a:p>
          <a:p>
            <a:pPr marL="1104900" lvl="1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5.0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	 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C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5.0 + 0.5*(C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- 5.0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80975">
              <a:spcBef>
                <a:spcPct val="0"/>
              </a:spcBef>
              <a:buNone/>
            </a:pPr>
            <a:endParaRPr lang="en-CA" alt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CA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Summation (sorry, we don’t have danger classes)</a:t>
            </a:r>
          </a:p>
          <a:p>
            <a:pPr marL="361950" indent="-1809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CA" altLang="en-US" sz="2400" b="1" baseline="-25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altLang="en-US" sz="2400" b="1" baseline="-250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C</a:t>
            </a:r>
            <a:r>
              <a:rPr lang="en-CA" altLang="en-US" sz="2400" b="1" baseline="-250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CA" altLang="en-US" sz="24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C</a:t>
            </a:r>
            <a:r>
              <a:rPr lang="en-CA" altLang="en-US" sz="2400" b="1" baseline="-250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80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Haines Index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80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the “Third dimension of the fire environment”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Upper air: atmosphere to the tropopause (approx.)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 and atmospheric interactions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basic storm safety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 profiles and plumes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stability indexes applicable to fire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2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160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0066CC"/>
                </a:solidFill>
                <a:latin typeface="Corbel" panose="020B0503020204020204" pitchFamily="34" charset="0"/>
              </a:rPr>
              <a:t>Wind Profiles</a:t>
            </a:r>
            <a:endParaRPr lang="en-CA" sz="4000" b="1" dirty="0">
              <a:solidFill>
                <a:srgbClr val="0066CC"/>
              </a:solidFill>
              <a:latin typeface="Corbel" panose="020B05030202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4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yram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02659" cy="526389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1800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conditions for blow-up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692" y="1828800"/>
            <a:ext cx="4159052" cy="3475021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11687" y="5098370"/>
            <a:ext cx="165462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profile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4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054"/>
          <p:cNvSpPr>
            <a:spLocks noChangeArrowheads="1"/>
          </p:cNvSpPr>
          <p:nvPr/>
        </p:nvSpPr>
        <p:spPr bwMode="auto">
          <a:xfrm>
            <a:off x="245551" y="780633"/>
            <a:ext cx="859364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classification of wind profiles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7325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wind speed profile </a:t>
            </a:r>
          </a:p>
          <a:p>
            <a:pPr marL="176213">
              <a:spcBef>
                <a:spcPct val="0"/>
              </a:spcBef>
              <a:buNone/>
            </a:pP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7325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 wind speed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the base of the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 (substantial)</a:t>
            </a:r>
          </a:p>
          <a:p>
            <a:pPr marL="363538" indent="-187325">
              <a:spcBef>
                <a:spcPct val="0"/>
              </a:spcBef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Lower number indicates highest risk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>
              <a:spcBef>
                <a:spcPct val="0"/>
              </a:spcBef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Based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 fires primarily in SE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 Wind Profiles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6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80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 Wind Profiles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byram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46584"/>
            <a:ext cx="2293558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yram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r="2835" b="1352"/>
          <a:stretch/>
        </p:blipFill>
        <p:spPr bwMode="auto">
          <a:xfrm>
            <a:off x="4876800" y="609600"/>
            <a:ext cx="231575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yram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" b="2319"/>
          <a:stretch/>
        </p:blipFill>
        <p:spPr bwMode="auto">
          <a:xfrm>
            <a:off x="222333" y="2590800"/>
            <a:ext cx="2282789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yram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b="3157"/>
          <a:stretch/>
        </p:blipFill>
        <p:spPr bwMode="auto">
          <a:xfrm>
            <a:off x="152400" y="667405"/>
            <a:ext cx="2280825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yram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" r="2913" b="3728"/>
          <a:stretch/>
        </p:blipFill>
        <p:spPr bwMode="auto">
          <a:xfrm>
            <a:off x="2514600" y="2590800"/>
            <a:ext cx="2366458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yram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" b="3621"/>
          <a:stretch/>
        </p:blipFill>
        <p:spPr bwMode="auto">
          <a:xfrm>
            <a:off x="236720" y="4495800"/>
            <a:ext cx="2293097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byram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"/>
          <a:stretch/>
        </p:blipFill>
        <p:spPr bwMode="auto">
          <a:xfrm>
            <a:off x="2590800" y="4495800"/>
            <a:ext cx="2290449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890536" y="2557800"/>
            <a:ext cx="4253464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CA" sz="24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Erhard </a:t>
            </a:r>
            <a:r>
              <a:rPr lang="en-CA" sz="2400" b="1" dirty="0" err="1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Reinelt</a:t>
            </a:r>
            <a:r>
              <a:rPr lang="en-CA" sz="24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(1989</a:t>
            </a:r>
            <a:r>
              <a:rPr lang="en-CA" sz="2400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n-US" altLang="en-US" sz="1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fit </a:t>
            </a:r>
            <a:r>
              <a:rPr lang="en-US" alt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classifications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surface wind speed </a:t>
            </a:r>
            <a:endParaRPr lang="en-US" alt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&lt;1%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are Type </a:t>
            </a:r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  <a:p>
            <a:pPr>
              <a:spcBef>
                <a:spcPts val="0"/>
              </a:spcBef>
              <a:buNone/>
            </a:pPr>
            <a:endParaRPr lang="en-US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Caveat: 20 years (which?)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sondes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pibals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</a:p>
          <a:p>
            <a:pPr>
              <a:spcBef>
                <a:spcPts val="0"/>
              </a:spcBef>
              <a:buNone/>
            </a:pPr>
            <a:endParaRPr lang="en-US" altLang="en-US" sz="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Caveat: </a:t>
            </a:r>
            <a:r>
              <a:rPr lang="en-US" alt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Pibal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1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054"/>
          <p:cNvSpPr>
            <a:spLocks noChangeArrowheads="1"/>
          </p:cNvSpPr>
          <p:nvPr/>
        </p:nvSpPr>
        <p:spPr bwMode="auto">
          <a:xfrm>
            <a:off x="245551" y="780633"/>
            <a:ext cx="546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Brotak</a:t>
            </a:r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Reifsnyder</a:t>
            </a:r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(1977)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242018" cy="3647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838200"/>
            <a:ext cx="797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Edward A. </a:t>
            </a:r>
            <a:r>
              <a:rPr lang="en-CA" sz="1600" b="1" dirty="0" err="1" smtClean="0"/>
              <a:t>Brotak</a:t>
            </a:r>
            <a:r>
              <a:rPr lang="en-CA" sz="1600" b="1" dirty="0" smtClean="0"/>
              <a:t> and William E. </a:t>
            </a:r>
            <a:r>
              <a:rPr lang="en-CA" sz="1600" b="1" dirty="0" err="1" smtClean="0"/>
              <a:t>Reifsnyder</a:t>
            </a:r>
            <a:r>
              <a:rPr lang="en-CA" sz="1600" b="1" dirty="0" smtClean="0"/>
              <a:t>:</a:t>
            </a:r>
          </a:p>
          <a:p>
            <a:r>
              <a:rPr lang="en-CA" sz="1600" b="1" i="1" dirty="0" smtClean="0"/>
              <a:t>https</a:t>
            </a:r>
            <a:r>
              <a:rPr lang="en-CA" sz="1600" b="1" i="1" dirty="0"/>
              <a:t>://www.fs.usda.gov/sites/default/files/legacy_files/fire-management-today/038_02_0.pdf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779925"/>
            <a:ext cx="441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details: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52 east USA fires, 1963-73, 5000+ acres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33% had LLJ: |du/300m| &gt;= 2.2 m/s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Prefrontal jets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Byram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4-a … contradictory result?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727800"/>
            <a:ext cx="8172000" cy="5292000"/>
            <a:chOff x="540000" y="694200"/>
            <a:chExt cx="8172000" cy="5292000"/>
          </a:xfrm>
        </p:grpSpPr>
        <p:pic>
          <p:nvPicPr>
            <p:cNvPr id="16" name="Picture 2" descr="yycprofi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" t="4286" r="3166" b="12038"/>
            <a:stretch/>
          </p:blipFill>
          <p:spPr bwMode="auto">
            <a:xfrm>
              <a:off x="540000" y="694200"/>
              <a:ext cx="8172000" cy="529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V="1">
              <a:off x="2895600" y="3200400"/>
              <a:ext cx="838200" cy="3810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 flipV="1">
              <a:off x="6248400" y="2057400"/>
              <a:ext cx="1600200" cy="8382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 flipV="1">
              <a:off x="4038600" y="1752600"/>
              <a:ext cx="2209800" cy="3048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20" name="Picture 8" descr="helicopter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397" y="1595679"/>
              <a:ext cx="2381250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395723"/>
              <a:ext cx="2286000" cy="17145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3200400" y="4114800"/>
              <a:ext cx="3352800" cy="523220"/>
            </a:xfrm>
            <a:prstGeom prst="rect">
              <a:avLst/>
            </a:prstGeom>
            <a:noFill/>
            <a:ln w="12700"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2800" b="1" dirty="0" err="1" smtClean="0">
                  <a:solidFill>
                    <a:srgbClr val="00B0F0"/>
                  </a:solidFill>
                </a:rPr>
                <a:t>Pibal</a:t>
              </a:r>
              <a:r>
                <a:rPr lang="en-CA" altLang="en-US" sz="2800" b="1" dirty="0" smtClean="0">
                  <a:solidFill>
                    <a:srgbClr val="00B0F0"/>
                  </a:solidFill>
                </a:rPr>
                <a:t>/portable </a:t>
              </a:r>
              <a:r>
                <a:rPr lang="en-CA" altLang="en-US" sz="2800" b="1" dirty="0" err="1" smtClean="0">
                  <a:solidFill>
                    <a:srgbClr val="00B0F0"/>
                  </a:solidFill>
                </a:rPr>
                <a:t>sonde</a:t>
              </a:r>
              <a:endParaRPr lang="en-CA" alt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V="1">
              <a:off x="3733800" y="2895600"/>
              <a:ext cx="4114800" cy="3048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2868592" y="1762987"/>
              <a:ext cx="883575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2800" b="1" dirty="0">
                  <a:solidFill>
                    <a:srgbClr val="FFC000"/>
                  </a:solidFill>
                </a:rPr>
                <a:t>GPS</a:t>
              </a:r>
            </a:p>
          </p:txBody>
        </p:sp>
        <p:sp>
          <p:nvSpPr>
            <p:cNvPr id="25" name="Line 3"/>
            <p:cNvSpPr>
              <a:spLocks noChangeShapeType="1"/>
            </p:cNvSpPr>
            <p:nvPr/>
          </p:nvSpPr>
          <p:spPr bwMode="auto">
            <a:xfrm flipH="1" flipV="1">
              <a:off x="2895600" y="3581400"/>
              <a:ext cx="304800" cy="5334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</a:t>
            </a:r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Example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631" y="5791200"/>
            <a:ext cx="5513945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Byram’s profiles may this fit?</a:t>
            </a:r>
            <a:endParaRPr lang="en-CA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523" y="5791200"/>
            <a:ext cx="1067921" cy="523220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 3c</a:t>
            </a:r>
            <a:endParaRPr lang="en-CA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0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458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and humidity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detection: breakdown leads to increased fire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mass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717550" indent="-185738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Showers, fire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strong winds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aloft, including low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169863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reach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inversion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breaks, air mass mixes</a:t>
            </a:r>
          </a:p>
          <a:p>
            <a:pPr marL="809625" indent="-169863">
              <a:buFont typeface="Arial" panose="020B0604020202020204" pitchFamily="34" charset="0"/>
              <a:buChar char="•"/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Gusts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hunderstorm_noaa_m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98"/>
          <a:stretch/>
        </p:blipFill>
        <p:spPr bwMode="auto">
          <a:xfrm>
            <a:off x="2057400" y="3239385"/>
            <a:ext cx="2233613" cy="163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80000"/>
            <a:ext cx="84582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C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vertical profiles</a:t>
            </a:r>
            <a:endParaRPr lang="en-CA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429000" cy="27432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41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Plume vs Wind-dominated fires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profiles help determine if fire will be:</a:t>
            </a:r>
          </a:p>
          <a:p>
            <a:pPr lvl="0"/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Convection/plume-dominated:</a:t>
            </a:r>
          </a:p>
          <a:p>
            <a:pPr marL="342900" lvl="0" indent="-169863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requently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display much higher rates of spread than expected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ambient wind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endParaRPr lang="en-C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driven:</a:t>
            </a:r>
          </a:p>
          <a:p>
            <a:pPr marL="531813" lvl="0" indent="-173038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ominated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by the energy of the wind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pPr marL="531813" lvl="0" indent="-1730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-173038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to form smoke plumes rather than ‘dynamic’ convection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08396" y="853619"/>
            <a:ext cx="856456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convection,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high-intensity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burning,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rapid spread rates result from:</a:t>
            </a:r>
          </a:p>
          <a:p>
            <a:pPr marL="541338" indent="-179388"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Heavy, dry fuel loads</a:t>
            </a:r>
          </a:p>
          <a:p>
            <a:pPr marL="541338" indent="-179388"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Unstable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airmass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179388"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Surface winds of 30-35 km/h and light winds aloft</a:t>
            </a:r>
          </a:p>
          <a:p>
            <a:pPr marL="361950">
              <a:spcBef>
                <a:spcPct val="0"/>
              </a:spcBef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Convection column may collapse or develop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strong downdrafts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thunderstorms</a:t>
            </a:r>
          </a:p>
          <a:p>
            <a:pPr marL="531812">
              <a:spcBef>
                <a:spcPct val="0"/>
              </a:spcBef>
              <a:buNone/>
            </a:pPr>
            <a:endParaRPr lang="en-US" altLang="en-US" sz="2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predict fire behavior</a:t>
            </a:r>
          </a:p>
          <a:p>
            <a:pPr marL="717550" indent="-185738"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Strong and erratic winds</a:t>
            </a:r>
          </a:p>
          <a:p>
            <a:pPr marL="717550" indent="-185738">
              <a:spcBef>
                <a:spcPct val="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 to dry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180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Plume-dominated fires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57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Plume-dominated fires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185738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Appearance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showers or virga signals downdrafts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begun</a:t>
            </a:r>
          </a:p>
          <a:p>
            <a:pPr marL="173037"/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Yellowstone: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downdraft from column observed by </a:t>
            </a:r>
            <a:r>
              <a:rPr lang="en-US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Rothermel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uprooted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broke trees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 km front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05600" cy="2438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5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4582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(z-component)</a:t>
            </a:r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Dimension of the Fire Environment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pic>
        <p:nvPicPr>
          <p:cNvPr id="1026" name="Picture 2" descr="C7 - Ponderosa Pine–Douglas-F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68" y="4648200"/>
            <a:ext cx="2043332" cy="14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268351"/>
            <a:ext cx="2819400" cy="7592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3657600"/>
            <a:ext cx="2819400" cy="7592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opography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154" y="1650773"/>
            <a:ext cx="7643446" cy="15096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1813" indent="-173038"/>
            <a:r>
              <a:rPr lang="en-US" sz="24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phenomena</a:t>
            </a:r>
          </a:p>
          <a:p>
            <a:pPr marL="531813" indent="-173038"/>
            <a:endParaRPr lang="en-US" sz="24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73038"/>
            <a:r>
              <a:rPr lang="en-US" sz="2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and atmospheric interactions</a:t>
            </a:r>
          </a:p>
        </p:txBody>
      </p:sp>
      <p:pic>
        <p:nvPicPr>
          <p:cNvPr id="1028" name="Picture 4" descr="https://www.fao.org/uploads/pics/mountainfo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2692400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62" y="1066800"/>
            <a:ext cx="2743438" cy="1691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18" y="4278325"/>
            <a:ext cx="787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://www.fao.org/sustainable-forest-management/toolbox/modules/mountain-forests/in-more-depth/ar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en-C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Accessed October 22, 2021.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3200" y="180000"/>
            <a:ext cx="80772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Convection Number (1/3)</a:t>
            </a:r>
            <a:endParaRPr lang="en-US" altLang="en-US" sz="3600" b="1" kern="0" baseline="-25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i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altLang="en-US" sz="2400" b="1" i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fire vs power of the </a:t>
            </a:r>
            <a:r>
              <a:rPr lang="en-US" altLang="en-US" sz="2400" b="1" i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CA" altLang="en-US" sz="2400" b="1" i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411069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36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en-CA" sz="36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sz="3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ire</a:t>
            </a:r>
            <a:r>
              <a:rPr lang="en-CA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P</a:t>
            </a:r>
            <a:r>
              <a:rPr lang="en-CA" sz="36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A" sz="3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n-CA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93661"/>
            <a:ext cx="86105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</a:t>
            </a:r>
            <a:r>
              <a:rPr lang="en-CA" b="1" baseline="-25000" dirty="0" smtClean="0"/>
              <a:t>c</a:t>
            </a:r>
            <a:r>
              <a:rPr lang="en-CA" b="1" dirty="0" smtClean="0"/>
              <a:t> </a:t>
            </a:r>
            <a:r>
              <a:rPr lang="en-CA" b="1" dirty="0"/>
              <a:t>= P</a:t>
            </a:r>
            <a:r>
              <a:rPr lang="en-CA" b="1" baseline="-25000" dirty="0"/>
              <a:t>f </a:t>
            </a:r>
            <a:r>
              <a:rPr lang="en-CA" b="1" dirty="0"/>
              <a:t> / </a:t>
            </a:r>
            <a:r>
              <a:rPr lang="en-CA" b="1" dirty="0" smtClean="0"/>
              <a:t>P</a:t>
            </a:r>
            <a:r>
              <a:rPr lang="en-CA" b="1" baseline="-25000" dirty="0" smtClean="0"/>
              <a:t>w </a:t>
            </a:r>
            <a:r>
              <a:rPr lang="en-CA" b="1" dirty="0" smtClean="0"/>
              <a:t>= 2gI / </a:t>
            </a:r>
            <a:r>
              <a:rPr lang="el-GR" b="1" i="1" dirty="0" smtClean="0"/>
              <a:t>ρ</a:t>
            </a:r>
            <a:r>
              <a:rPr lang="en-CA" b="1" dirty="0" err="1" smtClean="0"/>
              <a:t>C</a:t>
            </a:r>
            <a:r>
              <a:rPr lang="en-CA" b="1" baseline="-25000" dirty="0" err="1" smtClean="0"/>
              <a:t>p</a:t>
            </a:r>
            <a:r>
              <a:rPr lang="en-CA" b="1" dirty="0" err="1" smtClean="0"/>
              <a:t>T</a:t>
            </a:r>
            <a:r>
              <a:rPr lang="en-CA" b="1" dirty="0" smtClean="0"/>
              <a:t>(v-R)</a:t>
            </a:r>
            <a:r>
              <a:rPr lang="en-CA" b="1" baseline="30000" dirty="0" smtClean="0"/>
              <a:t>3</a:t>
            </a:r>
            <a:endParaRPr lang="en-CA" sz="2000" dirty="0" smtClean="0"/>
          </a:p>
          <a:p>
            <a:pPr defTabSz="363538"/>
            <a:endParaRPr lang="en-CA" sz="2000" b="1" dirty="0"/>
          </a:p>
          <a:p>
            <a:pPr defTabSz="539750"/>
            <a:r>
              <a:rPr lang="en-CA" sz="2000" b="1" dirty="0" smtClean="0"/>
              <a:t>		I		Fire </a:t>
            </a:r>
            <a:r>
              <a:rPr lang="en-CA" sz="2000" b="1" dirty="0"/>
              <a:t>intensity (</a:t>
            </a:r>
            <a:r>
              <a:rPr lang="en-CA" sz="2000" b="1" dirty="0" smtClean="0"/>
              <a:t>kW/m)</a:t>
            </a:r>
          </a:p>
          <a:p>
            <a:pPr defTabSz="539750"/>
            <a:r>
              <a:rPr lang="en-CA" sz="2000" b="1" dirty="0"/>
              <a:t>	</a:t>
            </a:r>
            <a:r>
              <a:rPr lang="en-CA" sz="2000" b="1" dirty="0" smtClean="0"/>
              <a:t>	g		Acceleration of gravity (~9.81 m/s</a:t>
            </a:r>
            <a:r>
              <a:rPr lang="en-CA" sz="2000" b="1" baseline="30000" dirty="0" smtClean="0"/>
              <a:t>2</a:t>
            </a:r>
            <a:r>
              <a:rPr lang="en-CA" sz="2000" b="1" dirty="0" smtClean="0"/>
              <a:t>)</a:t>
            </a:r>
          </a:p>
          <a:p>
            <a:pPr defTabSz="539750"/>
            <a:r>
              <a:rPr lang="en-CA" sz="2000" b="1" dirty="0"/>
              <a:t>	</a:t>
            </a:r>
            <a:r>
              <a:rPr lang="en-CA" sz="2000" b="1" dirty="0" smtClean="0"/>
              <a:t>	</a:t>
            </a:r>
            <a:r>
              <a:rPr lang="el-GR" sz="2000" b="1" i="1" dirty="0" smtClean="0"/>
              <a:t>ρ</a:t>
            </a:r>
            <a:r>
              <a:rPr lang="en-CA" sz="2000" b="1" i="1" dirty="0" smtClean="0"/>
              <a:t>		</a:t>
            </a:r>
            <a:r>
              <a:rPr lang="en-CA" sz="2000" b="1" dirty="0" smtClean="0"/>
              <a:t>Air density (kg/m</a:t>
            </a:r>
            <a:r>
              <a:rPr lang="en-CA" sz="2000" b="1" baseline="30000" dirty="0" smtClean="0"/>
              <a:t>3</a:t>
            </a:r>
            <a:r>
              <a:rPr lang="en-CA" sz="2000" b="1" dirty="0" smtClean="0"/>
              <a:t>) at calculation level</a:t>
            </a:r>
          </a:p>
          <a:p>
            <a:pPr defTabSz="539750"/>
            <a:r>
              <a:rPr lang="en-CA" sz="2000" b="1" dirty="0"/>
              <a:t>	</a:t>
            </a:r>
            <a:r>
              <a:rPr lang="en-CA" sz="2000" b="1" dirty="0" smtClean="0"/>
              <a:t>	P		Atmospheric pressure (Pa)</a:t>
            </a:r>
          </a:p>
          <a:p>
            <a:pPr defTabSz="539750"/>
            <a:r>
              <a:rPr lang="en-CA" sz="2000" b="1" dirty="0"/>
              <a:t>	</a:t>
            </a:r>
            <a:r>
              <a:rPr lang="en-CA" sz="2000" b="1" dirty="0" smtClean="0"/>
              <a:t>	R</a:t>
            </a:r>
            <a:r>
              <a:rPr lang="en-CA" sz="2000" b="1" baseline="-25000" dirty="0" smtClean="0"/>
              <a:t>d</a:t>
            </a:r>
            <a:r>
              <a:rPr lang="en-CA" sz="2000" b="1" dirty="0" smtClean="0"/>
              <a:t>		Gas constant for dry air (287.0 J/</a:t>
            </a:r>
            <a:r>
              <a:rPr lang="en-CA" sz="2000" b="1" dirty="0" err="1" smtClean="0"/>
              <a:t>kgK</a:t>
            </a:r>
            <a:r>
              <a:rPr lang="en-CA" sz="2000" b="1" dirty="0" smtClean="0"/>
              <a:t>)</a:t>
            </a:r>
          </a:p>
          <a:p>
            <a:pPr defTabSz="539750"/>
            <a:r>
              <a:rPr lang="en-CA" sz="2000" b="1" dirty="0" smtClean="0"/>
              <a:t>		</a:t>
            </a:r>
            <a:r>
              <a:rPr lang="en-CA" sz="2000" b="1" dirty="0" err="1" smtClean="0"/>
              <a:t>C</a:t>
            </a:r>
            <a:r>
              <a:rPr lang="en-CA" sz="2000" b="1" baseline="-25000" dirty="0" err="1" smtClean="0"/>
              <a:t>p</a:t>
            </a:r>
            <a:r>
              <a:rPr lang="en-CA" sz="2000" b="1" baseline="-25000" dirty="0"/>
              <a:t>	</a:t>
            </a:r>
            <a:r>
              <a:rPr lang="en-CA" sz="2000" b="1" baseline="-25000" dirty="0" smtClean="0"/>
              <a:t>	</a:t>
            </a:r>
            <a:r>
              <a:rPr lang="en-CA" sz="2000" b="1" dirty="0" smtClean="0"/>
              <a:t>Heat capacity of dry air (~1003.5 J/</a:t>
            </a:r>
            <a:r>
              <a:rPr lang="en-CA" sz="2000" b="1" dirty="0" err="1" smtClean="0"/>
              <a:t>kgK</a:t>
            </a:r>
            <a:r>
              <a:rPr lang="en-CA" sz="2000" b="1" dirty="0" smtClean="0"/>
              <a:t>)</a:t>
            </a:r>
            <a:endParaRPr lang="en-CA" sz="2000" b="1" baseline="-25000" dirty="0" smtClean="0"/>
          </a:p>
          <a:p>
            <a:pPr defTabSz="539750"/>
            <a:r>
              <a:rPr lang="en-CA" sz="2000" b="1" dirty="0" smtClean="0"/>
              <a:t>		T		Air </a:t>
            </a:r>
            <a:r>
              <a:rPr lang="en-CA" sz="2000" b="1" dirty="0"/>
              <a:t>temp (</a:t>
            </a:r>
            <a:r>
              <a:rPr lang="en-CA" sz="2000" b="1" baseline="30000" dirty="0" err="1"/>
              <a:t>o</a:t>
            </a:r>
            <a:r>
              <a:rPr lang="en-CA" sz="2000" b="1" dirty="0" err="1"/>
              <a:t>C</a:t>
            </a:r>
            <a:r>
              <a:rPr lang="en-CA" sz="2000" b="1" dirty="0"/>
              <a:t>) </a:t>
            </a:r>
            <a:r>
              <a:rPr lang="en-CA" sz="2000" b="1" dirty="0" smtClean="0"/>
              <a:t>at the elevation of the fire</a:t>
            </a:r>
            <a:endParaRPr lang="en-CA" sz="2000" b="1" dirty="0"/>
          </a:p>
          <a:p>
            <a:pPr defTabSz="539750"/>
            <a:r>
              <a:rPr lang="en-CA" sz="2000" b="1" dirty="0" smtClean="0"/>
              <a:t>		</a:t>
            </a:r>
            <a:r>
              <a:rPr lang="en-CA" sz="2000" b="1" dirty="0"/>
              <a:t>v</a:t>
            </a:r>
            <a:r>
              <a:rPr lang="en-CA" sz="2000" b="1" dirty="0" smtClean="0"/>
              <a:t>		Wind speed (m/s) at some height above the fire</a:t>
            </a:r>
          </a:p>
          <a:p>
            <a:pPr defTabSz="539750"/>
            <a:r>
              <a:rPr lang="en-CA" sz="2000" b="1" dirty="0" smtClean="0"/>
              <a:t>		R		Rate </a:t>
            </a:r>
            <a:r>
              <a:rPr lang="en-CA" sz="2000" b="1" dirty="0"/>
              <a:t>of spread (</a:t>
            </a:r>
            <a:r>
              <a:rPr lang="en-CA" sz="2000" b="1" dirty="0" smtClean="0"/>
              <a:t>m/s) = ROS(m/min)/60</a:t>
            </a:r>
          </a:p>
          <a:p>
            <a:pPr defTabSz="539750"/>
            <a:endParaRPr lang="en-CA" sz="2000" dirty="0"/>
          </a:p>
          <a:p>
            <a:pPr defTabSz="539750"/>
            <a:r>
              <a:rPr lang="en-CA" b="1" dirty="0" smtClean="0"/>
              <a:t>N</a:t>
            </a:r>
            <a:r>
              <a:rPr lang="en-CA" b="1" baseline="-25000" dirty="0" smtClean="0"/>
              <a:t>c </a:t>
            </a:r>
            <a:r>
              <a:rPr lang="en-CA" b="1" dirty="0" smtClean="0"/>
              <a:t>should be calculated at the surface and at several other levels.</a:t>
            </a:r>
            <a:endParaRPr lang="en-CA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180000"/>
            <a:ext cx="7620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Convection Number (2/3)</a:t>
            </a:r>
            <a:endParaRPr lang="en-US" altLang="en-US" sz="3600" b="1" kern="0" baseline="-25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7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180000"/>
            <a:ext cx="7620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Convection Number (3/3)</a:t>
            </a:r>
            <a:endParaRPr lang="en-US" altLang="en-US" sz="3600" b="1" kern="0" baseline="-25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914400"/>
                <a:ext cx="8610599" cy="5669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N</a:t>
                </a:r>
                <a:r>
                  <a:rPr lang="en-CA" b="1" baseline="-25000" dirty="0" smtClean="0"/>
                  <a:t>c</a:t>
                </a:r>
                <a:r>
                  <a:rPr lang="en-CA" b="1" dirty="0" smtClean="0"/>
                  <a:t> </a:t>
                </a:r>
                <a:r>
                  <a:rPr lang="en-CA" b="1" dirty="0"/>
                  <a:t>= P</a:t>
                </a:r>
                <a:r>
                  <a:rPr lang="en-CA" b="1" baseline="-25000" dirty="0"/>
                  <a:t>f </a:t>
                </a:r>
                <a:r>
                  <a:rPr lang="en-CA" b="1" dirty="0"/>
                  <a:t> / </a:t>
                </a:r>
                <a:r>
                  <a:rPr lang="en-CA" b="1" dirty="0" smtClean="0"/>
                  <a:t>P</a:t>
                </a:r>
                <a:r>
                  <a:rPr lang="en-CA" b="1" baseline="-25000" dirty="0" smtClean="0"/>
                  <a:t>w </a:t>
                </a:r>
                <a:r>
                  <a:rPr lang="en-CA" b="1" dirty="0" smtClean="0"/>
                  <a:t>= 2gI / </a:t>
                </a:r>
                <a:r>
                  <a:rPr lang="el-GR" b="1" i="1" dirty="0" smtClean="0"/>
                  <a:t>ρ</a:t>
                </a:r>
                <a:r>
                  <a:rPr lang="en-CA" b="1" dirty="0" err="1" smtClean="0"/>
                  <a:t>C</a:t>
                </a:r>
                <a:r>
                  <a:rPr lang="en-CA" b="1" baseline="-25000" dirty="0" err="1" smtClean="0"/>
                  <a:t>p</a:t>
                </a:r>
                <a:r>
                  <a:rPr lang="en-CA" b="1" dirty="0" err="1" smtClean="0"/>
                  <a:t>T</a:t>
                </a:r>
                <a:r>
                  <a:rPr lang="en-CA" b="1" dirty="0" smtClean="0"/>
                  <a:t>(v-R)</a:t>
                </a:r>
                <a:r>
                  <a:rPr lang="en-CA" b="1" baseline="30000" dirty="0" smtClean="0"/>
                  <a:t>3</a:t>
                </a:r>
                <a:endParaRPr lang="en-CA" sz="2000" dirty="0" smtClean="0"/>
              </a:p>
              <a:p>
                <a:endParaRPr lang="en-CA" sz="2000" dirty="0" smtClean="0"/>
              </a:p>
              <a:p>
                <a:r>
                  <a:rPr lang="en-CA" sz="2000" dirty="0" smtClean="0"/>
                  <a:t>	</a:t>
                </a:r>
                <a:r>
                  <a:rPr lang="el-GR" sz="2000" b="1" i="1" dirty="0"/>
                  <a:t> </a:t>
                </a:r>
                <a:r>
                  <a:rPr lang="el-GR" sz="2000" b="1" i="1" dirty="0" smtClean="0">
                    <a:solidFill>
                      <a:srgbClr val="0000FF"/>
                    </a:solidFill>
                  </a:rPr>
                  <a:t>ρ</a:t>
                </a:r>
                <a:r>
                  <a:rPr lang="en-CA" sz="2000" b="1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000" b="1" dirty="0" smtClean="0">
                    <a:solidFill>
                      <a:srgbClr val="0000FF"/>
                    </a:solidFill>
                  </a:rPr>
                  <a:t>= P/</a:t>
                </a:r>
                <a:r>
                  <a:rPr lang="en-CA" sz="2000" b="1" dirty="0" err="1" smtClean="0">
                    <a:solidFill>
                      <a:srgbClr val="0000FF"/>
                    </a:solidFill>
                  </a:rPr>
                  <a:t>R</a:t>
                </a:r>
                <a:r>
                  <a:rPr lang="en-CA" sz="2000" b="1" baseline="-25000" dirty="0" err="1" smtClean="0">
                    <a:solidFill>
                      <a:srgbClr val="0000FF"/>
                    </a:solidFill>
                  </a:rPr>
                  <a:t>d</a:t>
                </a:r>
                <a:r>
                  <a:rPr lang="en-CA" sz="2000" b="1" dirty="0" err="1" smtClean="0">
                    <a:solidFill>
                      <a:srgbClr val="0000FF"/>
                    </a:solidFill>
                  </a:rPr>
                  <a:t>T</a:t>
                </a:r>
                <a:r>
                  <a:rPr lang="en-CA" sz="2000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CA" sz="2000" b="1" dirty="0" smtClean="0">
                    <a:solidFill>
                      <a:srgbClr val="008000"/>
                    </a:solidFill>
                  </a:rPr>
                  <a:t>If P is unknown, P=101,325 Pa</a:t>
                </a:r>
              </a:p>
              <a:p>
                <a:endParaRPr lang="en-CA" sz="2000" b="1" dirty="0" smtClean="0"/>
              </a:p>
              <a:p>
                <a:r>
                  <a:rPr lang="en-CA" sz="2000" b="1" dirty="0" smtClean="0"/>
                  <a:t>N</a:t>
                </a:r>
                <a:r>
                  <a:rPr lang="en-CA" sz="2000" b="1" baseline="-25000" dirty="0" smtClean="0"/>
                  <a:t>c</a:t>
                </a:r>
                <a:r>
                  <a:rPr lang="en-CA" sz="2000" b="1" dirty="0" smtClean="0"/>
                  <a:t> = </a:t>
                </a:r>
                <a:r>
                  <a:rPr lang="en-CA" sz="2000" b="1" dirty="0"/>
                  <a:t>2gI </a:t>
                </a:r>
                <a:r>
                  <a:rPr lang="en-CA" sz="2000" b="1" dirty="0" smtClean="0"/>
                  <a:t>/</a:t>
                </a:r>
                <a:r>
                  <a:rPr lang="el-GR" sz="2000" b="1" i="1" dirty="0"/>
                  <a:t> </a:t>
                </a:r>
                <a:r>
                  <a:rPr lang="en-CA" sz="2000" b="1" i="1" dirty="0" smtClean="0">
                    <a:solidFill>
                      <a:srgbClr val="008000"/>
                    </a:solidFill>
                  </a:rPr>
                  <a:t>1.2</a:t>
                </a:r>
                <a:r>
                  <a:rPr lang="en-CA" sz="2000" b="1" dirty="0" smtClean="0"/>
                  <a:t> </a:t>
                </a:r>
                <a:r>
                  <a:rPr lang="en-CA" sz="2000" b="1" dirty="0" err="1" smtClean="0"/>
                  <a:t>C</a:t>
                </a:r>
                <a:r>
                  <a:rPr lang="en-CA" sz="2000" b="1" baseline="-25000" dirty="0" err="1" smtClean="0"/>
                  <a:t>p</a:t>
                </a:r>
                <a:r>
                  <a:rPr lang="en-CA" sz="2000" b="1" dirty="0" err="1" smtClean="0"/>
                  <a:t>T</a:t>
                </a:r>
                <a:r>
                  <a:rPr lang="en-CA" sz="2000" b="1" dirty="0" smtClean="0"/>
                  <a:t>(v-R)</a:t>
                </a:r>
                <a:r>
                  <a:rPr lang="en-CA" sz="2000" b="1" baseline="30000" dirty="0" smtClean="0"/>
                  <a:t>3</a:t>
                </a:r>
                <a:endParaRPr lang="en-CA" sz="2000" b="1" baseline="30000" dirty="0"/>
              </a:p>
              <a:p>
                <a:endParaRPr lang="en-CA" b="1" i="1" dirty="0" smtClean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CA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Heat </a:t>
                </a:r>
                <a:r>
                  <a:rPr lang="en-CA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</a:t>
                </a:r>
                <a:r>
                  <a:rPr lang="en-CA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combustion H </a:t>
                </a:r>
                <a:r>
                  <a:rPr lang="en-CA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CA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converting </a:t>
                </a:r>
                <a:r>
                  <a:rPr lang="en-CA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m/min to m/s (18000/60</a:t>
                </a:r>
                <a:r>
                  <a:rPr lang="en-CA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CA" sz="2000" b="1" dirty="0" smtClean="0">
                    <a:solidFill>
                      <a:srgbClr val="008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300</a:t>
                </a:r>
                <a:r>
                  <a:rPr lang="en-CA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en-CA" sz="2000" b="1" i="1" dirty="0" smtClean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CA" sz="2000" b="1" i="1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	I </a:t>
                </a:r>
                <a:r>
                  <a:rPr lang="en-CA" sz="2000" b="1" i="1" dirty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= </a:t>
                </a:r>
                <a:r>
                  <a:rPr lang="en-CA" sz="2000" b="1" i="1" dirty="0" err="1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Hwr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 = </a:t>
                </a:r>
                <a:r>
                  <a:rPr lang="en-CA" sz="2000" b="1" i="1" dirty="0" smtClean="0">
                    <a:solidFill>
                      <a:srgbClr val="008000"/>
                    </a:solidFill>
                    <a:latin typeface="+mn-lt"/>
                    <a:ea typeface="Cambria Math" panose="02040503050406030204" pitchFamily="18" charset="0"/>
                  </a:rPr>
                  <a:t>300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CA" sz="2000" b="1" i="1" baseline="15000" dirty="0" err="1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x</a:t>
                </a:r>
                <a:r>
                  <a:rPr lang="en-CA" sz="2000" b="1" i="1" dirty="0" err="1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TFC</a:t>
                </a:r>
                <a:r>
                  <a:rPr lang="en-CA" sz="2000" b="1" i="1" dirty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CA" sz="2000" b="1" i="1" baseline="15000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x 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ROS </a:t>
                </a:r>
                <a:r>
                  <a:rPr lang="en-CA" sz="2000" b="1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CA" sz="2000" b="1" dirty="0">
                    <a:solidFill>
                      <a:srgbClr val="0000FF"/>
                    </a:solidFill>
                    <a:latin typeface="+mn-lt"/>
                  </a:rPr>
                  <a:t>= </a:t>
                </a:r>
                <a:r>
                  <a:rPr lang="en-CA" sz="2000" b="1" i="1" dirty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300 </a:t>
                </a:r>
                <a:r>
                  <a:rPr lang="en-CA" sz="2000" b="1" i="1" baseline="15000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x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CA" sz="2000" b="1" i="1" dirty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(CFC + SFC) </a:t>
                </a:r>
                <a:r>
                  <a:rPr lang="en-CA" sz="2000" b="1" i="1" baseline="15000" dirty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x</a:t>
                </a:r>
                <a:r>
                  <a:rPr lang="en-CA" sz="2000" b="1" i="1" dirty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+mn-lt"/>
                    <a:ea typeface="Cambria Math" panose="02040503050406030204" pitchFamily="18" charset="0"/>
                  </a:rPr>
                  <a:t>ROS</a:t>
                </a:r>
              </a:p>
              <a:p>
                <a:endParaRPr lang="en-CA" sz="2000" dirty="0">
                  <a:solidFill>
                    <a:srgbClr val="0000FF"/>
                  </a:solidFill>
                  <a:latin typeface="+mn-lt"/>
                </a:endParaRPr>
              </a:p>
              <a:p>
                <a:r>
                  <a:rPr lang="en-CA" sz="2000" b="1" baseline="-25000" dirty="0"/>
                  <a:t>   </a:t>
                </a:r>
                <a:r>
                  <a:rPr lang="en-CA" sz="2000" b="1" baseline="-25000" dirty="0" smtClean="0"/>
                  <a:t> </a:t>
                </a:r>
                <a:r>
                  <a:rPr lang="en-CA" sz="2000" b="1" dirty="0"/>
                  <a:t>= </a:t>
                </a:r>
                <a:r>
                  <a:rPr lang="en-CA" sz="2000" b="1" dirty="0" smtClean="0">
                    <a:solidFill>
                      <a:srgbClr val="008000"/>
                    </a:solidFill>
                  </a:rPr>
                  <a:t>19.6</a:t>
                </a:r>
                <a:r>
                  <a:rPr lang="en-CA" sz="2000" b="1" dirty="0" smtClean="0"/>
                  <a:t>(</a:t>
                </a:r>
                <a:r>
                  <a:rPr lang="en-CA" sz="2000" b="1" dirty="0" smtClean="0">
                    <a:solidFill>
                      <a:srgbClr val="008000"/>
                    </a:solidFill>
                  </a:rPr>
                  <a:t>300</a:t>
                </a:r>
                <a:r>
                  <a:rPr lang="en-CA" sz="2000" b="1" dirty="0" smtClean="0"/>
                  <a:t>(CFC+SFC)ROS) </a:t>
                </a:r>
                <a:r>
                  <a:rPr lang="en-CA" sz="2000" b="1" dirty="0"/>
                  <a:t>/ </a:t>
                </a:r>
                <a:r>
                  <a:rPr lang="en-CA" sz="2000" b="1" dirty="0" smtClean="0">
                    <a:solidFill>
                      <a:srgbClr val="008000"/>
                    </a:solidFill>
                  </a:rPr>
                  <a:t>1.2</a:t>
                </a:r>
                <a:r>
                  <a:rPr lang="en-CA" sz="2000" b="1" dirty="0" smtClean="0"/>
                  <a:t>T[(</a:t>
                </a:r>
                <a:r>
                  <a:rPr lang="en-CA" sz="2000" b="1" dirty="0"/>
                  <a:t>v</a:t>
                </a:r>
                <a:r>
                  <a:rPr lang="en-CA" sz="2000" b="1" dirty="0" smtClean="0"/>
                  <a:t>/3.6</a:t>
                </a:r>
                <a:r>
                  <a:rPr lang="en-CA" sz="2000" b="1" dirty="0"/>
                  <a:t>) – (</a:t>
                </a:r>
                <a:r>
                  <a:rPr lang="en-CA" sz="2000" b="1" dirty="0" smtClean="0"/>
                  <a:t>R/60.)]</a:t>
                </a:r>
                <a:r>
                  <a:rPr lang="en-CA" sz="2000" b="1" baseline="30000" dirty="0" smtClean="0"/>
                  <a:t>3</a:t>
                </a:r>
              </a:p>
              <a:p>
                <a:endParaRPr lang="en-CA" sz="2000" b="1" baseline="30000" dirty="0"/>
              </a:p>
              <a:p>
                <a:r>
                  <a:rPr lang="en-CA" sz="2000" b="1" baseline="30000" dirty="0" smtClean="0"/>
                  <a:t>	</a:t>
                </a:r>
                <a:r>
                  <a:rPr lang="en-CA" sz="2000" b="1" dirty="0"/>
                  <a:t>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𝑹𝑶𝑺</m:t>
                    </m:r>
                    <m:r>
                      <a:rPr lang="en-CA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1" i="1" baseline="1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𝑰𝑺𝑰</m:t>
                            </m:r>
                          </m:sup>
                        </m:sSup>
                      </m:e>
                    </m:d>
                    <m:r>
                      <a:rPr lang="en-CA" sz="2000" b="1" i="1" baseline="5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CA" sz="2000" b="1" i="1" dirty="0">
                    <a:solidFill>
                      <a:srgbClr val="0000FF"/>
                    </a:solidFill>
                  </a:rPr>
                  <a:t> 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R= ROS/60</a:t>
                </a:r>
              </a:p>
              <a:p>
                <a:endParaRPr lang="en-CA" sz="2000" b="1" dirty="0" smtClean="0"/>
              </a:p>
              <a:p>
                <a:r>
                  <a:rPr lang="en-CA" sz="20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CA" sz="20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CFC </a:t>
                </a:r>
                <a:r>
                  <a:rPr lang="en-CA" sz="2000" b="1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CFB </a:t>
                </a:r>
                <a:r>
                  <a:rPr lang="en-CA" sz="2000" b="1" i="1" baseline="15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CA" sz="2000" b="1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CFL  </a:t>
                </a:r>
                <a:r>
                  <a:rPr lang="en-CA" sz="2000" b="1" dirty="0">
                    <a:solidFill>
                      <a:srgbClr val="0000FF"/>
                    </a:solidFill>
                  </a:rPr>
                  <a:t>and 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𝑺𝑭𝑪</m:t>
                    </m:r>
                    <m:r>
                      <a:rPr lang="en-CA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−.</m:t>
                            </m:r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𝟎𝟏𝟔𝟒</m:t>
                            </m:r>
                            <m:r>
                              <a:rPr lang="en-CA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𝑩𝑼𝑰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baseline="70000" dirty="0">
                    <a:solidFill>
                      <a:srgbClr val="0000FF"/>
                    </a:solidFill>
                  </a:rPr>
                  <a:t>2.24</a:t>
                </a:r>
                <a:endParaRPr lang="en-CA" sz="2000" dirty="0">
                  <a:solidFill>
                    <a:srgbClr val="0000FF"/>
                  </a:solidFill>
                </a:endParaRPr>
              </a:p>
              <a:p>
                <a:endParaRPr lang="en-CA" sz="2000" b="1" baseline="30000" dirty="0" smtClean="0"/>
              </a:p>
              <a:p>
                <a:r>
                  <a:rPr lang="en-CA" sz="2000" b="1" dirty="0" smtClean="0"/>
                  <a:t>   = </a:t>
                </a:r>
                <a:r>
                  <a:rPr lang="en-CA" sz="2000" b="1" u="sng" dirty="0">
                    <a:solidFill>
                      <a:srgbClr val="008000"/>
                    </a:solidFill>
                  </a:rPr>
                  <a:t>19.6</a:t>
                </a:r>
                <a:r>
                  <a:rPr lang="en-CA" sz="2000" b="1" u="sng" dirty="0"/>
                  <a:t> (</a:t>
                </a:r>
                <a:r>
                  <a:rPr lang="en-CA" sz="2000" b="1" u="sng" dirty="0" smtClean="0">
                    <a:solidFill>
                      <a:srgbClr val="008000"/>
                    </a:solidFill>
                  </a:rPr>
                  <a:t>300</a:t>
                </a:r>
                <a:r>
                  <a:rPr lang="en-CA" sz="2000" b="1" u="sng" dirty="0" smtClean="0"/>
                  <a:t>((</a:t>
                </a:r>
                <a:r>
                  <a:rPr lang="en-CA" sz="2000" b="1" i="1" u="sng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CFB </a:t>
                </a:r>
                <a:r>
                  <a:rPr lang="en-CA" sz="2000" b="1" i="1" u="sng" baseline="1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CA" sz="2000" b="1" i="1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CFL </a:t>
                </a:r>
                <a:r>
                  <a:rPr lang="en-CA" sz="2000" b="1" i="1" u="sng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CA" sz="2000" b="1" u="sng" dirty="0" smtClean="0"/>
                  <a:t>+</a:t>
                </a:r>
                <a14:m>
                  <m:oMath xmlns:m="http://schemas.openxmlformats.org/officeDocument/2006/math">
                    <m:r>
                      <a:rPr lang="en-CA" sz="2000" b="1" i="1" u="sng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u="sng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000" b="1" i="1" u="sng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sz="2000" b="1" i="1" u="sng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sz="2000" b="1" i="1" u="sng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000" b="1" i="1" u="sng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−.</m:t>
                            </m:r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𝟎𝟏𝟔𝟒</m:t>
                            </m:r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𝑩𝑼𝑰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u="sng" baseline="70000" dirty="0" smtClean="0"/>
                  <a:t>2.24</a:t>
                </a:r>
                <a:r>
                  <a:rPr lang="en-CA" sz="2000" b="1" u="sng" dirty="0" smtClean="0"/>
                  <a:t>) </a:t>
                </a:r>
                <a14:m>
                  <m:oMath xmlns:m="http://schemas.openxmlformats.org/officeDocument/2006/math">
                    <m:r>
                      <a:rPr lang="en-CA" sz="2000" b="1" i="1" u="sng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u="sng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000" b="1" i="1" u="sng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000" b="1" i="1" u="sng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1" i="1" u="sng" baseline="1500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1" i="1" u="sng">
                                <a:latin typeface="Cambria Math" panose="02040503050406030204" pitchFamily="18" charset="0"/>
                              </a:rPr>
                              <m:t>𝑰𝑺𝑰</m:t>
                            </m:r>
                          </m:sup>
                        </m:sSup>
                      </m:e>
                    </m:d>
                    <m:r>
                      <a:rPr lang="en-CA" sz="2000" b="1" i="1" u="sng" baseline="5000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CA" sz="2000" b="1" u="sng" dirty="0"/>
                  <a:t> </a:t>
                </a:r>
                <a:r>
                  <a:rPr lang="en-CA" sz="2000" b="1" u="sng" dirty="0" smtClean="0"/>
                  <a:t>) </a:t>
                </a:r>
                <a:r>
                  <a:rPr lang="en-CA" sz="2000" b="1" dirty="0" smtClean="0"/>
                  <a:t>			</a:t>
                </a:r>
                <a:r>
                  <a:rPr lang="en-CA" sz="2000" b="1" dirty="0" smtClean="0">
                    <a:solidFill>
                      <a:srgbClr val="008000"/>
                    </a:solidFill>
                  </a:rPr>
                  <a:t>1.2</a:t>
                </a:r>
                <a:r>
                  <a:rPr lang="en-CA" sz="2000" b="1" dirty="0" smtClean="0"/>
                  <a:t>(T+</a:t>
                </a:r>
                <a:r>
                  <a:rPr lang="en-CA" sz="2000" b="1" dirty="0" smtClean="0">
                    <a:solidFill>
                      <a:srgbClr val="008000"/>
                    </a:solidFill>
                  </a:rPr>
                  <a:t>273.16</a:t>
                </a:r>
                <a:r>
                  <a:rPr lang="en-CA" sz="2000" b="1" dirty="0" smtClean="0"/>
                  <a:t>)[(v/3.6</a:t>
                </a:r>
                <a:r>
                  <a:rPr lang="en-CA" sz="2000" b="1" dirty="0"/>
                  <a:t>) – </a:t>
                </a:r>
                <a:r>
                  <a:rPr lang="en-CA" sz="2000" b="1" dirty="0" smtClean="0"/>
                  <a:t>R]</a:t>
                </a:r>
                <a:r>
                  <a:rPr lang="en-CA" sz="2000" b="1" baseline="30000" dirty="0" smtClean="0"/>
                  <a:t>3</a:t>
                </a:r>
                <a:endParaRPr lang="en-CA" sz="2000" b="1" baseline="30000" dirty="0"/>
              </a:p>
              <a:p>
                <a:pPr defTabSz="363538"/>
                <a:endParaRPr lang="en-CA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8610599" cy="5669116"/>
              </a:xfrm>
              <a:prstGeom prst="rect">
                <a:avLst/>
              </a:prstGeom>
              <a:blipFill>
                <a:blip r:embed="rId3"/>
                <a:stretch>
                  <a:fillRect l="-1062" t="-8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67401" y="1143000"/>
                <a:ext cx="3124199" cy="1476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1" dirty="0">
                    <a:solidFill>
                      <a:srgbClr val="008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Units (dimensionless):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CA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∗</m:t>
                            </m:r>
                            <m:f>
                              <m:fPr>
                                <m:ctrlPr>
                                  <a:rPr lang="en-CA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sSup>
                                  <m:sSupPr>
                                    <m:ctrlPr>
                                      <a:rPr lang="en-CA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CA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solidFill>
                                          <a:srgbClr val="FF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𝒌𝒈</m:t>
                                    </m:r>
                                    <m:r>
                                      <a:rPr lang="en-CA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CA" b="1" i="1">
                                    <a:solidFill>
                                      <a:srgbClr val="FF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en-CA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den>
                            </m:f>
                            <m:r>
                              <a:rPr lang="en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CA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en-CA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CA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CA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box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1" y="1143000"/>
                <a:ext cx="3124199" cy="1476686"/>
              </a:xfrm>
              <a:prstGeom prst="rect">
                <a:avLst/>
              </a:prstGeom>
              <a:blipFill>
                <a:blip r:embed="rId4"/>
                <a:stretch>
                  <a:fillRect l="-2930" t="-3306" r="-39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7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28E85-DC60-47B9-9281-6B592085173E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09221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Ralph M. Nelson, Jr.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1993. </a:t>
            </a: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Byram's Derivation of the Energy Criterion for Forest and Wildland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Fires.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Int. J.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Wildland Fire 3(3):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131-138. 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www.publish.csiro.au/wf/pdf/WF9930131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Accessed February 24, 2020.</a:t>
            </a:r>
          </a:p>
          <a:p>
            <a:pPr lvl="0"/>
            <a:endParaRPr kumimoji="0" lang="en-CA" sz="28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answer the following questions</a:t>
            </a:r>
            <a:r>
              <a:rPr lang="en-C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Assignment in Canvas):</a:t>
            </a:r>
          </a:p>
          <a:p>
            <a:pPr lvl="0"/>
            <a:endParaRPr lang="en-C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-1857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was Byram’s approach initially criticized?</a:t>
            </a:r>
          </a:p>
          <a:p>
            <a:pPr marL="531813" lvl="0" indent="-1857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-1857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is the Froude Number related to Byram’s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31813" lvl="0" indent="-185738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-185738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assumptions are made that may not have been discussed in Byram’s original studies?</a:t>
            </a:r>
            <a:endParaRPr kumimoji="0" lang="en-CA" sz="16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762000" y="180000"/>
            <a:ext cx="76962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Reading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28E85-DC60-47B9-9281-6B592085173E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55906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CA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kumimoji="0" lang="en-CA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papers to look at </a:t>
            </a:r>
            <a:r>
              <a:rPr lang="en-CA" sz="2800" b="1" i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0" lang="en-CA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Morvan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N.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Frangeih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2018.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Wildland </a:t>
            </a: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fire behaviour: W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 effect </a:t>
            </a: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versus Byram’s convective number and consequences on the regime of propagation.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Wildland Fire 2018, 27,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636–641. 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doi.org/10.1071/WF18014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See also Corrigendum.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Accessed February 24, 2020.</a:t>
            </a:r>
          </a:p>
          <a:p>
            <a:pPr lvl="0"/>
            <a:endParaRPr lang="en-C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762000" y="180000"/>
            <a:ext cx="76962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 Number Alternatives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63538"/>
            <a:r>
              <a:rPr lang="en-CA" b="1" dirty="0" smtClean="0"/>
              <a:t>		</a:t>
            </a:r>
          </a:p>
          <a:p>
            <a:pPr algn="ctr" defTabSz="363538"/>
            <a:r>
              <a:rPr lang="en-CA" b="1" dirty="0">
                <a:solidFill>
                  <a:srgbClr val="008000"/>
                </a:solidFill>
              </a:rPr>
              <a:t>E</a:t>
            </a:r>
            <a:r>
              <a:rPr lang="en-CA" b="1" dirty="0" smtClean="0">
                <a:solidFill>
                  <a:srgbClr val="008000"/>
                </a:solidFill>
              </a:rPr>
              <a:t>xercise details are found in </a:t>
            </a:r>
            <a:r>
              <a:rPr lang="en-CA" b="1" i="1" dirty="0" smtClean="0">
                <a:solidFill>
                  <a:srgbClr val="008000"/>
                </a:solidFill>
              </a:rPr>
              <a:t>S589-III-A-2_Exercise2022.pptx</a:t>
            </a:r>
            <a:endParaRPr lang="en-CA" b="1" i="1" dirty="0">
              <a:solidFill>
                <a:srgbClr val="008000"/>
              </a:solidFill>
            </a:endParaRPr>
          </a:p>
          <a:p>
            <a:pPr defTabSz="363538"/>
            <a:endParaRPr lang="en-CA" b="1" dirty="0" smtClean="0"/>
          </a:p>
          <a:p>
            <a:pPr defTabSz="363538"/>
            <a:r>
              <a:rPr lang="en-CA" b="1" dirty="0"/>
              <a:t>	</a:t>
            </a:r>
            <a:r>
              <a:rPr lang="en-CA" b="1" dirty="0" smtClean="0"/>
              <a:t>	Fuel type:			</a:t>
            </a:r>
            <a:r>
              <a:rPr lang="en-CA" b="1" dirty="0" smtClean="0">
                <a:solidFill>
                  <a:srgbClr val="0066CC"/>
                </a:solidFill>
              </a:rPr>
              <a:t>C3</a:t>
            </a:r>
            <a:r>
              <a:rPr lang="en-CA" b="1" dirty="0"/>
              <a:t>	</a:t>
            </a:r>
            <a:r>
              <a:rPr lang="en-CA" b="1" dirty="0" smtClean="0"/>
              <a:t>FFMC:				</a:t>
            </a:r>
            <a:r>
              <a:rPr lang="en-CA" b="1" dirty="0" smtClean="0">
                <a:solidFill>
                  <a:srgbClr val="0066CC"/>
                </a:solidFill>
              </a:rPr>
              <a:t>93</a:t>
            </a:r>
          </a:p>
          <a:p>
            <a:pPr defTabSz="363538"/>
            <a:r>
              <a:rPr lang="en-CA" b="1" dirty="0" smtClean="0">
                <a:solidFill>
                  <a:srgbClr val="0066CC"/>
                </a:solidFill>
              </a:rPr>
              <a:t>		</a:t>
            </a:r>
            <a:r>
              <a:rPr lang="en-CA" b="1" dirty="0" smtClean="0"/>
              <a:t>ISI:					</a:t>
            </a:r>
            <a:r>
              <a:rPr lang="en-CA" b="1" dirty="0" smtClean="0">
                <a:solidFill>
                  <a:srgbClr val="0066CC"/>
                </a:solidFill>
              </a:rPr>
              <a:t>18</a:t>
            </a:r>
            <a:r>
              <a:rPr lang="en-CA" b="1" dirty="0"/>
              <a:t>	</a:t>
            </a:r>
            <a:r>
              <a:rPr lang="en-CA" b="1" dirty="0" smtClean="0"/>
              <a:t>	BUI: 					</a:t>
            </a:r>
            <a:r>
              <a:rPr lang="en-CA" b="1" dirty="0" smtClean="0">
                <a:solidFill>
                  <a:srgbClr val="0066CC"/>
                </a:solidFill>
              </a:rPr>
              <a:t>55</a:t>
            </a:r>
          </a:p>
          <a:p>
            <a:pPr defTabSz="363538"/>
            <a:r>
              <a:rPr lang="en-CA" b="1" dirty="0">
                <a:solidFill>
                  <a:srgbClr val="0066CC"/>
                </a:solidFill>
              </a:rPr>
              <a:t>	</a:t>
            </a:r>
            <a:r>
              <a:rPr lang="en-CA" b="1" dirty="0" smtClean="0">
                <a:solidFill>
                  <a:srgbClr val="0066CC"/>
                </a:solidFill>
              </a:rPr>
              <a:t>	CFB:					1.0	CFL:					1.15 kg/m</a:t>
            </a:r>
            <a:r>
              <a:rPr lang="en-CA" b="1" baseline="30000" dirty="0" smtClean="0">
                <a:solidFill>
                  <a:srgbClr val="0066CC"/>
                </a:solidFill>
              </a:rPr>
              <a:t>2</a:t>
            </a:r>
            <a:endParaRPr lang="en-CA" b="1" baseline="30000" dirty="0"/>
          </a:p>
          <a:p>
            <a:pPr defTabSz="363538"/>
            <a:r>
              <a:rPr lang="en-CA" b="1" dirty="0" smtClean="0"/>
              <a:t>		Surface wind: 	</a:t>
            </a:r>
            <a:r>
              <a:rPr lang="en-CA" b="1" dirty="0" smtClean="0">
                <a:solidFill>
                  <a:srgbClr val="0066CC"/>
                </a:solidFill>
              </a:rPr>
              <a:t>20 </a:t>
            </a:r>
            <a:r>
              <a:rPr lang="en-CA" b="1" dirty="0">
                <a:solidFill>
                  <a:srgbClr val="0066CC"/>
                </a:solidFill>
              </a:rPr>
              <a:t>km/h</a:t>
            </a:r>
          </a:p>
          <a:p>
            <a:pPr defTabSz="363538"/>
            <a:r>
              <a:rPr lang="en-CA" b="1" dirty="0" smtClean="0"/>
              <a:t>		Surface temp:	</a:t>
            </a:r>
            <a:r>
              <a:rPr lang="en-CA" b="1" dirty="0" smtClean="0">
                <a:solidFill>
                  <a:srgbClr val="0066CC"/>
                </a:solidFill>
              </a:rPr>
              <a:t>18 </a:t>
            </a:r>
            <a:r>
              <a:rPr lang="en-CA" b="1" baseline="30000" dirty="0" err="1">
                <a:solidFill>
                  <a:srgbClr val="0066CC"/>
                </a:solidFill>
              </a:rPr>
              <a:t>o</a:t>
            </a:r>
            <a:r>
              <a:rPr lang="en-CA" b="1" dirty="0" err="1">
                <a:solidFill>
                  <a:srgbClr val="0066CC"/>
                </a:solidFill>
              </a:rPr>
              <a:t>C</a:t>
            </a:r>
            <a:r>
              <a:rPr lang="en-CA" b="1" dirty="0">
                <a:solidFill>
                  <a:srgbClr val="0066CC"/>
                </a:solidFill>
              </a:rPr>
              <a:t> </a:t>
            </a:r>
          </a:p>
          <a:p>
            <a:pPr defTabSz="363538"/>
            <a:r>
              <a:rPr lang="en-CA" dirty="0"/>
              <a:t> </a:t>
            </a:r>
          </a:p>
          <a:p>
            <a:pPr marL="457200" indent="-457200" defTabSz="363538">
              <a:buAutoNum type="arabicPeriod"/>
            </a:pPr>
            <a:r>
              <a:rPr lang="en-CA" dirty="0" smtClean="0"/>
              <a:t>Calculate </a:t>
            </a:r>
            <a:r>
              <a:rPr lang="en-CA" dirty="0"/>
              <a:t>the value of N</a:t>
            </a:r>
            <a:r>
              <a:rPr lang="en-CA" baseline="-25000" dirty="0"/>
              <a:t>c</a:t>
            </a:r>
            <a:r>
              <a:rPr lang="en-CA" dirty="0"/>
              <a:t> for the above </a:t>
            </a:r>
            <a:r>
              <a:rPr lang="en-CA" dirty="0" smtClean="0"/>
              <a:t>conditions.</a:t>
            </a:r>
          </a:p>
          <a:p>
            <a:pPr marL="457200" indent="-457200" defTabSz="363538">
              <a:buAutoNum type="arabicPeriod"/>
            </a:pPr>
            <a:endParaRPr lang="en-CA" dirty="0"/>
          </a:p>
          <a:p>
            <a:pPr marL="457200" indent="-457200" defTabSz="363538">
              <a:buAutoNum type="arabicPeriod"/>
            </a:pPr>
            <a:r>
              <a:rPr lang="en-CA" dirty="0" smtClean="0"/>
              <a:t>A </a:t>
            </a:r>
            <a:r>
              <a:rPr lang="en-CA" dirty="0"/>
              <a:t>helicopter sounding determines that the wind at </a:t>
            </a:r>
            <a:r>
              <a:rPr lang="en-CA" dirty="0" smtClean="0"/>
              <a:t>300 m </a:t>
            </a:r>
            <a:r>
              <a:rPr lang="en-CA" dirty="0"/>
              <a:t>above the fire is 35 km/h. Calculate the convection number at this level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-13200"/>
            <a:ext cx="80772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Byram’s</a:t>
            </a:r>
            <a:r>
              <a:rPr lang="en-US" altLang="en-US" sz="32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Convection Number</a:t>
            </a:r>
            <a:endParaRPr lang="en-US" altLang="en-US" sz="3200" b="1" kern="0" baseline="-25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At-home Exercise</a:t>
            </a:r>
            <a:endParaRPr lang="en-CA" alt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874216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phenomena can influence fire; fire can influence atmosphere</a:t>
            </a:r>
          </a:p>
          <a:p>
            <a:pPr marL="531813" indent="-180975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Crew safety depends on weather and fire factors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Downdraft from thunderstorm or collapsing plume can cause:</a:t>
            </a:r>
          </a:p>
          <a:p>
            <a:pPr marL="531813" indent="-180975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Erratic fire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180975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Heat burst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31813" indent="-180975">
              <a:buFont typeface="Arial" panose="020B0604020202020204" pitchFamily="34" charset="0"/>
              <a:buChar char="•"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atmospheric profiles help determine:</a:t>
            </a:r>
          </a:p>
          <a:p>
            <a:pPr marL="531813" indent="-180975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Blow-up potential</a:t>
            </a:r>
          </a:p>
          <a:p>
            <a:pPr marL="531813" indent="-180975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Likelihood of plume-driven fire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7999" y="1219200"/>
            <a:ext cx="5867401" cy="441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Contact: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Richard </a:t>
            </a:r>
            <a:r>
              <a:rPr kumimoji="0" lang="en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Carr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Wildland Fire Research Analyst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  <a:hlinkClick r:id="rId3"/>
              </a:rPr>
              <a:t>Richard.Carr@NRCan-RNCan.gc.ca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5320 122 Street NW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Edmonton, AB, Canada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T6H 3S5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strike="sngStrike" noProof="0" dirty="0" smtClean="0">
                <a:solidFill>
                  <a:prstClr val="black"/>
                </a:solidFill>
                <a:latin typeface="Corbel" panose="020B0503020204020204" pitchFamily="34" charset="0"/>
              </a:rPr>
              <a:t>825-510-1265 </a:t>
            </a:r>
            <a:r>
              <a:rPr lang="en-CA" sz="2800" b="1" noProof="0" dirty="0" smtClean="0">
                <a:solidFill>
                  <a:srgbClr val="008000"/>
                </a:solidFill>
                <a:latin typeface="Corbel" panose="020B0503020204020204" pitchFamily="34" charset="0"/>
              </a:rPr>
              <a:t>780-710-3147</a:t>
            </a:r>
            <a:endParaRPr kumimoji="0" lang="en-CA" sz="2800" b="1" i="0" u="non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rbel" panose="020B0503020204020204" pitchFamily="34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8110" y="1676400"/>
            <a:ext cx="1836490" cy="2191331"/>
            <a:chOff x="1219200" y="1828800"/>
            <a:chExt cx="1836490" cy="2191331"/>
          </a:xfrm>
        </p:grpSpPr>
        <p:sp>
          <p:nvSpPr>
            <p:cNvPr id="11" name="TextBox 10"/>
            <p:cNvSpPr txBox="1"/>
            <p:nvPr/>
          </p:nvSpPr>
          <p:spPr>
            <a:xfrm>
              <a:off x="2150884" y="26013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8896" y="18288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8956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4090" y="217033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9576" y="33738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800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0066CC"/>
                </a:solidFill>
                <a:latin typeface="Corbel" panose="020B0503020204020204" pitchFamily="34" charset="0"/>
              </a:rPr>
              <a:t>Storm Safety and Considerations</a:t>
            </a:r>
            <a:endParaRPr lang="en-CA" sz="4000" b="1" dirty="0">
              <a:solidFill>
                <a:srgbClr val="0066CC"/>
              </a:solidFill>
              <a:latin typeface="Corbel" panose="020B05030202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3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054"/>
          <p:cNvSpPr>
            <a:spLocks noChangeArrowheads="1"/>
          </p:cNvSpPr>
          <p:nvPr/>
        </p:nvSpPr>
        <p:spPr bwMode="auto">
          <a:xfrm>
            <a:off x="245551" y="780633"/>
            <a:ext cx="859364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  <a:p>
            <a:pPr marL="717550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storm outflow gusts may exceed 150 km/h</a:t>
            </a:r>
          </a:p>
          <a:p>
            <a:pPr marL="717550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Outflow may lead to new storm cells</a:t>
            </a:r>
          </a:p>
          <a:p>
            <a:pPr marL="717550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Tornados</a:t>
            </a:r>
          </a:p>
          <a:p>
            <a:pPr marL="531812">
              <a:spcBef>
                <a:spcPct val="0"/>
              </a:spcBef>
              <a:buNone/>
            </a:pP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</a:p>
          <a:p>
            <a:pPr marL="717550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hail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Flooding: cuts off escape routes? Erosion? Slides?</a:t>
            </a:r>
          </a:p>
          <a:p>
            <a:pPr marL="173037">
              <a:spcBef>
                <a:spcPct val="0"/>
              </a:spcBef>
              <a:buNone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Bursts and Pyro-</a:t>
            </a:r>
            <a:r>
              <a:rPr lang="en-US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(both later)</a:t>
            </a:r>
          </a:p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857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Crew safety due to storms and fire spread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0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Hazards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0800" y="180000"/>
            <a:ext cx="78336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Thunderstorm comparison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65526"/>
              </p:ext>
            </p:extLst>
          </p:nvPr>
        </p:nvGraphicFramePr>
        <p:xfrm>
          <a:off x="457200" y="807720"/>
          <a:ext cx="8290800" cy="5745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09000">
                  <a:extLst>
                    <a:ext uri="{9D8B030D-6E8A-4147-A177-3AD203B41FA5}">
                      <a16:colId xmlns:a16="http://schemas.microsoft.com/office/drawing/2014/main" val="17577340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817025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4322943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720593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1807492"/>
                    </a:ext>
                  </a:extLst>
                </a:gridCol>
              </a:tblGrid>
              <a:tr h="349771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EC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Single Cell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EC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>
                          <a:solidFill>
                            <a:schemeClr val="tx1"/>
                          </a:solidFill>
                        </a:rPr>
                        <a:t>Multicell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EC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Supercell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EC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Squall Line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E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8494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Environment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Weak/moderate</a:t>
                      </a:r>
                      <a:r>
                        <a:rPr lang="en-CA" baseline="0" dirty="0" smtClean="0"/>
                        <a:t> instability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Strong</a:t>
                      </a:r>
                      <a:r>
                        <a:rPr lang="en-CA" baseline="0" dirty="0" smtClean="0"/>
                        <a:t> instability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Strong</a:t>
                      </a:r>
                      <a:r>
                        <a:rPr lang="en-CA" baseline="0" dirty="0" smtClean="0"/>
                        <a:t> instability, jet stream, vertical shear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Frontal</a:t>
                      </a:r>
                      <a:r>
                        <a:rPr lang="en-CA" baseline="0" dirty="0" smtClean="0"/>
                        <a:t> passage, trough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38052"/>
                  </a:ext>
                </a:extLst>
              </a:tr>
              <a:tr h="349771">
                <a:tc>
                  <a:txBody>
                    <a:bodyPr/>
                    <a:lstStyle/>
                    <a:p>
                      <a:r>
                        <a:rPr lang="en-CA" b="1" dirty="0" smtClean="0"/>
                        <a:t>Life cycle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 60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Hours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Many hours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Hours to days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99709"/>
                  </a:ext>
                </a:extLst>
              </a:tr>
              <a:tr h="61210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Movement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With</a:t>
                      </a:r>
                      <a:r>
                        <a:rPr lang="en-CA" baseline="0" dirty="0" smtClean="0"/>
                        <a:t> upper winds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Erratic?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Right or left?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With </a:t>
                      </a:r>
                      <a:r>
                        <a:rPr lang="en-CA" dirty="0" err="1" smtClean="0"/>
                        <a:t>airmass</a:t>
                      </a:r>
                      <a:r>
                        <a:rPr lang="en-CA" baseline="0" dirty="0" smtClean="0"/>
                        <a:t> and into low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31606"/>
                  </a:ext>
                </a:extLst>
              </a:tr>
              <a:tr h="61210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Precipitation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Rain,</a:t>
                      </a:r>
                      <a:r>
                        <a:rPr lang="en-CA" baseline="0" dirty="0" smtClean="0"/>
                        <a:t> small hail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Heavy rain, hail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Heavy rain</a:t>
                      </a:r>
                      <a:r>
                        <a:rPr lang="en-CA" baseline="0" dirty="0" smtClean="0"/>
                        <a:t>, large hail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Varied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32743"/>
                  </a:ext>
                </a:extLst>
              </a:tr>
              <a:tr h="704035">
                <a:tc>
                  <a:txBody>
                    <a:bodyPr/>
                    <a:lstStyle/>
                    <a:p>
                      <a:r>
                        <a:rPr lang="en-CA" b="1" dirty="0" smtClean="0"/>
                        <a:t>Anvil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Single distinct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Multiple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Overshooting top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Multiple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78845"/>
                  </a:ext>
                </a:extLst>
              </a:tr>
              <a:tr h="1200965">
                <a:tc>
                  <a:txBody>
                    <a:bodyPr/>
                    <a:lstStyle/>
                    <a:p>
                      <a:r>
                        <a:rPr lang="en-CA" b="1" dirty="0" smtClean="0"/>
                        <a:t>Wind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Moderate and brief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Erratic, strong gusts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Strong gust fronts, tornado?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Frontal passage:</a:t>
                      </a:r>
                      <a:r>
                        <a:rPr lang="en-CA" baseline="0" dirty="0" smtClean="0">
                          <a:solidFill>
                            <a:srgbClr val="FF0000"/>
                          </a:solidFill>
                        </a:rPr>
                        <a:t> strong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 winds may continue for hours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31287"/>
                  </a:ext>
                </a:extLst>
              </a:tr>
              <a:tr h="61210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Extent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Small</a:t>
                      </a:r>
                      <a:r>
                        <a:rPr lang="en-CA" baseline="0" dirty="0" smtClean="0"/>
                        <a:t> area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Moderate, large in MCC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Moderate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Long line affects large area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531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4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04" t="2939" r="8227" b="17350"/>
          <a:stretch/>
        </p:blipFill>
        <p:spPr>
          <a:xfrm>
            <a:off x="3879600" y="2674200"/>
            <a:ext cx="5112000" cy="273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000" y="1455296"/>
            <a:ext cx="8473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Watch for cloud glaciation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polarity strikes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Common in or around rain shaft</a:t>
            </a: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C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/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/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/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polarity strikes</a:t>
            </a: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Anvil to ground</a:t>
            </a: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common in winter and high elevations</a:t>
            </a: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 continuing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6000" y="180000"/>
            <a:ext cx="84582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Lightning, not “lightening”!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8483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ECCC: </a:t>
            </a:r>
            <a:r>
              <a:rPr lang="en-C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“When thunder roars go indoors”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5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80000"/>
            <a:ext cx="84582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 Indications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7968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Splitting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thunderstorm:</a:t>
            </a:r>
          </a:p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http://climate.weather.gc.ca/radar/index_e.html?site=CASFW&amp;year=2019&amp;month=7&amp;day=13&amp;hour=21&amp;minute=00&amp;duration=2&amp;image_type=PRECIPET_RAIN_WEATHEROFFICE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Quick Development:</a:t>
            </a:r>
          </a:p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http://climate.weather.gc.ca/radar/index_e.html?site=CASCV&amp;year=2019&amp;month=7&amp;day=18&amp;hour=00&amp;minute=30&amp;duration=2&amp;image_type=PRECIPET_RAIN_WEATHEROFFICE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5340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Radar allows speed estimates of storm cells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Thunderstorms may play tricks on you though! </a:t>
            </a:r>
          </a:p>
        </p:txBody>
      </p:sp>
    </p:spTree>
    <p:extLst>
      <p:ext uri="{BB962C8B-B14F-4D97-AF65-F5344CB8AC3E}">
        <p14:creationId xmlns:p14="http://schemas.microsoft.com/office/powerpoint/2010/main" val="9484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6000" y="180000"/>
            <a:ext cx="8280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distance?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71600" y="838200"/>
            <a:ext cx="6438346" cy="5580000"/>
            <a:chOff x="1524000" y="1018401"/>
            <a:chExt cx="5770737" cy="5001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1084483"/>
              <a:ext cx="4808214" cy="49353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19600" y="1437484"/>
              <a:ext cx="1739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C00000"/>
                  </a:solidFill>
                </a:rPr>
                <a:t>6371 km = 6371000 m</a:t>
              </a:r>
              <a:endParaRPr lang="en-CA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3526" y="1018401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>
                  <a:solidFill>
                    <a:srgbClr val="C00000"/>
                  </a:solidFill>
                </a:rPr>
                <a:t>2</a:t>
              </a:r>
              <a:r>
                <a:rPr lang="en-CA" sz="1200" b="1" dirty="0" smtClean="0">
                  <a:solidFill>
                    <a:srgbClr val="C00000"/>
                  </a:solidFill>
                </a:rPr>
                <a:t> m</a:t>
              </a:r>
              <a:endParaRPr lang="en-CA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1320" y="4371201"/>
              <a:ext cx="1055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C00000"/>
                  </a:solidFill>
                </a:rPr>
                <a:t>89.9546 </a:t>
              </a:r>
              <a:r>
                <a:rPr lang="en-CA" sz="1200" b="1" dirty="0" err="1" smtClean="0">
                  <a:solidFill>
                    <a:srgbClr val="C00000"/>
                  </a:solidFill>
                </a:rPr>
                <a:t>deg</a:t>
              </a:r>
              <a:endParaRPr lang="en-CA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4828401"/>
              <a:ext cx="1055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C00000"/>
                  </a:solidFill>
                </a:rPr>
                <a:t>86.0722 </a:t>
              </a:r>
              <a:r>
                <a:rPr lang="en-CA" sz="1200" b="1" dirty="0" err="1" smtClean="0">
                  <a:solidFill>
                    <a:srgbClr val="C00000"/>
                  </a:solidFill>
                </a:rPr>
                <a:t>deg</a:t>
              </a:r>
              <a:endParaRPr lang="en-CA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5257800"/>
              <a:ext cx="970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C00000"/>
                  </a:solidFill>
                </a:rPr>
                <a:t>3.9732 </a:t>
              </a:r>
              <a:r>
                <a:rPr lang="en-CA" sz="1200" b="1" dirty="0" err="1" smtClean="0">
                  <a:solidFill>
                    <a:srgbClr val="C00000"/>
                  </a:solidFill>
                </a:rPr>
                <a:t>deg</a:t>
              </a:r>
              <a:endParaRPr lang="en-CA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5638800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C00000"/>
                  </a:solidFill>
                </a:rPr>
                <a:t>443 km</a:t>
              </a:r>
              <a:endParaRPr lang="en-CA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h:\system\office97\Blank Presentation.pot</Template>
  <TotalTime>11088</TotalTime>
  <Words>3296</Words>
  <Application>Microsoft Office PowerPoint</Application>
  <PresentationFormat>On-screen Show (4:3)</PresentationFormat>
  <Paragraphs>570</Paragraphs>
  <Slides>37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Corbel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nnimchuk</dc:creator>
  <cp:lastModifiedBy>Richard Carr</cp:lastModifiedBy>
  <cp:revision>405</cp:revision>
  <dcterms:created xsi:type="dcterms:W3CDTF">2000-01-19T18:41:44Z</dcterms:created>
  <dcterms:modified xsi:type="dcterms:W3CDTF">2021-11-09T19:55:03Z</dcterms:modified>
</cp:coreProperties>
</file>