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16" r:id="rId2"/>
    <p:sldId id="519" r:id="rId3"/>
    <p:sldId id="520" r:id="rId4"/>
    <p:sldId id="521" r:id="rId5"/>
    <p:sldId id="526" r:id="rId6"/>
    <p:sldId id="525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5050"/>
    <a:srgbClr val="1482DC"/>
    <a:srgbClr val="0000FF"/>
    <a:srgbClr val="0066CC"/>
    <a:srgbClr val="CC6600"/>
    <a:srgbClr val="FF0066"/>
    <a:srgbClr val="FF0000"/>
    <a:srgbClr val="FF66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2" autoAdjust="0"/>
    <p:restoredTop sz="82603" autoAdjust="0"/>
  </p:normalViewPr>
  <p:slideViewPr>
    <p:cSldViewPr>
      <p:cViewPr varScale="1">
        <p:scale>
          <a:sx n="55" d="100"/>
          <a:sy n="55" d="100"/>
        </p:scale>
        <p:origin x="148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394F533-66B5-4C03-BD98-05BEAAE7DB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A347AB9-AA3B-44AE-9519-6A6F100F8B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C1B28F-4824-4945-B137-A8BBB09A37D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>
              <a:buFontTx/>
              <a:buAutoNum type="arabicPeriod"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0281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Richard Carr, September 21, 2021.</a:t>
            </a:r>
            <a:r>
              <a:rPr lang="en-CA" baseline="0" dirty="0" smtClean="0"/>
              <a:t> Revived this as a take-home exercise.</a:t>
            </a:r>
            <a:endParaRPr lang="en-CA" dirty="0" smtClean="0"/>
          </a:p>
          <a:p>
            <a:r>
              <a:rPr lang="en-CA" dirty="0" smtClean="0"/>
              <a:t>Richard Carr, February 24, 2020. Changed “Exercise” to “Example” in the title. This will no</a:t>
            </a:r>
            <a:r>
              <a:rPr lang="en-CA" baseline="0" dirty="0" smtClean="0"/>
              <a:t> longer be used as an exercise.</a:t>
            </a:r>
            <a:endParaRPr lang="en-CA" dirty="0" smtClean="0"/>
          </a:p>
          <a:p>
            <a:r>
              <a:rPr lang="en-CA" dirty="0" smtClean="0"/>
              <a:t>Richard</a:t>
            </a:r>
            <a:r>
              <a:rPr lang="en-CA" baseline="0" dirty="0" smtClean="0"/>
              <a:t> Carr, November 15, 2019. Pulled the text out of the document object and used normal text boxes.</a:t>
            </a:r>
          </a:p>
          <a:p>
            <a:r>
              <a:rPr lang="en-CA" baseline="0" dirty="0" smtClean="0"/>
              <a:t>If this slide is to be used in different applications is may be easiest to export to a PNG or other image.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47AB9-AA3B-44AE-9519-6A6F100F8B7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613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Richard Carr, September 21, 2021: Changed wind speed symbol W to v and is in m/s, not km/h. Changed gas</a:t>
            </a:r>
            <a:r>
              <a:rPr lang="en-CA" baseline="0" dirty="0" smtClean="0"/>
              <a:t> constant R to R</a:t>
            </a:r>
            <a:r>
              <a:rPr lang="en-CA" baseline="-25000" dirty="0" smtClean="0"/>
              <a:t>d</a:t>
            </a:r>
            <a:r>
              <a:rPr lang="en-CA" baseline="0" dirty="0" smtClean="0"/>
              <a:t> .</a:t>
            </a:r>
            <a:endParaRPr lang="en-CA" baseline="-25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Richard Carr, February 24, 2020. Added full</a:t>
            </a:r>
            <a:r>
              <a:rPr lang="en-CA" baseline="0" dirty="0" smtClean="0"/>
              <a:t> symbolic equation, full</a:t>
            </a:r>
            <a:r>
              <a:rPr lang="en-CA" dirty="0" smtClean="0"/>
              <a:t> symbol definitions, and reworked the previously hard-coded constant in the denominator. Values of density and</a:t>
            </a:r>
            <a:r>
              <a:rPr lang="en-CA" baseline="0" dirty="0" smtClean="0"/>
              <a:t> </a:t>
            </a:r>
            <a:r>
              <a:rPr lang="en-CA" dirty="0" smtClean="0"/>
              <a:t>heat capacity differ from</a:t>
            </a:r>
            <a:r>
              <a:rPr lang="en-CA" baseline="0" dirty="0" smtClean="0"/>
              <a:t> the values originally used by </a:t>
            </a:r>
            <a:r>
              <a:rPr lang="en-CA" baseline="0" dirty="0" err="1" smtClean="0"/>
              <a:t>Byram</a:t>
            </a:r>
            <a:r>
              <a:rPr lang="en-CA" baseline="0" dirty="0" smtClean="0"/>
              <a:t> (1.171 and 1010). Some ambiguity in choices of heat capacity exist; this will result in many slightly different answers that could still be considered correct. </a:t>
            </a:r>
            <a:endParaRPr lang="en-CA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Richard Carr, November 15, 2019. Replaced embedded document</a:t>
            </a:r>
            <a:r>
              <a:rPr lang="en-CA" baseline="0" dirty="0" smtClean="0"/>
              <a:t> object with a text box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47AB9-AA3B-44AE-9519-6A6F100F8B7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16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Richard Carr, September 21, 2021.</a:t>
            </a:r>
            <a:r>
              <a:rPr lang="en-CA" baseline="0" dirty="0" smtClean="0"/>
              <a:t> Reworked equations. </a:t>
            </a:r>
            <a:r>
              <a:rPr lang="en-CA" dirty="0" smtClean="0"/>
              <a:t>Changed wind speed symbol W to v.</a:t>
            </a:r>
            <a:r>
              <a:rPr lang="en-CA" baseline="0" dirty="0" smtClean="0"/>
              <a:t> Revived this as a take-home exercise.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 smtClean="0"/>
              <a:t>   Constant 300 comes from H = </a:t>
            </a:r>
            <a:r>
              <a:rPr lang="en-CA" baseline="0" smtClean="0"/>
              <a:t>18000 kJ/kg </a:t>
            </a:r>
            <a:r>
              <a:rPr lang="en-CA" baseline="0" dirty="0" smtClean="0"/>
              <a:t>and conversion of Rate of </a:t>
            </a:r>
            <a:r>
              <a:rPr lang="en-CA" baseline="0" smtClean="0"/>
              <a:t>Spread R </a:t>
            </a:r>
            <a:r>
              <a:rPr lang="en-CA" baseline="0" dirty="0" smtClean="0"/>
              <a:t>from m/min to m/s, so 18000/60=300.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baseline="0" dirty="0" smtClean="0"/>
              <a:t>   Constant 19.6 is |2g|.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Richard Carr, February 24, 2020. Added full</a:t>
            </a:r>
            <a:r>
              <a:rPr lang="en-CA" baseline="0" dirty="0" smtClean="0"/>
              <a:t> symbolic equation, full</a:t>
            </a:r>
            <a:r>
              <a:rPr lang="en-CA" dirty="0" smtClean="0"/>
              <a:t> symbol definitions, and reworked the previously hard-coded constant in the denominator. Values of density and</a:t>
            </a:r>
            <a:r>
              <a:rPr lang="en-CA" baseline="0" dirty="0" smtClean="0"/>
              <a:t> </a:t>
            </a:r>
            <a:r>
              <a:rPr lang="en-CA" dirty="0" smtClean="0"/>
              <a:t>heat capacity differ from</a:t>
            </a:r>
            <a:r>
              <a:rPr lang="en-CA" baseline="0" dirty="0" smtClean="0"/>
              <a:t> the values originally used by </a:t>
            </a:r>
            <a:r>
              <a:rPr lang="en-CA" baseline="0" dirty="0" err="1" smtClean="0"/>
              <a:t>Byram</a:t>
            </a:r>
            <a:r>
              <a:rPr lang="en-CA" baseline="0" dirty="0" smtClean="0"/>
              <a:t> (1.171 and 1010). Some ambiguity in choices of heat capacity exist; this will result in many slightly different answers that could still be considered correct. </a:t>
            </a:r>
            <a:endParaRPr lang="en-CA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Richard Carr, November 15, 2019. Replaced embedded document</a:t>
            </a:r>
            <a:r>
              <a:rPr lang="en-CA" baseline="0" dirty="0" smtClean="0"/>
              <a:t> object with a text box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47AB9-AA3B-44AE-9519-6A6F100F8B7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439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9A5C43-5608-43AC-8DAE-BA994CFE8D2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9573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C1B28F-4824-4945-B137-A8BBB09A37D0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310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4400" y="38100"/>
            <a:ext cx="533400" cy="457200"/>
          </a:xfrm>
          <a:ln/>
        </p:spPr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ED78BD70-792E-4309-99E4-D2A1CABBBD1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10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73FC7-D629-4A88-9825-88A6215CC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4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081AB-5422-4CFB-A85A-1E5B7AA12A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80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02CCD-82AD-427C-9C11-AAFB29B964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4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6F55A-E05C-4AFC-82B4-3004757D60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36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BA2A0-1A52-4620-9BF6-78B8C885B5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24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600" b="1" i="0" baseline="0">
                <a:solidFill>
                  <a:srgbClr val="0066CC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/>
              <a:t>WFBS S491-A 2022</a:t>
            </a: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10600" y="76200"/>
            <a:ext cx="457200" cy="457200"/>
          </a:xfrm>
          <a:ln/>
        </p:spPr>
        <p:txBody>
          <a:bodyPr/>
          <a:lstStyle>
            <a:lvl1pPr>
              <a:defRPr sz="2000" b="1" baseline="0">
                <a:solidFill>
                  <a:srgbClr val="008000"/>
                </a:solidFill>
              </a:defRPr>
            </a:lvl1pPr>
          </a:lstStyle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9301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A0DED-4D40-4DFE-886C-6DC14A2A3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48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F7D65-8AE0-40E1-8C86-CC9CAA66D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03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696F5-B140-407F-99BE-C47B510814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7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1BDFDA1-761B-45F4-937F-FB77F4E469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126159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 dirty="0" smtClean="0">
                <a:solidFill>
                  <a:srgbClr val="0080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S589: Upper Air Influences</a:t>
            </a:r>
          </a:p>
          <a:p>
            <a:pPr algn="ctr"/>
            <a:r>
              <a:rPr lang="en-CA" sz="4400" b="1" dirty="0" smtClean="0">
                <a:solidFill>
                  <a:srgbClr val="0080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Take-home Exercise</a:t>
            </a:r>
            <a:r>
              <a:rPr lang="en-CA" sz="4000" b="1" dirty="0" smtClean="0">
                <a:solidFill>
                  <a:srgbClr val="0066CC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 </a:t>
            </a:r>
            <a:endParaRPr lang="en-CA" sz="4000" b="1" dirty="0">
              <a:solidFill>
                <a:srgbClr val="0066CC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08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1483816"/>
            <a:ext cx="8763000" cy="41549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363538"/>
            <a:r>
              <a:rPr lang="en-CA" b="1" dirty="0" smtClean="0"/>
              <a:t>		Fuel type:			</a:t>
            </a:r>
            <a:r>
              <a:rPr lang="en-CA" b="1" dirty="0" smtClean="0">
                <a:solidFill>
                  <a:srgbClr val="0066CC"/>
                </a:solidFill>
              </a:rPr>
              <a:t>C3</a:t>
            </a:r>
            <a:r>
              <a:rPr lang="en-CA" b="1" dirty="0"/>
              <a:t>	</a:t>
            </a:r>
            <a:r>
              <a:rPr lang="en-CA" b="1" dirty="0" smtClean="0"/>
              <a:t>FFMC:				</a:t>
            </a:r>
            <a:r>
              <a:rPr lang="en-CA" b="1" dirty="0" smtClean="0">
                <a:solidFill>
                  <a:srgbClr val="0066CC"/>
                </a:solidFill>
              </a:rPr>
              <a:t>93</a:t>
            </a:r>
          </a:p>
          <a:p>
            <a:pPr defTabSz="363538"/>
            <a:r>
              <a:rPr lang="en-CA" b="1" dirty="0" smtClean="0">
                <a:solidFill>
                  <a:srgbClr val="0066CC"/>
                </a:solidFill>
              </a:rPr>
              <a:t>		</a:t>
            </a:r>
            <a:r>
              <a:rPr lang="en-CA" b="1" dirty="0" smtClean="0"/>
              <a:t>ISI:					</a:t>
            </a:r>
            <a:r>
              <a:rPr lang="en-CA" b="1" dirty="0" smtClean="0">
                <a:solidFill>
                  <a:srgbClr val="0066CC"/>
                </a:solidFill>
              </a:rPr>
              <a:t>18</a:t>
            </a:r>
            <a:r>
              <a:rPr lang="en-CA" b="1" dirty="0"/>
              <a:t>	</a:t>
            </a:r>
            <a:r>
              <a:rPr lang="en-CA" b="1" dirty="0" smtClean="0"/>
              <a:t>	BUI: 					</a:t>
            </a:r>
            <a:r>
              <a:rPr lang="en-CA" b="1" dirty="0" smtClean="0">
                <a:solidFill>
                  <a:srgbClr val="0066CC"/>
                </a:solidFill>
              </a:rPr>
              <a:t>55</a:t>
            </a:r>
          </a:p>
          <a:p>
            <a:pPr defTabSz="363538"/>
            <a:r>
              <a:rPr lang="en-CA" b="1" dirty="0">
                <a:solidFill>
                  <a:srgbClr val="0066CC"/>
                </a:solidFill>
              </a:rPr>
              <a:t>	</a:t>
            </a:r>
            <a:r>
              <a:rPr lang="en-CA" b="1" dirty="0" smtClean="0">
                <a:solidFill>
                  <a:srgbClr val="0066CC"/>
                </a:solidFill>
              </a:rPr>
              <a:t>	CFB:					1.0	CFL:					1.15 kg/m</a:t>
            </a:r>
            <a:r>
              <a:rPr lang="en-CA" b="1" baseline="30000" dirty="0" smtClean="0">
                <a:solidFill>
                  <a:srgbClr val="0066CC"/>
                </a:solidFill>
              </a:rPr>
              <a:t>2</a:t>
            </a:r>
            <a:endParaRPr lang="en-CA" b="1" baseline="30000" dirty="0"/>
          </a:p>
          <a:p>
            <a:pPr defTabSz="363538"/>
            <a:r>
              <a:rPr lang="en-CA" b="1" dirty="0" smtClean="0"/>
              <a:t>		Surface wind: 	</a:t>
            </a:r>
            <a:r>
              <a:rPr lang="en-CA" b="1" dirty="0" smtClean="0">
                <a:solidFill>
                  <a:srgbClr val="0066CC"/>
                </a:solidFill>
              </a:rPr>
              <a:t>20 </a:t>
            </a:r>
            <a:r>
              <a:rPr lang="en-CA" b="1" dirty="0">
                <a:solidFill>
                  <a:srgbClr val="0066CC"/>
                </a:solidFill>
              </a:rPr>
              <a:t>km/h</a:t>
            </a:r>
          </a:p>
          <a:p>
            <a:pPr defTabSz="363538"/>
            <a:r>
              <a:rPr lang="en-CA" b="1" dirty="0" smtClean="0"/>
              <a:t>		Surface temp:	</a:t>
            </a:r>
            <a:r>
              <a:rPr lang="en-CA" b="1" dirty="0" smtClean="0">
                <a:solidFill>
                  <a:srgbClr val="0066CC"/>
                </a:solidFill>
              </a:rPr>
              <a:t>18 </a:t>
            </a:r>
            <a:r>
              <a:rPr lang="en-CA" b="1" baseline="30000" dirty="0" err="1">
                <a:solidFill>
                  <a:srgbClr val="0066CC"/>
                </a:solidFill>
              </a:rPr>
              <a:t>o</a:t>
            </a:r>
            <a:r>
              <a:rPr lang="en-CA" b="1" dirty="0" err="1">
                <a:solidFill>
                  <a:srgbClr val="0066CC"/>
                </a:solidFill>
              </a:rPr>
              <a:t>C</a:t>
            </a:r>
            <a:r>
              <a:rPr lang="en-CA" b="1" dirty="0">
                <a:solidFill>
                  <a:srgbClr val="0066CC"/>
                </a:solidFill>
              </a:rPr>
              <a:t> </a:t>
            </a:r>
          </a:p>
          <a:p>
            <a:pPr defTabSz="363538"/>
            <a:r>
              <a:rPr lang="en-CA" dirty="0"/>
              <a:t> </a:t>
            </a:r>
          </a:p>
          <a:p>
            <a:pPr marL="457200" indent="-457200" defTabSz="363538">
              <a:buAutoNum type="arabicPeriod"/>
            </a:pPr>
            <a:r>
              <a:rPr lang="en-CA" dirty="0" smtClean="0"/>
              <a:t>Calculate </a:t>
            </a:r>
            <a:r>
              <a:rPr lang="en-CA" dirty="0"/>
              <a:t>the value of N</a:t>
            </a:r>
            <a:r>
              <a:rPr lang="en-CA" baseline="-25000" dirty="0"/>
              <a:t>c</a:t>
            </a:r>
            <a:r>
              <a:rPr lang="en-CA" dirty="0"/>
              <a:t> for the above </a:t>
            </a:r>
            <a:r>
              <a:rPr lang="en-CA" dirty="0" smtClean="0"/>
              <a:t>conditions.</a:t>
            </a:r>
          </a:p>
          <a:p>
            <a:pPr marL="457200" indent="-457200" defTabSz="363538">
              <a:buAutoNum type="arabicPeriod"/>
            </a:pPr>
            <a:endParaRPr lang="en-CA" dirty="0"/>
          </a:p>
          <a:p>
            <a:pPr marL="457200" indent="-457200" defTabSz="363538">
              <a:buAutoNum type="arabicPeriod"/>
            </a:pPr>
            <a:r>
              <a:rPr lang="en-CA" dirty="0" smtClean="0"/>
              <a:t>A </a:t>
            </a:r>
            <a:r>
              <a:rPr lang="en-CA" dirty="0"/>
              <a:t>helicopter sounding determines that the wind at 300 m above the fire is 35 km/h. Calculate the convection number at this level.</a:t>
            </a:r>
          </a:p>
          <a:p>
            <a:pPr defTabSz="363538"/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-13200"/>
            <a:ext cx="80772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b="1" kern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Byram’s</a:t>
            </a:r>
            <a:r>
              <a:rPr lang="en-US" altLang="en-US" sz="3200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Convection Number</a:t>
            </a:r>
            <a:endParaRPr lang="en-US" altLang="en-US" sz="3200" b="1" kern="0" baseline="-25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At-home Exercise (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1/6)</a:t>
            </a:r>
            <a:endParaRPr lang="en-CA" altLang="en-US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193661"/>
            <a:ext cx="861059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N</a:t>
            </a:r>
            <a:r>
              <a:rPr lang="en-CA" b="1" baseline="-25000" dirty="0" smtClean="0"/>
              <a:t>c</a:t>
            </a:r>
            <a:r>
              <a:rPr lang="en-CA" b="1" dirty="0" smtClean="0"/>
              <a:t> </a:t>
            </a:r>
            <a:r>
              <a:rPr lang="en-CA" b="1" dirty="0"/>
              <a:t>= P</a:t>
            </a:r>
            <a:r>
              <a:rPr lang="en-CA" b="1" baseline="-25000" dirty="0"/>
              <a:t>f </a:t>
            </a:r>
            <a:r>
              <a:rPr lang="en-CA" b="1" dirty="0"/>
              <a:t> / </a:t>
            </a:r>
            <a:r>
              <a:rPr lang="en-CA" b="1" dirty="0" smtClean="0"/>
              <a:t>P</a:t>
            </a:r>
            <a:r>
              <a:rPr lang="en-CA" b="1" baseline="-25000" dirty="0" smtClean="0"/>
              <a:t>w </a:t>
            </a:r>
            <a:r>
              <a:rPr lang="en-CA" b="1" dirty="0" smtClean="0"/>
              <a:t>= 2gI / </a:t>
            </a:r>
            <a:r>
              <a:rPr lang="el-GR" b="1" i="1" dirty="0" smtClean="0"/>
              <a:t>ρ</a:t>
            </a:r>
            <a:r>
              <a:rPr lang="en-CA" b="1" dirty="0" err="1" smtClean="0"/>
              <a:t>C</a:t>
            </a:r>
            <a:r>
              <a:rPr lang="en-CA" b="1" baseline="-25000" dirty="0" err="1" smtClean="0"/>
              <a:t>p</a:t>
            </a:r>
            <a:r>
              <a:rPr lang="en-CA" b="1" dirty="0" err="1" smtClean="0"/>
              <a:t>T</a:t>
            </a:r>
            <a:r>
              <a:rPr lang="en-CA" b="1" dirty="0" smtClean="0"/>
              <a:t>(v-R)</a:t>
            </a:r>
            <a:r>
              <a:rPr lang="en-CA" b="1" baseline="30000" dirty="0" smtClean="0"/>
              <a:t>3</a:t>
            </a:r>
            <a:endParaRPr lang="en-CA" sz="2000" dirty="0" smtClean="0"/>
          </a:p>
          <a:p>
            <a:pPr defTabSz="363538"/>
            <a:endParaRPr lang="en-CA" sz="2000" b="1" dirty="0"/>
          </a:p>
          <a:p>
            <a:pPr defTabSz="539750"/>
            <a:r>
              <a:rPr lang="en-CA" sz="2000" b="1" dirty="0" smtClean="0"/>
              <a:t>		I	</a:t>
            </a:r>
            <a:r>
              <a:rPr lang="en-CA" sz="2000" b="1" dirty="0" smtClean="0"/>
              <a:t>	Fire </a:t>
            </a:r>
            <a:r>
              <a:rPr lang="en-CA" sz="2000" b="1" dirty="0"/>
              <a:t>intensity (</a:t>
            </a:r>
            <a:r>
              <a:rPr lang="en-CA" sz="2000" b="1" dirty="0" smtClean="0"/>
              <a:t>kW/m)</a:t>
            </a:r>
          </a:p>
          <a:p>
            <a:pPr defTabSz="539750"/>
            <a:r>
              <a:rPr lang="en-CA" sz="2000" b="1" dirty="0"/>
              <a:t>	</a:t>
            </a:r>
            <a:r>
              <a:rPr lang="en-CA" sz="2000" b="1" dirty="0" smtClean="0"/>
              <a:t>	g	</a:t>
            </a:r>
            <a:r>
              <a:rPr lang="en-CA" sz="2000" b="1" dirty="0" smtClean="0"/>
              <a:t>	Acceleration </a:t>
            </a:r>
            <a:r>
              <a:rPr lang="en-CA" sz="2000" b="1" dirty="0" smtClean="0"/>
              <a:t>of gravity (~9.81 m/s</a:t>
            </a:r>
            <a:r>
              <a:rPr lang="en-CA" sz="2000" b="1" baseline="30000" dirty="0" smtClean="0"/>
              <a:t>2</a:t>
            </a:r>
            <a:r>
              <a:rPr lang="en-CA" sz="2000" b="1" dirty="0" smtClean="0"/>
              <a:t>)</a:t>
            </a:r>
          </a:p>
          <a:p>
            <a:pPr defTabSz="539750"/>
            <a:r>
              <a:rPr lang="en-CA" sz="2000" b="1" dirty="0"/>
              <a:t>	</a:t>
            </a:r>
            <a:r>
              <a:rPr lang="en-CA" sz="2000" b="1" dirty="0" smtClean="0"/>
              <a:t>	</a:t>
            </a:r>
            <a:r>
              <a:rPr lang="el-GR" sz="2000" b="1" i="1" dirty="0" smtClean="0"/>
              <a:t>ρ</a:t>
            </a:r>
            <a:r>
              <a:rPr lang="en-CA" sz="2000" b="1" i="1" dirty="0" smtClean="0"/>
              <a:t>	</a:t>
            </a:r>
            <a:r>
              <a:rPr lang="en-CA" sz="2000" b="1" i="1" dirty="0" smtClean="0"/>
              <a:t>	</a:t>
            </a:r>
            <a:r>
              <a:rPr lang="en-CA" sz="2000" b="1" dirty="0" smtClean="0"/>
              <a:t>Air </a:t>
            </a:r>
            <a:r>
              <a:rPr lang="en-CA" sz="2000" b="1" dirty="0" smtClean="0"/>
              <a:t>density (kg/m</a:t>
            </a:r>
            <a:r>
              <a:rPr lang="en-CA" sz="2000" b="1" baseline="30000" dirty="0" smtClean="0"/>
              <a:t>3</a:t>
            </a:r>
            <a:r>
              <a:rPr lang="en-CA" sz="2000" b="1" dirty="0" smtClean="0"/>
              <a:t>) at calculation level</a:t>
            </a:r>
          </a:p>
          <a:p>
            <a:pPr defTabSz="539750"/>
            <a:r>
              <a:rPr lang="en-CA" sz="2000" b="1" dirty="0"/>
              <a:t>	</a:t>
            </a:r>
            <a:r>
              <a:rPr lang="en-CA" sz="2000" b="1" dirty="0" smtClean="0"/>
              <a:t>	P	</a:t>
            </a:r>
            <a:r>
              <a:rPr lang="en-CA" sz="2000" b="1" dirty="0" smtClean="0"/>
              <a:t>	Atmospheric </a:t>
            </a:r>
            <a:r>
              <a:rPr lang="en-CA" sz="2000" b="1" dirty="0" smtClean="0"/>
              <a:t>pressure</a:t>
            </a:r>
          </a:p>
          <a:p>
            <a:pPr defTabSz="539750"/>
            <a:r>
              <a:rPr lang="en-CA" sz="2000" b="1" dirty="0"/>
              <a:t>	</a:t>
            </a:r>
            <a:r>
              <a:rPr lang="en-CA" sz="2000" b="1" dirty="0" smtClean="0"/>
              <a:t>	R</a:t>
            </a:r>
            <a:r>
              <a:rPr lang="en-CA" sz="2000" b="1" baseline="-25000" dirty="0" smtClean="0"/>
              <a:t>d</a:t>
            </a:r>
            <a:r>
              <a:rPr lang="en-CA" sz="2000" b="1" dirty="0" smtClean="0"/>
              <a:t>	</a:t>
            </a:r>
            <a:r>
              <a:rPr lang="en-CA" sz="2000" b="1" dirty="0" smtClean="0"/>
              <a:t>	Gas </a:t>
            </a:r>
            <a:r>
              <a:rPr lang="en-CA" sz="2000" b="1" dirty="0" smtClean="0"/>
              <a:t>constant for dry air (287.0 J/</a:t>
            </a:r>
            <a:r>
              <a:rPr lang="en-CA" sz="2000" b="1" dirty="0" err="1" smtClean="0"/>
              <a:t>kgK</a:t>
            </a:r>
            <a:r>
              <a:rPr lang="en-CA" sz="2000" b="1" dirty="0" smtClean="0"/>
              <a:t>)</a:t>
            </a:r>
          </a:p>
          <a:p>
            <a:pPr defTabSz="539750"/>
            <a:r>
              <a:rPr lang="en-CA" sz="2000" b="1" dirty="0" smtClean="0"/>
              <a:t>		</a:t>
            </a:r>
            <a:r>
              <a:rPr lang="en-CA" sz="2000" b="1" dirty="0" err="1" smtClean="0"/>
              <a:t>C</a:t>
            </a:r>
            <a:r>
              <a:rPr lang="en-CA" sz="2000" b="1" baseline="-25000" dirty="0" err="1" smtClean="0"/>
              <a:t>p</a:t>
            </a:r>
            <a:r>
              <a:rPr lang="en-CA" sz="2000" b="1" baseline="-25000" dirty="0"/>
              <a:t>	</a:t>
            </a:r>
            <a:r>
              <a:rPr lang="en-CA" sz="2000" b="1" baseline="-25000" dirty="0" smtClean="0"/>
              <a:t>	</a:t>
            </a:r>
            <a:r>
              <a:rPr lang="en-CA" sz="2000" b="1" dirty="0" smtClean="0"/>
              <a:t>Heat </a:t>
            </a:r>
            <a:r>
              <a:rPr lang="en-CA" sz="2000" b="1" dirty="0" smtClean="0"/>
              <a:t>capacity of dry air (~1003.5 J/</a:t>
            </a:r>
            <a:r>
              <a:rPr lang="en-CA" sz="2000" b="1" dirty="0" err="1" smtClean="0"/>
              <a:t>kgK</a:t>
            </a:r>
            <a:r>
              <a:rPr lang="en-CA" sz="2000" b="1" dirty="0" smtClean="0"/>
              <a:t>)</a:t>
            </a:r>
            <a:endParaRPr lang="en-CA" sz="2000" b="1" baseline="-25000" dirty="0" smtClean="0"/>
          </a:p>
          <a:p>
            <a:pPr defTabSz="539750"/>
            <a:r>
              <a:rPr lang="en-CA" sz="2000" b="1" dirty="0" smtClean="0"/>
              <a:t>		T	</a:t>
            </a:r>
            <a:r>
              <a:rPr lang="en-CA" sz="2000" b="1" dirty="0" smtClean="0"/>
              <a:t>	Air </a:t>
            </a:r>
            <a:r>
              <a:rPr lang="en-CA" sz="2000" b="1" dirty="0"/>
              <a:t>temp (</a:t>
            </a:r>
            <a:r>
              <a:rPr lang="en-CA" sz="2000" b="1" baseline="30000" dirty="0" err="1"/>
              <a:t>o</a:t>
            </a:r>
            <a:r>
              <a:rPr lang="en-CA" sz="2000" b="1" dirty="0" err="1"/>
              <a:t>C</a:t>
            </a:r>
            <a:r>
              <a:rPr lang="en-CA" sz="2000" b="1" dirty="0"/>
              <a:t>) </a:t>
            </a:r>
            <a:r>
              <a:rPr lang="en-CA" sz="2000" b="1" dirty="0" smtClean="0"/>
              <a:t>at the elevation of the fire</a:t>
            </a:r>
            <a:endParaRPr lang="en-CA" sz="2000" b="1" dirty="0"/>
          </a:p>
          <a:p>
            <a:pPr defTabSz="539750"/>
            <a:r>
              <a:rPr lang="en-CA" sz="2000" b="1" dirty="0" smtClean="0"/>
              <a:t>		</a:t>
            </a:r>
            <a:r>
              <a:rPr lang="en-CA" sz="2000" b="1" dirty="0"/>
              <a:t>v</a:t>
            </a:r>
            <a:r>
              <a:rPr lang="en-CA" sz="2000" b="1" dirty="0" smtClean="0"/>
              <a:t>	</a:t>
            </a:r>
            <a:r>
              <a:rPr lang="en-CA" sz="2000" b="1" dirty="0" smtClean="0"/>
              <a:t>	Wind </a:t>
            </a:r>
            <a:r>
              <a:rPr lang="en-CA" sz="2000" b="1" dirty="0" smtClean="0"/>
              <a:t>speed (m/s) at some height above the fire</a:t>
            </a:r>
          </a:p>
          <a:p>
            <a:pPr defTabSz="539750"/>
            <a:r>
              <a:rPr lang="en-CA" sz="2000" b="1" dirty="0" smtClean="0"/>
              <a:t>		R	</a:t>
            </a:r>
            <a:r>
              <a:rPr lang="en-CA" sz="2000" b="1" dirty="0" smtClean="0"/>
              <a:t>	Rate </a:t>
            </a:r>
            <a:r>
              <a:rPr lang="en-CA" sz="2000" b="1" dirty="0"/>
              <a:t>of spread (</a:t>
            </a:r>
            <a:r>
              <a:rPr lang="en-CA" sz="2000" b="1" dirty="0" smtClean="0"/>
              <a:t>m/s) = ROS(m/min)/60</a:t>
            </a:r>
            <a:endParaRPr lang="en-CA" sz="2000" b="1" dirty="0" smtClean="0"/>
          </a:p>
          <a:p>
            <a:pPr defTabSz="539750"/>
            <a:endParaRPr lang="en-CA" sz="2000" dirty="0"/>
          </a:p>
          <a:p>
            <a:pPr defTabSz="539750"/>
            <a:r>
              <a:rPr lang="en-CA" b="1" dirty="0" smtClean="0"/>
              <a:t>N</a:t>
            </a:r>
            <a:r>
              <a:rPr lang="en-CA" b="1" baseline="-25000" dirty="0" smtClean="0"/>
              <a:t>c </a:t>
            </a:r>
            <a:r>
              <a:rPr lang="en-CA" b="1" dirty="0" smtClean="0"/>
              <a:t>should be calculated at the surface and at several other levels.</a:t>
            </a:r>
            <a:endParaRPr lang="en-CA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-13200"/>
            <a:ext cx="80772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b="1" kern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Byram’s</a:t>
            </a:r>
            <a:r>
              <a:rPr lang="en-US" altLang="en-US" sz="3200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Convection Number</a:t>
            </a:r>
            <a:endParaRPr lang="en-US" altLang="en-US" sz="3200" b="1" kern="0" baseline="-25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At-home Exercise 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  <a:endParaRPr lang="en-CA" altLang="en-US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11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04800" y="914400"/>
                <a:ext cx="8610599" cy="5669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b="1" dirty="0" smtClean="0"/>
                  <a:t>N</a:t>
                </a:r>
                <a:r>
                  <a:rPr lang="en-CA" b="1" baseline="-25000" dirty="0" smtClean="0"/>
                  <a:t>c</a:t>
                </a:r>
                <a:r>
                  <a:rPr lang="en-CA" b="1" dirty="0" smtClean="0"/>
                  <a:t> </a:t>
                </a:r>
                <a:r>
                  <a:rPr lang="en-CA" b="1" dirty="0"/>
                  <a:t>= P</a:t>
                </a:r>
                <a:r>
                  <a:rPr lang="en-CA" b="1" baseline="-25000" dirty="0"/>
                  <a:t>f </a:t>
                </a:r>
                <a:r>
                  <a:rPr lang="en-CA" b="1" dirty="0"/>
                  <a:t> / </a:t>
                </a:r>
                <a:r>
                  <a:rPr lang="en-CA" b="1" dirty="0" smtClean="0"/>
                  <a:t>P</a:t>
                </a:r>
                <a:r>
                  <a:rPr lang="en-CA" b="1" baseline="-25000" dirty="0" smtClean="0"/>
                  <a:t>w </a:t>
                </a:r>
                <a:r>
                  <a:rPr lang="en-CA" b="1" dirty="0" smtClean="0"/>
                  <a:t>= 2gI / </a:t>
                </a:r>
                <a:r>
                  <a:rPr lang="el-GR" b="1" i="1" dirty="0" smtClean="0"/>
                  <a:t>ρ</a:t>
                </a:r>
                <a:r>
                  <a:rPr lang="en-CA" b="1" dirty="0" err="1" smtClean="0"/>
                  <a:t>C</a:t>
                </a:r>
                <a:r>
                  <a:rPr lang="en-CA" b="1" baseline="-25000" dirty="0" err="1" smtClean="0"/>
                  <a:t>p</a:t>
                </a:r>
                <a:r>
                  <a:rPr lang="en-CA" b="1" dirty="0" err="1" smtClean="0"/>
                  <a:t>T</a:t>
                </a:r>
                <a:r>
                  <a:rPr lang="en-CA" b="1" dirty="0" smtClean="0"/>
                  <a:t>(v-R)</a:t>
                </a:r>
                <a:r>
                  <a:rPr lang="en-CA" b="1" baseline="30000" dirty="0" smtClean="0"/>
                  <a:t>3</a:t>
                </a:r>
                <a:endParaRPr lang="en-CA" sz="2000" dirty="0" smtClean="0"/>
              </a:p>
              <a:p>
                <a:endParaRPr lang="en-CA" sz="2000" dirty="0" smtClean="0"/>
              </a:p>
              <a:p>
                <a:r>
                  <a:rPr lang="en-CA" sz="2000" dirty="0" smtClean="0"/>
                  <a:t>	</a:t>
                </a:r>
                <a:r>
                  <a:rPr lang="el-GR" sz="2000" b="1" i="1" dirty="0"/>
                  <a:t> </a:t>
                </a:r>
                <a:r>
                  <a:rPr lang="el-GR" sz="2000" b="1" i="1" dirty="0" smtClean="0">
                    <a:solidFill>
                      <a:srgbClr val="0000FF"/>
                    </a:solidFill>
                  </a:rPr>
                  <a:t>ρ</a:t>
                </a:r>
                <a:r>
                  <a:rPr lang="en-CA" sz="2000" b="1" i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sz="2000" b="1" dirty="0" smtClean="0">
                    <a:solidFill>
                      <a:srgbClr val="0000FF"/>
                    </a:solidFill>
                  </a:rPr>
                  <a:t>= P/</a:t>
                </a:r>
                <a:r>
                  <a:rPr lang="en-CA" sz="2000" b="1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sz="2000" b="1" baseline="-25000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CA" sz="2000" b="1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sz="2000" b="1" dirty="0" smtClean="0">
                    <a:solidFill>
                      <a:srgbClr val="0000FF"/>
                    </a:solidFill>
                  </a:rPr>
                  <a:t>  </a:t>
                </a:r>
                <a:r>
                  <a:rPr lang="en-CA" sz="2000" b="1" dirty="0" smtClean="0">
                    <a:solidFill>
                      <a:srgbClr val="008000"/>
                    </a:solidFill>
                  </a:rPr>
                  <a:t>If P is unknown, P=101,325 Pa</a:t>
                </a:r>
              </a:p>
              <a:p>
                <a:endParaRPr lang="en-CA" sz="2000" b="1" dirty="0" smtClean="0"/>
              </a:p>
              <a:p>
                <a:r>
                  <a:rPr lang="en-CA" sz="2000" b="1" dirty="0" smtClean="0"/>
                  <a:t>N</a:t>
                </a:r>
                <a:r>
                  <a:rPr lang="en-CA" sz="2000" b="1" baseline="-25000" dirty="0" smtClean="0"/>
                  <a:t>c</a:t>
                </a:r>
                <a:r>
                  <a:rPr lang="en-CA" sz="2000" b="1" dirty="0" smtClean="0"/>
                  <a:t> = </a:t>
                </a:r>
                <a:r>
                  <a:rPr lang="en-CA" sz="2000" b="1" dirty="0"/>
                  <a:t>2gI </a:t>
                </a:r>
                <a:r>
                  <a:rPr lang="en-CA" sz="2000" b="1" dirty="0" smtClean="0"/>
                  <a:t>/</a:t>
                </a:r>
                <a:r>
                  <a:rPr lang="el-GR" sz="2000" b="1" i="1" dirty="0"/>
                  <a:t> </a:t>
                </a:r>
                <a:r>
                  <a:rPr lang="en-CA" sz="2000" b="1" i="1" dirty="0" smtClean="0">
                    <a:solidFill>
                      <a:srgbClr val="008000"/>
                    </a:solidFill>
                  </a:rPr>
                  <a:t>1.2</a:t>
                </a:r>
                <a:r>
                  <a:rPr lang="en-CA" sz="2000" b="1" dirty="0" smtClean="0"/>
                  <a:t> </a:t>
                </a:r>
                <a:r>
                  <a:rPr lang="en-CA" sz="2000" b="1" dirty="0" err="1" smtClean="0"/>
                  <a:t>C</a:t>
                </a:r>
                <a:r>
                  <a:rPr lang="en-CA" sz="2000" b="1" baseline="-25000" dirty="0" err="1" smtClean="0"/>
                  <a:t>p</a:t>
                </a:r>
                <a:r>
                  <a:rPr lang="en-CA" sz="2000" b="1" dirty="0" err="1" smtClean="0"/>
                  <a:t>T</a:t>
                </a:r>
                <a:r>
                  <a:rPr lang="en-CA" sz="2000" b="1" dirty="0" smtClean="0"/>
                  <a:t>(v-R)</a:t>
                </a:r>
                <a:r>
                  <a:rPr lang="en-CA" sz="2000" b="1" baseline="30000" dirty="0" smtClean="0"/>
                  <a:t>3</a:t>
                </a:r>
                <a:endParaRPr lang="en-CA" sz="2000" b="1" baseline="30000" dirty="0"/>
              </a:p>
              <a:p>
                <a:endParaRPr lang="en-CA" b="1" i="1" dirty="0" smtClean="0">
                  <a:latin typeface="+mn-lt"/>
                  <a:ea typeface="Cambria Math" panose="02040503050406030204" pitchFamily="18" charset="0"/>
                </a:endParaRPr>
              </a:p>
              <a:p>
                <a:r>
                  <a:rPr lang="en-CA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Heat </a:t>
                </a:r>
                <a:r>
                  <a:rPr lang="en-CA" sz="20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of </a:t>
                </a:r>
                <a:r>
                  <a:rPr lang="en-CA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combustion H </a:t>
                </a:r>
                <a:r>
                  <a:rPr lang="en-CA" sz="20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</a:t>
                </a:r>
                <a:r>
                  <a:rPr lang="en-CA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converting </a:t>
                </a:r>
                <a:r>
                  <a:rPr lang="en-CA" sz="20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m/min to m/s (18000/60</a:t>
                </a:r>
                <a:r>
                  <a:rPr lang="en-CA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= </a:t>
                </a:r>
                <a:r>
                  <a:rPr lang="en-CA" sz="2000" b="1" dirty="0" smtClean="0">
                    <a:solidFill>
                      <a:srgbClr val="008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300</a:t>
                </a:r>
                <a:r>
                  <a:rPr lang="en-CA" sz="20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  <a:endParaRPr lang="en-CA" sz="2000" b="1" i="1" dirty="0" smtClean="0">
                  <a:latin typeface="+mn-lt"/>
                  <a:ea typeface="Cambria Math" panose="02040503050406030204" pitchFamily="18" charset="0"/>
                </a:endParaRPr>
              </a:p>
              <a:p>
                <a:r>
                  <a:rPr lang="en-CA" sz="2000" b="1" i="1" dirty="0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	I </a:t>
                </a:r>
                <a:r>
                  <a:rPr lang="en-CA" sz="2000" b="1" i="1" dirty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= </a:t>
                </a:r>
                <a:r>
                  <a:rPr lang="en-CA" sz="2000" b="1" i="1" dirty="0" err="1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Hwr</a:t>
                </a:r>
                <a:r>
                  <a:rPr lang="en-CA" sz="2000" b="1" i="1" dirty="0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 = </a:t>
                </a:r>
                <a:r>
                  <a:rPr lang="en-CA" sz="2000" b="1" i="1" dirty="0" smtClean="0">
                    <a:solidFill>
                      <a:srgbClr val="008000"/>
                    </a:solidFill>
                    <a:latin typeface="+mn-lt"/>
                    <a:ea typeface="Cambria Math" panose="02040503050406030204" pitchFamily="18" charset="0"/>
                  </a:rPr>
                  <a:t>300</a:t>
                </a:r>
                <a:r>
                  <a:rPr lang="en-CA" sz="2000" b="1" i="1" dirty="0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 </a:t>
                </a:r>
                <a:r>
                  <a:rPr lang="en-CA" sz="2000" b="1" i="1" baseline="15000" dirty="0" err="1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x</a:t>
                </a:r>
                <a:r>
                  <a:rPr lang="en-CA" sz="2000" b="1" i="1" dirty="0" err="1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TFC</a:t>
                </a:r>
                <a:r>
                  <a:rPr lang="en-CA" sz="2000" b="1" i="1" dirty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 </a:t>
                </a:r>
                <a:r>
                  <a:rPr lang="en-CA" sz="2000" b="1" i="1" baseline="15000" dirty="0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x </a:t>
                </a:r>
                <a:r>
                  <a:rPr lang="en-CA" sz="2000" b="1" i="1" dirty="0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ROS </a:t>
                </a:r>
                <a:r>
                  <a:rPr lang="en-CA" sz="2000" b="1" dirty="0" smtClean="0">
                    <a:solidFill>
                      <a:srgbClr val="0000FF"/>
                    </a:solidFill>
                    <a:latin typeface="+mn-lt"/>
                  </a:rPr>
                  <a:t> </a:t>
                </a:r>
                <a:r>
                  <a:rPr lang="en-CA" sz="2000" b="1" dirty="0">
                    <a:solidFill>
                      <a:srgbClr val="0000FF"/>
                    </a:solidFill>
                    <a:latin typeface="+mn-lt"/>
                  </a:rPr>
                  <a:t>= </a:t>
                </a:r>
                <a:r>
                  <a:rPr lang="en-CA" sz="2000" b="1" i="1" dirty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300 </a:t>
                </a:r>
                <a:r>
                  <a:rPr lang="en-CA" sz="2000" b="1" i="1" baseline="15000" dirty="0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x</a:t>
                </a:r>
                <a:r>
                  <a:rPr lang="en-CA" sz="2000" b="1" i="1" dirty="0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 </a:t>
                </a:r>
                <a:r>
                  <a:rPr lang="en-CA" sz="2000" b="1" i="1" dirty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(CFC + SFC) </a:t>
                </a:r>
                <a:r>
                  <a:rPr lang="en-CA" sz="2000" b="1" i="1" baseline="15000" dirty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x</a:t>
                </a:r>
                <a:r>
                  <a:rPr lang="en-CA" sz="2000" b="1" i="1" dirty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 </a:t>
                </a:r>
                <a:r>
                  <a:rPr lang="en-CA" sz="2000" b="1" i="1" dirty="0" smtClean="0">
                    <a:solidFill>
                      <a:srgbClr val="0000FF"/>
                    </a:solidFill>
                    <a:latin typeface="+mn-lt"/>
                    <a:ea typeface="Cambria Math" panose="02040503050406030204" pitchFamily="18" charset="0"/>
                  </a:rPr>
                  <a:t>ROS</a:t>
                </a:r>
                <a:endParaRPr lang="en-CA" sz="2000" b="1" i="1" dirty="0" smtClean="0">
                  <a:solidFill>
                    <a:srgbClr val="0000FF"/>
                  </a:solidFill>
                  <a:latin typeface="+mn-lt"/>
                  <a:ea typeface="Cambria Math" panose="02040503050406030204" pitchFamily="18" charset="0"/>
                </a:endParaRPr>
              </a:p>
              <a:p>
                <a:endParaRPr lang="en-CA" sz="2000" dirty="0">
                  <a:solidFill>
                    <a:srgbClr val="0000FF"/>
                  </a:solidFill>
                  <a:latin typeface="+mn-lt"/>
                </a:endParaRPr>
              </a:p>
              <a:p>
                <a:r>
                  <a:rPr lang="en-CA" sz="2000" b="1" baseline="-25000" dirty="0"/>
                  <a:t>   </a:t>
                </a:r>
                <a:r>
                  <a:rPr lang="en-CA" sz="2000" b="1" baseline="-25000" dirty="0" smtClean="0"/>
                  <a:t> </a:t>
                </a:r>
                <a:r>
                  <a:rPr lang="en-CA" sz="2000" b="1" dirty="0"/>
                  <a:t>= </a:t>
                </a:r>
                <a:r>
                  <a:rPr lang="en-CA" sz="2000" b="1" dirty="0" smtClean="0">
                    <a:solidFill>
                      <a:srgbClr val="008000"/>
                    </a:solidFill>
                  </a:rPr>
                  <a:t>19.6</a:t>
                </a:r>
                <a:r>
                  <a:rPr lang="en-CA" sz="2000" b="1" dirty="0" smtClean="0"/>
                  <a:t>(</a:t>
                </a:r>
                <a:r>
                  <a:rPr lang="en-CA" sz="2000" b="1" dirty="0" smtClean="0">
                    <a:solidFill>
                      <a:srgbClr val="008000"/>
                    </a:solidFill>
                  </a:rPr>
                  <a:t>300</a:t>
                </a:r>
                <a:r>
                  <a:rPr lang="en-CA" sz="2000" b="1" dirty="0" smtClean="0"/>
                  <a:t>(CFC+SFC)ROS</a:t>
                </a:r>
                <a:r>
                  <a:rPr lang="en-CA" sz="2000" b="1" dirty="0" smtClean="0"/>
                  <a:t>) </a:t>
                </a:r>
                <a:r>
                  <a:rPr lang="en-CA" sz="2000" b="1" dirty="0"/>
                  <a:t>/ </a:t>
                </a:r>
                <a:r>
                  <a:rPr lang="en-CA" sz="2000" b="1" dirty="0" smtClean="0">
                    <a:solidFill>
                      <a:srgbClr val="008000"/>
                    </a:solidFill>
                  </a:rPr>
                  <a:t>1.2</a:t>
                </a:r>
                <a:r>
                  <a:rPr lang="en-CA" sz="2000" b="1" dirty="0" smtClean="0"/>
                  <a:t>T[(</a:t>
                </a:r>
                <a:r>
                  <a:rPr lang="en-CA" sz="2000" b="1" dirty="0"/>
                  <a:t>v</a:t>
                </a:r>
                <a:r>
                  <a:rPr lang="en-CA" sz="2000" b="1" dirty="0" smtClean="0"/>
                  <a:t>/3.6</a:t>
                </a:r>
                <a:r>
                  <a:rPr lang="en-CA" sz="2000" b="1" dirty="0"/>
                  <a:t>) – (</a:t>
                </a:r>
                <a:r>
                  <a:rPr lang="en-CA" sz="2000" b="1" dirty="0" smtClean="0"/>
                  <a:t>R/60.)]</a:t>
                </a:r>
                <a:r>
                  <a:rPr lang="en-CA" sz="2000" b="1" baseline="30000" dirty="0" smtClean="0"/>
                  <a:t>3</a:t>
                </a:r>
              </a:p>
              <a:p>
                <a:endParaRPr lang="en-CA" sz="2000" b="1" baseline="30000" dirty="0"/>
              </a:p>
              <a:p>
                <a:r>
                  <a:rPr lang="en-CA" sz="2000" b="1" baseline="30000" dirty="0" smtClean="0"/>
                  <a:t>	</a:t>
                </a:r>
                <a:r>
                  <a:rPr lang="en-CA" sz="2000" b="1" dirty="0"/>
                  <a:t> </a:t>
                </a:r>
                <a14:m>
                  <m:oMath xmlns:m="http://schemas.openxmlformats.org/officeDocument/2006/math">
                    <m:r>
                      <a:rPr lang="en-CA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𝑹𝑶𝑺</m:t>
                    </m:r>
                    <m:r>
                      <a:rPr lang="en-CA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sz="2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d>
                      <m:dPr>
                        <m:begChr m:val="["/>
                        <m:endChr m:val="]"/>
                        <m:ctrlPr>
                          <a:rPr lang="en-CA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CA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sz="2000" b="1" i="1" baseline="1500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𝑰𝑺𝑰</m:t>
                            </m:r>
                          </m:sup>
                        </m:sSup>
                      </m:e>
                    </m:d>
                    <m:r>
                      <a:rPr lang="en-CA" sz="2000" b="1" i="1" baseline="5000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CA" sz="2000" b="1" i="1" dirty="0">
                    <a:solidFill>
                      <a:srgbClr val="0000FF"/>
                    </a:solidFill>
                  </a:rPr>
                  <a:t> </a:t>
                </a:r>
                <a:r>
                  <a:rPr lang="en-CA" sz="2000" b="1" i="1" dirty="0" smtClean="0">
                    <a:solidFill>
                      <a:srgbClr val="00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R= ROS/60</a:t>
                </a:r>
                <a:endParaRPr lang="en-CA" sz="2000" b="1" i="1" dirty="0" smtClean="0">
                  <a:solidFill>
                    <a:srgbClr val="00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CA" sz="2000" b="1" dirty="0" smtClean="0"/>
              </a:p>
              <a:p>
                <a:r>
                  <a:rPr lang="en-CA" sz="20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en-CA" sz="2000" b="1" i="1" dirty="0" smtClean="0">
                    <a:solidFill>
                      <a:srgbClr val="00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CFC </a:t>
                </a:r>
                <a:r>
                  <a:rPr lang="en-CA" sz="2000" b="1" i="1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CFB </a:t>
                </a:r>
                <a:r>
                  <a:rPr lang="en-CA" sz="2000" b="1" i="1" baseline="15000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x </a:t>
                </a:r>
                <a:r>
                  <a:rPr lang="en-CA" sz="2000" b="1" i="1" dirty="0">
                    <a:solidFill>
                      <a:srgbClr val="00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CFL  </a:t>
                </a:r>
                <a:r>
                  <a:rPr lang="en-CA" sz="2000" b="1" dirty="0">
                    <a:solidFill>
                      <a:srgbClr val="0000FF"/>
                    </a:solidFill>
                  </a:rPr>
                  <a:t>and  </a:t>
                </a:r>
                <a14:m>
                  <m:oMath xmlns:m="http://schemas.openxmlformats.org/officeDocument/2006/math">
                    <m:r>
                      <a:rPr lang="en-CA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𝑺𝑭𝑪</m:t>
                    </m:r>
                    <m:r>
                      <a:rPr lang="en-CA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sz="20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d>
                      <m:dPr>
                        <m:begChr m:val="["/>
                        <m:endChr m:val="]"/>
                        <m:ctrlPr>
                          <a:rPr lang="en-CA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CA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CA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CA" sz="2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−.</m:t>
                            </m:r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𝟎𝟏𝟔𝟒</m:t>
                            </m:r>
                            <m:r>
                              <a:rPr lang="en-CA" sz="2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𝑩𝑼𝑰</m:t>
                            </m:r>
                          </m:sup>
                        </m:sSup>
                      </m:e>
                    </m:d>
                  </m:oMath>
                </a14:m>
                <a:r>
                  <a:rPr lang="en-CA" sz="2000" b="1" baseline="70000" dirty="0">
                    <a:solidFill>
                      <a:srgbClr val="0000FF"/>
                    </a:solidFill>
                  </a:rPr>
                  <a:t>2.24</a:t>
                </a:r>
                <a:endParaRPr lang="en-CA" sz="2000" dirty="0">
                  <a:solidFill>
                    <a:srgbClr val="0000FF"/>
                  </a:solidFill>
                </a:endParaRPr>
              </a:p>
              <a:p>
                <a:endParaRPr lang="en-CA" sz="2000" b="1" baseline="30000" dirty="0" smtClean="0"/>
              </a:p>
              <a:p>
                <a:r>
                  <a:rPr lang="en-CA" sz="2000" b="1" dirty="0" smtClean="0"/>
                  <a:t>   = </a:t>
                </a:r>
                <a:r>
                  <a:rPr lang="en-CA" sz="2000" b="1" u="sng" dirty="0">
                    <a:solidFill>
                      <a:srgbClr val="008000"/>
                    </a:solidFill>
                  </a:rPr>
                  <a:t>19.6</a:t>
                </a:r>
                <a:r>
                  <a:rPr lang="en-CA" sz="2000" b="1" u="sng" dirty="0"/>
                  <a:t> (</a:t>
                </a:r>
                <a:r>
                  <a:rPr lang="en-CA" sz="2000" b="1" u="sng" dirty="0" smtClean="0">
                    <a:solidFill>
                      <a:srgbClr val="008000"/>
                    </a:solidFill>
                  </a:rPr>
                  <a:t>300</a:t>
                </a:r>
                <a:r>
                  <a:rPr lang="en-CA" sz="2000" b="1" u="sng" dirty="0" smtClean="0"/>
                  <a:t>((</a:t>
                </a:r>
                <a:r>
                  <a:rPr lang="en-CA" sz="2000" b="1" i="1" u="sng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CFB </a:t>
                </a:r>
                <a:r>
                  <a:rPr lang="en-CA" sz="2000" b="1" i="1" u="sng" baseline="15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 </a:t>
                </a:r>
                <a:r>
                  <a:rPr lang="en-CA" sz="2000" b="1" i="1" u="sng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CFL </a:t>
                </a:r>
                <a:r>
                  <a:rPr lang="en-CA" sz="2000" b="1" i="1" u="sng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r>
                  <a:rPr lang="en-CA" sz="2000" b="1" u="sng" dirty="0" smtClean="0"/>
                  <a:t>+</a:t>
                </a:r>
                <a14:m>
                  <m:oMath xmlns:m="http://schemas.openxmlformats.org/officeDocument/2006/math">
                    <m:r>
                      <a:rPr lang="en-CA" sz="2000" b="1" i="1" u="sng">
                        <a:latin typeface="Cambria Math" panose="02040503050406030204" pitchFamily="18" charset="0"/>
                      </a:rPr>
                      <m:t>𝟓</m:t>
                    </m:r>
                    <m:d>
                      <m:dPr>
                        <m:begChr m:val="["/>
                        <m:endChr m:val="]"/>
                        <m:ctrlPr>
                          <a:rPr lang="en-CA" sz="2000" b="1" i="1" u="sng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sz="2000" b="1" i="1" u="sng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CA" sz="2000" b="1" i="1" u="sng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CA" sz="2000" b="1" i="1" u="sng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CA" sz="2000" b="1" i="1" u="sng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CA" sz="2000" b="1" i="1" u="sng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−.</m:t>
                            </m:r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𝟎𝟏𝟔𝟒</m:t>
                            </m:r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𝑩𝑼𝑰</m:t>
                            </m:r>
                          </m:sup>
                        </m:sSup>
                      </m:e>
                    </m:d>
                  </m:oMath>
                </a14:m>
                <a:r>
                  <a:rPr lang="en-CA" sz="2000" b="1" u="sng" baseline="70000" dirty="0" smtClean="0"/>
                  <a:t>2.24</a:t>
                </a:r>
                <a:r>
                  <a:rPr lang="en-CA" sz="2000" b="1" u="sng" dirty="0" smtClean="0"/>
                  <a:t>) </a:t>
                </a:r>
                <a14:m>
                  <m:oMath xmlns:m="http://schemas.openxmlformats.org/officeDocument/2006/math">
                    <m:r>
                      <a:rPr lang="en-CA" sz="2000" b="1" i="1" u="sng">
                        <a:latin typeface="Cambria Math" panose="02040503050406030204" pitchFamily="18" charset="0"/>
                      </a:rPr>
                      <m:t>𝒂</m:t>
                    </m:r>
                    <m:d>
                      <m:dPr>
                        <m:begChr m:val="["/>
                        <m:endChr m:val="]"/>
                        <m:ctrlPr>
                          <a:rPr lang="en-CA" sz="2000" b="1" i="1" u="sng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sz="2000" b="1" i="1" u="sng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CA" sz="2000" b="1" i="1" u="sng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CA" sz="2000" b="1" i="1" u="sng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sz="2000" b="1" i="1" u="sng" baseline="1500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sz="2000" b="1" i="1" u="sng">
                                <a:latin typeface="Cambria Math" panose="02040503050406030204" pitchFamily="18" charset="0"/>
                              </a:rPr>
                              <m:t>𝑰𝑺𝑰</m:t>
                            </m:r>
                          </m:sup>
                        </m:sSup>
                      </m:e>
                    </m:d>
                    <m:r>
                      <a:rPr lang="en-CA" sz="2000" b="1" i="1" u="sng" baseline="5000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CA" sz="2000" b="1" u="sng" dirty="0"/>
                  <a:t> </a:t>
                </a:r>
                <a:r>
                  <a:rPr lang="en-CA" sz="2000" b="1" u="sng" dirty="0" smtClean="0"/>
                  <a:t>) </a:t>
                </a:r>
                <a:r>
                  <a:rPr lang="en-CA" sz="2000" b="1" dirty="0" smtClean="0"/>
                  <a:t>			</a:t>
                </a:r>
                <a:r>
                  <a:rPr lang="en-CA" sz="2000" b="1" dirty="0" smtClean="0">
                    <a:solidFill>
                      <a:srgbClr val="008000"/>
                    </a:solidFill>
                  </a:rPr>
                  <a:t>1.2</a:t>
                </a:r>
                <a:r>
                  <a:rPr lang="en-CA" sz="2000" b="1" dirty="0" smtClean="0"/>
                  <a:t>(T+</a:t>
                </a:r>
                <a:r>
                  <a:rPr lang="en-CA" sz="2000" b="1" dirty="0" smtClean="0">
                    <a:solidFill>
                      <a:srgbClr val="008000"/>
                    </a:solidFill>
                  </a:rPr>
                  <a:t>273.16</a:t>
                </a:r>
                <a:r>
                  <a:rPr lang="en-CA" sz="2000" b="1" dirty="0" smtClean="0"/>
                  <a:t>)[(v/3.6</a:t>
                </a:r>
                <a:r>
                  <a:rPr lang="en-CA" sz="2000" b="1" dirty="0"/>
                  <a:t>) – </a:t>
                </a:r>
                <a:r>
                  <a:rPr lang="en-CA" sz="2000" b="1" dirty="0" smtClean="0"/>
                  <a:t>R]</a:t>
                </a:r>
                <a:r>
                  <a:rPr lang="en-CA" sz="2000" b="1" baseline="30000" dirty="0" smtClean="0"/>
                  <a:t>3</a:t>
                </a:r>
                <a:endParaRPr lang="en-CA" sz="2000" b="1" baseline="30000" dirty="0"/>
              </a:p>
              <a:p>
                <a:pPr defTabSz="363538"/>
                <a:endParaRPr lang="en-CA" sz="20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914400"/>
                <a:ext cx="8610599" cy="5669116"/>
              </a:xfrm>
              <a:prstGeom prst="rect">
                <a:avLst/>
              </a:prstGeom>
              <a:blipFill>
                <a:blip r:embed="rId3"/>
                <a:stretch>
                  <a:fillRect l="-1062" t="-86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867401" y="1143000"/>
                <a:ext cx="3124199" cy="14766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CA" b="1" dirty="0">
                    <a:solidFill>
                      <a:srgbClr val="008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Units (dimensionless):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CA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C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CA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CA" b="1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p>
                                    <m: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C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∗</m:t>
                            </m:r>
                            <m:f>
                              <m:fPr>
                                <m:ctrlPr>
                                  <a:rPr lang="en-CA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CA" b="1" i="1">
                                    <a:solidFill>
                                      <a:srgbClr val="0066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𝒌𝒈</m:t>
                                </m:r>
                                <m:sSup>
                                  <m:sSupPr>
                                    <m:ctrlPr>
                                      <a:rPr lang="en-CA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p>
                                    <m:r>
                                      <a:rPr lang="en-CA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CA" b="1" i="1">
                                    <a:solidFill>
                                      <a:srgbClr val="008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  <m:sSup>
                                  <m:sSupPr>
                                    <m:ctrlP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p>
                                    <m: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den>
                            </m:f>
                          </m:num>
                          <m:den>
                            <m:f>
                              <m:fPr>
                                <m:ctrlPr>
                                  <a:rPr lang="en-CA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b="1" i="1">
                                        <a:solidFill>
                                          <a:srgbClr val="FF33CC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𝒌𝒈</m:t>
                                    </m:r>
                                    <m:r>
                                      <a:rPr lang="en-CA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p>
                                    <m:r>
                                      <a:rPr lang="en-CA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p>
                                    <m: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CA" b="1" i="1">
                                    <a:solidFill>
                                      <a:srgbClr val="FF33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𝒌𝒈</m:t>
                                </m:r>
                                <m:r>
                                  <a:rPr lang="en-CA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𝑲</m:t>
                                </m:r>
                              </m:den>
                            </m:f>
                            <m:r>
                              <a:rPr lang="en-C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CA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CA" b="1" i="1">
                                    <a:solidFill>
                                      <a:srgbClr val="0066CC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𝒌𝒈</m:t>
                                </m:r>
                                <m:r>
                                  <a:rPr lang="en-CA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𝑲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b="1" i="1">
                                        <a:solidFill>
                                          <a:srgbClr val="FF66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p>
                                    <m:r>
                                      <a:rPr lang="en-CA" b="1" i="1">
                                        <a:solidFill>
                                          <a:srgbClr val="FF66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CA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  <m:f>
                              <m:fPr>
                                <m:ctrlPr>
                                  <a:rPr lang="en-CA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b="1" i="1">
                                        <a:solidFill>
                                          <a:srgbClr val="FF66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p>
                                    <m:r>
                                      <a:rPr lang="en-CA" b="1" i="1">
                                        <a:solidFill>
                                          <a:srgbClr val="FF66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p>
                                    <m:r>
                                      <a:rPr lang="en-CA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e>
                    </m:box>
                  </m:oMath>
                </a14:m>
                <a:endParaRPr lang="en-CA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1143000"/>
                <a:ext cx="3124199" cy="1476686"/>
              </a:xfrm>
              <a:prstGeom prst="rect">
                <a:avLst/>
              </a:prstGeom>
              <a:blipFill>
                <a:blip r:embed="rId4"/>
                <a:stretch>
                  <a:fillRect l="-2930" t="-3306" r="-390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0"/>
            <a:ext cx="80772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b="1" kern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Byram’s</a:t>
            </a:r>
            <a:r>
              <a:rPr lang="en-US" altLang="en-US" sz="3200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Convection Number</a:t>
            </a:r>
            <a:endParaRPr lang="en-US" altLang="en-US" sz="3200" b="1" kern="0" baseline="-25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At-home Exercise 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  <a:endParaRPr lang="en-CA" altLang="en-US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98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295400"/>
            <a:ext cx="8458200" cy="3810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73038" indent="-173038"/>
            <a:r>
              <a:rPr lang="en-US" sz="2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Use the last equation on the previous slide and the given values on the previous 2 slides to complete the calculations for:</a:t>
            </a:r>
          </a:p>
          <a:p>
            <a:pPr marL="173038" indent="-173038"/>
            <a:endParaRPr lang="en-US" sz="28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1813" indent="-173038"/>
            <a:r>
              <a:rPr lang="en-US" sz="2400" b="1" kern="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round level</a:t>
            </a:r>
          </a:p>
          <a:p>
            <a:pPr marL="531813" indent="-173038"/>
            <a:endParaRPr lang="en-US" sz="24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1813" indent="-173038"/>
            <a:r>
              <a:rPr lang="en-US" sz="24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300m above ground level</a:t>
            </a:r>
            <a:endParaRPr lang="en-CA" sz="2400" b="1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endParaRPr lang="en-US" kern="0" dirty="0" smtClean="0"/>
          </a:p>
          <a:p>
            <a:pPr marL="0" indent="0" algn="r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-13200"/>
            <a:ext cx="80772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b="1" kern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Byram’s</a:t>
            </a:r>
            <a:r>
              <a:rPr lang="en-US" altLang="en-US" sz="3200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Convection Number</a:t>
            </a:r>
            <a:endParaRPr lang="en-US" altLang="en-US" sz="3200" b="1" kern="0" baseline="-25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At-home 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endParaRPr lang="en-CA" altLang="en-US" sz="2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97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28E85-DC60-47B9-9281-6B592085173E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00200" y="304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 smtClean="0">
                <a:solidFill>
                  <a:srgbClr val="0066CC"/>
                </a:solidFill>
                <a:latin typeface="Arial Black" panose="020B0A04020102020204" pitchFamily="34" charset="0"/>
              </a:rPr>
              <a:t>Contact information</a:t>
            </a:r>
            <a:endParaRPr lang="en-CA" sz="3600" dirty="0">
              <a:solidFill>
                <a:srgbClr val="0066CC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382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8000"/>
                </a:solidFill>
                <a:latin typeface="Arial Black" panose="020B0A04020102020204" pitchFamily="34" charset="0"/>
              </a:rPr>
              <a:t>Richard </a:t>
            </a:r>
            <a:r>
              <a:rPr lang="en-US" sz="3600" dirty="0" err="1" smtClean="0">
                <a:solidFill>
                  <a:srgbClr val="008000"/>
                </a:solidFill>
                <a:latin typeface="Arial Black" panose="020B0A04020102020204" pitchFamily="34" charset="0"/>
              </a:rPr>
              <a:t>Carr</a:t>
            </a:r>
            <a:endParaRPr lang="en-US" sz="3600" dirty="0" smtClean="0">
              <a:solidFill>
                <a:srgbClr val="008000"/>
              </a:solidFill>
              <a:latin typeface="Arial Black" panose="020B0A04020102020204" pitchFamily="34" charset="0"/>
            </a:endParaRPr>
          </a:p>
          <a:p>
            <a:pPr algn="ctr"/>
            <a:endParaRPr lang="en-US" sz="3600" dirty="0" smtClean="0">
              <a:solidFill>
                <a:srgbClr val="008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008000"/>
                </a:solidFill>
                <a:latin typeface="Arial Black" panose="020B0A04020102020204" pitchFamily="34" charset="0"/>
              </a:rPr>
              <a:t>Natural Resources Canada / Canadian Forest Service</a:t>
            </a:r>
          </a:p>
          <a:p>
            <a:pPr algn="ctr"/>
            <a:endParaRPr lang="en-US" sz="2800" dirty="0" smtClean="0">
              <a:solidFill>
                <a:srgbClr val="008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008000"/>
                </a:solidFill>
                <a:latin typeface="Arial Black" panose="020B0A04020102020204" pitchFamily="34" charset="0"/>
              </a:rPr>
              <a:t>Richard.Carr@canada.ca</a:t>
            </a:r>
          </a:p>
          <a:p>
            <a:pPr algn="ctr"/>
            <a:endParaRPr lang="en-US" sz="2800" dirty="0" smtClean="0">
              <a:solidFill>
                <a:srgbClr val="0066CC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800" strike="sngStrike" dirty="0" smtClean="0">
                <a:solidFill>
                  <a:srgbClr val="008000"/>
                </a:solidFill>
                <a:latin typeface="Arial Black" panose="020B0A04020102020204" pitchFamily="34" charset="0"/>
              </a:rPr>
              <a:t>825-510-1265</a:t>
            </a:r>
          </a:p>
          <a:p>
            <a:pPr algn="ctr"/>
            <a:endParaRPr lang="en-US" sz="2800" dirty="0" smtClean="0">
              <a:solidFill>
                <a:srgbClr val="008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008000"/>
                </a:solidFill>
                <a:latin typeface="Arial Black" panose="020B0A04020102020204" pitchFamily="34" charset="0"/>
              </a:rPr>
              <a:t>780-710-3147 (</a:t>
            </a:r>
            <a:r>
              <a:rPr lang="en-US" sz="2800" dirty="0" smtClean="0">
                <a:solidFill>
                  <a:srgbClr val="008000"/>
                </a:solidFill>
                <a:latin typeface="Arial Black" panose="020B0A04020102020204" pitchFamily="34" charset="0"/>
              </a:rPr>
              <a:t>cell, during </a:t>
            </a:r>
            <a:r>
              <a:rPr lang="en-US" sz="2800" dirty="0" err="1" smtClean="0">
                <a:solidFill>
                  <a:srgbClr val="008000"/>
                </a:solidFill>
                <a:latin typeface="Arial Black" panose="020B0A04020102020204" pitchFamily="34" charset="0"/>
              </a:rPr>
              <a:t>Covid</a:t>
            </a:r>
            <a:r>
              <a:rPr lang="en-US" sz="2800" dirty="0" smtClean="0">
                <a:solidFill>
                  <a:srgbClr val="008000"/>
                </a:solidFill>
                <a:latin typeface="Arial Black" panose="020B0A04020102020204" pitchFamily="34" charset="0"/>
              </a:rPr>
              <a:t>)</a:t>
            </a:r>
            <a:endParaRPr lang="en-US" sz="2800" dirty="0" smtClean="0">
              <a:solidFill>
                <a:srgbClr val="008000"/>
              </a:solidFill>
              <a:latin typeface="Arial Black" panose="020B0A04020102020204" pitchFamily="34" charset="0"/>
            </a:endParaRPr>
          </a:p>
          <a:p>
            <a:pPr algn="ctr"/>
            <a:endParaRPr lang="en-CA" sz="3600" dirty="0">
              <a:solidFill>
                <a:srgbClr val="0066CC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WFBS S491 2022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66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h:\system\office97\Blank Presentation.pot</Template>
  <TotalTime>10040</TotalTime>
  <Words>958</Words>
  <Application>Microsoft Office PowerPoint</Application>
  <PresentationFormat>On-screen Show (4:3)</PresentationFormat>
  <Paragraphs>95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Cambria Math</vt:lpstr>
      <vt:lpstr>Corbel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Environmental Protection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nnimchuk</dc:creator>
  <cp:lastModifiedBy>Richard Carr</cp:lastModifiedBy>
  <cp:revision>369</cp:revision>
  <dcterms:created xsi:type="dcterms:W3CDTF">2000-01-19T18:41:44Z</dcterms:created>
  <dcterms:modified xsi:type="dcterms:W3CDTF">2021-09-22T15:35:40Z</dcterms:modified>
</cp:coreProperties>
</file>