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4663" r:id="rId2"/>
  </p:sldMasterIdLst>
  <p:notesMasterIdLst>
    <p:notesMasterId r:id="rId51"/>
  </p:notesMasterIdLst>
  <p:handoutMasterIdLst>
    <p:handoutMasterId r:id="rId52"/>
  </p:handoutMasterIdLst>
  <p:sldIdLst>
    <p:sldId id="370" r:id="rId3"/>
    <p:sldId id="373" r:id="rId4"/>
    <p:sldId id="375" r:id="rId5"/>
    <p:sldId id="376" r:id="rId6"/>
    <p:sldId id="377" r:id="rId7"/>
    <p:sldId id="472" r:id="rId8"/>
    <p:sldId id="430" r:id="rId9"/>
    <p:sldId id="386" r:id="rId10"/>
    <p:sldId id="427" r:id="rId11"/>
    <p:sldId id="431" r:id="rId12"/>
    <p:sldId id="435" r:id="rId13"/>
    <p:sldId id="433" r:id="rId14"/>
    <p:sldId id="434" r:id="rId15"/>
    <p:sldId id="428" r:id="rId16"/>
    <p:sldId id="381" r:id="rId17"/>
    <p:sldId id="416" r:id="rId18"/>
    <p:sldId id="454" r:id="rId19"/>
    <p:sldId id="477" r:id="rId20"/>
    <p:sldId id="452" r:id="rId21"/>
    <p:sldId id="470" r:id="rId22"/>
    <p:sldId id="455" r:id="rId23"/>
    <p:sldId id="456" r:id="rId24"/>
    <p:sldId id="443" r:id="rId25"/>
    <p:sldId id="447" r:id="rId26"/>
    <p:sldId id="450" r:id="rId27"/>
    <p:sldId id="446" r:id="rId28"/>
    <p:sldId id="448" r:id="rId29"/>
    <p:sldId id="415" r:id="rId30"/>
    <p:sldId id="465" r:id="rId31"/>
    <p:sldId id="417" r:id="rId32"/>
    <p:sldId id="418" r:id="rId33"/>
    <p:sldId id="458" r:id="rId34"/>
    <p:sldId id="423" r:id="rId35"/>
    <p:sldId id="424" r:id="rId36"/>
    <p:sldId id="425" r:id="rId37"/>
    <p:sldId id="426" r:id="rId38"/>
    <p:sldId id="421" r:id="rId39"/>
    <p:sldId id="468" r:id="rId40"/>
    <p:sldId id="467" r:id="rId41"/>
    <p:sldId id="466" r:id="rId42"/>
    <p:sldId id="469" r:id="rId43"/>
    <p:sldId id="471" r:id="rId44"/>
    <p:sldId id="476" r:id="rId45"/>
    <p:sldId id="475" r:id="rId46"/>
    <p:sldId id="474" r:id="rId47"/>
    <p:sldId id="412" r:id="rId48"/>
    <p:sldId id="442" r:id="rId49"/>
    <p:sldId id="473" r:id="rId5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rgbClr val="FFFF00"/>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rgbClr val="FFFF00"/>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rgbClr val="FFFF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rgbClr val="FFFF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rgbClr val="FFFF00"/>
        </a:solidFill>
        <a:latin typeface="Times New Roman" panose="02020603050405020304" pitchFamily="18" charset="0"/>
        <a:ea typeface="+mn-ea"/>
        <a:cs typeface="+mn-cs"/>
      </a:defRPr>
    </a:lvl5pPr>
    <a:lvl6pPr marL="2286000" algn="l" defTabSz="914400" rtl="0" eaLnBrk="1" latinLnBrk="0" hangingPunct="1">
      <a:defRPr sz="2400" kern="1200">
        <a:solidFill>
          <a:srgbClr val="FFFF00"/>
        </a:solidFill>
        <a:latin typeface="Times New Roman" panose="02020603050405020304" pitchFamily="18" charset="0"/>
        <a:ea typeface="+mn-ea"/>
        <a:cs typeface="+mn-cs"/>
      </a:defRPr>
    </a:lvl6pPr>
    <a:lvl7pPr marL="2743200" algn="l" defTabSz="914400" rtl="0" eaLnBrk="1" latinLnBrk="0" hangingPunct="1">
      <a:defRPr sz="2400" kern="1200">
        <a:solidFill>
          <a:srgbClr val="FFFF00"/>
        </a:solidFill>
        <a:latin typeface="Times New Roman" panose="02020603050405020304" pitchFamily="18" charset="0"/>
        <a:ea typeface="+mn-ea"/>
        <a:cs typeface="+mn-cs"/>
      </a:defRPr>
    </a:lvl7pPr>
    <a:lvl8pPr marL="3200400" algn="l" defTabSz="914400" rtl="0" eaLnBrk="1" latinLnBrk="0" hangingPunct="1">
      <a:defRPr sz="2400" kern="1200">
        <a:solidFill>
          <a:srgbClr val="FFFF00"/>
        </a:solidFill>
        <a:latin typeface="Times New Roman" panose="02020603050405020304" pitchFamily="18" charset="0"/>
        <a:ea typeface="+mn-ea"/>
        <a:cs typeface="+mn-cs"/>
      </a:defRPr>
    </a:lvl8pPr>
    <a:lvl9pPr marL="3657600" algn="l" defTabSz="914400" rtl="0" eaLnBrk="1" latinLnBrk="0" hangingPunct="1">
      <a:defRPr sz="2400" kern="1200">
        <a:solidFill>
          <a:srgbClr val="FFFF00"/>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FF"/>
    <a:srgbClr val="008000"/>
    <a:srgbClr val="FF9933"/>
    <a:srgbClr val="FF00FF"/>
    <a:srgbClr val="33CC33"/>
    <a:srgbClr val="FF3399"/>
    <a:srgbClr val="0066CC"/>
    <a:srgbClr val="2D2DB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9" autoAdjust="0"/>
    <p:restoredTop sz="84713" autoAdjust="0"/>
  </p:normalViewPr>
  <p:slideViewPr>
    <p:cSldViewPr>
      <p:cViewPr varScale="1">
        <p:scale>
          <a:sx n="56" d="100"/>
          <a:sy n="56" d="100"/>
        </p:scale>
        <p:origin x="964" y="48"/>
      </p:cViewPr>
      <p:guideLst>
        <p:guide orient="horz" pos="2160"/>
        <p:guide pos="2880"/>
      </p:guideLst>
    </p:cSldViewPr>
  </p:slideViewPr>
  <p:notesTextViewPr>
    <p:cViewPr>
      <p:scale>
        <a:sx n="3" d="2"/>
        <a:sy n="3" d="2"/>
      </p:scale>
      <p:origin x="0" y="0"/>
    </p:cViewPr>
  </p:notesTextViewPr>
  <p:sorterViewPr>
    <p:cViewPr varScale="1">
      <p:scale>
        <a:sx n="1" d="1"/>
        <a:sy n="1" d="1"/>
      </p:scale>
      <p:origin x="0" y="-2720"/>
    </p:cViewPr>
  </p:sorterViewPr>
  <p:notesViewPr>
    <p:cSldViewPr>
      <p:cViewPr varScale="1">
        <p:scale>
          <a:sx n="51" d="100"/>
          <a:sy n="51" d="100"/>
        </p:scale>
        <p:origin x="262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ACEF95-9EF9-45B2-810E-65B4F1472011}" type="datetimeFigureOut">
              <a:rPr lang="en-CA" smtClean="0"/>
              <a:t>2021-10-28</a:t>
            </a:fld>
            <a:endParaRPr lang="en-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5AD06A-060C-4D64-89ED-0551642C8DB2}" type="slidenum">
              <a:rPr lang="en-CA" smtClean="0"/>
              <a:t>‹#›</a:t>
            </a:fld>
            <a:endParaRPr lang="en-CA"/>
          </a:p>
        </p:txBody>
      </p:sp>
    </p:spTree>
    <p:extLst>
      <p:ext uri="{BB962C8B-B14F-4D97-AF65-F5344CB8AC3E}">
        <p14:creationId xmlns:p14="http://schemas.microsoft.com/office/powerpoint/2010/main" val="92271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1276C81-F911-4860-B47D-02BD8CD135A5}" type="datetimeFigureOut">
              <a:rPr lang="en-CA"/>
              <a:pPr>
                <a:defRPr/>
              </a:pPr>
              <a:t>2021-10-28</a:t>
            </a:fld>
            <a:endParaRPr lang="en-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BCF2CE9-8D9A-4538-B0DA-6346B1A3ADF8}"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0C1B28F-4824-4945-B137-A8BBB09A37D0}" type="slidenum">
              <a:rPr lang="en-US" altLang="en-US" sz="1200"/>
              <a:pPr/>
              <a:t>1</a:t>
            </a:fld>
            <a:endParaRPr lang="en-US" altLang="en-US" sz="120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marL="228600" indent="-228600">
              <a:buFontTx/>
              <a:buAutoNum type="arabicPeriod"/>
            </a:pPr>
            <a:endParaRPr lang="en-CA" altLang="en-US" dirty="0" smtClean="0"/>
          </a:p>
        </p:txBody>
      </p:sp>
    </p:spTree>
    <p:extLst>
      <p:ext uri="{BB962C8B-B14F-4D97-AF65-F5344CB8AC3E}">
        <p14:creationId xmlns:p14="http://schemas.microsoft.com/office/powerpoint/2010/main" val="1531276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a:t>
            </a:r>
            <a:r>
              <a:rPr lang="en-CA" baseline="0" dirty="0" smtClean="0"/>
              <a:t> November 2019, updated September 2021:</a:t>
            </a:r>
          </a:p>
          <a:p>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19</a:t>
            </a:fld>
            <a:endParaRPr lang="en-CA" altLang="en-US"/>
          </a:p>
        </p:txBody>
      </p:sp>
    </p:spTree>
    <p:extLst>
      <p:ext uri="{BB962C8B-B14F-4D97-AF65-F5344CB8AC3E}">
        <p14:creationId xmlns:p14="http://schemas.microsoft.com/office/powerpoint/2010/main" val="2489243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September 27, 2021.</a:t>
            </a:r>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20</a:t>
            </a:fld>
            <a:endParaRPr lang="en-CA" altLang="en-US"/>
          </a:p>
        </p:txBody>
      </p:sp>
    </p:spTree>
    <p:extLst>
      <p:ext uri="{BB962C8B-B14F-4D97-AF65-F5344CB8AC3E}">
        <p14:creationId xmlns:p14="http://schemas.microsoft.com/office/powerpoint/2010/main" val="4022368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September 28, 2021: Rearranged text and placed in new template.</a:t>
            </a:r>
          </a:p>
          <a:p>
            <a:r>
              <a:rPr lang="en-CA" dirty="0" smtClean="0"/>
              <a:t>Richard Carr November</a:t>
            </a:r>
            <a:r>
              <a:rPr lang="en-CA" baseline="0" dirty="0" smtClean="0"/>
              <a:t> 20, 2019: Added mean May and August DSR maps from the CWFIS. </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21</a:t>
            </a:fld>
            <a:endParaRPr lang="en-CA" altLang="en-US"/>
          </a:p>
        </p:txBody>
      </p:sp>
    </p:spTree>
    <p:extLst>
      <p:ext uri="{BB962C8B-B14F-4D97-AF65-F5344CB8AC3E}">
        <p14:creationId xmlns:p14="http://schemas.microsoft.com/office/powerpoint/2010/main" val="905663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September 28, 2021: Rearranged text and placed in new template.</a:t>
            </a:r>
          </a:p>
          <a:p>
            <a:r>
              <a:rPr lang="en-CA" dirty="0" smtClean="0"/>
              <a:t>Removed “Consecutive days with low RH values” and combined wind comments into one. Added snow cover bullet.</a:t>
            </a:r>
          </a:p>
          <a:p>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22</a:t>
            </a:fld>
            <a:endParaRPr lang="en-CA" altLang="en-US"/>
          </a:p>
        </p:txBody>
      </p:sp>
    </p:spTree>
    <p:extLst>
      <p:ext uri="{BB962C8B-B14F-4D97-AF65-F5344CB8AC3E}">
        <p14:creationId xmlns:p14="http://schemas.microsoft.com/office/powerpoint/2010/main" val="1988348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September 27, 2021.</a:t>
            </a:r>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24</a:t>
            </a:fld>
            <a:endParaRPr lang="en-CA" altLang="en-US"/>
          </a:p>
        </p:txBody>
      </p:sp>
    </p:spTree>
    <p:extLst>
      <p:ext uri="{BB962C8B-B14F-4D97-AF65-F5344CB8AC3E}">
        <p14:creationId xmlns:p14="http://schemas.microsoft.com/office/powerpoint/2010/main" val="1259868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smtClean="0"/>
              <a:t>Richard Carr, September</a:t>
            </a:r>
            <a:r>
              <a:rPr lang="en-CA" sz="1200" baseline="0" dirty="0" smtClean="0"/>
              <a:t> 27</a:t>
            </a:r>
            <a:r>
              <a:rPr lang="en-CA" sz="1200" dirty="0" smtClean="0"/>
              <a:t>, 2021: This list has been shortened to fit on the slide. Station</a:t>
            </a:r>
            <a:r>
              <a:rPr lang="en-CA" sz="1200" baseline="0" dirty="0" smtClean="0"/>
              <a:t>s 2202196 and 2202198, and 2202200 before 1953 are not shown since we do not have hourly weather data and thus no FWI before 1953. Yellow rows indicate items to look for – change in elevation, station ID, etc. </a:t>
            </a:r>
            <a:endParaRPr lang="en-CA" sz="1200"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26</a:t>
            </a:fld>
            <a:endParaRPr lang="en-CA" altLang="en-US"/>
          </a:p>
        </p:txBody>
      </p:sp>
    </p:spTree>
    <p:extLst>
      <p:ext uri="{BB962C8B-B14F-4D97-AF65-F5344CB8AC3E}">
        <p14:creationId xmlns:p14="http://schemas.microsoft.com/office/powerpoint/2010/main" val="2580875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September 27, 2021.</a:t>
            </a:r>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27</a:t>
            </a:fld>
            <a:endParaRPr lang="en-CA" altLang="en-US"/>
          </a:p>
        </p:txBody>
      </p:sp>
    </p:spTree>
    <p:extLst>
      <p:ext uri="{BB962C8B-B14F-4D97-AF65-F5344CB8AC3E}">
        <p14:creationId xmlns:p14="http://schemas.microsoft.com/office/powerpoint/2010/main" val="671068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August 27, 2021</a:t>
            </a:r>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28</a:t>
            </a:fld>
            <a:endParaRPr lang="en-CA" altLang="en-US"/>
          </a:p>
        </p:txBody>
      </p:sp>
    </p:spTree>
    <p:extLst>
      <p:ext uri="{BB962C8B-B14F-4D97-AF65-F5344CB8AC3E}">
        <p14:creationId xmlns:p14="http://schemas.microsoft.com/office/powerpoint/2010/main" val="3625929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October 13, 2021.</a:t>
            </a:r>
          </a:p>
          <a:p>
            <a:r>
              <a:rPr lang="en-CA" dirty="0" smtClean="0"/>
              <a:t>Cluster densities may increase with time.</a:t>
            </a:r>
          </a:p>
          <a:p>
            <a:r>
              <a:rPr lang="en-CA" dirty="0" smtClean="0"/>
              <a:t>What will happen with temperature post-2021??</a:t>
            </a:r>
          </a:p>
          <a:p>
            <a:r>
              <a:rPr lang="en-CA" dirty="0" smtClean="0"/>
              <a:t>We may want to exclude period from 1991-93 due to Pinatubo</a:t>
            </a:r>
            <a:r>
              <a:rPr lang="en-CA" baseline="0" dirty="0" smtClean="0"/>
              <a:t> eruption.</a:t>
            </a:r>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29</a:t>
            </a:fld>
            <a:endParaRPr lang="en-CA" altLang="en-US"/>
          </a:p>
        </p:txBody>
      </p:sp>
    </p:spTree>
    <p:extLst>
      <p:ext uri="{BB962C8B-B14F-4D97-AF65-F5344CB8AC3E}">
        <p14:creationId xmlns:p14="http://schemas.microsoft.com/office/powerpoint/2010/main" val="1376942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October</a:t>
            </a:r>
            <a:r>
              <a:rPr lang="en-CA" baseline="0" dirty="0" smtClean="0"/>
              <a:t> 13, 2021.</a:t>
            </a:r>
          </a:p>
          <a:p>
            <a:r>
              <a:rPr lang="en-CA" baseline="0" dirty="0" smtClean="0"/>
              <a:t>Apparent visual trend to lower minimum RH with time.</a:t>
            </a:r>
          </a:p>
          <a:p>
            <a:r>
              <a:rPr lang="en-CA" baseline="0" dirty="0" smtClean="0"/>
              <a:t>Cluster density increases at least to 2015-20 period.</a:t>
            </a:r>
          </a:p>
          <a:p>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30</a:t>
            </a:fld>
            <a:endParaRPr lang="en-CA" altLang="en-US"/>
          </a:p>
        </p:txBody>
      </p:sp>
    </p:spTree>
    <p:extLst>
      <p:ext uri="{BB962C8B-B14F-4D97-AF65-F5344CB8AC3E}">
        <p14:creationId xmlns:p14="http://schemas.microsoft.com/office/powerpoint/2010/main" val="896422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2</a:t>
            </a:fld>
            <a:endParaRPr lang="en-CA" altLang="en-US"/>
          </a:p>
        </p:txBody>
      </p:sp>
    </p:spTree>
    <p:extLst>
      <p:ext uri="{BB962C8B-B14F-4D97-AF65-F5344CB8AC3E}">
        <p14:creationId xmlns:p14="http://schemas.microsoft.com/office/powerpoint/2010/main" val="4012192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31</a:t>
            </a:fld>
            <a:endParaRPr lang="en-CA" altLang="en-US"/>
          </a:p>
        </p:txBody>
      </p:sp>
    </p:spTree>
    <p:extLst>
      <p:ext uri="{BB962C8B-B14F-4D97-AF65-F5344CB8AC3E}">
        <p14:creationId xmlns:p14="http://schemas.microsoft.com/office/powerpoint/2010/main" val="538468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September 27, 2021: Replace title-like slide used in 2020.</a:t>
            </a:r>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32</a:t>
            </a:fld>
            <a:endParaRPr lang="en-CA" altLang="en-US"/>
          </a:p>
        </p:txBody>
      </p:sp>
    </p:spTree>
    <p:extLst>
      <p:ext uri="{BB962C8B-B14F-4D97-AF65-F5344CB8AC3E}">
        <p14:creationId xmlns:p14="http://schemas.microsoft.com/office/powerpoint/2010/main" val="1391143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October 13, 2021.</a:t>
            </a:r>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38</a:t>
            </a:fld>
            <a:endParaRPr lang="en-CA" altLang="en-US"/>
          </a:p>
        </p:txBody>
      </p:sp>
    </p:spTree>
    <p:extLst>
      <p:ext uri="{BB962C8B-B14F-4D97-AF65-F5344CB8AC3E}">
        <p14:creationId xmlns:p14="http://schemas.microsoft.com/office/powerpoint/2010/main" val="3075688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October 13, 2021.</a:t>
            </a:r>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39</a:t>
            </a:fld>
            <a:endParaRPr lang="en-CA" altLang="en-US"/>
          </a:p>
        </p:txBody>
      </p:sp>
    </p:spTree>
    <p:extLst>
      <p:ext uri="{BB962C8B-B14F-4D97-AF65-F5344CB8AC3E}">
        <p14:creationId xmlns:p14="http://schemas.microsoft.com/office/powerpoint/2010/main" val="1782263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October</a:t>
            </a:r>
            <a:r>
              <a:rPr lang="en-CA" baseline="0" dirty="0" smtClean="0"/>
              <a:t> 13</a:t>
            </a:r>
            <a:r>
              <a:rPr lang="en-CA" dirty="0" smtClean="0"/>
              <a:t>, 2021:</a:t>
            </a:r>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40</a:t>
            </a:fld>
            <a:endParaRPr lang="en-CA" altLang="en-US"/>
          </a:p>
        </p:txBody>
      </p:sp>
    </p:spTree>
    <p:extLst>
      <p:ext uri="{BB962C8B-B14F-4D97-AF65-F5344CB8AC3E}">
        <p14:creationId xmlns:p14="http://schemas.microsoft.com/office/powerpoint/2010/main" val="3636510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October</a:t>
            </a:r>
            <a:r>
              <a:rPr lang="en-CA" baseline="0" dirty="0" smtClean="0"/>
              <a:t> 14</a:t>
            </a:r>
            <a:r>
              <a:rPr lang="en-CA" dirty="0" smtClean="0"/>
              <a:t>, 2021:</a:t>
            </a:r>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41</a:t>
            </a:fld>
            <a:endParaRPr lang="en-CA" altLang="en-US"/>
          </a:p>
        </p:txBody>
      </p:sp>
    </p:spTree>
    <p:extLst>
      <p:ext uri="{BB962C8B-B14F-4D97-AF65-F5344CB8AC3E}">
        <p14:creationId xmlns:p14="http://schemas.microsoft.com/office/powerpoint/2010/main" val="2337667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October</a:t>
            </a:r>
            <a:r>
              <a:rPr lang="en-CA" baseline="0" dirty="0" smtClean="0"/>
              <a:t> 21</a:t>
            </a:r>
            <a:r>
              <a:rPr lang="en-CA" dirty="0" smtClean="0"/>
              <a:t>, 2021:</a:t>
            </a:r>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42</a:t>
            </a:fld>
            <a:endParaRPr lang="en-CA" altLang="en-US"/>
          </a:p>
        </p:txBody>
      </p:sp>
    </p:spTree>
    <p:extLst>
      <p:ext uri="{BB962C8B-B14F-4D97-AF65-F5344CB8AC3E}">
        <p14:creationId xmlns:p14="http://schemas.microsoft.com/office/powerpoint/2010/main" val="3270799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and Dan Perrakis, October 26, 2021. Graphic supplied by Dan.</a:t>
            </a:r>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43</a:t>
            </a:fld>
            <a:endParaRPr lang="en-CA" altLang="en-US"/>
          </a:p>
        </p:txBody>
      </p:sp>
    </p:spTree>
    <p:extLst>
      <p:ext uri="{BB962C8B-B14F-4D97-AF65-F5344CB8AC3E}">
        <p14:creationId xmlns:p14="http://schemas.microsoft.com/office/powerpoint/2010/main" val="17386438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a:t>
            </a:r>
            <a:r>
              <a:rPr lang="en-CA" baseline="0" dirty="0" smtClean="0"/>
              <a:t> November 2019:</a:t>
            </a:r>
          </a:p>
          <a:p>
            <a:r>
              <a:rPr lang="en-CA" baseline="0" dirty="0" smtClean="0"/>
              <a:t>Divided original content on this slide into 3 slides: title, weather factors, outcomes. Added the CWFIS large fire map to this, the Outcomes slide. </a:t>
            </a:r>
          </a:p>
          <a:p>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44</a:t>
            </a:fld>
            <a:endParaRPr lang="en-CA" altLang="en-US"/>
          </a:p>
        </p:txBody>
      </p:sp>
    </p:spTree>
    <p:extLst>
      <p:ext uri="{BB962C8B-B14F-4D97-AF65-F5344CB8AC3E}">
        <p14:creationId xmlns:p14="http://schemas.microsoft.com/office/powerpoint/2010/main" val="990061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October</a:t>
            </a:r>
            <a:r>
              <a:rPr lang="en-CA" baseline="0" dirty="0" smtClean="0"/>
              <a:t> 22,</a:t>
            </a:r>
            <a:r>
              <a:rPr lang="en-CA" dirty="0" smtClean="0"/>
              <a:t> 2021.</a:t>
            </a:r>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45</a:t>
            </a:fld>
            <a:endParaRPr lang="en-CA" altLang="en-US"/>
          </a:p>
        </p:txBody>
      </p:sp>
    </p:spTree>
    <p:extLst>
      <p:ext uri="{BB962C8B-B14F-4D97-AF65-F5344CB8AC3E}">
        <p14:creationId xmlns:p14="http://schemas.microsoft.com/office/powerpoint/2010/main" val="175626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3</a:t>
            </a:fld>
            <a:endParaRPr lang="en-CA" altLang="en-US"/>
          </a:p>
        </p:txBody>
      </p:sp>
    </p:spTree>
    <p:extLst>
      <p:ext uri="{BB962C8B-B14F-4D97-AF65-F5344CB8AC3E}">
        <p14:creationId xmlns:p14="http://schemas.microsoft.com/office/powerpoint/2010/main" val="1925996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New</a:t>
            </a:r>
            <a:r>
              <a:rPr lang="en-CA" baseline="0" dirty="0" smtClean="0"/>
              <a:t> slide: Richard Carr, January 2020.</a:t>
            </a:r>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46</a:t>
            </a:fld>
            <a:endParaRPr lang="en-CA" altLang="en-US"/>
          </a:p>
        </p:txBody>
      </p:sp>
    </p:spTree>
    <p:extLst>
      <p:ext uri="{BB962C8B-B14F-4D97-AF65-F5344CB8AC3E}">
        <p14:creationId xmlns:p14="http://schemas.microsoft.com/office/powerpoint/2010/main" val="4029302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September</a:t>
            </a:r>
            <a:r>
              <a:rPr lang="en-CA" baseline="0" dirty="0" smtClean="0"/>
              <a:t> 2021.</a:t>
            </a:r>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47</a:t>
            </a:fld>
            <a:endParaRPr lang="en-CA" altLang="en-US"/>
          </a:p>
        </p:txBody>
      </p:sp>
    </p:spTree>
    <p:extLst>
      <p:ext uri="{BB962C8B-B14F-4D97-AF65-F5344CB8AC3E}">
        <p14:creationId xmlns:p14="http://schemas.microsoft.com/office/powerpoint/2010/main" val="1576761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0C1B28F-4824-4945-B137-A8BBB09A37D0}" type="slidenum">
              <a:rPr lang="en-US" altLang="en-US" sz="1200"/>
              <a:pPr/>
              <a:t>48</a:t>
            </a:fld>
            <a:endParaRPr lang="en-US" altLang="en-US" sz="120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marL="0" indent="0">
              <a:buFontTx/>
              <a:buNone/>
            </a:pPr>
            <a:endParaRPr lang="en-CA" altLang="en-US" dirty="0" smtClean="0"/>
          </a:p>
        </p:txBody>
      </p:sp>
    </p:spTree>
    <p:extLst>
      <p:ext uri="{BB962C8B-B14F-4D97-AF65-F5344CB8AC3E}">
        <p14:creationId xmlns:p14="http://schemas.microsoft.com/office/powerpoint/2010/main" val="1808670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 September 2021: Combined</a:t>
            </a:r>
            <a:r>
              <a:rPr lang="en-CA" baseline="0" dirty="0" smtClean="0"/>
              <a:t> the 3 lower items (January 2020) with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smtClean="0"/>
              <a:t>   the top text box, which was on a separate slide.</a:t>
            </a:r>
            <a:endParaRPr lang="en-CA"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 January 2020: Combined</a:t>
            </a:r>
            <a:r>
              <a:rPr lang="en-CA" baseline="0" dirty="0" smtClean="0"/>
              <a:t> three slides into one.</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4</a:t>
            </a:fld>
            <a:endParaRPr lang="en-CA" altLang="en-US"/>
          </a:p>
        </p:txBody>
      </p:sp>
    </p:spTree>
    <p:extLst>
      <p:ext uri="{BB962C8B-B14F-4D97-AF65-F5344CB8AC3E}">
        <p14:creationId xmlns:p14="http://schemas.microsoft.com/office/powerpoint/2010/main" val="161725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8</a:t>
            </a:fld>
            <a:endParaRPr lang="en-CA" altLang="en-US"/>
          </a:p>
        </p:txBody>
      </p:sp>
    </p:spTree>
    <p:extLst>
      <p:ext uri="{BB962C8B-B14F-4D97-AF65-F5344CB8AC3E}">
        <p14:creationId xmlns:p14="http://schemas.microsoft.com/office/powerpoint/2010/main" val="1086490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New slide, Richard Carr, November 2019.</a:t>
            </a:r>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12</a:t>
            </a:fld>
            <a:endParaRPr lang="en-CA" altLang="en-US"/>
          </a:p>
        </p:txBody>
      </p:sp>
    </p:spTree>
    <p:extLst>
      <p:ext uri="{BB962C8B-B14F-4D97-AF65-F5344CB8AC3E}">
        <p14:creationId xmlns:p14="http://schemas.microsoft.com/office/powerpoint/2010/main" val="2953034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New slide, Richard Carr,</a:t>
            </a:r>
            <a:r>
              <a:rPr lang="en-CA" baseline="0" dirty="0" smtClean="0"/>
              <a:t> January 2020</a:t>
            </a:r>
          </a:p>
          <a:p>
            <a:r>
              <a:rPr lang="en-CA" baseline="0" dirty="0" smtClean="0"/>
              <a:t>https://www.nrcan.gc.ca/our-natural-resources/forests-forestry/state-canadas-forests-report/disturbance-canadas-forests/16502</a:t>
            </a:r>
          </a:p>
          <a:p>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13</a:t>
            </a:fld>
            <a:endParaRPr lang="en-CA" altLang="en-US"/>
          </a:p>
        </p:txBody>
      </p:sp>
    </p:spTree>
    <p:extLst>
      <p:ext uri="{BB962C8B-B14F-4D97-AF65-F5344CB8AC3E}">
        <p14:creationId xmlns:p14="http://schemas.microsoft.com/office/powerpoint/2010/main" val="2369903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a:t>
            </a:r>
            <a:r>
              <a:rPr lang="en-CA" baseline="0" dirty="0" smtClean="0"/>
              <a:t> September 2021:</a:t>
            </a:r>
          </a:p>
          <a:p>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17</a:t>
            </a:fld>
            <a:endParaRPr lang="en-CA" altLang="en-US"/>
          </a:p>
        </p:txBody>
      </p:sp>
    </p:spTree>
    <p:extLst>
      <p:ext uri="{BB962C8B-B14F-4D97-AF65-F5344CB8AC3E}">
        <p14:creationId xmlns:p14="http://schemas.microsoft.com/office/powerpoint/2010/main" val="2424725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a:t>
            </a:r>
            <a:r>
              <a:rPr lang="en-CA" baseline="0" dirty="0" smtClean="0"/>
              <a:t> September 2021:</a:t>
            </a:r>
          </a:p>
          <a:p>
            <a:endParaRPr lang="en-CA" dirty="0"/>
          </a:p>
        </p:txBody>
      </p:sp>
      <p:sp>
        <p:nvSpPr>
          <p:cNvPr id="4" name="Slide Number Placeholder 3"/>
          <p:cNvSpPr>
            <a:spLocks noGrp="1"/>
          </p:cNvSpPr>
          <p:nvPr>
            <p:ph type="sldNum" sz="quarter" idx="10"/>
          </p:nvPr>
        </p:nvSpPr>
        <p:spPr/>
        <p:txBody>
          <a:bodyPr/>
          <a:lstStyle/>
          <a:p>
            <a:pPr>
              <a:defRPr/>
            </a:pPr>
            <a:fld id="{ABCF2CE9-8D9A-4538-B0DA-6346B1A3ADF8}" type="slidenum">
              <a:rPr lang="en-CA" altLang="en-US" smtClean="0"/>
              <a:pPr>
                <a:defRPr/>
              </a:pPr>
              <a:t>18</a:t>
            </a:fld>
            <a:endParaRPr lang="en-CA" altLang="en-US"/>
          </a:p>
        </p:txBody>
      </p:sp>
    </p:spTree>
    <p:extLst>
      <p:ext uri="{BB962C8B-B14F-4D97-AF65-F5344CB8AC3E}">
        <p14:creationId xmlns:p14="http://schemas.microsoft.com/office/powerpoint/2010/main" val="1391225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WFBS S590-A 2022</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4AAA6C2-4C95-4EB5-BDBD-05C69E713C27}" type="slidenum">
              <a:rPr lang="en-US" altLang="en-US"/>
              <a:pPr>
                <a:defRPr/>
              </a:pPr>
              <a:t>‹#›</a:t>
            </a:fld>
            <a:endParaRPr lang="en-US" altLang="en-US"/>
          </a:p>
        </p:txBody>
      </p:sp>
    </p:spTree>
    <p:extLst>
      <p:ext uri="{BB962C8B-B14F-4D97-AF65-F5344CB8AC3E}">
        <p14:creationId xmlns:p14="http://schemas.microsoft.com/office/powerpoint/2010/main" val="3838160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smtClean="0"/>
              <a:t>WFBS S590-A 2022</a:t>
            </a:r>
            <a:endParaRPr lang="en-CA"/>
          </a:p>
        </p:txBody>
      </p:sp>
      <p:sp>
        <p:nvSpPr>
          <p:cNvPr id="6" name="Slide Number Placeholder 5"/>
          <p:cNvSpPr>
            <a:spLocks noGrp="1"/>
          </p:cNvSpPr>
          <p:nvPr>
            <p:ph type="sldNum" sz="quarter" idx="12"/>
          </p:nvPr>
        </p:nvSpPr>
        <p:spPr/>
        <p:txBody>
          <a:bodyPr/>
          <a:lstStyle/>
          <a:p>
            <a:fld id="{787997F6-47CE-46E6-9364-7696DF553B2B}" type="slidenum">
              <a:rPr lang="en-CA" smtClean="0"/>
              <a:t>‹#›</a:t>
            </a:fld>
            <a:endParaRPr lang="en-CA"/>
          </a:p>
        </p:txBody>
      </p:sp>
    </p:spTree>
    <p:extLst>
      <p:ext uri="{BB962C8B-B14F-4D97-AF65-F5344CB8AC3E}">
        <p14:creationId xmlns:p14="http://schemas.microsoft.com/office/powerpoint/2010/main" val="253543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smtClean="0"/>
              <a:t>WFBS S590-A 2022</a:t>
            </a:r>
            <a:endParaRPr lang="en-CA"/>
          </a:p>
        </p:txBody>
      </p:sp>
      <p:sp>
        <p:nvSpPr>
          <p:cNvPr id="7" name="Slide Number Placeholder 6"/>
          <p:cNvSpPr>
            <a:spLocks noGrp="1"/>
          </p:cNvSpPr>
          <p:nvPr>
            <p:ph type="sldNum" sz="quarter" idx="12"/>
          </p:nvPr>
        </p:nvSpPr>
        <p:spPr/>
        <p:txBody>
          <a:bodyPr/>
          <a:lstStyle/>
          <a:p>
            <a:fld id="{787997F6-47CE-46E6-9364-7696DF553B2B}" type="slidenum">
              <a:rPr lang="en-CA" smtClean="0"/>
              <a:t>‹#›</a:t>
            </a:fld>
            <a:endParaRPr lang="en-CA"/>
          </a:p>
        </p:txBody>
      </p:sp>
    </p:spTree>
    <p:extLst>
      <p:ext uri="{BB962C8B-B14F-4D97-AF65-F5344CB8AC3E}">
        <p14:creationId xmlns:p14="http://schemas.microsoft.com/office/powerpoint/2010/main" val="4187065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r>
              <a:rPr lang="en-CA" smtClean="0"/>
              <a:t>WFBS S590-A 2022</a:t>
            </a:r>
            <a:endParaRPr lang="en-CA"/>
          </a:p>
        </p:txBody>
      </p:sp>
      <p:sp>
        <p:nvSpPr>
          <p:cNvPr id="9" name="Slide Number Placeholder 8"/>
          <p:cNvSpPr>
            <a:spLocks noGrp="1"/>
          </p:cNvSpPr>
          <p:nvPr>
            <p:ph type="sldNum" sz="quarter" idx="12"/>
          </p:nvPr>
        </p:nvSpPr>
        <p:spPr/>
        <p:txBody>
          <a:bodyPr/>
          <a:lstStyle/>
          <a:p>
            <a:fld id="{787997F6-47CE-46E6-9364-7696DF553B2B}" type="slidenum">
              <a:rPr lang="en-CA" smtClean="0"/>
              <a:t>‹#›</a:t>
            </a:fld>
            <a:endParaRPr lang="en-CA"/>
          </a:p>
        </p:txBody>
      </p:sp>
    </p:spTree>
    <p:extLst>
      <p:ext uri="{BB962C8B-B14F-4D97-AF65-F5344CB8AC3E}">
        <p14:creationId xmlns:p14="http://schemas.microsoft.com/office/powerpoint/2010/main" val="2928526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r>
              <a:rPr lang="en-CA" smtClean="0"/>
              <a:t>WFBS S590-A 2022</a:t>
            </a:r>
            <a:endParaRPr lang="en-CA"/>
          </a:p>
        </p:txBody>
      </p:sp>
      <p:sp>
        <p:nvSpPr>
          <p:cNvPr id="5" name="Slide Number Placeholder 4"/>
          <p:cNvSpPr>
            <a:spLocks noGrp="1"/>
          </p:cNvSpPr>
          <p:nvPr>
            <p:ph type="sldNum" sz="quarter" idx="12"/>
          </p:nvPr>
        </p:nvSpPr>
        <p:spPr/>
        <p:txBody>
          <a:bodyPr/>
          <a:lstStyle/>
          <a:p>
            <a:fld id="{787997F6-47CE-46E6-9364-7696DF553B2B}" type="slidenum">
              <a:rPr lang="en-CA" smtClean="0"/>
              <a:t>‹#›</a:t>
            </a:fld>
            <a:endParaRPr lang="en-CA"/>
          </a:p>
        </p:txBody>
      </p:sp>
    </p:spTree>
    <p:extLst>
      <p:ext uri="{BB962C8B-B14F-4D97-AF65-F5344CB8AC3E}">
        <p14:creationId xmlns:p14="http://schemas.microsoft.com/office/powerpoint/2010/main" val="3853594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r>
              <a:rPr lang="en-CA" smtClean="0"/>
              <a:t>WFBS S590-A 2022</a:t>
            </a:r>
            <a:endParaRPr lang="en-CA"/>
          </a:p>
        </p:txBody>
      </p:sp>
      <p:sp>
        <p:nvSpPr>
          <p:cNvPr id="4" name="Slide Number Placeholder 3"/>
          <p:cNvSpPr>
            <a:spLocks noGrp="1"/>
          </p:cNvSpPr>
          <p:nvPr>
            <p:ph type="sldNum" sz="quarter" idx="12"/>
          </p:nvPr>
        </p:nvSpPr>
        <p:spPr/>
        <p:txBody>
          <a:bodyPr/>
          <a:lstStyle/>
          <a:p>
            <a:fld id="{787997F6-47CE-46E6-9364-7696DF553B2B}" type="slidenum">
              <a:rPr lang="en-CA" smtClean="0"/>
              <a:t>‹#›</a:t>
            </a:fld>
            <a:endParaRPr lang="en-CA"/>
          </a:p>
        </p:txBody>
      </p:sp>
    </p:spTree>
    <p:extLst>
      <p:ext uri="{BB962C8B-B14F-4D97-AF65-F5344CB8AC3E}">
        <p14:creationId xmlns:p14="http://schemas.microsoft.com/office/powerpoint/2010/main" val="3400354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smtClean="0"/>
              <a:t>WFBS S590-A 2022</a:t>
            </a:r>
            <a:endParaRPr lang="en-CA"/>
          </a:p>
        </p:txBody>
      </p:sp>
      <p:sp>
        <p:nvSpPr>
          <p:cNvPr id="7" name="Slide Number Placeholder 6"/>
          <p:cNvSpPr>
            <a:spLocks noGrp="1"/>
          </p:cNvSpPr>
          <p:nvPr>
            <p:ph type="sldNum" sz="quarter" idx="12"/>
          </p:nvPr>
        </p:nvSpPr>
        <p:spPr/>
        <p:txBody>
          <a:bodyPr/>
          <a:lstStyle/>
          <a:p>
            <a:fld id="{787997F6-47CE-46E6-9364-7696DF553B2B}" type="slidenum">
              <a:rPr lang="en-CA" smtClean="0"/>
              <a:t>‹#›</a:t>
            </a:fld>
            <a:endParaRPr lang="en-CA"/>
          </a:p>
        </p:txBody>
      </p:sp>
    </p:spTree>
    <p:extLst>
      <p:ext uri="{BB962C8B-B14F-4D97-AF65-F5344CB8AC3E}">
        <p14:creationId xmlns:p14="http://schemas.microsoft.com/office/powerpoint/2010/main" val="1074724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smtClean="0"/>
              <a:t>WFBS S590-A 2022</a:t>
            </a:r>
            <a:endParaRPr lang="en-CA"/>
          </a:p>
        </p:txBody>
      </p:sp>
      <p:sp>
        <p:nvSpPr>
          <p:cNvPr id="7" name="Slide Number Placeholder 6"/>
          <p:cNvSpPr>
            <a:spLocks noGrp="1"/>
          </p:cNvSpPr>
          <p:nvPr>
            <p:ph type="sldNum" sz="quarter" idx="12"/>
          </p:nvPr>
        </p:nvSpPr>
        <p:spPr/>
        <p:txBody>
          <a:bodyPr/>
          <a:lstStyle/>
          <a:p>
            <a:fld id="{787997F6-47CE-46E6-9364-7696DF553B2B}" type="slidenum">
              <a:rPr lang="en-CA" smtClean="0"/>
              <a:t>‹#›</a:t>
            </a:fld>
            <a:endParaRPr lang="en-CA"/>
          </a:p>
        </p:txBody>
      </p:sp>
    </p:spTree>
    <p:extLst>
      <p:ext uri="{BB962C8B-B14F-4D97-AF65-F5344CB8AC3E}">
        <p14:creationId xmlns:p14="http://schemas.microsoft.com/office/powerpoint/2010/main" val="1214426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smtClean="0"/>
              <a:t>WFBS S590-A 2022</a:t>
            </a:r>
            <a:endParaRPr lang="en-CA"/>
          </a:p>
        </p:txBody>
      </p:sp>
      <p:sp>
        <p:nvSpPr>
          <p:cNvPr id="6" name="Slide Number Placeholder 5"/>
          <p:cNvSpPr>
            <a:spLocks noGrp="1"/>
          </p:cNvSpPr>
          <p:nvPr>
            <p:ph type="sldNum" sz="quarter" idx="12"/>
          </p:nvPr>
        </p:nvSpPr>
        <p:spPr/>
        <p:txBody>
          <a:bodyPr/>
          <a:lstStyle/>
          <a:p>
            <a:fld id="{787997F6-47CE-46E6-9364-7696DF553B2B}" type="slidenum">
              <a:rPr lang="en-CA" smtClean="0"/>
              <a:t>‹#›</a:t>
            </a:fld>
            <a:endParaRPr lang="en-CA"/>
          </a:p>
        </p:txBody>
      </p:sp>
    </p:spTree>
    <p:extLst>
      <p:ext uri="{BB962C8B-B14F-4D97-AF65-F5344CB8AC3E}">
        <p14:creationId xmlns:p14="http://schemas.microsoft.com/office/powerpoint/2010/main" val="2604281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smtClean="0"/>
              <a:t>WFBS S590-A 2022</a:t>
            </a:r>
            <a:endParaRPr lang="en-CA"/>
          </a:p>
        </p:txBody>
      </p:sp>
      <p:sp>
        <p:nvSpPr>
          <p:cNvPr id="6" name="Slide Number Placeholder 5"/>
          <p:cNvSpPr>
            <a:spLocks noGrp="1"/>
          </p:cNvSpPr>
          <p:nvPr>
            <p:ph type="sldNum" sz="quarter" idx="12"/>
          </p:nvPr>
        </p:nvSpPr>
        <p:spPr/>
        <p:txBody>
          <a:bodyPr/>
          <a:lstStyle/>
          <a:p>
            <a:fld id="{787997F6-47CE-46E6-9364-7696DF553B2B}" type="slidenum">
              <a:rPr lang="en-CA" smtClean="0"/>
              <a:t>‹#›</a:t>
            </a:fld>
            <a:endParaRPr lang="en-CA"/>
          </a:p>
        </p:txBody>
      </p:sp>
    </p:spTree>
    <p:extLst>
      <p:ext uri="{BB962C8B-B14F-4D97-AF65-F5344CB8AC3E}">
        <p14:creationId xmlns:p14="http://schemas.microsoft.com/office/powerpoint/2010/main" val="1192599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WFBS S590-A 2022</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F2E275C-B815-4523-9A78-001553DE34BF}" type="slidenum">
              <a:rPr lang="en-US" altLang="en-US"/>
              <a:pPr>
                <a:defRPr/>
              </a:pPr>
              <a:t>‹#›</a:t>
            </a:fld>
            <a:endParaRPr lang="en-US" altLang="en-US"/>
          </a:p>
        </p:txBody>
      </p:sp>
    </p:spTree>
    <p:extLst>
      <p:ext uri="{BB962C8B-B14F-4D97-AF65-F5344CB8AC3E}">
        <p14:creationId xmlns:p14="http://schemas.microsoft.com/office/powerpoint/2010/main" val="4091682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WFBS S590-A 2022</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C43DF80-0387-4DA6-9DE4-7E4EF5C500C2}" type="slidenum">
              <a:rPr lang="en-US" altLang="en-US"/>
              <a:pPr>
                <a:defRPr/>
              </a:pPr>
              <a:t>‹#›</a:t>
            </a:fld>
            <a:endParaRPr lang="en-US" altLang="en-US"/>
          </a:p>
        </p:txBody>
      </p:sp>
    </p:spTree>
    <p:extLst>
      <p:ext uri="{BB962C8B-B14F-4D97-AF65-F5344CB8AC3E}">
        <p14:creationId xmlns:p14="http://schemas.microsoft.com/office/powerpoint/2010/main" val="783003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WFBS S590-A 2022</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1A7342F-1855-453C-9BE1-7FAAB1C46E45}" type="slidenum">
              <a:rPr lang="en-US" altLang="en-US"/>
              <a:pPr>
                <a:defRPr/>
              </a:pPr>
              <a:t>‹#›</a:t>
            </a:fld>
            <a:endParaRPr lang="en-US" altLang="en-US"/>
          </a:p>
        </p:txBody>
      </p:sp>
    </p:spTree>
    <p:extLst>
      <p:ext uri="{BB962C8B-B14F-4D97-AF65-F5344CB8AC3E}">
        <p14:creationId xmlns:p14="http://schemas.microsoft.com/office/powerpoint/2010/main" val="554192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t>WFBS S590-A 2022</a:t>
            </a: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6CB9D964-533D-446C-B5CB-0C382FCE7053}" type="slidenum">
              <a:rPr lang="en-US" altLang="en-US"/>
              <a:pPr>
                <a:defRPr/>
              </a:pPr>
              <a:t>‹#›</a:t>
            </a:fld>
            <a:endParaRPr lang="en-US" altLang="en-US"/>
          </a:p>
        </p:txBody>
      </p:sp>
    </p:spTree>
    <p:extLst>
      <p:ext uri="{BB962C8B-B14F-4D97-AF65-F5344CB8AC3E}">
        <p14:creationId xmlns:p14="http://schemas.microsoft.com/office/powerpoint/2010/main" val="2707540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WFBS S590-A 2022</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440F5D53-4C5F-446E-B0C1-55B2EB0F2649}" type="slidenum">
              <a:rPr lang="en-US" altLang="en-US"/>
              <a:pPr>
                <a:defRPr/>
              </a:pPr>
              <a:t>‹#›</a:t>
            </a:fld>
            <a:endParaRPr lang="en-US" altLang="en-US"/>
          </a:p>
        </p:txBody>
      </p:sp>
    </p:spTree>
    <p:extLst>
      <p:ext uri="{BB962C8B-B14F-4D97-AF65-F5344CB8AC3E}">
        <p14:creationId xmlns:p14="http://schemas.microsoft.com/office/powerpoint/2010/main" val="1198509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sz="1600" b="1" i="0" baseline="0">
                <a:solidFill>
                  <a:srgbClr val="0070C0"/>
                </a:solidFill>
              </a:defRPr>
            </a:lvl1pPr>
          </a:lstStyle>
          <a:p>
            <a:pPr>
              <a:defRPr/>
            </a:pPr>
            <a:r>
              <a:rPr lang="en-US" altLang="en-US" dirty="0" smtClean="0"/>
              <a:t>WFBS S589-A 2022</a:t>
            </a:r>
            <a:endParaRPr lang="en-US" altLang="en-US" dirty="0"/>
          </a:p>
        </p:txBody>
      </p:sp>
      <p:sp>
        <p:nvSpPr>
          <p:cNvPr id="6" name="Rectangle 6"/>
          <p:cNvSpPr>
            <a:spLocks noGrp="1" noChangeArrowheads="1"/>
          </p:cNvSpPr>
          <p:nvPr>
            <p:ph type="sldNum" sz="quarter" idx="12"/>
          </p:nvPr>
        </p:nvSpPr>
        <p:spPr>
          <a:xfrm>
            <a:off x="8610600" y="0"/>
            <a:ext cx="501242" cy="450000"/>
          </a:xfrm>
          <a:ln/>
        </p:spPr>
        <p:txBody>
          <a:bodyPr/>
          <a:lstStyle>
            <a:lvl1pPr>
              <a:defRPr sz="2000" b="1" i="0" baseline="0">
                <a:solidFill>
                  <a:srgbClr val="008000"/>
                </a:solidFill>
              </a:defRPr>
            </a:lvl1pPr>
          </a:lstStyle>
          <a:p>
            <a:pPr>
              <a:defRPr/>
            </a:pPr>
            <a:fld id="{4FC8C239-0651-4753-A0FC-FEC0C3B95359}" type="slidenum">
              <a:rPr lang="en-US" altLang="en-US" smtClean="0"/>
              <a:pPr>
                <a:defRPr/>
              </a:pPr>
              <a:t>‹#›</a:t>
            </a:fld>
            <a:endParaRPr lang="en-US" altLang="en-US" dirty="0"/>
          </a:p>
        </p:txBody>
      </p:sp>
    </p:spTree>
    <p:extLst>
      <p:ext uri="{BB962C8B-B14F-4D97-AF65-F5344CB8AC3E}">
        <p14:creationId xmlns:p14="http://schemas.microsoft.com/office/powerpoint/2010/main" val="22830804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smtClean="0"/>
              <a:t>WFBS S590-A 2022</a:t>
            </a:r>
            <a:endParaRPr lang="en-CA"/>
          </a:p>
        </p:txBody>
      </p:sp>
      <p:sp>
        <p:nvSpPr>
          <p:cNvPr id="6" name="Slide Number Placeholder 5"/>
          <p:cNvSpPr>
            <a:spLocks noGrp="1"/>
          </p:cNvSpPr>
          <p:nvPr>
            <p:ph type="sldNum" sz="quarter" idx="12"/>
          </p:nvPr>
        </p:nvSpPr>
        <p:spPr/>
        <p:txBody>
          <a:bodyPr/>
          <a:lstStyle/>
          <a:p>
            <a:fld id="{787997F6-47CE-46E6-9364-7696DF553B2B}" type="slidenum">
              <a:rPr lang="en-CA" smtClean="0"/>
              <a:t>‹#›</a:t>
            </a:fld>
            <a:endParaRPr lang="en-CA"/>
          </a:p>
        </p:txBody>
      </p:sp>
    </p:spTree>
    <p:extLst>
      <p:ext uri="{BB962C8B-B14F-4D97-AF65-F5344CB8AC3E}">
        <p14:creationId xmlns:p14="http://schemas.microsoft.com/office/powerpoint/2010/main" val="3580642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smtClean="0"/>
              <a:t>WFBS S590-A 2022</a:t>
            </a:r>
            <a:endParaRPr lang="en-CA"/>
          </a:p>
        </p:txBody>
      </p:sp>
      <p:sp>
        <p:nvSpPr>
          <p:cNvPr id="6" name="Slide Number Placeholder 5"/>
          <p:cNvSpPr>
            <a:spLocks noGrp="1"/>
          </p:cNvSpPr>
          <p:nvPr>
            <p:ph type="sldNum" sz="quarter" idx="12"/>
          </p:nvPr>
        </p:nvSpPr>
        <p:spPr/>
        <p:txBody>
          <a:bodyPr/>
          <a:lstStyle/>
          <a:p>
            <a:fld id="{787997F6-47CE-46E6-9364-7696DF553B2B}" type="slidenum">
              <a:rPr lang="en-CA" smtClean="0"/>
              <a:t>‹#›</a:t>
            </a:fld>
            <a:endParaRPr lang="en-CA"/>
          </a:p>
        </p:txBody>
      </p:sp>
    </p:spTree>
    <p:extLst>
      <p:ext uri="{BB962C8B-B14F-4D97-AF65-F5344CB8AC3E}">
        <p14:creationId xmlns:p14="http://schemas.microsoft.com/office/powerpoint/2010/main" val="527686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a:defRPr/>
            </a:pPr>
            <a:r>
              <a:rPr lang="en-US" altLang="en-US" smtClean="0"/>
              <a:t>WFBS S590-A 2022</a:t>
            </a: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A0A576AE-A466-4661-AFB8-9C18946C259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smtClean="0"/>
              <a:t>WFBS S590-A 2022</a:t>
            </a:r>
            <a:endParaRPr lang="en-CA"/>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7997F6-47CE-46E6-9364-7696DF553B2B}" type="slidenum">
              <a:rPr lang="en-CA" smtClean="0"/>
              <a:t>‹#›</a:t>
            </a:fld>
            <a:endParaRPr lang="en-CA"/>
          </a:p>
        </p:txBody>
      </p:sp>
    </p:spTree>
    <p:extLst>
      <p:ext uri="{BB962C8B-B14F-4D97-AF65-F5344CB8AC3E}">
        <p14:creationId xmlns:p14="http://schemas.microsoft.com/office/powerpoint/2010/main" val="47992910"/>
      </p:ext>
    </p:extLst>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 id="2147484667" r:id="rId4"/>
    <p:sldLayoutId id="2147484668" r:id="rId5"/>
    <p:sldLayoutId id="2147484669" r:id="rId6"/>
    <p:sldLayoutId id="2147484670" r:id="rId7"/>
    <p:sldLayoutId id="2147484671" r:id="rId8"/>
    <p:sldLayoutId id="2147484672" r:id="rId9"/>
    <p:sldLayoutId id="2147484673" r:id="rId10"/>
    <p:sldLayoutId id="2147484674"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1.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5.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6.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7.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38.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39.emf"/></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mailto:Richard.Carr@NRCan-RNCan.gc.ca"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4228E85-DC60-47B9-9281-6B592085173E}" type="slidenum">
              <a:rPr lang="en-US" altLang="en-US" smtClean="0"/>
              <a:pPr>
                <a:defRPr/>
              </a:pPr>
              <a:t>1</a:t>
            </a:fld>
            <a:endParaRPr lang="en-US" altLang="en-US"/>
          </a:p>
        </p:txBody>
      </p:sp>
      <p:sp>
        <p:nvSpPr>
          <p:cNvPr id="5" name="TextBox 4"/>
          <p:cNvSpPr txBox="1"/>
          <p:nvPr/>
        </p:nvSpPr>
        <p:spPr>
          <a:xfrm>
            <a:off x="228600" y="2126159"/>
            <a:ext cx="8610600" cy="1446550"/>
          </a:xfrm>
          <a:prstGeom prst="rect">
            <a:avLst/>
          </a:prstGeom>
          <a:noFill/>
        </p:spPr>
        <p:txBody>
          <a:bodyPr wrap="square" rtlCol="0">
            <a:spAutoFit/>
          </a:bodyPr>
          <a:lstStyle/>
          <a:p>
            <a:pPr algn="ctr"/>
            <a:r>
              <a:rPr lang="en-CA" sz="4400" b="1" dirty="0" smtClean="0">
                <a:solidFill>
                  <a:srgbClr val="008000"/>
                </a:solidFill>
                <a:latin typeface="Corbel" panose="020B0503020204020204" pitchFamily="34" charset="0"/>
                <a:cs typeface="Arial" panose="020B0604020202020204" pitchFamily="34" charset="0"/>
              </a:rPr>
              <a:t>S589: Factors in Fire Weather Climatology</a:t>
            </a:r>
            <a:r>
              <a:rPr lang="en-CA" sz="4000" b="1" dirty="0" smtClean="0">
                <a:solidFill>
                  <a:srgbClr val="0066CC"/>
                </a:solidFill>
                <a:latin typeface="Corbel" panose="020B0503020204020204" pitchFamily="34" charset="0"/>
                <a:cs typeface="Arial" panose="020B0604020202020204" pitchFamily="34" charset="0"/>
              </a:rPr>
              <a:t> </a:t>
            </a:r>
            <a:endParaRPr lang="en-CA" sz="4000" b="1" dirty="0">
              <a:solidFill>
                <a:srgbClr val="0066CC"/>
              </a:solidFill>
              <a:latin typeface="Corbel" panose="020B0503020204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pPr>
              <a:defRPr/>
            </a:pPr>
            <a:r>
              <a:rPr lang="en-US" altLang="en-US" dirty="0" smtClean="0"/>
              <a:t>WFBS S491 2022</a:t>
            </a:r>
            <a:endParaRPr lang="en-US" altLang="en-US" dirty="0"/>
          </a:p>
        </p:txBody>
      </p:sp>
    </p:spTree>
    <p:extLst>
      <p:ext uri="{BB962C8B-B14F-4D97-AF65-F5344CB8AC3E}">
        <p14:creationId xmlns:p14="http://schemas.microsoft.com/office/powerpoint/2010/main" val="3571399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10</a:t>
            </a:fld>
            <a:endParaRPr lang="en-US" altLang="en-US" dirty="0"/>
          </a:p>
        </p:txBody>
      </p:sp>
      <p:sp>
        <p:nvSpPr>
          <p:cNvPr id="6" name="TextBox 5"/>
          <p:cNvSpPr txBox="1"/>
          <p:nvPr/>
        </p:nvSpPr>
        <p:spPr>
          <a:xfrm>
            <a:off x="304800" y="2340114"/>
            <a:ext cx="8610600" cy="1754326"/>
          </a:xfrm>
          <a:prstGeom prst="rect">
            <a:avLst/>
          </a:prstGeom>
          <a:noFill/>
        </p:spPr>
        <p:txBody>
          <a:bodyPr wrap="square" rtlCol="0">
            <a:spAutoFit/>
          </a:bodyPr>
          <a:lstStyle/>
          <a:p>
            <a:pPr algn="ctr"/>
            <a:r>
              <a:rPr lang="en-CA" sz="4000" b="1" dirty="0" smtClean="0">
                <a:solidFill>
                  <a:srgbClr val="0066CC"/>
                </a:solidFill>
                <a:latin typeface="Corbel" panose="020B0503020204020204" pitchFamily="34" charset="0"/>
                <a:cs typeface="Arial" panose="020B0604020202020204" pitchFamily="34" charset="0"/>
              </a:rPr>
              <a:t>Non-weather/climate parameters</a:t>
            </a:r>
            <a:endParaRPr lang="en-CA" altLang="en-US" sz="2800" b="1" dirty="0">
              <a:solidFill>
                <a:schemeClr val="tx1"/>
              </a:solidFill>
              <a:latin typeface="Calibri" panose="020F0502020204030204" pitchFamily="34" charset="0"/>
              <a:cs typeface="Calibri" panose="020F0502020204030204" pitchFamily="34" charset="0"/>
            </a:endParaRPr>
          </a:p>
          <a:p>
            <a:pPr defTabSz="354013"/>
            <a:r>
              <a:rPr lang="en-CA" altLang="en-US" sz="2800" b="1" dirty="0">
                <a:solidFill>
                  <a:schemeClr val="tx1"/>
                </a:solidFill>
                <a:latin typeface="Calibri" panose="020F0502020204030204" pitchFamily="34" charset="0"/>
                <a:cs typeface="Calibri" panose="020F0502020204030204" pitchFamily="34" charset="0"/>
              </a:rPr>
              <a:t>	</a:t>
            </a:r>
            <a:endParaRPr lang="en-CA" sz="4000" b="1" dirty="0">
              <a:solidFill>
                <a:srgbClr val="0066CC"/>
              </a:solidFill>
              <a:latin typeface="Corbel" panose="020B0503020204020204" pitchFamily="34" charset="0"/>
              <a:cs typeface="Arial" panose="020B0604020202020204" pitchFamily="34" charset="0"/>
            </a:endParaRPr>
          </a:p>
          <a:p>
            <a:pPr algn="ctr"/>
            <a:r>
              <a:rPr lang="en-CA" sz="4000" b="1" dirty="0" smtClean="0">
                <a:solidFill>
                  <a:srgbClr val="0066CC"/>
                </a:solidFill>
                <a:latin typeface="Corbel" panose="020B0503020204020204" pitchFamily="34" charset="0"/>
                <a:cs typeface="Arial" panose="020B0604020202020204" pitchFamily="34" charset="0"/>
              </a:rPr>
              <a:t> </a:t>
            </a:r>
            <a:endParaRPr lang="en-CA" sz="4000" b="1" dirty="0">
              <a:solidFill>
                <a:srgbClr val="0066CC"/>
              </a:solidFill>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4070657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11</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Local Influences</a:t>
            </a:r>
            <a:endParaRPr lang="en-CA" sz="3200" b="1" dirty="0">
              <a:solidFill>
                <a:srgbClr val="C00000"/>
              </a:solidFill>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304800" y="780395"/>
            <a:ext cx="73914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182563" indent="-182563">
              <a:spcBef>
                <a:spcPct val="0"/>
              </a:spcBef>
              <a:buFont typeface="Arial" panose="020B0604020202020204" pitchFamily="34" charset="0"/>
              <a:buChar char="•"/>
            </a:pPr>
            <a:r>
              <a:rPr lang="en-US" altLang="en-US" sz="2800" b="1" dirty="0" smtClean="0">
                <a:latin typeface="Arial" panose="020B0604020202020204" pitchFamily="34" charset="0"/>
                <a:cs typeface="Arial" panose="020B0604020202020204" pitchFamily="34" charset="0"/>
              </a:rPr>
              <a:t>Mountains/hills </a:t>
            </a:r>
          </a:p>
          <a:p>
            <a:pPr marL="182563" indent="-182563">
              <a:spcBef>
                <a:spcPct val="0"/>
              </a:spcBef>
              <a:buFont typeface="Arial" panose="020B0604020202020204" pitchFamily="34" charset="0"/>
              <a:buChar char="•"/>
            </a:pPr>
            <a:endParaRPr lang="en-US" altLang="en-US" sz="2800" b="1" dirty="0" smtClean="0">
              <a:latin typeface="Arial" panose="020B0604020202020204" pitchFamily="34" charset="0"/>
              <a:cs typeface="Arial" panose="020B0604020202020204" pitchFamily="34" charset="0"/>
            </a:endParaRPr>
          </a:p>
          <a:p>
            <a:pPr marL="182563" indent="-182563">
              <a:spcBef>
                <a:spcPct val="0"/>
              </a:spcBef>
              <a:buFont typeface="Arial" panose="020B0604020202020204" pitchFamily="34" charset="0"/>
              <a:buChar char="•"/>
            </a:pPr>
            <a:r>
              <a:rPr lang="en-US" altLang="en-US" sz="2800" b="1" dirty="0" smtClean="0">
                <a:latin typeface="Arial" panose="020B0604020202020204" pitchFamily="34" charset="0"/>
                <a:cs typeface="Arial" panose="020B0604020202020204" pitchFamily="34" charset="0"/>
              </a:rPr>
              <a:t>Lakes and oceans</a:t>
            </a:r>
          </a:p>
          <a:p>
            <a:pPr marL="182563" indent="-182563">
              <a:spcBef>
                <a:spcPct val="0"/>
              </a:spcBef>
              <a:buFont typeface="Arial" panose="020B0604020202020204" pitchFamily="34" charset="0"/>
              <a:buChar char="•"/>
            </a:pPr>
            <a:endParaRPr lang="en-US" altLang="en-US" sz="2800" b="1" dirty="0" smtClean="0">
              <a:latin typeface="Arial" panose="020B0604020202020204" pitchFamily="34" charset="0"/>
              <a:cs typeface="Arial" panose="020B0604020202020204" pitchFamily="34" charset="0"/>
            </a:endParaRPr>
          </a:p>
          <a:p>
            <a:pPr marL="182563" indent="-182563">
              <a:spcBef>
                <a:spcPct val="0"/>
              </a:spcBef>
              <a:buFont typeface="Arial" panose="020B0604020202020204" pitchFamily="34" charset="0"/>
              <a:buChar char="•"/>
            </a:pPr>
            <a:r>
              <a:rPr lang="en-US" altLang="en-US" sz="2800" b="1" dirty="0" smtClean="0">
                <a:latin typeface="Arial" panose="020B0604020202020204" pitchFamily="34" charset="0"/>
                <a:cs typeface="Arial" panose="020B0604020202020204" pitchFamily="34" charset="0"/>
              </a:rPr>
              <a:t>Soils</a:t>
            </a:r>
          </a:p>
          <a:p>
            <a:pPr marL="182563" indent="-182563">
              <a:spcBef>
                <a:spcPct val="0"/>
              </a:spcBef>
              <a:buFont typeface="Arial" panose="020B0604020202020204" pitchFamily="34" charset="0"/>
              <a:buChar char="•"/>
            </a:pPr>
            <a:endParaRPr lang="en-US" altLang="en-US" sz="2800" b="1" dirty="0" smtClean="0">
              <a:latin typeface="Arial" panose="020B0604020202020204" pitchFamily="34" charset="0"/>
              <a:cs typeface="Arial" panose="020B0604020202020204" pitchFamily="34" charset="0"/>
            </a:endParaRPr>
          </a:p>
          <a:p>
            <a:pPr marL="182563" indent="-182563">
              <a:spcBef>
                <a:spcPct val="0"/>
              </a:spcBef>
              <a:buFont typeface="Arial" panose="020B0604020202020204" pitchFamily="34" charset="0"/>
              <a:buChar char="•"/>
            </a:pPr>
            <a:r>
              <a:rPr lang="en-US" altLang="en-US" sz="2800" b="1" dirty="0" smtClean="0">
                <a:latin typeface="Arial" panose="020B0604020202020204" pitchFamily="34" charset="0"/>
                <a:cs typeface="Arial" panose="020B0604020202020204" pitchFamily="34" charset="0"/>
              </a:rPr>
              <a:t>Forest disturbance</a:t>
            </a:r>
          </a:p>
          <a:p>
            <a:pPr marL="182563" indent="-182563">
              <a:spcBef>
                <a:spcPct val="0"/>
              </a:spcBef>
              <a:buFont typeface="Arial" panose="020B0604020202020204" pitchFamily="34" charset="0"/>
              <a:buChar char="•"/>
            </a:pPr>
            <a:endParaRPr lang="en-US" altLang="en-US" sz="2800" b="1" dirty="0" smtClean="0">
              <a:latin typeface="Arial" panose="020B0604020202020204" pitchFamily="34" charset="0"/>
              <a:cs typeface="Arial" panose="020B0604020202020204" pitchFamily="34" charset="0"/>
            </a:endParaRPr>
          </a:p>
          <a:p>
            <a:pPr marL="182563" indent="-182563">
              <a:spcBef>
                <a:spcPct val="0"/>
              </a:spcBef>
              <a:buFont typeface="Arial" panose="020B0604020202020204" pitchFamily="34" charset="0"/>
              <a:buChar char="•"/>
            </a:pPr>
            <a:r>
              <a:rPr lang="en-US" altLang="en-US" sz="2800" b="1" dirty="0" smtClean="0">
                <a:latin typeface="Arial" panose="020B0604020202020204" pitchFamily="34" charset="0"/>
                <a:cs typeface="Arial" panose="020B0604020202020204" pitchFamily="34" charset="0"/>
              </a:rPr>
              <a:t>Lightning and</a:t>
            </a:r>
          </a:p>
          <a:p>
            <a:pPr>
              <a:spcBef>
                <a:spcPct val="0"/>
              </a:spcBef>
              <a:buNone/>
            </a:pPr>
            <a:r>
              <a:rPr lang="en-US" altLang="en-US" sz="2800" b="1" dirty="0">
                <a:latin typeface="Arial" panose="020B0604020202020204" pitchFamily="34" charset="0"/>
                <a:cs typeface="Arial" panose="020B0604020202020204" pitchFamily="34" charset="0"/>
              </a:rPr>
              <a:t> </a:t>
            </a:r>
            <a:r>
              <a:rPr lang="en-US" altLang="en-US" sz="2800" b="1" dirty="0" smtClean="0">
                <a:latin typeface="Arial" panose="020B0604020202020204" pitchFamily="34" charset="0"/>
                <a:cs typeface="Arial" panose="020B0604020202020204" pitchFamily="34" charset="0"/>
              </a:rPr>
              <a:t> human activity</a:t>
            </a:r>
          </a:p>
          <a:p>
            <a:pPr marL="182563" indent="-182563">
              <a:spcBef>
                <a:spcPct val="0"/>
              </a:spcBef>
              <a:buFont typeface="Arial" panose="020B0604020202020204" pitchFamily="34" charset="0"/>
              <a:buChar char="•"/>
            </a:pPr>
            <a:endParaRPr lang="en-US" altLang="en-US" sz="2800" b="1" dirty="0" smtClean="0">
              <a:latin typeface="Arial" panose="020B0604020202020204" pitchFamily="34" charset="0"/>
              <a:cs typeface="Arial" panose="020B0604020202020204" pitchFamily="34" charset="0"/>
            </a:endParaRPr>
          </a:p>
        </p:txBody>
      </p:sp>
      <p:grpSp>
        <p:nvGrpSpPr>
          <p:cNvPr id="8" name="Group 7"/>
          <p:cNvGrpSpPr/>
          <p:nvPr/>
        </p:nvGrpSpPr>
        <p:grpSpPr>
          <a:xfrm>
            <a:off x="3968934" y="2895600"/>
            <a:ext cx="4717866" cy="3384542"/>
            <a:chOff x="2451210" y="3168658"/>
            <a:chExt cx="4717866" cy="3384542"/>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7549" t="11344" r="7150" b="7294"/>
            <a:stretch/>
          </p:blipFill>
          <p:spPr>
            <a:xfrm>
              <a:off x="2451210" y="3168658"/>
              <a:ext cx="4679954" cy="3347884"/>
            </a:xfrm>
            <a:prstGeom prst="rect">
              <a:avLst/>
            </a:prstGeom>
            <a:ln w="12700">
              <a:solidFill>
                <a:srgbClr val="2D2DB9"/>
              </a:solidFill>
            </a:ln>
          </p:spPr>
        </p:pic>
        <p:sp>
          <p:nvSpPr>
            <p:cNvPr id="10" name="Rectangle 9"/>
            <p:cNvSpPr/>
            <p:nvPr/>
          </p:nvSpPr>
          <p:spPr>
            <a:xfrm>
              <a:off x="2597076" y="6316212"/>
              <a:ext cx="4572000" cy="236988"/>
            </a:xfrm>
            <a:prstGeom prst="rect">
              <a:avLst/>
            </a:prstGeom>
          </p:spPr>
          <p:txBody>
            <a:bodyPr>
              <a:spAutoFit/>
            </a:bodyPr>
            <a:lstStyle/>
            <a:p>
              <a:r>
                <a:rPr lang="en-CA" sz="800" i="1" dirty="0">
                  <a:solidFill>
                    <a:schemeClr val="tx1"/>
                  </a:solidFill>
                </a:rPr>
                <a:t>https://www.canada.ca/en/environment-climate-change/services/lightning/statistics/maps-hotspots.html</a:t>
              </a:r>
            </a:p>
          </p:txBody>
        </p:sp>
      </p:gr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9177" t="27210" r="29246" b="5391"/>
          <a:stretch/>
        </p:blipFill>
        <p:spPr>
          <a:xfrm>
            <a:off x="6463200" y="685800"/>
            <a:ext cx="2376000" cy="3852000"/>
          </a:xfrm>
          <a:prstGeom prst="rect">
            <a:avLst/>
          </a:prstGeom>
        </p:spPr>
      </p:pic>
    </p:spTree>
    <p:extLst>
      <p:ext uri="{BB962C8B-B14F-4D97-AF65-F5344CB8AC3E}">
        <p14:creationId xmlns:p14="http://schemas.microsoft.com/office/powerpoint/2010/main" val="36738378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Box 5"/>
          <p:cNvSpPr txBox="1">
            <a:spLocks noChangeArrowheads="1"/>
          </p:cNvSpPr>
          <p:nvPr/>
        </p:nvSpPr>
        <p:spPr bwMode="auto">
          <a:xfrm>
            <a:off x="228600" y="685800"/>
            <a:ext cx="8534400"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182563" indent="-182563">
              <a:spcBef>
                <a:spcPct val="0"/>
              </a:spcBef>
              <a:buFont typeface="Arial" panose="020B0604020202020204" pitchFamily="34" charset="0"/>
              <a:buChar char="•"/>
            </a:pPr>
            <a:r>
              <a:rPr lang="en-US" altLang="en-US" sz="2800" b="1" dirty="0" smtClean="0">
                <a:latin typeface="Arial" panose="020B0604020202020204" pitchFamily="34" charset="0"/>
                <a:cs typeface="Arial" panose="020B0604020202020204" pitchFamily="34" charset="0"/>
              </a:rPr>
              <a:t>May drive extreme fire behavior</a:t>
            </a:r>
          </a:p>
          <a:p>
            <a:pPr marL="182563" indent="-182563">
              <a:spcBef>
                <a:spcPct val="0"/>
              </a:spcBef>
              <a:buFont typeface="Arial" panose="020B0604020202020204" pitchFamily="34" charset="0"/>
              <a:buChar char="•"/>
            </a:pPr>
            <a:endParaRPr lang="en-US" altLang="en-US" sz="1200" b="1" dirty="0" smtClean="0">
              <a:latin typeface="Arial" panose="020B0604020202020204" pitchFamily="34" charset="0"/>
              <a:cs typeface="Arial" panose="020B0604020202020204" pitchFamily="34" charset="0"/>
            </a:endParaRPr>
          </a:p>
          <a:p>
            <a:pPr marL="182563" indent="-182563">
              <a:spcBef>
                <a:spcPct val="0"/>
              </a:spcBef>
              <a:buFont typeface="Arial" panose="020B0604020202020204" pitchFamily="34" charset="0"/>
              <a:buChar char="•"/>
            </a:pPr>
            <a:r>
              <a:rPr lang="en-US" altLang="en-US" sz="2800" b="1" dirty="0" smtClean="0">
                <a:latin typeface="Arial" panose="020B0604020202020204" pitchFamily="34" charset="0"/>
                <a:cs typeface="Arial" panose="020B0604020202020204" pitchFamily="34" charset="0"/>
              </a:rPr>
              <a:t>Synoptic pattern dependence</a:t>
            </a:r>
          </a:p>
          <a:p>
            <a:pPr marL="182563" indent="-182563">
              <a:spcBef>
                <a:spcPct val="0"/>
              </a:spcBef>
              <a:buFont typeface="Arial" panose="020B0604020202020204" pitchFamily="34" charset="0"/>
              <a:buChar char="•"/>
            </a:pPr>
            <a:endParaRPr lang="en-US" altLang="en-US" sz="1200" b="1" dirty="0" smtClean="0">
              <a:latin typeface="Arial" panose="020B0604020202020204" pitchFamily="34" charset="0"/>
              <a:cs typeface="Arial" panose="020B0604020202020204" pitchFamily="34" charset="0"/>
            </a:endParaRPr>
          </a:p>
          <a:p>
            <a:pPr marL="182563" indent="-182563">
              <a:spcBef>
                <a:spcPct val="0"/>
              </a:spcBef>
              <a:buFont typeface="Arial" panose="020B0604020202020204" pitchFamily="34" charset="0"/>
              <a:buChar char="•"/>
            </a:pPr>
            <a:r>
              <a:rPr lang="en-US" altLang="en-US" sz="2800" b="1" dirty="0" smtClean="0">
                <a:latin typeface="Arial" panose="020B0604020202020204" pitchFamily="34" charset="0"/>
                <a:cs typeface="Arial" panose="020B0604020202020204" pitchFamily="34" charset="0"/>
              </a:rPr>
              <a:t>Topography: mountains/hills, lakes, oceans</a:t>
            </a:r>
          </a:p>
          <a:p>
            <a:pPr>
              <a:spcBef>
                <a:spcPct val="0"/>
              </a:spcBef>
              <a:buNone/>
            </a:pPr>
            <a:endParaRPr lang="en-US" altLang="en-US" sz="1200" b="1" dirty="0" smtClean="0">
              <a:latin typeface="Arial" panose="020B0604020202020204" pitchFamily="34" charset="0"/>
              <a:cs typeface="Arial" panose="020B0604020202020204" pitchFamily="34" charset="0"/>
            </a:endParaRPr>
          </a:p>
          <a:p>
            <a:pPr marL="182563" indent="-182563">
              <a:spcBef>
                <a:spcPct val="0"/>
              </a:spcBef>
              <a:buFont typeface="Arial" panose="020B0604020202020204" pitchFamily="34" charset="0"/>
              <a:buChar char="•"/>
            </a:pPr>
            <a:r>
              <a:rPr lang="en-US" altLang="en-US" sz="2800" b="1" dirty="0" smtClean="0">
                <a:latin typeface="Arial" panose="020B0604020202020204" pitchFamily="34" charset="0"/>
                <a:cs typeface="Arial" panose="020B0604020202020204" pitchFamily="34" charset="0"/>
              </a:rPr>
              <a:t>More detail previously, and in Unit III-A</a:t>
            </a:r>
          </a:p>
        </p:txBody>
      </p:sp>
      <p:pic>
        <p:nvPicPr>
          <p:cNvPr id="4097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6157913"/>
            <a:ext cx="152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4FC8C239-0651-4753-A0FC-FEC0C3B95359}" type="slidenum">
              <a:rPr lang="en-US" altLang="en-US" smtClean="0"/>
              <a:pPr>
                <a:defRPr/>
              </a:pPr>
              <a:t>12</a:t>
            </a:fld>
            <a:endParaRPr lang="en-US" altLang="en-US" dirty="0"/>
          </a:p>
        </p:txBody>
      </p:sp>
      <p:sp>
        <p:nvSpPr>
          <p:cNvPr id="15" name="Text Box 2"/>
          <p:cNvSpPr txBox="1">
            <a:spLocks noChangeArrowheads="1"/>
          </p:cNvSpPr>
          <p:nvPr/>
        </p:nvSpPr>
        <p:spPr bwMode="auto">
          <a:xfrm>
            <a:off x="3352800" y="31613"/>
            <a:ext cx="2438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b="1" dirty="0" smtClean="0">
                <a:solidFill>
                  <a:srgbClr val="C00000"/>
                </a:solidFill>
                <a:latin typeface="Arial" panose="020B0604020202020204" pitchFamily="34" charset="0"/>
                <a:cs typeface="Arial" panose="020B0604020202020204" pitchFamily="34" charset="0"/>
              </a:rPr>
              <a:t>Instability</a:t>
            </a:r>
            <a:endParaRPr lang="en-US" altLang="en-US" b="1" dirty="0">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195780"/>
            <a:ext cx="3810000" cy="3048000"/>
          </a:xfrm>
          <a:prstGeom prst="rect">
            <a:avLst/>
          </a:prstGeom>
          <a:ln w="12700">
            <a:solidFill>
              <a:srgbClr val="7030A0"/>
            </a:solidFill>
          </a:ln>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3070669"/>
            <a:ext cx="3771900" cy="2872931"/>
          </a:xfrm>
          <a:prstGeom prst="rect">
            <a:avLst/>
          </a:prstGeom>
        </p:spPr>
      </p:pic>
      <p:sp>
        <p:nvSpPr>
          <p:cNvPr id="5" name="Footer Placeholder 4"/>
          <p:cNvSpPr>
            <a:spLocks noGrp="1"/>
          </p:cNvSpPr>
          <p:nvPr>
            <p:ph type="ftr" sz="quarter" idx="11"/>
          </p:nvPr>
        </p:nvSpPr>
        <p:spPr/>
        <p:txBody>
          <a:bodyPr/>
          <a:lstStyle/>
          <a:p>
            <a:pPr>
              <a:defRPr/>
            </a:pPr>
            <a:r>
              <a:rPr lang="en-US" altLang="en-US" smtClean="0"/>
              <a:t>WFBS S590-A 2022</a:t>
            </a:r>
            <a:endParaRPr lang="en-US" altLang="en-US" dirty="0"/>
          </a:p>
        </p:txBody>
      </p:sp>
    </p:spTree>
    <p:extLst>
      <p:ext uri="{BB962C8B-B14F-4D97-AF65-F5344CB8AC3E}">
        <p14:creationId xmlns:p14="http://schemas.microsoft.com/office/powerpoint/2010/main" val="41884310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WordArt 2"/>
          <p:cNvSpPr>
            <a:spLocks noChangeArrowheads="1" noChangeShapeType="1" noTextEdit="1"/>
          </p:cNvSpPr>
          <p:nvPr/>
        </p:nvSpPr>
        <p:spPr bwMode="auto">
          <a:xfrm>
            <a:off x="1905000" y="304800"/>
            <a:ext cx="4876800" cy="1066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532"/>
              </a:avLst>
            </a:prstTxWarp>
          </a:bodyPr>
          <a:lstStyle/>
          <a:p>
            <a:pPr algn="ctr"/>
            <a:endParaRPr lang="en-CA" sz="3600" b="1" i="1" kern="10">
              <a:solidFill>
                <a:schemeClr val="tx1"/>
              </a:solidFill>
              <a:effectLst>
                <a:outerShdw dist="35921" dir="2700000" algn="ctr" rotWithShape="0">
                  <a:srgbClr val="C0C0C0"/>
                </a:outerShdw>
              </a:effectLst>
              <a:latin typeface="Impact" panose="020B0806030902050204" pitchFamily="34" charset="0"/>
            </a:endParaRPr>
          </a:p>
        </p:txBody>
      </p:sp>
      <p:sp>
        <p:nvSpPr>
          <p:cNvPr id="33796" name="Text Box 4"/>
          <p:cNvSpPr txBox="1">
            <a:spLocks noChangeArrowheads="1"/>
          </p:cNvSpPr>
          <p:nvPr/>
        </p:nvSpPr>
        <p:spPr bwMode="auto">
          <a:xfrm>
            <a:off x="152400" y="728030"/>
            <a:ext cx="889848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182563" indent="-182563">
              <a:spcBef>
                <a:spcPct val="0"/>
              </a:spcBef>
            </a:pPr>
            <a:r>
              <a:rPr lang="en-US" altLang="en-US" sz="2800" b="1" dirty="0" smtClean="0">
                <a:latin typeface="Arial" panose="020B0604020202020204" pitchFamily="34" charset="0"/>
                <a:cs typeface="Arial" panose="020B0604020202020204" pitchFamily="34" charset="0"/>
              </a:rPr>
              <a:t>Canada:</a:t>
            </a:r>
          </a:p>
          <a:p>
            <a:pPr marL="355600" indent="-173038">
              <a:spcBef>
                <a:spcPct val="0"/>
              </a:spcBef>
            </a:pPr>
            <a:r>
              <a:rPr lang="en-US" altLang="en-US" sz="2400" b="1" dirty="0" smtClean="0">
                <a:latin typeface="Arial" panose="020B0604020202020204" pitchFamily="34" charset="0"/>
                <a:cs typeface="Arial" panose="020B0604020202020204" pitchFamily="34" charset="0"/>
              </a:rPr>
              <a:t>Lightning bigger starter in northwest</a:t>
            </a:r>
          </a:p>
          <a:p>
            <a:pPr marL="355600" indent="-173038">
              <a:spcBef>
                <a:spcPct val="0"/>
              </a:spcBef>
            </a:pPr>
            <a:r>
              <a:rPr lang="en-US" altLang="en-US" sz="2400" b="1" dirty="0" smtClean="0">
                <a:latin typeface="Arial" panose="020B0604020202020204" pitchFamily="34" charset="0"/>
                <a:cs typeface="Arial" panose="020B0604020202020204" pitchFamily="34" charset="0"/>
              </a:rPr>
              <a:t>Time of year: spring fires are usually human-caused</a:t>
            </a:r>
          </a:p>
          <a:p>
            <a:pPr marL="182563" indent="-182563">
              <a:spcBef>
                <a:spcPct val="0"/>
              </a:spcBef>
            </a:pPr>
            <a:endParaRPr lang="en-US" altLang="en-US" sz="2800" b="1" dirty="0" smtClean="0">
              <a:latin typeface="Arial" panose="020B0604020202020204" pitchFamily="34" charset="0"/>
              <a:cs typeface="Arial" panose="020B0604020202020204" pitchFamily="34" charset="0"/>
            </a:endParaRPr>
          </a:p>
          <a:p>
            <a:pPr marL="182563" indent="-182563">
              <a:spcBef>
                <a:spcPct val="0"/>
              </a:spcBef>
            </a:pPr>
            <a:r>
              <a:rPr lang="en-US" altLang="en-US" sz="2800" b="1" dirty="0" smtClean="0">
                <a:latin typeface="Arial" panose="020B0604020202020204" pitchFamily="34" charset="0"/>
                <a:cs typeface="Arial" panose="020B0604020202020204" pitchFamily="34" charset="0"/>
              </a:rPr>
              <a:t>Climatology may differ between regions with dominant human-caused vs lightning-caused fires</a:t>
            </a:r>
          </a:p>
        </p:txBody>
      </p:sp>
      <p:sp>
        <p:nvSpPr>
          <p:cNvPr id="33797" name="TextBox 1"/>
          <p:cNvSpPr txBox="1">
            <a:spLocks noChangeArrowheads="1"/>
          </p:cNvSpPr>
          <p:nvPr/>
        </p:nvSpPr>
        <p:spPr bwMode="auto">
          <a:xfrm>
            <a:off x="-1" y="31612"/>
            <a:ext cx="85344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b="1" dirty="0" smtClean="0">
                <a:solidFill>
                  <a:srgbClr val="C00000"/>
                </a:solidFill>
                <a:latin typeface="Arial" panose="020B0604020202020204" pitchFamily="34" charset="0"/>
                <a:cs typeface="Arial" panose="020B0604020202020204" pitchFamily="34" charset="0"/>
              </a:rPr>
              <a:t>Lightning-caused vs Human-caused fires</a:t>
            </a:r>
            <a:endParaRPr lang="en-CA" altLang="en-US" b="1" dirty="0">
              <a:solidFill>
                <a:srgbClr val="C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4FC8C239-0651-4753-A0FC-FEC0C3B95359}" type="slidenum">
              <a:rPr lang="en-US" altLang="en-US" smtClean="0"/>
              <a:pPr>
                <a:defRPr/>
              </a:pPr>
              <a:t>13</a:t>
            </a:fld>
            <a:endParaRPr lang="en-US" altLang="en-US" dirty="0"/>
          </a:p>
        </p:txBody>
      </p:sp>
      <p:grpSp>
        <p:nvGrpSpPr>
          <p:cNvPr id="5" name="Group 4"/>
          <p:cNvGrpSpPr/>
          <p:nvPr/>
        </p:nvGrpSpPr>
        <p:grpSpPr>
          <a:xfrm>
            <a:off x="4258627" y="3806370"/>
            <a:ext cx="4580573" cy="2396608"/>
            <a:chOff x="3738848" y="3702369"/>
            <a:chExt cx="4580573" cy="2396608"/>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8848" y="3702369"/>
              <a:ext cx="4580573" cy="2023110"/>
            </a:xfrm>
            <a:prstGeom prst="rect">
              <a:avLst/>
            </a:prstGeom>
            <a:ln w="12700">
              <a:solidFill>
                <a:srgbClr val="7030A0"/>
              </a:solidFill>
            </a:ln>
          </p:spPr>
        </p:pic>
        <p:sp>
          <p:nvSpPr>
            <p:cNvPr id="3" name="TextBox 2"/>
            <p:cNvSpPr txBox="1"/>
            <p:nvPr/>
          </p:nvSpPr>
          <p:spPr>
            <a:xfrm>
              <a:off x="4174826" y="5791200"/>
              <a:ext cx="3995004" cy="307777"/>
            </a:xfrm>
            <a:prstGeom prst="rect">
              <a:avLst/>
            </a:prstGeom>
            <a:noFill/>
          </p:spPr>
          <p:txBody>
            <a:bodyPr wrap="none" rtlCol="0">
              <a:spAutoFit/>
            </a:bodyPr>
            <a:lstStyle/>
            <a:p>
              <a:r>
                <a:rPr lang="en-CA" sz="1400" b="1" i="1" dirty="0" err="1" smtClean="0">
                  <a:solidFill>
                    <a:schemeClr val="tx1"/>
                  </a:solidFill>
                </a:rPr>
                <a:t>NRCan</a:t>
              </a:r>
              <a:r>
                <a:rPr lang="en-CA" sz="1400" b="1" i="1" dirty="0" smtClean="0">
                  <a:solidFill>
                    <a:schemeClr val="tx1"/>
                  </a:solidFill>
                </a:rPr>
                <a:t>, 2007-17 data. See speaker notes for source</a:t>
              </a:r>
            </a:p>
          </p:txBody>
        </p:sp>
      </p:grpSp>
      <p:grpSp>
        <p:nvGrpSpPr>
          <p:cNvPr id="8" name="Group 7"/>
          <p:cNvGrpSpPr/>
          <p:nvPr/>
        </p:nvGrpSpPr>
        <p:grpSpPr>
          <a:xfrm>
            <a:off x="213360" y="3806370"/>
            <a:ext cx="3901440" cy="1907977"/>
            <a:chOff x="213360" y="3581400"/>
            <a:chExt cx="3901440" cy="1907977"/>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 y="3581400"/>
              <a:ext cx="3901440" cy="1554480"/>
            </a:xfrm>
            <a:prstGeom prst="rect">
              <a:avLst/>
            </a:prstGeom>
            <a:ln w="12700">
              <a:solidFill>
                <a:srgbClr val="C00000"/>
              </a:solidFill>
            </a:ln>
          </p:spPr>
        </p:pic>
        <p:sp>
          <p:nvSpPr>
            <p:cNvPr id="7" name="TextBox 6"/>
            <p:cNvSpPr txBox="1"/>
            <p:nvPr/>
          </p:nvSpPr>
          <p:spPr>
            <a:xfrm>
              <a:off x="685800" y="5181600"/>
              <a:ext cx="3280898" cy="307777"/>
            </a:xfrm>
            <a:prstGeom prst="rect">
              <a:avLst/>
            </a:prstGeom>
            <a:noFill/>
          </p:spPr>
          <p:txBody>
            <a:bodyPr wrap="none" rtlCol="0">
              <a:spAutoFit/>
            </a:bodyPr>
            <a:lstStyle/>
            <a:p>
              <a:r>
                <a:rPr lang="en-CA" sz="1400" b="1" i="1" dirty="0">
                  <a:solidFill>
                    <a:schemeClr val="tx1"/>
                  </a:solidFill>
                </a:rPr>
                <a:t>https://www.pnas.org/content/114/11/2946</a:t>
              </a:r>
            </a:p>
          </p:txBody>
        </p:sp>
      </p:grpSp>
      <p:sp>
        <p:nvSpPr>
          <p:cNvPr id="9" name="Footer Placeholder 8"/>
          <p:cNvSpPr>
            <a:spLocks noGrp="1"/>
          </p:cNvSpPr>
          <p:nvPr>
            <p:ph type="ftr" sz="quarter" idx="11"/>
          </p:nvPr>
        </p:nvSpPr>
        <p:spPr/>
        <p:txBody>
          <a:bodyPr/>
          <a:lstStyle/>
          <a:p>
            <a:pPr>
              <a:defRPr/>
            </a:pPr>
            <a:r>
              <a:rPr lang="en-US" altLang="en-US" smtClean="0"/>
              <a:t>WFBS S590-A 2022</a:t>
            </a:r>
            <a:endParaRPr lang="en-US" altLang="en-US" dirty="0"/>
          </a:p>
        </p:txBody>
      </p:sp>
    </p:spTree>
    <p:extLst>
      <p:ext uri="{BB962C8B-B14F-4D97-AF65-F5344CB8AC3E}">
        <p14:creationId xmlns:p14="http://schemas.microsoft.com/office/powerpoint/2010/main" val="28848335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14</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a:solidFill>
                  <a:srgbClr val="C00000"/>
                </a:solidFill>
                <a:latin typeface="Arial" panose="020B0604020202020204" pitchFamily="34" charset="0"/>
                <a:cs typeface="Arial" panose="020B0604020202020204" pitchFamily="34" charset="0"/>
              </a:rPr>
              <a:t>R</a:t>
            </a:r>
            <a:r>
              <a:rPr lang="en-CA" sz="3200" b="1" dirty="0" smtClean="0">
                <a:solidFill>
                  <a:srgbClr val="C00000"/>
                </a:solidFill>
                <a:latin typeface="Arial" panose="020B0604020202020204" pitchFamily="34" charset="0"/>
                <a:cs typeface="Arial" panose="020B0604020202020204" pitchFamily="34" charset="0"/>
              </a:rPr>
              <a:t>egional Variation</a:t>
            </a:r>
            <a:r>
              <a:rPr lang="en-CA" sz="3200" b="1" dirty="0">
                <a:solidFill>
                  <a:srgbClr val="C00000"/>
                </a:solidFill>
                <a:latin typeface="Arial" panose="020B0604020202020204" pitchFamily="34" charset="0"/>
                <a:cs typeface="Arial" panose="020B0604020202020204" pitchFamily="34" charset="0"/>
              </a:rPr>
              <a:t> </a:t>
            </a:r>
            <a:r>
              <a:rPr lang="en-CA" sz="3200" b="1" dirty="0" smtClean="0">
                <a:solidFill>
                  <a:srgbClr val="C00000"/>
                </a:solidFill>
                <a:latin typeface="Arial" panose="020B0604020202020204" pitchFamily="34" charset="0"/>
                <a:cs typeface="Arial" panose="020B0604020202020204" pitchFamily="34" charset="0"/>
              </a:rPr>
              <a:t>of Fire Seasons</a:t>
            </a:r>
            <a:endParaRPr lang="en-CA" sz="3200" b="1" dirty="0">
              <a:solidFill>
                <a:srgbClr val="C00000"/>
              </a:solidFill>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354106" y="909221"/>
            <a:ext cx="85344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dirty="0" smtClean="0">
                <a:latin typeface="Arial" panose="020B0604020202020204" pitchFamily="34" charset="0"/>
                <a:cs typeface="Arial" panose="020B0604020202020204" pitchFamily="34" charset="0"/>
              </a:rPr>
              <a:t>N/Central Alberta:	Mid-late spring peak</a:t>
            </a:r>
          </a:p>
          <a:p>
            <a:pPr>
              <a:spcBef>
                <a:spcPct val="0"/>
              </a:spcBef>
              <a:buFontTx/>
              <a:buNone/>
            </a:pPr>
            <a:endParaRPr lang="en-US" altLang="en-US" sz="2800" b="1" dirty="0">
              <a:latin typeface="Arial" panose="020B0604020202020204" pitchFamily="34" charset="0"/>
              <a:cs typeface="Arial" panose="020B0604020202020204" pitchFamily="34" charset="0"/>
            </a:endParaRPr>
          </a:p>
          <a:p>
            <a:pPr>
              <a:spcBef>
                <a:spcPct val="0"/>
              </a:spcBef>
              <a:buFontTx/>
              <a:buNone/>
            </a:pPr>
            <a:r>
              <a:rPr lang="en-US" altLang="en-US" sz="2800" b="1" dirty="0" smtClean="0">
                <a:latin typeface="Arial" panose="020B0604020202020204" pitchFamily="34" charset="0"/>
                <a:cs typeface="Arial" panose="020B0604020202020204" pitchFamily="34" charset="0"/>
              </a:rPr>
              <a:t>British Columbia: 	Mid-July to August/Sept </a:t>
            </a:r>
          </a:p>
          <a:p>
            <a:pPr>
              <a:spcBef>
                <a:spcPct val="0"/>
              </a:spcBef>
              <a:buFontTx/>
              <a:buNone/>
            </a:pPr>
            <a:endParaRPr lang="en-US" altLang="en-US" sz="2800" b="1" dirty="0" smtClean="0">
              <a:latin typeface="Arial" panose="020B0604020202020204" pitchFamily="34" charset="0"/>
              <a:cs typeface="Arial" panose="020B0604020202020204" pitchFamily="34" charset="0"/>
            </a:endParaRPr>
          </a:p>
          <a:p>
            <a:pPr>
              <a:spcBef>
                <a:spcPct val="0"/>
              </a:spcBef>
              <a:buFontTx/>
              <a:buNone/>
            </a:pPr>
            <a:r>
              <a:rPr lang="en-US" altLang="en-US" sz="2800" b="1" dirty="0" smtClean="0">
                <a:latin typeface="Arial" panose="020B0604020202020204" pitchFamily="34" charset="0"/>
                <a:cs typeface="Arial" panose="020B0604020202020204" pitchFamily="34" charset="0"/>
              </a:rPr>
              <a:t>Southeastern USA:	</a:t>
            </a:r>
            <a:r>
              <a:rPr lang="en-US" altLang="en-US" sz="2800" b="1" dirty="0">
                <a:latin typeface="Arial" panose="020B0604020202020204" pitchFamily="34" charset="0"/>
                <a:cs typeface="Arial" panose="020B0604020202020204" pitchFamily="34" charset="0"/>
              </a:rPr>
              <a:t>W</a:t>
            </a:r>
            <a:r>
              <a:rPr lang="en-US" altLang="en-US" sz="2800" b="1" dirty="0" smtClean="0">
                <a:latin typeface="Arial" panose="020B0604020202020204" pitchFamily="34" charset="0"/>
                <a:cs typeface="Arial" panose="020B0604020202020204" pitchFamily="34" charset="0"/>
              </a:rPr>
              <a:t>inter</a:t>
            </a:r>
          </a:p>
          <a:p>
            <a:pPr>
              <a:spcBef>
                <a:spcPct val="0"/>
              </a:spcBef>
              <a:buFontTx/>
              <a:buNone/>
            </a:pPr>
            <a:endParaRPr lang="en-US" altLang="en-US" sz="2800" b="1" dirty="0">
              <a:latin typeface="Arial" panose="020B0604020202020204" pitchFamily="34" charset="0"/>
              <a:cs typeface="Arial" panose="020B0604020202020204" pitchFamily="34" charset="0"/>
            </a:endParaRPr>
          </a:p>
          <a:p>
            <a:pPr>
              <a:spcBef>
                <a:spcPct val="0"/>
              </a:spcBef>
              <a:buFontTx/>
              <a:buNone/>
            </a:pPr>
            <a:r>
              <a:rPr lang="en-US" altLang="en-US" sz="2800" b="1" dirty="0" smtClean="0">
                <a:latin typeface="Arial" panose="020B0604020202020204" pitchFamily="34" charset="0"/>
                <a:cs typeface="Arial" panose="020B0604020202020204" pitchFamily="34" charset="0"/>
              </a:rPr>
              <a:t>USA SW/S. Plains:	Early spring</a:t>
            </a:r>
          </a:p>
          <a:p>
            <a:pPr>
              <a:spcBef>
                <a:spcPct val="0"/>
              </a:spcBef>
              <a:buFontTx/>
              <a:buNone/>
            </a:pPr>
            <a:endParaRPr lang="en-US" altLang="en-US" sz="2800" b="1" dirty="0" smtClean="0">
              <a:latin typeface="Arial" panose="020B0604020202020204" pitchFamily="34" charset="0"/>
              <a:cs typeface="Arial" panose="020B0604020202020204" pitchFamily="34" charset="0"/>
            </a:endParaRPr>
          </a:p>
          <a:p>
            <a:pPr>
              <a:spcBef>
                <a:spcPct val="0"/>
              </a:spcBef>
              <a:buFontTx/>
              <a:buNone/>
            </a:pPr>
            <a:r>
              <a:rPr lang="en-US" altLang="en-US" sz="2800" b="1" dirty="0" smtClean="0">
                <a:latin typeface="Arial" panose="020B0604020202020204" pitchFamily="34" charset="0"/>
                <a:cs typeface="Arial" panose="020B0604020202020204" pitchFamily="34" charset="0"/>
              </a:rPr>
              <a:t>Mexico:			February – May</a:t>
            </a:r>
          </a:p>
          <a:p>
            <a:pPr>
              <a:spcBef>
                <a:spcPct val="0"/>
              </a:spcBef>
              <a:buFontTx/>
              <a:buNone/>
            </a:pPr>
            <a:endParaRPr lang="en-US" altLang="en-US" sz="2800" b="1" dirty="0">
              <a:latin typeface="Arial" panose="020B0604020202020204" pitchFamily="34" charset="0"/>
              <a:cs typeface="Arial" panose="020B0604020202020204" pitchFamily="34" charset="0"/>
            </a:endParaRPr>
          </a:p>
          <a:p>
            <a:pPr>
              <a:spcBef>
                <a:spcPct val="0"/>
              </a:spcBef>
              <a:buFontTx/>
              <a:buNone/>
            </a:pPr>
            <a:r>
              <a:rPr lang="en-US" altLang="en-US" sz="2800" b="1" dirty="0" smtClean="0">
                <a:latin typeface="Arial" panose="020B0604020202020204" pitchFamily="34" charset="0"/>
                <a:cs typeface="Arial" panose="020B0604020202020204" pitchFamily="34" charset="0"/>
              </a:rPr>
              <a:t>Southeast Asia:		El Nino, esp. outside NE</a:t>
            </a:r>
          </a:p>
          <a:p>
            <a:pPr>
              <a:spcBef>
                <a:spcPct val="0"/>
              </a:spcBef>
              <a:buFontTx/>
              <a:buNone/>
            </a:pPr>
            <a:r>
              <a:rPr lang="en-US" altLang="en-US" sz="2800" b="1" dirty="0" smtClean="0">
                <a:latin typeface="Arial" panose="020B0604020202020204" pitchFamily="34" charset="0"/>
                <a:cs typeface="Arial" panose="020B0604020202020204" pitchFamily="34" charset="0"/>
              </a:rPr>
              <a:t> 				monsoon (Nov – Mar)</a:t>
            </a:r>
          </a:p>
        </p:txBody>
      </p:sp>
    </p:spTree>
    <p:extLst>
      <p:ext uri="{BB962C8B-B14F-4D97-AF65-F5344CB8AC3E}">
        <p14:creationId xmlns:p14="http://schemas.microsoft.com/office/powerpoint/2010/main" val="37178534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15</a:t>
            </a:fld>
            <a:endParaRPr lang="en-US" altLang="en-US" dirty="0"/>
          </a:p>
        </p:txBody>
      </p:sp>
      <p:sp>
        <p:nvSpPr>
          <p:cNvPr id="6" name="TextBox 5"/>
          <p:cNvSpPr txBox="1"/>
          <p:nvPr/>
        </p:nvSpPr>
        <p:spPr>
          <a:xfrm>
            <a:off x="304800" y="2340114"/>
            <a:ext cx="8610600" cy="707886"/>
          </a:xfrm>
          <a:prstGeom prst="rect">
            <a:avLst/>
          </a:prstGeom>
          <a:noFill/>
        </p:spPr>
        <p:txBody>
          <a:bodyPr wrap="square" rtlCol="0">
            <a:spAutoFit/>
          </a:bodyPr>
          <a:lstStyle/>
          <a:p>
            <a:pPr algn="ctr"/>
            <a:r>
              <a:rPr lang="en-CA" sz="4000" b="1" dirty="0" smtClean="0">
                <a:solidFill>
                  <a:srgbClr val="0066CC"/>
                </a:solidFill>
                <a:latin typeface="Corbel" panose="020B0503020204020204" pitchFamily="34" charset="0"/>
                <a:cs typeface="Arial" panose="020B0604020202020204" pitchFamily="34" charset="0"/>
              </a:rPr>
              <a:t>Weather Factors</a:t>
            </a:r>
            <a:r>
              <a:rPr lang="en-CA" altLang="en-US" sz="3200" b="1" dirty="0" smtClean="0">
                <a:solidFill>
                  <a:srgbClr val="0066CC"/>
                </a:solidFill>
                <a:latin typeface="Corbel" panose="020B0503020204020204" pitchFamily="34" charset="0"/>
                <a:cs typeface="Calibri" panose="020F0502020204030204" pitchFamily="34" charset="0"/>
              </a:rPr>
              <a:t> </a:t>
            </a:r>
            <a:endParaRPr lang="en-CA" sz="3200" b="1" dirty="0">
              <a:solidFill>
                <a:srgbClr val="0066CC"/>
              </a:solidFill>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4000900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16</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General Weather Factors</a:t>
            </a:r>
            <a:endParaRPr lang="en-CA" sz="3200" b="1" dirty="0">
              <a:solidFill>
                <a:srgbClr val="C00000"/>
              </a:solidFill>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607190" y="762000"/>
            <a:ext cx="8003410"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182563" indent="-182563">
              <a:spcBef>
                <a:spcPct val="0"/>
              </a:spcBef>
            </a:pPr>
            <a:r>
              <a:rPr lang="en-US" altLang="en-US" sz="2800" b="1" dirty="0" smtClean="0">
                <a:latin typeface="Arial" panose="020B0604020202020204" pitchFamily="34" charset="0"/>
                <a:cs typeface="Arial" panose="020B0604020202020204" pitchFamily="34" charset="0"/>
              </a:rPr>
              <a:t> Temperature</a:t>
            </a:r>
          </a:p>
          <a:p>
            <a:pPr marL="182563" indent="-182563">
              <a:spcBef>
                <a:spcPct val="0"/>
              </a:spcBef>
            </a:pPr>
            <a:endParaRPr lang="en-US" altLang="en-US" sz="1200" b="1" dirty="0" smtClean="0">
              <a:latin typeface="Arial" panose="020B0604020202020204" pitchFamily="34" charset="0"/>
              <a:cs typeface="Arial" panose="020B0604020202020204" pitchFamily="34" charset="0"/>
            </a:endParaRPr>
          </a:p>
          <a:p>
            <a:pPr marL="182563" indent="-182563">
              <a:spcBef>
                <a:spcPct val="0"/>
              </a:spcBef>
            </a:pPr>
            <a:r>
              <a:rPr lang="en-US" altLang="en-US" sz="2800" b="1" dirty="0" smtClean="0">
                <a:latin typeface="Arial" panose="020B0604020202020204" pitchFamily="34" charset="0"/>
                <a:cs typeface="Arial" panose="020B0604020202020204" pitchFamily="34" charset="0"/>
              </a:rPr>
              <a:t> Humidity </a:t>
            </a:r>
          </a:p>
          <a:p>
            <a:pPr marL="182563" indent="-182563">
              <a:spcBef>
                <a:spcPct val="0"/>
              </a:spcBef>
            </a:pPr>
            <a:endParaRPr lang="en-US" altLang="en-US" sz="1200" b="1" dirty="0">
              <a:latin typeface="Arial" panose="020B0604020202020204" pitchFamily="34" charset="0"/>
              <a:cs typeface="Arial" panose="020B0604020202020204" pitchFamily="34" charset="0"/>
            </a:endParaRPr>
          </a:p>
          <a:p>
            <a:pPr marL="182563" indent="-182563">
              <a:spcBef>
                <a:spcPct val="0"/>
              </a:spcBef>
            </a:pPr>
            <a:r>
              <a:rPr lang="en-US" altLang="en-US" sz="2800" b="1" dirty="0">
                <a:latin typeface="Arial" panose="020B0604020202020204" pitchFamily="34" charset="0"/>
                <a:cs typeface="Arial" panose="020B0604020202020204" pitchFamily="34" charset="0"/>
              </a:rPr>
              <a:t> </a:t>
            </a:r>
            <a:r>
              <a:rPr lang="en-US" altLang="en-US" sz="2800" b="1" dirty="0" smtClean="0">
                <a:latin typeface="Arial" panose="020B0604020202020204" pitchFamily="34" charset="0"/>
                <a:cs typeface="Arial" panose="020B0604020202020204" pitchFamily="34" charset="0"/>
              </a:rPr>
              <a:t>Wind</a:t>
            </a:r>
          </a:p>
          <a:p>
            <a:pPr marL="182563" indent="-182563">
              <a:spcBef>
                <a:spcPct val="0"/>
              </a:spcBef>
            </a:pPr>
            <a:endParaRPr lang="en-US" altLang="en-US" sz="1200" b="1" dirty="0">
              <a:latin typeface="Arial" panose="020B0604020202020204" pitchFamily="34" charset="0"/>
              <a:cs typeface="Arial" panose="020B0604020202020204" pitchFamily="34" charset="0"/>
            </a:endParaRPr>
          </a:p>
          <a:p>
            <a:pPr marL="182563" indent="-182563">
              <a:spcBef>
                <a:spcPct val="0"/>
              </a:spcBef>
            </a:pPr>
            <a:r>
              <a:rPr lang="en-US" altLang="en-US" sz="2800" b="1" dirty="0">
                <a:latin typeface="Arial" panose="020B0604020202020204" pitchFamily="34" charset="0"/>
                <a:cs typeface="Arial" panose="020B0604020202020204" pitchFamily="34" charset="0"/>
              </a:rPr>
              <a:t> </a:t>
            </a:r>
            <a:r>
              <a:rPr lang="en-US" altLang="en-US" sz="2800" b="1" dirty="0" smtClean="0">
                <a:latin typeface="Arial" panose="020B0604020202020204" pitchFamily="34" charset="0"/>
                <a:cs typeface="Arial" panose="020B0604020202020204" pitchFamily="34" charset="0"/>
              </a:rPr>
              <a:t>Precipitation</a:t>
            </a:r>
          </a:p>
          <a:p>
            <a:pPr marL="538163" indent="-182563">
              <a:spcBef>
                <a:spcPct val="0"/>
              </a:spcBef>
            </a:pPr>
            <a:r>
              <a:rPr lang="en-US" altLang="en-US" sz="2400" b="1" dirty="0" smtClean="0">
                <a:latin typeface="Arial" panose="020B0604020202020204" pitchFamily="34" charset="0"/>
                <a:cs typeface="Arial" panose="020B0604020202020204" pitchFamily="34" charset="0"/>
              </a:rPr>
              <a:t>Snow cover</a:t>
            </a:r>
          </a:p>
          <a:p>
            <a:pPr marL="538163" indent="-182563">
              <a:spcBef>
                <a:spcPct val="0"/>
              </a:spcBef>
            </a:pPr>
            <a:r>
              <a:rPr lang="en-US" altLang="en-US" sz="2400" b="1" dirty="0" smtClean="0">
                <a:latin typeface="Arial" panose="020B0604020202020204" pitchFamily="34" charset="0"/>
                <a:cs typeface="Arial" panose="020B0604020202020204" pitchFamily="34" charset="0"/>
              </a:rPr>
              <a:t>Drought</a:t>
            </a:r>
          </a:p>
          <a:p>
            <a:pPr marL="538163" indent="-182563">
              <a:spcBef>
                <a:spcPct val="0"/>
              </a:spcBef>
            </a:pPr>
            <a:endParaRPr lang="en-US" altLang="en-US" sz="1200" b="1" dirty="0">
              <a:latin typeface="Arial" panose="020B0604020202020204" pitchFamily="34" charset="0"/>
              <a:cs typeface="Arial" panose="020B0604020202020204" pitchFamily="34" charset="0"/>
            </a:endParaRPr>
          </a:p>
          <a:p>
            <a:pPr marL="182563" indent="-182563">
              <a:spcBef>
                <a:spcPct val="0"/>
              </a:spcBef>
            </a:pPr>
            <a:r>
              <a:rPr lang="en-US" altLang="en-US" sz="2800" b="1" dirty="0" smtClean="0">
                <a:latin typeface="Arial" panose="020B0604020202020204" pitchFamily="34" charset="0"/>
                <a:cs typeface="Arial" panose="020B0604020202020204" pitchFamily="34" charset="0"/>
              </a:rPr>
              <a:t>Atmospheric pressure (optional)</a:t>
            </a:r>
          </a:p>
          <a:p>
            <a:pPr marL="182563" indent="-182563">
              <a:spcBef>
                <a:spcPct val="0"/>
              </a:spcBef>
            </a:pPr>
            <a:endParaRPr lang="en-US" altLang="en-US" sz="1200" b="1" dirty="0" smtClean="0">
              <a:latin typeface="Arial" panose="020B0604020202020204" pitchFamily="34" charset="0"/>
              <a:cs typeface="Arial" panose="020B0604020202020204" pitchFamily="34" charset="0"/>
            </a:endParaRPr>
          </a:p>
          <a:p>
            <a:pPr marL="182563" indent="-182563">
              <a:spcBef>
                <a:spcPct val="0"/>
              </a:spcBef>
            </a:pPr>
            <a:r>
              <a:rPr lang="en-US" altLang="en-US" sz="2800" b="1" dirty="0" smtClean="0">
                <a:latin typeface="Arial" panose="020B0604020202020204" pitchFamily="34" charset="0"/>
                <a:cs typeface="Arial" panose="020B0604020202020204" pitchFamily="34" charset="0"/>
              </a:rPr>
              <a:t>Lightning: </a:t>
            </a:r>
            <a:r>
              <a:rPr lang="en-US" altLang="en-US" sz="2800" b="1" dirty="0">
                <a:latin typeface="Arial" panose="020B0604020202020204" pitchFamily="34" charset="0"/>
                <a:cs typeface="Arial" panose="020B0604020202020204" pitchFamily="34" charset="0"/>
              </a:rPr>
              <a:t>an ignition </a:t>
            </a:r>
            <a:r>
              <a:rPr lang="en-US" altLang="en-US" sz="2800" b="1" dirty="0" smtClean="0">
                <a:latin typeface="Arial" panose="020B0604020202020204" pitchFamily="34" charset="0"/>
                <a:cs typeface="Arial" panose="020B0604020202020204" pitchFamily="34" charset="0"/>
              </a:rPr>
              <a:t>agent</a:t>
            </a:r>
          </a:p>
          <a:p>
            <a:pPr marL="182563" indent="-182563">
              <a:spcBef>
                <a:spcPct val="0"/>
              </a:spcBef>
            </a:pPr>
            <a:endParaRPr lang="en-US" altLang="en-US" sz="1200" b="1" dirty="0">
              <a:latin typeface="Arial" panose="020B0604020202020204" pitchFamily="34" charset="0"/>
              <a:cs typeface="Arial" panose="020B0604020202020204" pitchFamily="34" charset="0"/>
            </a:endParaRPr>
          </a:p>
          <a:p>
            <a:pPr marL="182563" indent="-182563">
              <a:spcBef>
                <a:spcPct val="0"/>
              </a:spcBef>
            </a:pPr>
            <a:r>
              <a:rPr lang="en-US" altLang="en-US" sz="2800" b="1" dirty="0" smtClean="0">
                <a:latin typeface="Arial" panose="020B0604020202020204" pitchFamily="34" charset="0"/>
                <a:cs typeface="Arial" panose="020B0604020202020204" pitchFamily="34" charset="0"/>
              </a:rPr>
              <a:t>Upper air height deviations (e.g., optional)</a:t>
            </a:r>
          </a:p>
          <a:p>
            <a:pPr marL="182563" indent="-182563">
              <a:spcBef>
                <a:spcPct val="0"/>
              </a:spcBef>
            </a:pPr>
            <a:endParaRPr lang="en-US" altLang="en-US" sz="1200" b="1" dirty="0" smtClean="0">
              <a:latin typeface="Arial" panose="020B0604020202020204" pitchFamily="34" charset="0"/>
              <a:cs typeface="Arial" panose="020B0604020202020204" pitchFamily="34" charset="0"/>
            </a:endParaRPr>
          </a:p>
          <a:p>
            <a:pPr marL="182563" indent="-182563">
              <a:spcBef>
                <a:spcPct val="0"/>
              </a:spcBef>
            </a:pPr>
            <a:r>
              <a:rPr lang="en-US" altLang="en-US" sz="2800" b="1" dirty="0" smtClean="0">
                <a:latin typeface="Arial" panose="020B0604020202020204" pitchFamily="34" charset="0"/>
                <a:cs typeface="Arial" panose="020B0604020202020204" pitchFamily="34" charset="0"/>
              </a:rPr>
              <a:t>CFFWIS</a:t>
            </a:r>
            <a:endParaRPr lang="en-US"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09080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865287"/>
            <a:ext cx="8671560" cy="1692771"/>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Long and short term</a:t>
            </a:r>
          </a:p>
          <a:p>
            <a:pPr marL="536575" indent="-182563">
              <a:buFont typeface="Arial" panose="020B0604020202020204" pitchFamily="34" charset="0"/>
              <a:buChar char="•"/>
            </a:pPr>
            <a:r>
              <a:rPr lang="en-US" altLang="en-US" b="1" dirty="0" smtClean="0">
                <a:solidFill>
                  <a:schemeClr val="tx1"/>
                </a:solidFill>
                <a:latin typeface="Arial" panose="020B0604020202020204" pitchFamily="34" charset="0"/>
                <a:cs typeface="Arial" panose="020B0604020202020204" pitchFamily="34" charset="0"/>
              </a:rPr>
              <a:t>Long term example:</a:t>
            </a:r>
          </a:p>
          <a:p>
            <a:pPr marL="354012"/>
            <a:r>
              <a:rPr lang="en-US" altLang="en-US" b="1" dirty="0">
                <a:solidFill>
                  <a:schemeClr val="tx1"/>
                </a:solidFill>
                <a:latin typeface="Arial" panose="020B0604020202020204" pitchFamily="34" charset="0"/>
                <a:cs typeface="Arial" panose="020B0604020202020204" pitchFamily="34" charset="0"/>
              </a:rPr>
              <a:t> </a:t>
            </a:r>
            <a:r>
              <a:rPr lang="en-US" altLang="en-US" b="1" dirty="0" smtClean="0">
                <a:solidFill>
                  <a:schemeClr val="tx1"/>
                </a:solidFill>
                <a:latin typeface="Arial" panose="020B0604020202020204" pitchFamily="34" charset="0"/>
                <a:cs typeface="Arial" panose="020B0604020202020204" pitchFamily="34" charset="0"/>
              </a:rPr>
              <a:t> Southern Manitoba 2020-21</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304800" y="2133600"/>
            <a:ext cx="5330952" cy="4119372"/>
          </a:xfrm>
          <a:prstGeom prst="rect">
            <a:avLst/>
          </a:prstGeom>
          <a:ln w="12700">
            <a:solidFill>
              <a:srgbClr val="C00000"/>
            </a:solidFill>
          </a:ln>
        </p:spPr>
      </p:pic>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17</a:t>
            </a:fld>
            <a:endParaRPr lang="en-US" altLang="en-US" dirty="0"/>
          </a:p>
        </p:txBody>
      </p:sp>
      <p:sp>
        <p:nvSpPr>
          <p:cNvPr id="4" name="TextBox 3"/>
          <p:cNvSpPr txBox="1">
            <a:spLocks noChangeAspect="1"/>
          </p:cNvSpPr>
          <p:nvPr/>
        </p:nvSpPr>
        <p:spPr>
          <a:xfrm>
            <a:off x="381000" y="180000"/>
            <a:ext cx="8457891" cy="584753"/>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Drought</a:t>
            </a:r>
            <a:endParaRPr lang="en-CA" sz="3200" b="1" dirty="0">
              <a:solidFill>
                <a:srgbClr val="C00000"/>
              </a:solidFill>
              <a:latin typeface="Arial" panose="020B0604020202020204" pitchFamily="34" charset="0"/>
              <a:cs typeface="Arial" panose="020B0604020202020204" pitchFamily="34" charset="0"/>
            </a:endParaRPr>
          </a:p>
        </p:txBody>
      </p:sp>
      <p:grpSp>
        <p:nvGrpSpPr>
          <p:cNvPr id="8" name="Group 7"/>
          <p:cNvGrpSpPr/>
          <p:nvPr/>
        </p:nvGrpSpPr>
        <p:grpSpPr>
          <a:xfrm>
            <a:off x="5005094" y="866186"/>
            <a:ext cx="3910306" cy="3020014"/>
            <a:chOff x="5005094" y="866186"/>
            <a:chExt cx="3910306" cy="3020014"/>
          </a:xfrm>
        </p:grpSpPr>
        <p:pic>
          <p:nvPicPr>
            <p:cNvPr id="72706" name="Picture 2" descr="https://www.ncdc.noaa.gov/monitoring-content/temp-and-precip/drought/nadm/maps/jpg/nadm-2020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5094" y="866186"/>
              <a:ext cx="3910306" cy="3020014"/>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sp>
          <p:nvSpPr>
            <p:cNvPr id="7" name="Oval 6"/>
            <p:cNvSpPr>
              <a:spLocks noChangeAspect="1"/>
            </p:cNvSpPr>
            <p:nvPr/>
          </p:nvSpPr>
          <p:spPr bwMode="auto">
            <a:xfrm>
              <a:off x="7010400" y="2095200"/>
              <a:ext cx="648000" cy="648000"/>
            </a:xfrm>
            <a:prstGeom prst="ellipse">
              <a:avLst/>
            </a:prstGeom>
            <a:noFill/>
            <a:ln w="2857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rgbClr val="FFFF00"/>
                </a:solidFill>
                <a:effectLst/>
                <a:latin typeface="Times New Roman" pitchFamily="18" charset="0"/>
              </a:endParaRPr>
            </a:p>
          </p:txBody>
        </p:sp>
      </p:grpSp>
      <p:sp>
        <p:nvSpPr>
          <p:cNvPr id="9" name="Oval 8"/>
          <p:cNvSpPr>
            <a:spLocks noChangeAspect="1"/>
          </p:cNvSpPr>
          <p:nvPr/>
        </p:nvSpPr>
        <p:spPr bwMode="auto">
          <a:xfrm>
            <a:off x="3124200" y="3780000"/>
            <a:ext cx="792000" cy="792000"/>
          </a:xfrm>
          <a:prstGeom prst="ellipse">
            <a:avLst/>
          </a:prstGeom>
          <a:noFill/>
          <a:ln w="2857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rgbClr val="FFFF00"/>
              </a:solidFill>
              <a:effectLst/>
              <a:latin typeface="Times New Roman" pitchFamily="18" charset="0"/>
            </a:endParaRPr>
          </a:p>
        </p:txBody>
      </p:sp>
    </p:spTree>
    <p:extLst>
      <p:ext uri="{BB962C8B-B14F-4D97-AF65-F5344CB8AC3E}">
        <p14:creationId xmlns:p14="http://schemas.microsoft.com/office/powerpoint/2010/main" val="111899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128" t="11023" r="1206" b="1575"/>
          <a:stretch/>
        </p:blipFill>
        <p:spPr>
          <a:xfrm>
            <a:off x="4267200" y="3200400"/>
            <a:ext cx="4545621" cy="2849198"/>
          </a:xfrm>
          <a:prstGeom prst="rect">
            <a:avLst/>
          </a:prstGeom>
        </p:spPr>
      </p:pic>
      <p:sp>
        <p:nvSpPr>
          <p:cNvPr id="5" name="TextBox 4"/>
          <p:cNvSpPr txBox="1"/>
          <p:nvPr/>
        </p:nvSpPr>
        <p:spPr>
          <a:xfrm>
            <a:off x="228600" y="865287"/>
            <a:ext cx="8671560" cy="4955203"/>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Flash Drought</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altLang="en-US" b="1" dirty="0" smtClean="0">
                <a:solidFill>
                  <a:schemeClr val="tx1"/>
                </a:solidFill>
                <a:latin typeface="Arial" panose="020B0604020202020204" pitchFamily="34" charset="0"/>
                <a:cs typeface="Arial" panose="020B0604020202020204" pitchFamily="34" charset="0"/>
              </a:rPr>
              <a:t>Event with rapid onset of one that intensifies rapidly</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altLang="en-US" b="1" dirty="0">
                <a:solidFill>
                  <a:schemeClr val="tx1"/>
                </a:solidFill>
                <a:latin typeface="Arial" panose="020B0604020202020204" pitchFamily="34" charset="0"/>
                <a:cs typeface="Arial" panose="020B0604020202020204" pitchFamily="34" charset="0"/>
              </a:rPr>
              <a:t>R</a:t>
            </a:r>
            <a:r>
              <a:rPr lang="en-US" altLang="en-US" b="1" dirty="0" smtClean="0">
                <a:solidFill>
                  <a:schemeClr val="tx1"/>
                </a:solidFill>
                <a:latin typeface="Arial" panose="020B0604020202020204" pitchFamily="34" charset="0"/>
                <a:cs typeface="Arial" panose="020B0604020202020204" pitchFamily="34" charset="0"/>
              </a:rPr>
              <a:t>ecent examples BC 2017, 2018, 2021?</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Agricultural or hydrological drought can affect fire behavior and suppression</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altLang="en-US" b="1" dirty="0" smtClean="0">
                <a:solidFill>
                  <a:schemeClr val="tx1"/>
                </a:solidFill>
                <a:latin typeface="Arial" panose="020B0604020202020204" pitchFamily="34" charset="0"/>
                <a:cs typeface="Arial" panose="020B0604020202020204" pitchFamily="34" charset="0"/>
              </a:rPr>
              <a:t>Fuel drying</a:t>
            </a:r>
          </a:p>
          <a:p>
            <a:pPr marL="536575" indent="-173038">
              <a:buFont typeface="Arial" panose="020B0604020202020204" pitchFamily="34" charset="0"/>
              <a:buChar char="•"/>
            </a:pPr>
            <a:endParaRPr lang="en-US" altLang="en-US" b="1" dirty="0" smtClean="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altLang="en-US" b="1" dirty="0" smtClean="0">
                <a:solidFill>
                  <a:schemeClr val="tx1"/>
                </a:solidFill>
                <a:latin typeface="Arial" panose="020B0604020202020204" pitchFamily="34" charset="0"/>
                <a:cs typeface="Arial" panose="020B0604020202020204" pitchFamily="34" charset="0"/>
              </a:rPr>
              <a:t>Stream and lake levels</a:t>
            </a:r>
          </a:p>
        </p:txBody>
      </p:sp>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18</a:t>
            </a:fld>
            <a:endParaRPr lang="en-US" altLang="en-US" dirty="0"/>
          </a:p>
        </p:txBody>
      </p:sp>
      <p:sp>
        <p:nvSpPr>
          <p:cNvPr id="4" name="TextBox 3"/>
          <p:cNvSpPr txBox="1">
            <a:spLocks noChangeAspect="1"/>
          </p:cNvSpPr>
          <p:nvPr/>
        </p:nvSpPr>
        <p:spPr>
          <a:xfrm>
            <a:off x="381000" y="180000"/>
            <a:ext cx="8457891" cy="584753"/>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Flash Drought</a:t>
            </a:r>
            <a:endParaRPr lang="en-CA" sz="3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50862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19</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Data Concerns</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304800" y="762000"/>
            <a:ext cx="8610600" cy="5262979"/>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What accuracy is needed in your study results?</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How much missing data can be tolerated?</a:t>
            </a:r>
          </a:p>
          <a:p>
            <a:endParaRPr lang="en-US" altLang="en-US" sz="2800" b="1" dirty="0" smtClean="0">
              <a:solidFill>
                <a:schemeClr val="tx1"/>
              </a:solidFill>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Do you have a good weather station history?</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Have standard siting, instrumentation, and maintenance practices been followed?</a:t>
            </a:r>
          </a:p>
          <a:p>
            <a:pPr marL="536575" indent="-173038">
              <a:buFont typeface="Arial" panose="020B0604020202020204" pitchFamily="34" charset="0"/>
              <a:buChar char="•"/>
            </a:pPr>
            <a:endParaRPr lang="en-US" b="1" dirty="0" smtClean="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Enough years of data?</a:t>
            </a:r>
          </a:p>
          <a:p>
            <a:pPr marL="536575" indent="-173038">
              <a:buFont typeface="Arial" panose="020B0604020202020204" pitchFamily="34" charset="0"/>
              <a:buChar char="•"/>
            </a:pPr>
            <a:endParaRPr lang="en-US" b="1" dirty="0" smtClean="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What changes have occurred during the period?</a:t>
            </a:r>
          </a:p>
          <a:p>
            <a:pPr marL="363537"/>
            <a:endParaRPr lang="en-US" b="1"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0906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2</a:t>
            </a:fld>
            <a:endParaRPr lang="en-US" altLang="en-US" dirty="0"/>
          </a:p>
        </p:txBody>
      </p:sp>
      <p:sp>
        <p:nvSpPr>
          <p:cNvPr id="4" name="TextBox 3"/>
          <p:cNvSpPr txBox="1"/>
          <p:nvPr/>
        </p:nvSpPr>
        <p:spPr>
          <a:xfrm>
            <a:off x="228600" y="180000"/>
            <a:ext cx="86106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Heading: Arial 32pt centred, vertical=0.5cm </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381000" y="4191000"/>
            <a:ext cx="8458200" cy="1692771"/>
          </a:xfrm>
          <a:prstGeom prst="rect">
            <a:avLst/>
          </a:prstGeom>
          <a:noFill/>
        </p:spPr>
        <p:txBody>
          <a:bodyPr wrap="square" rtlCol="0">
            <a:spAutoFit/>
          </a:bodyPr>
          <a:lstStyle/>
          <a:p>
            <a:r>
              <a:rPr lang="en-CA" sz="2800" b="1" dirty="0" smtClean="0">
                <a:solidFill>
                  <a:schemeClr val="tx1"/>
                </a:solidFill>
                <a:latin typeface="Arial" panose="020B0604020202020204" pitchFamily="34" charset="0"/>
                <a:cs typeface="Arial" panose="020B0604020202020204" pitchFamily="34" charset="0"/>
              </a:rPr>
              <a:t>Text: Level 1 = Arial 28 </a:t>
            </a:r>
            <a:r>
              <a:rPr lang="en-CA" sz="2800" b="1" dirty="0" err="1" smtClean="0">
                <a:solidFill>
                  <a:schemeClr val="tx1"/>
                </a:solidFill>
                <a:latin typeface="Arial" panose="020B0604020202020204" pitchFamily="34" charset="0"/>
                <a:cs typeface="Arial" panose="020B0604020202020204" pitchFamily="34" charset="0"/>
              </a:rPr>
              <a:t>pt</a:t>
            </a:r>
            <a:endParaRPr lang="en-CA" sz="2800" b="1" dirty="0" smtClean="0">
              <a:solidFill>
                <a:schemeClr val="tx1"/>
              </a:solidFill>
              <a:latin typeface="Arial" panose="020B0604020202020204" pitchFamily="34" charset="0"/>
              <a:cs typeface="Arial" panose="020B0604020202020204" pitchFamily="34" charset="0"/>
            </a:endParaRPr>
          </a:p>
          <a:p>
            <a:endParaRPr lang="en-CA" sz="2800" b="1" dirty="0" smtClean="0">
              <a:solidFill>
                <a:schemeClr val="tx1"/>
              </a:solidFill>
              <a:latin typeface="Arial" panose="020B0604020202020204" pitchFamily="34" charset="0"/>
              <a:cs typeface="Arial" panose="020B0604020202020204" pitchFamily="34" charset="0"/>
            </a:endParaRPr>
          </a:p>
          <a:p>
            <a:pPr defTabSz="358775"/>
            <a:r>
              <a:rPr lang="en-CA" b="1" dirty="0">
                <a:solidFill>
                  <a:schemeClr val="tx1"/>
                </a:solidFill>
                <a:latin typeface="Arial" panose="020B0604020202020204" pitchFamily="34" charset="0"/>
                <a:cs typeface="Arial" panose="020B0604020202020204" pitchFamily="34" charset="0"/>
              </a:rPr>
              <a:t>	</a:t>
            </a:r>
            <a:r>
              <a:rPr lang="en-CA" b="1" dirty="0" smtClean="0">
                <a:solidFill>
                  <a:schemeClr val="tx1"/>
                </a:solidFill>
                <a:latin typeface="Arial" panose="020B0604020202020204" pitchFamily="34" charset="0"/>
                <a:cs typeface="Arial" panose="020B0604020202020204" pitchFamily="34" charset="0"/>
              </a:rPr>
              <a:t>Text level 2 = Arial 24pt</a:t>
            </a:r>
          </a:p>
          <a:p>
            <a:endParaRPr lang="en-CA" b="1" dirty="0" smtClean="0">
              <a:solidFill>
                <a:schemeClr val="tx1"/>
              </a:solidFill>
              <a:latin typeface="Calibri" panose="020F0502020204030204" pitchFamily="34" charset="0"/>
              <a:cs typeface="Calibri" panose="020F0502020204030204" pitchFamily="34" charset="0"/>
            </a:endParaRPr>
          </a:p>
        </p:txBody>
      </p:sp>
      <p:sp>
        <p:nvSpPr>
          <p:cNvPr id="6" name="TextBox 5"/>
          <p:cNvSpPr txBox="1"/>
          <p:nvPr/>
        </p:nvSpPr>
        <p:spPr>
          <a:xfrm>
            <a:off x="228600" y="1733252"/>
            <a:ext cx="8610600" cy="1384995"/>
          </a:xfrm>
          <a:prstGeom prst="rect">
            <a:avLst/>
          </a:prstGeom>
          <a:noFill/>
        </p:spPr>
        <p:txBody>
          <a:bodyPr wrap="square" rtlCol="0">
            <a:spAutoFit/>
          </a:bodyPr>
          <a:lstStyle/>
          <a:p>
            <a:pPr algn="ctr"/>
            <a:r>
              <a:rPr lang="en-CA" sz="4400" b="1" dirty="0" smtClean="0">
                <a:solidFill>
                  <a:srgbClr val="008000"/>
                </a:solidFill>
                <a:latin typeface="Corbel" panose="020B0503020204020204" pitchFamily="34" charset="0"/>
                <a:cs typeface="Arial" panose="020B0604020202020204" pitchFamily="34" charset="0"/>
              </a:rPr>
              <a:t>Module Title Corbel 44pt</a:t>
            </a:r>
            <a:endParaRPr lang="en-CA" sz="4000" b="1" dirty="0">
              <a:solidFill>
                <a:srgbClr val="0066CC"/>
              </a:solidFill>
              <a:latin typeface="Corbel" panose="020B0503020204020204" pitchFamily="34" charset="0"/>
              <a:cs typeface="Arial" panose="020B0604020202020204" pitchFamily="34" charset="0"/>
            </a:endParaRPr>
          </a:p>
          <a:p>
            <a:pPr algn="ctr"/>
            <a:r>
              <a:rPr lang="en-CA" sz="4000" b="1" dirty="0" smtClean="0">
                <a:solidFill>
                  <a:srgbClr val="0066CC"/>
                </a:solidFill>
                <a:latin typeface="Corbel" panose="020B0503020204020204" pitchFamily="34" charset="0"/>
                <a:cs typeface="Arial" panose="020B0604020202020204" pitchFamily="34" charset="0"/>
              </a:rPr>
              <a:t>Section Title: Corbel 40pt </a:t>
            </a:r>
            <a:endParaRPr lang="en-CA" sz="4000" b="1" dirty="0">
              <a:solidFill>
                <a:srgbClr val="0066CC"/>
              </a:solidFill>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2488949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20</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More Data Criteria</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228600" y="990600"/>
            <a:ext cx="8686800" cy="5139869"/>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Limit FWI records to stations with &gt;= x% </a:t>
            </a:r>
            <a:r>
              <a:rPr lang="en-US" altLang="en-US" sz="2800" b="1" dirty="0" err="1" smtClean="0">
                <a:solidFill>
                  <a:schemeClr val="tx1"/>
                </a:solidFill>
                <a:latin typeface="Arial" panose="020B0604020202020204" pitchFamily="34" charset="0"/>
                <a:cs typeface="Arial" panose="020B0604020202020204" pitchFamily="34" charset="0"/>
              </a:rPr>
              <a:t>obs</a:t>
            </a:r>
            <a:endParaRPr lang="en-US" altLang="en-US" sz="2800" b="1" dirty="0" smtClean="0">
              <a:solidFill>
                <a:schemeClr val="tx1"/>
              </a:solidFill>
              <a:latin typeface="Arial" panose="020B0604020202020204" pitchFamily="34" charset="0"/>
              <a:cs typeface="Arial" panose="020B0604020202020204" pitchFamily="34" charset="0"/>
            </a:endParaRP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altLang="en-US" b="1" dirty="0">
                <a:solidFill>
                  <a:schemeClr val="tx1"/>
                </a:solidFill>
                <a:latin typeface="Arial" panose="020B0604020202020204" pitchFamily="34" charset="0"/>
                <a:cs typeface="Arial" panose="020B0604020202020204" pitchFamily="34" charset="0"/>
              </a:rPr>
              <a:t>We tried 95% </a:t>
            </a:r>
            <a:r>
              <a:rPr lang="en-US" altLang="en-US" b="1" dirty="0" smtClean="0">
                <a:solidFill>
                  <a:schemeClr val="tx1"/>
                </a:solidFill>
                <a:latin typeface="Arial" panose="020B0604020202020204" pitchFamily="34" charset="0"/>
                <a:cs typeface="Arial" panose="020B0604020202020204" pitchFamily="34" charset="0"/>
              </a:rPr>
              <a:t>available observations in CWFIS </a:t>
            </a:r>
            <a:r>
              <a:rPr lang="en-US" altLang="en-US" b="1" dirty="0">
                <a:solidFill>
                  <a:schemeClr val="tx1"/>
                </a:solidFill>
                <a:latin typeface="Arial" panose="020B0604020202020204" pitchFamily="34" charset="0"/>
                <a:cs typeface="Arial" panose="020B0604020202020204" pitchFamily="34" charset="0"/>
              </a:rPr>
              <a:t>… too limiting for </a:t>
            </a:r>
            <a:r>
              <a:rPr lang="en-US" altLang="en-US" b="1" dirty="0" smtClean="0">
                <a:solidFill>
                  <a:schemeClr val="tx1"/>
                </a:solidFill>
                <a:latin typeface="Arial" panose="020B0604020202020204" pitchFamily="34" charset="0"/>
                <a:cs typeface="Arial" panose="020B0604020202020204" pitchFamily="34" charset="0"/>
              </a:rPr>
              <a:t>FWI at ECCC stations</a:t>
            </a:r>
          </a:p>
          <a:p>
            <a:pPr marL="536575" indent="-173038">
              <a:buFont typeface="Arial" panose="020B0604020202020204" pitchFamily="34" charset="0"/>
              <a:buChar char="•"/>
            </a:pPr>
            <a:endParaRPr lang="en-US" altLang="en-US" b="1" dirty="0" smtClean="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altLang="en-US" b="1" dirty="0" smtClean="0">
                <a:solidFill>
                  <a:schemeClr val="tx1"/>
                </a:solidFill>
                <a:latin typeface="Arial" panose="020B0604020202020204" pitchFamily="34" charset="0"/>
                <a:cs typeface="Arial" panose="020B0604020202020204" pitchFamily="34" charset="0"/>
              </a:rPr>
              <a:t>Our Fort Smith example has better than 80% completeness</a:t>
            </a:r>
          </a:p>
          <a:p>
            <a:pPr marL="536575" indent="-173038">
              <a:buFont typeface="Arial" panose="020B0604020202020204" pitchFamily="34" charset="0"/>
              <a:buChar char="•"/>
            </a:pPr>
            <a:endParaRPr lang="en-US" altLang="en-US" b="1" dirty="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altLang="en-US" b="1" dirty="0" smtClean="0">
                <a:solidFill>
                  <a:schemeClr val="tx1"/>
                </a:solidFill>
                <a:latin typeface="Arial" panose="020B0604020202020204" pitchFamily="34" charset="0"/>
                <a:cs typeface="Arial" panose="020B0604020202020204" pitchFamily="34" charset="0"/>
              </a:rPr>
              <a:t>These are based on T, </a:t>
            </a:r>
            <a:r>
              <a:rPr lang="en-US" altLang="en-US" b="1" dirty="0">
                <a:solidFill>
                  <a:schemeClr val="tx1"/>
                </a:solidFill>
                <a:latin typeface="Arial" panose="020B0604020202020204" pitchFamily="34" charset="0"/>
                <a:cs typeface="Arial" panose="020B0604020202020204" pitchFamily="34" charset="0"/>
              </a:rPr>
              <a:t>RH, wind, </a:t>
            </a:r>
            <a:r>
              <a:rPr lang="en-US" altLang="en-US" b="1" dirty="0" err="1">
                <a:solidFill>
                  <a:schemeClr val="tx1"/>
                </a:solidFill>
                <a:latin typeface="Arial" panose="020B0604020202020204" pitchFamily="34" charset="0"/>
                <a:cs typeface="Arial" panose="020B0604020202020204" pitchFamily="34" charset="0"/>
              </a:rPr>
              <a:t>precip</a:t>
            </a:r>
            <a:r>
              <a:rPr lang="en-US" altLang="en-US" b="1" dirty="0">
                <a:solidFill>
                  <a:schemeClr val="tx1"/>
                </a:solidFill>
                <a:latin typeface="Arial" panose="020B0604020202020204" pitchFamily="34" charset="0"/>
                <a:cs typeface="Arial" panose="020B0604020202020204" pitchFamily="34" charset="0"/>
              </a:rPr>
              <a:t> (</a:t>
            </a:r>
            <a:r>
              <a:rPr lang="en-US" altLang="en-US" b="1" dirty="0" err="1">
                <a:solidFill>
                  <a:schemeClr val="tx1"/>
                </a:solidFill>
                <a:latin typeface="Arial" panose="020B0604020202020204" pitchFamily="34" charset="0"/>
                <a:cs typeface="Arial" panose="020B0604020202020204" pitchFamily="34" charset="0"/>
              </a:rPr>
              <a:t>obs</a:t>
            </a:r>
            <a:r>
              <a:rPr lang="en-US" altLang="en-US" b="1" dirty="0">
                <a:solidFill>
                  <a:schemeClr val="tx1"/>
                </a:solidFill>
                <a:latin typeface="Arial" panose="020B0604020202020204" pitchFamily="34" charset="0"/>
                <a:cs typeface="Arial" panose="020B0604020202020204" pitchFamily="34" charset="0"/>
              </a:rPr>
              <a:t>/4*</a:t>
            </a:r>
            <a:r>
              <a:rPr lang="en-US" altLang="en-US" b="1" dirty="0" err="1">
                <a:solidFill>
                  <a:schemeClr val="tx1"/>
                </a:solidFill>
                <a:latin typeface="Arial" panose="020B0604020202020204" pitchFamily="34" charset="0"/>
                <a:cs typeface="Arial" panose="020B0604020202020204" pitchFamily="34" charset="0"/>
              </a:rPr>
              <a:t>ndays</a:t>
            </a:r>
            <a:r>
              <a:rPr lang="en-US" altLang="en-US" b="1" dirty="0">
                <a:solidFill>
                  <a:schemeClr val="tx1"/>
                </a:solidFill>
                <a:latin typeface="Arial" panose="020B0604020202020204" pitchFamily="34" charset="0"/>
                <a:cs typeface="Arial" panose="020B0604020202020204" pitchFamily="34" charset="0"/>
              </a:rPr>
              <a:t>)</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Some study types are more sensitive</a:t>
            </a:r>
          </a:p>
          <a:p>
            <a:pPr marL="536575" indent="-173038">
              <a:buFont typeface="Arial" panose="020B0604020202020204" pitchFamily="34" charset="0"/>
              <a:buChar char="•"/>
            </a:pPr>
            <a:endParaRPr lang="en-US" altLang="en-US" b="1" dirty="0" smtClean="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altLang="en-US" b="1" dirty="0" smtClean="0">
                <a:solidFill>
                  <a:schemeClr val="tx1"/>
                </a:solidFill>
                <a:latin typeface="Arial" panose="020B0604020202020204" pitchFamily="34" charset="0"/>
                <a:cs typeface="Arial" panose="020B0604020202020204" pitchFamily="34" charset="0"/>
              </a:rPr>
              <a:t>Climate change studies need rigorous controls</a:t>
            </a:r>
          </a:p>
        </p:txBody>
      </p:sp>
    </p:spTree>
    <p:extLst>
      <p:ext uri="{BB962C8B-B14F-4D97-AF65-F5344CB8AC3E}">
        <p14:creationId xmlns:p14="http://schemas.microsoft.com/office/powerpoint/2010/main" val="377410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21</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Uses of Averages (</a:t>
            </a:r>
            <a:r>
              <a:rPr lang="en-CA" sz="3200" b="1" dirty="0" smtClean="0">
                <a:solidFill>
                  <a:srgbClr val="C00000"/>
                </a:solidFill>
                <a:latin typeface="Arial" panose="020B0604020202020204" pitchFamily="34" charset="0"/>
                <a:cs typeface="Arial" panose="020B0604020202020204" pitchFamily="34" charset="0"/>
              </a:rPr>
              <a:t>1/2)</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228600" y="990600"/>
            <a:ext cx="8610600" cy="2123658"/>
          </a:xfrm>
          <a:prstGeom prst="rect">
            <a:avLst/>
          </a:prstGeom>
          <a:noFill/>
        </p:spPr>
        <p:txBody>
          <a:bodyPr wrap="square" rtlCol="0">
            <a:spAutoFit/>
          </a:bodyPr>
          <a:lstStyle/>
          <a:p>
            <a:pPr marL="173038" indent="-173038">
              <a:buFont typeface="Arial" panose="020B0604020202020204" pitchFamily="34" charset="0"/>
              <a:buChar char="•"/>
            </a:pPr>
            <a:r>
              <a:rPr lang="en-US" sz="2800" b="1" dirty="0" smtClean="0">
                <a:solidFill>
                  <a:schemeClr val="tx1"/>
                </a:solidFill>
                <a:latin typeface="Arial" panose="020B0604020202020204" pitchFamily="34" charset="0"/>
                <a:cs typeface="Arial" panose="020B0604020202020204" pitchFamily="34" charset="0"/>
              </a:rPr>
              <a:t>Helps determine the most likely month or season for active fire and/or severe behavior</a:t>
            </a:r>
          </a:p>
          <a:p>
            <a:pPr marL="173038" indent="-173038">
              <a:buFont typeface="Arial" panose="020B0604020202020204" pitchFamily="34" charset="0"/>
              <a:buChar char="•"/>
            </a:pPr>
            <a:endParaRPr lang="en-US" sz="2800" b="1" dirty="0">
              <a:solidFill>
                <a:schemeClr val="tx1"/>
              </a:solidFill>
              <a:latin typeface="Arial" panose="020B0604020202020204" pitchFamily="34" charset="0"/>
              <a:cs typeface="Arial" panose="020B0604020202020204" pitchFamily="34" charset="0"/>
            </a:endParaRPr>
          </a:p>
          <a:p>
            <a:pPr marL="536575" indent="-182563">
              <a:buFont typeface="Arial" panose="020B0604020202020204" pitchFamily="34" charset="0"/>
              <a:buChar char="•"/>
            </a:pPr>
            <a:r>
              <a:rPr lang="en-CA" b="1" dirty="0" smtClean="0">
                <a:solidFill>
                  <a:schemeClr val="tx1"/>
                </a:solidFill>
                <a:latin typeface="Arial" panose="020B0604020202020204" pitchFamily="34" charset="0"/>
                <a:cs typeface="Arial" panose="020B0604020202020204" pitchFamily="34" charset="0"/>
              </a:rPr>
              <a:t>Extreme fire behaviour often results from deviations from average climatic conditions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3276600"/>
            <a:ext cx="3352800" cy="2895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3276600"/>
            <a:ext cx="3352800" cy="2895600"/>
          </a:xfrm>
          <a:prstGeom prst="rect">
            <a:avLst/>
          </a:prstGeom>
        </p:spPr>
      </p:pic>
    </p:spTree>
    <p:extLst>
      <p:ext uri="{BB962C8B-B14F-4D97-AF65-F5344CB8AC3E}">
        <p14:creationId xmlns:p14="http://schemas.microsoft.com/office/powerpoint/2010/main" val="379020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dirty="0"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22</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Uses of Averages (</a:t>
            </a:r>
            <a:r>
              <a:rPr lang="en-CA" sz="3200" b="1" dirty="0" smtClean="0">
                <a:solidFill>
                  <a:srgbClr val="C00000"/>
                </a:solidFill>
                <a:latin typeface="Arial" panose="020B0604020202020204" pitchFamily="34" charset="0"/>
                <a:cs typeface="Arial" panose="020B0604020202020204" pitchFamily="34" charset="0"/>
              </a:rPr>
              <a:t>2/2)</a:t>
            </a:r>
            <a:endParaRPr lang="en-CA" sz="3200" b="1" dirty="0">
              <a:solidFill>
                <a:srgbClr val="C00000"/>
              </a:solidFill>
              <a:latin typeface="Arial" panose="020B0604020202020204" pitchFamily="34" charset="0"/>
              <a:cs typeface="Arial" panose="020B0604020202020204" pitchFamily="34" charset="0"/>
            </a:endParaRPr>
          </a:p>
        </p:txBody>
      </p:sp>
      <p:sp>
        <p:nvSpPr>
          <p:cNvPr id="8" name="Text Box 3"/>
          <p:cNvSpPr txBox="1">
            <a:spLocks noChangeArrowheads="1"/>
          </p:cNvSpPr>
          <p:nvPr/>
        </p:nvSpPr>
        <p:spPr bwMode="auto">
          <a:xfrm>
            <a:off x="152400" y="906482"/>
            <a:ext cx="8839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182563" indent="-182563">
              <a:spcBef>
                <a:spcPct val="0"/>
              </a:spcBef>
              <a:buFont typeface="Arial" panose="020B0604020202020204" pitchFamily="34" charset="0"/>
              <a:buChar char="•"/>
            </a:pPr>
            <a:r>
              <a:rPr lang="en-US" altLang="en-US" sz="2800" b="1" dirty="0">
                <a:latin typeface="Arial" panose="020B0604020202020204" pitchFamily="34" charset="0"/>
                <a:cs typeface="Arial" panose="020B0604020202020204" pitchFamily="34" charset="0"/>
              </a:rPr>
              <a:t>Fire weather indicators </a:t>
            </a:r>
            <a:r>
              <a:rPr lang="en-US" altLang="en-US" sz="2800" b="1" dirty="0" smtClean="0">
                <a:latin typeface="Arial" panose="020B0604020202020204" pitchFamily="34" charset="0"/>
                <a:cs typeface="Arial" panose="020B0604020202020204" pitchFamily="34" charset="0"/>
              </a:rPr>
              <a:t>considered </a:t>
            </a:r>
            <a:r>
              <a:rPr lang="en-US" altLang="en-US" sz="2800" b="1" dirty="0">
                <a:latin typeface="Arial" panose="020B0604020202020204" pitchFamily="34" charset="0"/>
                <a:cs typeface="Arial" panose="020B0604020202020204" pitchFamily="34" charset="0"/>
              </a:rPr>
              <a:t>with </a:t>
            </a:r>
            <a:r>
              <a:rPr lang="en-US" altLang="en-US" sz="2800" b="1" dirty="0" smtClean="0">
                <a:latin typeface="Arial" panose="020B0604020202020204" pitchFamily="34" charset="0"/>
                <a:cs typeface="Arial" panose="020B0604020202020204" pitchFamily="34" charset="0"/>
              </a:rPr>
              <a:t>averages:</a:t>
            </a:r>
          </a:p>
          <a:p>
            <a:pPr marL="182563" indent="-182563">
              <a:spcBef>
                <a:spcPct val="0"/>
              </a:spcBef>
              <a:buFont typeface="Arial" panose="020B0604020202020204" pitchFamily="34" charset="0"/>
              <a:buChar char="•"/>
            </a:pPr>
            <a:endParaRPr lang="en-US" altLang="en-US" sz="1200" b="1" dirty="0" smtClean="0">
              <a:latin typeface="Arial" panose="020B0604020202020204" pitchFamily="34" charset="0"/>
              <a:cs typeface="Arial" panose="020B0604020202020204" pitchFamily="34" charset="0"/>
            </a:endParaRPr>
          </a:p>
          <a:p>
            <a:pPr marL="536575" indent="-182563">
              <a:spcBef>
                <a:spcPct val="0"/>
              </a:spcBef>
            </a:pPr>
            <a:r>
              <a:rPr lang="en-US" altLang="en-US" sz="2400" b="1" dirty="0">
                <a:latin typeface="Arial" panose="020B0604020202020204" pitchFamily="34" charset="0"/>
                <a:cs typeface="Arial" panose="020B0604020202020204" pitchFamily="34" charset="0"/>
              </a:rPr>
              <a:t>Time-wise/seasonal distribution of </a:t>
            </a:r>
            <a:r>
              <a:rPr lang="en-US" altLang="en-US" sz="2400" b="1" dirty="0" smtClean="0">
                <a:latin typeface="Arial" panose="020B0604020202020204" pitchFamily="34" charset="0"/>
                <a:cs typeface="Arial" panose="020B0604020202020204" pitchFamily="34" charset="0"/>
              </a:rPr>
              <a:t>rainfall</a:t>
            </a:r>
            <a:endParaRPr lang="en-US" altLang="en-US" sz="2400" b="1" dirty="0">
              <a:latin typeface="Arial" panose="020B0604020202020204" pitchFamily="34" charset="0"/>
              <a:cs typeface="Arial" panose="020B0604020202020204" pitchFamily="34" charset="0"/>
            </a:endParaRPr>
          </a:p>
          <a:p>
            <a:pPr marL="536575" indent="-182563">
              <a:spcBef>
                <a:spcPct val="0"/>
              </a:spcBef>
            </a:pPr>
            <a:endParaRPr lang="en-US" altLang="en-US" sz="2400" b="1" dirty="0">
              <a:latin typeface="Arial" panose="020B0604020202020204" pitchFamily="34" charset="0"/>
              <a:cs typeface="Arial" panose="020B0604020202020204" pitchFamily="34" charset="0"/>
            </a:endParaRPr>
          </a:p>
          <a:p>
            <a:pPr marL="536575" indent="-182563">
              <a:spcBef>
                <a:spcPct val="0"/>
              </a:spcBef>
            </a:pPr>
            <a:r>
              <a:rPr lang="en-US" altLang="en-US" sz="2400" b="1" dirty="0">
                <a:latin typeface="Arial" panose="020B0604020202020204" pitchFamily="34" charset="0"/>
                <a:cs typeface="Arial" panose="020B0604020202020204" pitchFamily="34" charset="0"/>
              </a:rPr>
              <a:t> </a:t>
            </a:r>
            <a:r>
              <a:rPr lang="en-US" altLang="en-US" sz="2400" b="1" dirty="0" smtClean="0">
                <a:latin typeface="Arial" panose="020B0604020202020204" pitchFamily="34" charset="0"/>
                <a:cs typeface="Arial" panose="020B0604020202020204" pitchFamily="34" charset="0"/>
              </a:rPr>
              <a:t>Snow cover arrival and departure dates</a:t>
            </a:r>
            <a:endParaRPr lang="en-US" altLang="en-US" sz="2400" b="1" dirty="0">
              <a:latin typeface="Arial" panose="020B0604020202020204" pitchFamily="34" charset="0"/>
              <a:cs typeface="Arial" panose="020B0604020202020204" pitchFamily="34" charset="0"/>
            </a:endParaRPr>
          </a:p>
          <a:p>
            <a:pPr marL="536575" indent="-182563">
              <a:spcBef>
                <a:spcPct val="0"/>
              </a:spcBef>
            </a:pPr>
            <a:endParaRPr lang="en-US" altLang="en-US" sz="2400" b="1" dirty="0">
              <a:latin typeface="Arial" panose="020B0604020202020204" pitchFamily="34" charset="0"/>
              <a:cs typeface="Arial" panose="020B0604020202020204" pitchFamily="34" charset="0"/>
            </a:endParaRPr>
          </a:p>
          <a:p>
            <a:pPr marL="536575" indent="-182563">
              <a:spcBef>
                <a:spcPct val="0"/>
              </a:spcBef>
            </a:pPr>
            <a:r>
              <a:rPr lang="en-US" altLang="en-US" sz="2400" b="1" dirty="0">
                <a:latin typeface="Arial" panose="020B0604020202020204" pitchFamily="34" charset="0"/>
                <a:cs typeface="Arial" panose="020B0604020202020204" pitchFamily="34" charset="0"/>
              </a:rPr>
              <a:t> Favored wind </a:t>
            </a:r>
            <a:r>
              <a:rPr lang="en-US" altLang="en-US" sz="2400" b="1" dirty="0" smtClean="0">
                <a:latin typeface="Arial" panose="020B0604020202020204" pitchFamily="34" charset="0"/>
                <a:cs typeface="Arial" panose="020B0604020202020204" pitchFamily="34" charset="0"/>
              </a:rPr>
              <a:t>speed/direction/drying</a:t>
            </a:r>
          </a:p>
          <a:p>
            <a:pPr marL="354012">
              <a:spcBef>
                <a:spcPct val="0"/>
              </a:spcBef>
              <a:buNone/>
            </a:pPr>
            <a:r>
              <a:rPr lang="en-US" altLang="en-US" sz="2400" b="1" dirty="0" smtClean="0">
                <a:latin typeface="Arial" panose="020B0604020202020204" pitchFamily="34" charset="0"/>
                <a:cs typeface="Arial" panose="020B0604020202020204" pitchFamily="34" charset="0"/>
              </a:rPr>
              <a:t>   (reflected in major runs?)</a:t>
            </a:r>
          </a:p>
          <a:p>
            <a:pPr marL="536575" indent="-182563">
              <a:spcBef>
                <a:spcPct val="0"/>
              </a:spcBef>
            </a:pPr>
            <a:endParaRPr lang="en-US" altLang="en-US" sz="2400" b="1" dirty="0" smtClean="0">
              <a:latin typeface="Arial" panose="020B0604020202020204" pitchFamily="34" charset="0"/>
              <a:cs typeface="Arial" panose="020B0604020202020204" pitchFamily="34" charset="0"/>
            </a:endParaRPr>
          </a:p>
          <a:p>
            <a:pPr marL="892175" indent="-171450">
              <a:spcBef>
                <a:spcPct val="0"/>
              </a:spcBef>
            </a:pPr>
            <a:r>
              <a:rPr lang="en-US" altLang="en-US" sz="2200" b="1" dirty="0" smtClean="0">
                <a:latin typeface="Arial" panose="020B0604020202020204" pitchFamily="34" charset="0"/>
                <a:cs typeface="Arial" panose="020B0604020202020204" pitchFamily="34" charset="0"/>
              </a:rPr>
              <a:t>Careful not to average winds on either side of 360</a:t>
            </a:r>
            <a:r>
              <a:rPr lang="en-US" altLang="en-US" sz="2200" b="1" baseline="30000" dirty="0" smtClean="0">
                <a:latin typeface="Arial" panose="020B0604020202020204" pitchFamily="34" charset="0"/>
                <a:cs typeface="Arial" panose="020B0604020202020204" pitchFamily="34" charset="0"/>
              </a:rPr>
              <a:t>o</a:t>
            </a:r>
          </a:p>
          <a:p>
            <a:pPr marL="536575" indent="-182563">
              <a:spcBef>
                <a:spcPct val="0"/>
              </a:spcBef>
            </a:pPr>
            <a:endParaRPr lang="en-US" altLang="en-US" sz="2400" b="1" dirty="0">
              <a:latin typeface="Arial" panose="020B0604020202020204" pitchFamily="34" charset="0"/>
              <a:cs typeface="Arial" panose="020B0604020202020204" pitchFamily="34" charset="0"/>
            </a:endParaRPr>
          </a:p>
        </p:txBody>
      </p:sp>
      <p:grpSp>
        <p:nvGrpSpPr>
          <p:cNvPr id="11" name="Group 10"/>
          <p:cNvGrpSpPr>
            <a:grpSpLocks noChangeAspect="1"/>
          </p:cNvGrpSpPr>
          <p:nvPr/>
        </p:nvGrpSpPr>
        <p:grpSpPr>
          <a:xfrm>
            <a:off x="6629399" y="1995758"/>
            <a:ext cx="2296461" cy="2119041"/>
            <a:chOff x="4926114" y="918627"/>
            <a:chExt cx="3254303" cy="3002882"/>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918627"/>
              <a:ext cx="2743332" cy="2743332"/>
            </a:xfrm>
            <a:prstGeom prst="rect">
              <a:avLst/>
            </a:prstGeom>
            <a:ln w="12700">
              <a:solidFill>
                <a:srgbClr val="C00000"/>
              </a:solidFill>
            </a:ln>
          </p:spPr>
        </p:pic>
        <p:sp>
          <p:nvSpPr>
            <p:cNvPr id="13" name="Rectangle 12"/>
            <p:cNvSpPr/>
            <p:nvPr/>
          </p:nvSpPr>
          <p:spPr>
            <a:xfrm>
              <a:off x="4926114" y="3706065"/>
              <a:ext cx="3254303" cy="215444"/>
            </a:xfrm>
            <a:prstGeom prst="rect">
              <a:avLst/>
            </a:prstGeom>
          </p:spPr>
          <p:txBody>
            <a:bodyPr wrap="square" anchor="ctr" anchorCtr="0">
              <a:spAutoFit/>
            </a:bodyPr>
            <a:lstStyle/>
            <a:p>
              <a:pPr algn="ctr"/>
              <a:r>
                <a:rPr lang="en-CA" sz="800" b="1" i="1" dirty="0">
                  <a:solidFill>
                    <a:schemeClr val="tx1"/>
                  </a:solidFill>
                  <a:latin typeface="Arial" panose="020B0604020202020204" pitchFamily="34" charset="0"/>
                  <a:cs typeface="Arial" panose="020B0604020202020204" pitchFamily="34" charset="0"/>
                </a:rPr>
                <a:t>https://www.weather.gov/ama/borgerwindroseinformation</a:t>
              </a:r>
            </a:p>
          </p:txBody>
        </p:sp>
      </p:grpSp>
    </p:spTree>
    <p:extLst>
      <p:ext uri="{BB962C8B-B14F-4D97-AF65-F5344CB8AC3E}">
        <p14:creationId xmlns:p14="http://schemas.microsoft.com/office/powerpoint/2010/main" val="256673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23</a:t>
            </a:fld>
            <a:endParaRPr lang="en-US" altLang="en-US" dirty="0"/>
          </a:p>
        </p:txBody>
      </p:sp>
      <p:sp>
        <p:nvSpPr>
          <p:cNvPr id="6" name="TextBox 5"/>
          <p:cNvSpPr txBox="1"/>
          <p:nvPr/>
        </p:nvSpPr>
        <p:spPr>
          <a:xfrm>
            <a:off x="304800" y="2340114"/>
            <a:ext cx="8610600" cy="707886"/>
          </a:xfrm>
          <a:prstGeom prst="rect">
            <a:avLst/>
          </a:prstGeom>
          <a:noFill/>
        </p:spPr>
        <p:txBody>
          <a:bodyPr wrap="square" rtlCol="0">
            <a:spAutoFit/>
          </a:bodyPr>
          <a:lstStyle/>
          <a:p>
            <a:pPr algn="ctr"/>
            <a:r>
              <a:rPr lang="en-CA" sz="4000" b="1" dirty="0" smtClean="0">
                <a:solidFill>
                  <a:srgbClr val="0066CC"/>
                </a:solidFill>
                <a:latin typeface="Corbel" panose="020B0503020204020204" pitchFamily="34" charset="0"/>
                <a:cs typeface="Arial" panose="020B0604020202020204" pitchFamily="34" charset="0"/>
              </a:rPr>
              <a:t>Let us Build </a:t>
            </a:r>
            <a:r>
              <a:rPr lang="en-CA" sz="4000" b="1" dirty="0">
                <a:solidFill>
                  <a:srgbClr val="0066CC"/>
                </a:solidFill>
                <a:latin typeface="Corbel" panose="020B0503020204020204" pitchFamily="34" charset="0"/>
                <a:cs typeface="Arial" panose="020B0604020202020204" pitchFamily="34" charset="0"/>
              </a:rPr>
              <a:t>a</a:t>
            </a:r>
            <a:r>
              <a:rPr lang="en-CA" sz="4000" b="1" dirty="0" smtClean="0">
                <a:solidFill>
                  <a:srgbClr val="0066CC"/>
                </a:solidFill>
                <a:latin typeface="Corbel" panose="020B0503020204020204" pitchFamily="34" charset="0"/>
                <a:cs typeface="Arial" panose="020B0604020202020204" pitchFamily="34" charset="0"/>
              </a:rPr>
              <a:t> Sample Climatology</a:t>
            </a:r>
          </a:p>
        </p:txBody>
      </p:sp>
    </p:spTree>
    <p:extLst>
      <p:ext uri="{BB962C8B-B14F-4D97-AF65-F5344CB8AC3E}">
        <p14:creationId xmlns:p14="http://schemas.microsoft.com/office/powerpoint/2010/main" val="20659044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24</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Climatology Example</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228600" y="990600"/>
            <a:ext cx="8610600" cy="5201424"/>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We will only use one station location for our climatology</a:t>
            </a:r>
          </a:p>
          <a:p>
            <a:pPr marL="173038" indent="-173038">
              <a:buFont typeface="Arial" panose="020B0604020202020204" pitchFamily="34" charset="0"/>
              <a:buChar char="•"/>
            </a:pPr>
            <a:endParaRPr lang="en-US" altLang="en-US" sz="2800" b="1" dirty="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altLang="en-US" b="1" dirty="0" smtClean="0">
                <a:solidFill>
                  <a:schemeClr val="tx1"/>
                </a:solidFill>
                <a:latin typeface="Arial" panose="020B0604020202020204" pitchFamily="34" charset="0"/>
                <a:cs typeface="Arial" panose="020B0604020202020204" pitchFamily="34" charset="0"/>
              </a:rPr>
              <a:t>Fort Smith, NT ECCC stations</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Complex studies may use many stations from a larger </a:t>
            </a:r>
            <a:r>
              <a:rPr lang="en-US" altLang="en-US" sz="2800" b="1" dirty="0" smtClean="0">
                <a:solidFill>
                  <a:schemeClr val="tx1"/>
                </a:solidFill>
                <a:latin typeface="Arial" panose="020B0604020202020204" pitchFamily="34" charset="0"/>
                <a:cs typeface="Arial" panose="020B0604020202020204" pitchFamily="34" charset="0"/>
              </a:rPr>
              <a:t>area</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US" sz="2800" b="1" dirty="0">
                <a:solidFill>
                  <a:schemeClr val="tx1"/>
                </a:solidFill>
                <a:latin typeface="Arial" panose="020B0604020202020204" pitchFamily="34" charset="0"/>
                <a:cs typeface="Arial" panose="020B0604020202020204" pitchFamily="34" charset="0"/>
              </a:rPr>
              <a:t>Many ways to display information</a:t>
            </a:r>
          </a:p>
          <a:p>
            <a:pPr marL="173038" indent="-173038">
              <a:buFont typeface="Arial" panose="020B0604020202020204" pitchFamily="34" charset="0"/>
              <a:buChar char="•"/>
            </a:pPr>
            <a:endParaRPr lang="en-US" sz="2800" b="1" dirty="0">
              <a:solidFill>
                <a:schemeClr val="tx1"/>
              </a:solidFill>
              <a:latin typeface="Arial" panose="020B0604020202020204" pitchFamily="34" charset="0"/>
              <a:cs typeface="Arial" panose="020B0604020202020204" pitchFamily="34" charset="0"/>
            </a:endParaRPr>
          </a:p>
          <a:p>
            <a:pPr marL="536575" indent="-182563">
              <a:buFont typeface="Arial" panose="020B0604020202020204" pitchFamily="34" charset="0"/>
              <a:buChar char="•"/>
            </a:pPr>
            <a:r>
              <a:rPr lang="en-US" sz="2800" b="1" dirty="0">
                <a:solidFill>
                  <a:schemeClr val="tx1"/>
                </a:solidFill>
                <a:latin typeface="Arial" panose="020B0604020202020204" pitchFamily="34" charset="0"/>
                <a:cs typeface="Arial" panose="020B0604020202020204" pitchFamily="34" charset="0"/>
              </a:rPr>
              <a:t>We will show some simple examples (scatter plots, histograms, trend lines, </a:t>
            </a:r>
            <a:r>
              <a:rPr lang="en-US" sz="2800" b="1" dirty="0" smtClean="0">
                <a:solidFill>
                  <a:schemeClr val="tx1"/>
                </a:solidFill>
                <a:latin typeface="Arial" panose="020B0604020202020204" pitchFamily="34" charset="0"/>
                <a:cs typeface="Arial" panose="020B0604020202020204" pitchFamily="34" charset="0"/>
              </a:rPr>
              <a:t>…)</a:t>
            </a:r>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59477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25</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Problem!</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228600" y="990600"/>
            <a:ext cx="8610600" cy="4832092"/>
          </a:xfrm>
          <a:prstGeom prst="rect">
            <a:avLst/>
          </a:prstGeom>
          <a:noFill/>
        </p:spPr>
        <p:txBody>
          <a:bodyPr wrap="square" rtlCol="0">
            <a:spAutoFit/>
          </a:bodyPr>
          <a:lstStyle/>
          <a:p>
            <a:pPr marL="173038" indent="-173038">
              <a:buFont typeface="Arial" panose="020B0604020202020204" pitchFamily="34" charset="0"/>
              <a:buChar char="•"/>
            </a:pPr>
            <a:r>
              <a:rPr lang="en-US" sz="2800" b="1" dirty="0" smtClean="0">
                <a:solidFill>
                  <a:srgbClr val="C00000"/>
                </a:solidFill>
                <a:latin typeface="Arial" panose="020B0604020202020204" pitchFamily="34" charset="0"/>
                <a:cs typeface="Arial" panose="020B0604020202020204" pitchFamily="34" charset="0"/>
              </a:rPr>
              <a:t>Oh-oh! CWFIS has a problem in its FWI calculations:</a:t>
            </a:r>
            <a:r>
              <a:rPr lang="en-US" sz="2800" b="1" dirty="0" smtClean="0">
                <a:solidFill>
                  <a:schemeClr val="tx1"/>
                </a:solidFill>
                <a:latin typeface="Arial" panose="020B0604020202020204" pitchFamily="34" charset="0"/>
                <a:cs typeface="Arial" panose="020B0604020202020204" pitchFamily="34" charset="0"/>
              </a:rPr>
              <a:t> Ft Smith Upper Air station, not the Primary Surface station, appears in 1971-89 station tables, except 1975</a:t>
            </a:r>
          </a:p>
          <a:p>
            <a:pPr marL="173038" indent="-173038">
              <a:buFont typeface="Arial" panose="020B0604020202020204" pitchFamily="34" charset="0"/>
              <a:buChar char="•"/>
            </a:pPr>
            <a:endParaRPr lang="en-US" sz="2800" b="1" dirty="0" smtClean="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Similar problem for 3-4 upper air locations – will fix in our next historical FWI update</a:t>
            </a:r>
          </a:p>
          <a:p>
            <a:pPr marL="536575" indent="-173038">
              <a:buFont typeface="Arial" panose="020B0604020202020204" pitchFamily="34" charset="0"/>
              <a:buChar char="•"/>
            </a:pPr>
            <a:endParaRPr lang="en-US" b="1" dirty="0" smtClean="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Let’s use 1991-2021 for the Fort Smith study</a:t>
            </a:r>
          </a:p>
          <a:p>
            <a:pPr marL="536575" indent="-173038">
              <a:buFont typeface="Arial" panose="020B0604020202020204" pitchFamily="34" charset="0"/>
              <a:buChar char="•"/>
            </a:pPr>
            <a:endParaRPr lang="en-US" b="1" dirty="0" smtClean="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Is it long enough? Just</a:t>
            </a:r>
          </a:p>
          <a:p>
            <a:pPr marL="536575" indent="-173038">
              <a:buFont typeface="Arial" panose="020B0604020202020204" pitchFamily="34" charset="0"/>
              <a:buChar char="•"/>
            </a:pP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60350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26</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Fort Smith ECCC Station History </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228600" y="838200"/>
            <a:ext cx="8610600" cy="523220"/>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Any changes in location, instrumentation?</a:t>
            </a:r>
            <a:r>
              <a:rPr lang="en-US" b="1" dirty="0" smtClean="0">
                <a:solidFill>
                  <a:schemeClr val="tx1"/>
                </a:solidFill>
                <a:latin typeface="Arial" panose="020B0604020202020204" pitchFamily="34" charset="0"/>
                <a:cs typeface="Arial" panose="020B0604020202020204" pitchFamily="34" charset="0"/>
              </a:rPr>
              <a:t> </a:t>
            </a:r>
            <a:endParaRPr lang="en-CA" b="1" dirty="0" smtClean="0">
              <a:solidFill>
                <a:schemeClr val="tx1"/>
              </a:solidFill>
              <a:latin typeface="Arial" panose="020B0604020202020204" pitchFamily="34" charset="0"/>
              <a:cs typeface="Arial" panose="020B0604020202020204"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923399079"/>
              </p:ext>
            </p:extLst>
          </p:nvPr>
        </p:nvGraphicFramePr>
        <p:xfrm>
          <a:off x="604706" y="1333129"/>
          <a:ext cx="7858387" cy="4896221"/>
        </p:xfrm>
        <a:graphic>
          <a:graphicData uri="http://schemas.openxmlformats.org/presentationml/2006/ole">
            <mc:AlternateContent xmlns:mc="http://schemas.openxmlformats.org/markup-compatibility/2006">
              <mc:Choice xmlns:v="urn:schemas-microsoft-com:vml" Requires="v">
                <p:oleObj spid="_x0000_s71730" name="Worksheet" r:id="rId4" imgW="9467936" imgH="5899062" progId="Excel.Sheet.12">
                  <p:embed/>
                </p:oleObj>
              </mc:Choice>
              <mc:Fallback>
                <p:oleObj name="Worksheet" r:id="rId4" imgW="9467936" imgH="5899062" progId="Excel.Sheet.12">
                  <p:embed/>
                  <p:pic>
                    <p:nvPicPr>
                      <p:cNvPr id="0" name=""/>
                      <p:cNvPicPr/>
                      <p:nvPr/>
                    </p:nvPicPr>
                    <p:blipFill>
                      <a:blip r:embed="rId5"/>
                      <a:stretch>
                        <a:fillRect/>
                      </a:stretch>
                    </p:blipFill>
                    <p:spPr>
                      <a:xfrm>
                        <a:off x="604706" y="1333129"/>
                        <a:ext cx="7858387" cy="4896221"/>
                      </a:xfrm>
                      <a:prstGeom prst="rect">
                        <a:avLst/>
                      </a:prstGeom>
                    </p:spPr>
                  </p:pic>
                </p:oleObj>
              </mc:Fallback>
            </mc:AlternateContent>
          </a:graphicData>
        </a:graphic>
      </p:graphicFrame>
    </p:spTree>
    <p:extLst>
      <p:ext uri="{BB962C8B-B14F-4D97-AF65-F5344CB8AC3E}">
        <p14:creationId xmlns:p14="http://schemas.microsoft.com/office/powerpoint/2010/main" val="21904552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27</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Period of Study</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228600" y="990600"/>
            <a:ext cx="8686800" cy="4154984"/>
          </a:xfrm>
          <a:prstGeom prst="rect">
            <a:avLst/>
          </a:prstGeom>
          <a:noFill/>
        </p:spPr>
        <p:txBody>
          <a:bodyPr wrap="square" rtlCol="0">
            <a:spAutoFit/>
          </a:bodyPr>
          <a:lstStyle/>
          <a:p>
            <a:pPr marL="173038" indent="-173038">
              <a:buFont typeface="Arial" panose="020B0604020202020204" pitchFamily="34" charset="0"/>
              <a:buChar char="•"/>
            </a:pPr>
            <a:r>
              <a:rPr lang="en-US" altLang="en-US" b="1" dirty="0" smtClean="0">
                <a:solidFill>
                  <a:schemeClr val="tx1"/>
                </a:solidFill>
                <a:latin typeface="Arial" panose="020B0604020202020204" pitchFamily="34" charset="0"/>
                <a:cs typeface="Arial" panose="020B0604020202020204" pitchFamily="34" charset="0"/>
              </a:rPr>
              <a:t>Fort Smith, NT ECCC station assessment</a:t>
            </a:r>
          </a:p>
          <a:p>
            <a:pPr marL="536575" indent="-173038">
              <a:buFont typeface="Arial" panose="020B0604020202020204" pitchFamily="34" charset="0"/>
              <a:buChar char="•"/>
            </a:pPr>
            <a:r>
              <a:rPr lang="en-US" altLang="en-US" b="1" dirty="0" smtClean="0">
                <a:solidFill>
                  <a:srgbClr val="008000"/>
                </a:solidFill>
                <a:latin typeface="Arial" panose="020B0604020202020204" pitchFamily="34" charset="0"/>
                <a:cs typeface="Arial" panose="020B0604020202020204" pitchFamily="34" charset="0"/>
              </a:rPr>
              <a:t>2202200 – </a:t>
            </a:r>
            <a:r>
              <a:rPr lang="en-US" altLang="en-US" b="1" dirty="0" smtClean="0">
                <a:solidFill>
                  <a:srgbClr val="008000"/>
                </a:solidFill>
                <a:latin typeface="Arial" panose="020B0604020202020204" pitchFamily="34" charset="0"/>
                <a:cs typeface="Arial" panose="020B0604020202020204" pitchFamily="34" charset="0"/>
              </a:rPr>
              <a:t>Good</a:t>
            </a:r>
            <a:r>
              <a:rPr lang="en-US" altLang="en-US" b="1" dirty="0" smtClean="0">
                <a:solidFill>
                  <a:srgbClr val="008000"/>
                </a:solidFill>
                <a:latin typeface="Arial" panose="020B0604020202020204" pitchFamily="34" charset="0"/>
                <a:cs typeface="Arial" panose="020B0604020202020204" pitchFamily="34" charset="0"/>
              </a:rPr>
              <a:t>: ~98% observations complete</a:t>
            </a:r>
            <a:endParaRPr lang="en-US" altLang="en-US" b="1" dirty="0" smtClean="0">
              <a:solidFill>
                <a:srgbClr val="008000"/>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altLang="en-US" b="1" dirty="0" smtClean="0">
                <a:solidFill>
                  <a:srgbClr val="FF0000"/>
                </a:solidFill>
                <a:latin typeface="Arial" panose="020B0604020202020204" pitchFamily="34" charset="0"/>
                <a:cs typeface="Arial" panose="020B0604020202020204" pitchFamily="34" charset="0"/>
              </a:rPr>
              <a:t>2202201 – No precipitation</a:t>
            </a:r>
          </a:p>
          <a:p>
            <a:pPr marL="536575" indent="-173038">
              <a:buFont typeface="Arial" panose="020B0604020202020204" pitchFamily="34" charset="0"/>
              <a:buChar char="•"/>
            </a:pPr>
            <a:r>
              <a:rPr lang="en-US" altLang="en-US" b="1" dirty="0" smtClean="0">
                <a:solidFill>
                  <a:srgbClr val="0070C0"/>
                </a:solidFill>
                <a:latin typeface="Arial" panose="020B0604020202020204" pitchFamily="34" charset="0"/>
                <a:cs typeface="Arial" panose="020B0604020202020204" pitchFamily="34" charset="0"/>
              </a:rPr>
              <a:t>2202202 – Climate </a:t>
            </a:r>
            <a:r>
              <a:rPr lang="en-US" altLang="en-US" b="1" dirty="0" smtClean="0">
                <a:solidFill>
                  <a:srgbClr val="0070C0"/>
                </a:solidFill>
                <a:latin typeface="Arial" panose="020B0604020202020204" pitchFamily="34" charset="0"/>
                <a:cs typeface="Arial" panose="020B0604020202020204" pitchFamily="34" charset="0"/>
              </a:rPr>
              <a:t>station Nov 2003 --, ~84% complete </a:t>
            </a:r>
            <a:endParaRPr lang="en-US" altLang="en-US" b="1" dirty="0" smtClean="0">
              <a:solidFill>
                <a:srgbClr val="0070C0"/>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altLang="en-US" b="1" dirty="0" smtClean="0">
                <a:solidFill>
                  <a:srgbClr val="FF0000"/>
                </a:solidFill>
                <a:latin typeface="Arial" panose="020B0604020202020204" pitchFamily="34" charset="0"/>
                <a:cs typeface="Arial" panose="020B0604020202020204" pitchFamily="34" charset="0"/>
              </a:rPr>
              <a:t>2202203 – No precipitation, visibility, weather type</a:t>
            </a:r>
          </a:p>
          <a:p>
            <a:pPr marL="363537"/>
            <a:endParaRPr lang="en-US" altLang="en-US" b="1" dirty="0" smtClean="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altLang="en-US" b="1" dirty="0" smtClean="0">
                <a:solidFill>
                  <a:schemeClr val="tx1"/>
                </a:solidFill>
                <a:latin typeface="Arial" panose="020B0604020202020204" pitchFamily="34" charset="0"/>
                <a:cs typeface="Arial" panose="020B0604020202020204" pitchFamily="34" charset="0"/>
              </a:rPr>
              <a:t>When is the data missing? What parameters?</a:t>
            </a:r>
          </a:p>
          <a:p>
            <a:pPr marL="536575" indent="-173038">
              <a:buFont typeface="Arial" panose="020B0604020202020204" pitchFamily="34" charset="0"/>
              <a:buChar char="•"/>
            </a:pPr>
            <a:endParaRPr lang="en-US" altLang="en-US" b="1" dirty="0" smtClean="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altLang="en-US" b="1" dirty="0" smtClean="0">
                <a:solidFill>
                  <a:schemeClr val="tx1"/>
                </a:solidFill>
                <a:latin typeface="Arial" panose="020B0604020202020204" pitchFamily="34" charset="0"/>
                <a:cs typeface="Arial" panose="020B0604020202020204" pitchFamily="34" charset="0"/>
              </a:rPr>
              <a:t>Assume </a:t>
            </a:r>
            <a:r>
              <a:rPr lang="en-US" altLang="en-US" b="1" dirty="0" smtClean="0">
                <a:solidFill>
                  <a:schemeClr val="tx1"/>
                </a:solidFill>
                <a:latin typeface="Arial" panose="020B0604020202020204" pitchFamily="34" charset="0"/>
                <a:cs typeface="Arial" panose="020B0604020202020204" pitchFamily="34" charset="0"/>
              </a:rPr>
              <a:t>ECCC </a:t>
            </a:r>
            <a:r>
              <a:rPr lang="en-US" altLang="en-US" b="1" dirty="0" smtClean="0">
                <a:solidFill>
                  <a:schemeClr val="tx1"/>
                </a:solidFill>
                <a:latin typeface="Arial" panose="020B0604020202020204" pitchFamily="34" charset="0"/>
                <a:cs typeface="Arial" panose="020B0604020202020204" pitchFamily="34" charset="0"/>
              </a:rPr>
              <a:t>runs </a:t>
            </a:r>
            <a:r>
              <a:rPr lang="en-US" altLang="en-US" b="1" dirty="0" smtClean="0">
                <a:solidFill>
                  <a:schemeClr val="tx1"/>
                </a:solidFill>
                <a:latin typeface="Arial" panose="020B0604020202020204" pitchFamily="34" charset="0"/>
                <a:cs typeface="Arial" panose="020B0604020202020204" pitchFamily="34" charset="0"/>
              </a:rPr>
              <a:t>new instruments at </a:t>
            </a:r>
            <a:r>
              <a:rPr lang="en-US" altLang="en-US" b="1" dirty="0">
                <a:solidFill>
                  <a:schemeClr val="tx1"/>
                </a:solidFill>
                <a:latin typeface="Arial" panose="020B0604020202020204" pitchFamily="34" charset="0"/>
                <a:cs typeface="Arial" panose="020B0604020202020204" pitchFamily="34" charset="0"/>
              </a:rPr>
              <a:t>a</a:t>
            </a:r>
            <a:r>
              <a:rPr lang="en-US" altLang="en-US" b="1" dirty="0" smtClean="0">
                <a:solidFill>
                  <a:schemeClr val="tx1"/>
                </a:solidFill>
                <a:latin typeface="Arial" panose="020B0604020202020204" pitchFamily="34" charset="0"/>
                <a:cs typeface="Arial" panose="020B0604020202020204" pitchFamily="34" charset="0"/>
              </a:rPr>
              <a:t> </a:t>
            </a:r>
            <a:r>
              <a:rPr lang="en-US" altLang="en-US" b="1" dirty="0" smtClean="0">
                <a:solidFill>
                  <a:schemeClr val="tx1"/>
                </a:solidFill>
                <a:latin typeface="Arial" panose="020B0604020202020204" pitchFamily="34" charset="0"/>
                <a:cs typeface="Arial" panose="020B0604020202020204" pitchFamily="34" charset="0"/>
              </a:rPr>
              <a:t>site in parallel for </a:t>
            </a:r>
            <a:r>
              <a:rPr lang="en-US" altLang="en-US" b="1" dirty="0" smtClean="0">
                <a:solidFill>
                  <a:schemeClr val="tx1"/>
                </a:solidFill>
                <a:latin typeface="Arial" panose="020B0604020202020204" pitchFamily="34" charset="0"/>
                <a:cs typeface="Arial" panose="020B0604020202020204" pitchFamily="34" charset="0"/>
              </a:rPr>
              <a:t>1-2 years</a:t>
            </a:r>
            <a:r>
              <a:rPr lang="en-US" altLang="en-US" b="1" dirty="0" smtClean="0">
                <a:solidFill>
                  <a:schemeClr val="tx1"/>
                </a:solidFill>
                <a:latin typeface="Arial" panose="020B0604020202020204" pitchFamily="34" charset="0"/>
                <a:cs typeface="Arial" panose="020B0604020202020204" pitchFamily="34" charset="0"/>
              </a:rPr>
              <a:t> </a:t>
            </a:r>
            <a:r>
              <a:rPr lang="en-US" altLang="en-US" b="1" dirty="0" smtClean="0">
                <a:solidFill>
                  <a:schemeClr val="tx1"/>
                </a:solidFill>
                <a:latin typeface="Arial" panose="020B0604020202020204" pitchFamily="34" charset="0"/>
                <a:cs typeface="Arial" panose="020B0604020202020204" pitchFamily="34" charset="0"/>
              </a:rPr>
              <a:t>before new site reports “official” observations</a:t>
            </a:r>
          </a:p>
        </p:txBody>
      </p:sp>
    </p:spTree>
    <p:extLst>
      <p:ext uri="{BB962C8B-B14F-4D97-AF65-F5344CB8AC3E}">
        <p14:creationId xmlns:p14="http://schemas.microsoft.com/office/powerpoint/2010/main" val="24074291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28</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Fort Smith Area Fire History</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152400" y="990600"/>
            <a:ext cx="8839200" cy="1692771"/>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Fire history</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Why are no fires near the town? Suppression, fuel types?</a:t>
            </a:r>
            <a:endParaRPr lang="en-CA" b="1" dirty="0" smtClean="0">
              <a:solidFill>
                <a:schemeClr val="tx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4114800" y="3314557"/>
            <a:ext cx="4793227" cy="2781443"/>
          </a:xfrm>
          <a:prstGeom prst="rect">
            <a:avLst/>
          </a:prstGeom>
          <a:ln w="12700">
            <a:solidFill>
              <a:srgbClr val="2D2DB9"/>
            </a:solidFill>
          </a:ln>
        </p:spPr>
      </p:pic>
      <p:grpSp>
        <p:nvGrpSpPr>
          <p:cNvPr id="8" name="Group 7"/>
          <p:cNvGrpSpPr/>
          <p:nvPr/>
        </p:nvGrpSpPr>
        <p:grpSpPr>
          <a:xfrm>
            <a:off x="304800" y="2743200"/>
            <a:ext cx="3590982" cy="3118709"/>
            <a:chOff x="685800" y="2721865"/>
            <a:chExt cx="3590982" cy="3118709"/>
          </a:xfrm>
        </p:grpSpPr>
        <p:pic>
          <p:nvPicPr>
            <p:cNvPr id="6" name="Picture 5"/>
            <p:cNvPicPr>
              <a:picLocks noChangeAspect="1"/>
            </p:cNvPicPr>
            <p:nvPr/>
          </p:nvPicPr>
          <p:blipFill>
            <a:blip r:embed="rId4"/>
            <a:stretch>
              <a:fillRect/>
            </a:stretch>
          </p:blipFill>
          <p:spPr>
            <a:xfrm>
              <a:off x="685800" y="2721865"/>
              <a:ext cx="3590982" cy="3118709"/>
            </a:xfrm>
            <a:prstGeom prst="rect">
              <a:avLst/>
            </a:prstGeom>
            <a:ln w="12700">
              <a:solidFill>
                <a:srgbClr val="C00000"/>
              </a:solidFill>
            </a:ln>
          </p:spPr>
        </p:pic>
        <p:cxnSp>
          <p:nvCxnSpPr>
            <p:cNvPr id="9" name="Straight Arrow Connector 8"/>
            <p:cNvCxnSpPr/>
            <p:nvPr/>
          </p:nvCxnSpPr>
          <p:spPr bwMode="auto">
            <a:xfrm>
              <a:off x="2286000" y="4495800"/>
              <a:ext cx="228600" cy="944353"/>
            </a:xfrm>
            <a:prstGeom prst="straightConnector1">
              <a:avLst/>
            </a:prstGeom>
            <a:solidFill>
              <a:schemeClr val="accent1"/>
            </a:solidFill>
            <a:ln w="63500" cap="flat" cmpd="sng" algn="ctr">
              <a:solidFill>
                <a:srgbClr val="C00000"/>
              </a:solidFill>
              <a:prstDash val="solid"/>
              <a:round/>
              <a:headEnd type="triangl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5915909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990600"/>
            <a:ext cx="5486400" cy="5486400"/>
          </a:xfrm>
          <a:prstGeom prst="rect">
            <a:avLst/>
          </a:prstGeom>
        </p:spPr>
      </p:pic>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29</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Noon Temperature &gt;= 25C</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228600" y="990600"/>
            <a:ext cx="3429000" cy="5262979"/>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Any apparent increasing or decreasing trends?</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Are the clusters increasing or decreasing in density?</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US" altLang="en-US" sz="2800" b="1" dirty="0">
                <a:solidFill>
                  <a:schemeClr val="tx1"/>
                </a:solidFill>
                <a:latin typeface="Arial" panose="020B0604020202020204" pitchFamily="34" charset="0"/>
                <a:cs typeface="Arial" panose="020B0604020202020204" pitchFamily="34" charset="0"/>
              </a:rPr>
              <a:t>Big NT fire years in 2013-15, </a:t>
            </a:r>
            <a:r>
              <a:rPr lang="en-US" altLang="en-US" sz="2800" b="1" dirty="0" smtClean="0">
                <a:solidFill>
                  <a:schemeClr val="tx1"/>
                </a:solidFill>
                <a:latin typeface="Arial" panose="020B0604020202020204" pitchFamily="34" charset="0"/>
                <a:cs typeface="Arial" panose="020B0604020202020204" pitchFamily="34" charset="0"/>
              </a:rPr>
              <a:t>2017</a:t>
            </a:r>
            <a:endParaRPr lang="en-US" altLang="en-US" sz="2800" b="1" dirty="0">
              <a:solidFill>
                <a:schemeClr val="tx1"/>
              </a:solidFill>
              <a:latin typeface="Arial" panose="020B0604020202020204" pitchFamily="34" charset="0"/>
              <a:cs typeface="Arial" panose="020B0604020202020204" pitchFamily="34" charset="0"/>
            </a:endParaRPr>
          </a:p>
        </p:txBody>
      </p:sp>
      <p:cxnSp>
        <p:nvCxnSpPr>
          <p:cNvPr id="9" name="Straight Arrow Connector 8"/>
          <p:cNvCxnSpPr/>
          <p:nvPr/>
        </p:nvCxnSpPr>
        <p:spPr bwMode="auto">
          <a:xfrm flipV="1">
            <a:off x="4800600" y="2819400"/>
            <a:ext cx="0" cy="1447800"/>
          </a:xfrm>
          <a:prstGeom prst="straightConnector1">
            <a:avLst/>
          </a:prstGeom>
          <a:solidFill>
            <a:schemeClr val="accent1"/>
          </a:solidFill>
          <a:ln w="76200" cap="flat" cmpd="sng" algn="ctr">
            <a:solidFill>
              <a:srgbClr val="C00000"/>
            </a:solidFill>
            <a:prstDash val="solid"/>
            <a:round/>
            <a:headEnd type="triangl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4495800" y="1600200"/>
            <a:ext cx="3429000" cy="1200329"/>
          </a:xfrm>
          <a:prstGeom prst="rect">
            <a:avLst/>
          </a:prstGeom>
          <a:noFill/>
        </p:spPr>
        <p:txBody>
          <a:bodyPr wrap="square" rtlCol="0">
            <a:spAutoFit/>
          </a:bodyPr>
          <a:lstStyle/>
          <a:p>
            <a:r>
              <a:rPr lang="en-CA" b="1" dirty="0" smtClean="0">
                <a:solidFill>
                  <a:srgbClr val="C00000"/>
                </a:solidFill>
                <a:latin typeface="Calibri" panose="020F0502020204030204" pitchFamily="34" charset="0"/>
                <a:cs typeface="Calibri" panose="020F0502020204030204" pitchFamily="34" charset="0"/>
              </a:rPr>
              <a:t>Two cool summers followed the Mt Pinatubo 1991 eruption</a:t>
            </a:r>
            <a:endParaRPr lang="en-CA"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120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3</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Objectives</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228600" y="990600"/>
            <a:ext cx="8610600" cy="4832092"/>
          </a:xfrm>
          <a:prstGeom prst="rect">
            <a:avLst/>
          </a:prstGeom>
          <a:noFill/>
        </p:spPr>
        <p:txBody>
          <a:bodyPr wrap="square" rtlCol="0">
            <a:spAutoFit/>
          </a:bodyPr>
          <a:lstStyle/>
          <a:p>
            <a:pPr marL="173038" indent="-173038">
              <a:buFont typeface="Arial" panose="020B0604020202020204" pitchFamily="34" charset="0"/>
              <a:buChar char="•"/>
            </a:pPr>
            <a:r>
              <a:rPr lang="en-CA" sz="2800" b="1" dirty="0" smtClean="0">
                <a:solidFill>
                  <a:schemeClr val="tx1"/>
                </a:solidFill>
                <a:latin typeface="Arial" panose="020B0604020202020204" pitchFamily="34" charset="0"/>
                <a:cs typeface="Arial" panose="020B0604020202020204" pitchFamily="34" charset="0"/>
              </a:rPr>
              <a:t>Identify some climatic patterns that may affect fire regimes</a:t>
            </a:r>
          </a:p>
          <a:p>
            <a:pPr marL="173038" indent="-173038">
              <a:buFont typeface="Arial" panose="020B0604020202020204" pitchFamily="34" charset="0"/>
              <a:buChar char="•"/>
            </a:pPr>
            <a:endParaRPr lang="en-CA" sz="2800" b="1" dirty="0" smtClean="0">
              <a:solidFill>
                <a:schemeClr val="tx1"/>
              </a:solidFill>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CA" sz="2800" b="1" dirty="0" smtClean="0">
                <a:solidFill>
                  <a:schemeClr val="tx1"/>
                </a:solidFill>
                <a:latin typeface="Arial" panose="020B0604020202020204" pitchFamily="34" charset="0"/>
                <a:cs typeface="Arial" panose="020B0604020202020204" pitchFamily="34" charset="0"/>
              </a:rPr>
              <a:t>Look at some local factors</a:t>
            </a:r>
          </a:p>
          <a:p>
            <a:pPr marL="173038" indent="-173038">
              <a:buFont typeface="Arial" panose="020B0604020202020204" pitchFamily="34" charset="0"/>
              <a:buChar char="•"/>
            </a:pPr>
            <a:endParaRPr lang="en-CA" sz="2800" b="1" dirty="0" smtClean="0">
              <a:solidFill>
                <a:schemeClr val="tx1"/>
              </a:solidFill>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CA" sz="2800" b="1" dirty="0" smtClean="0">
                <a:solidFill>
                  <a:schemeClr val="tx1"/>
                </a:solidFill>
                <a:latin typeface="Arial" panose="020B0604020202020204" pitchFamily="34" charset="0"/>
                <a:cs typeface="Arial" panose="020B0604020202020204" pitchFamily="34" charset="0"/>
              </a:rPr>
              <a:t>Examine weather factors</a:t>
            </a:r>
          </a:p>
          <a:p>
            <a:pPr marL="173038" indent="-173038">
              <a:buFont typeface="Arial" panose="020B0604020202020204" pitchFamily="34" charset="0"/>
              <a:buChar char="•"/>
            </a:pPr>
            <a:endParaRPr lang="en-CA" sz="2800" b="1" dirty="0" smtClean="0">
              <a:solidFill>
                <a:schemeClr val="tx1"/>
              </a:solidFill>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CA" altLang="en-US" sz="2800" b="1" dirty="0" smtClean="0">
                <a:solidFill>
                  <a:schemeClr val="tx1"/>
                </a:solidFill>
                <a:latin typeface="Arial" panose="020B0604020202020204" pitchFamily="34" charset="0"/>
                <a:cs typeface="Arial" panose="020B0604020202020204" pitchFamily="34" charset="0"/>
              </a:rPr>
              <a:t>Construct </a:t>
            </a:r>
            <a:r>
              <a:rPr lang="en-CA" altLang="en-US" sz="2800" b="1" dirty="0">
                <a:solidFill>
                  <a:schemeClr val="tx1"/>
                </a:solidFill>
                <a:latin typeface="Arial" panose="020B0604020202020204" pitchFamily="34" charset="0"/>
                <a:cs typeface="Arial" panose="020B0604020202020204" pitchFamily="34" charset="0"/>
              </a:rPr>
              <a:t>a </a:t>
            </a:r>
            <a:r>
              <a:rPr lang="en-CA" altLang="en-US" sz="2800" b="1" dirty="0" smtClean="0">
                <a:solidFill>
                  <a:schemeClr val="tx1"/>
                </a:solidFill>
                <a:latin typeface="Arial" panose="020B0604020202020204" pitchFamily="34" charset="0"/>
                <a:cs typeface="Arial" panose="020B0604020202020204" pitchFamily="34" charset="0"/>
              </a:rPr>
              <a:t>simple example climatology</a:t>
            </a:r>
          </a:p>
          <a:p>
            <a:pPr marL="173038" indent="-173038">
              <a:buFont typeface="Arial" panose="020B0604020202020204" pitchFamily="34" charset="0"/>
              <a:buChar char="•"/>
            </a:pPr>
            <a:endParaRPr lang="en-CA" altLang="en-US" sz="2800" b="1" dirty="0">
              <a:solidFill>
                <a:schemeClr val="tx1"/>
              </a:solidFill>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CA" altLang="en-US" sz="2800" b="1" i="1" dirty="0">
                <a:solidFill>
                  <a:srgbClr val="FF0000"/>
                </a:solidFill>
                <a:latin typeface="Arial" panose="020B0604020202020204" pitchFamily="34" charset="0"/>
                <a:cs typeface="Arial" panose="020B0604020202020204" pitchFamily="34" charset="0"/>
              </a:rPr>
              <a:t>E</a:t>
            </a:r>
            <a:r>
              <a:rPr lang="en-CA" altLang="en-US" sz="2800" b="1" i="1" dirty="0" smtClean="0">
                <a:solidFill>
                  <a:srgbClr val="FF0000"/>
                </a:solidFill>
                <a:latin typeface="Arial" panose="020B0604020202020204" pitchFamily="34" charset="0"/>
                <a:cs typeface="Arial" panose="020B0604020202020204" pitchFamily="34" charset="0"/>
              </a:rPr>
              <a:t>xtreme </a:t>
            </a:r>
            <a:r>
              <a:rPr lang="en-CA" altLang="en-US" sz="2800" b="1" i="1" dirty="0">
                <a:solidFill>
                  <a:srgbClr val="FF0000"/>
                </a:solidFill>
                <a:latin typeface="Arial" panose="020B0604020202020204" pitchFamily="34" charset="0"/>
                <a:cs typeface="Arial" panose="020B0604020202020204" pitchFamily="34" charset="0"/>
              </a:rPr>
              <a:t>fire </a:t>
            </a:r>
            <a:r>
              <a:rPr lang="en-CA" altLang="en-US" sz="2800" b="1" i="1" dirty="0" smtClean="0">
                <a:solidFill>
                  <a:srgbClr val="FF0000"/>
                </a:solidFill>
                <a:latin typeface="Arial" panose="020B0604020202020204" pitchFamily="34" charset="0"/>
                <a:cs typeface="Arial" panose="020B0604020202020204" pitchFamily="34" charset="0"/>
              </a:rPr>
              <a:t>behaviour is exciting but we are interested in all fires here</a:t>
            </a:r>
            <a:endParaRPr lang="en-CA" sz="2800" b="1"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34906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762000"/>
            <a:ext cx="5486400" cy="54864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762000"/>
            <a:ext cx="5486400" cy="5486400"/>
          </a:xfrm>
          <a:prstGeom prst="rect">
            <a:avLst/>
          </a:prstGeom>
        </p:spPr>
      </p:pic>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30</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Noon Relative Humidity at 2202200</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228600" y="990600"/>
            <a:ext cx="3581400" cy="954107"/>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a:solidFill>
                  <a:schemeClr val="tx1"/>
                </a:solidFill>
                <a:latin typeface="Arial" panose="020B0604020202020204" pitchFamily="34" charset="0"/>
                <a:cs typeface="Arial" panose="020B0604020202020204" pitchFamily="34" charset="0"/>
              </a:rPr>
              <a:t>T</a:t>
            </a:r>
            <a:r>
              <a:rPr lang="en-US" altLang="en-US" sz="2800" b="1" dirty="0" smtClean="0">
                <a:solidFill>
                  <a:schemeClr val="tx1"/>
                </a:solidFill>
                <a:latin typeface="Arial" panose="020B0604020202020204" pitchFamily="34" charset="0"/>
                <a:cs typeface="Arial" panose="020B0604020202020204" pitchFamily="34" charset="0"/>
              </a:rPr>
              <a:t>rends?</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p:txBody>
      </p:sp>
      <p:sp>
        <p:nvSpPr>
          <p:cNvPr id="9" name="TextBox 8"/>
          <p:cNvSpPr txBox="1"/>
          <p:nvPr/>
        </p:nvSpPr>
        <p:spPr>
          <a:xfrm>
            <a:off x="152400" y="1994118"/>
            <a:ext cx="3581400" cy="1815882"/>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smtClean="0">
                <a:solidFill>
                  <a:srgbClr val="C00000"/>
                </a:solidFill>
                <a:latin typeface="Arial" panose="020B0604020202020204" pitchFamily="34" charset="0"/>
                <a:cs typeface="Arial" panose="020B0604020202020204" pitchFamily="34" charset="0"/>
              </a:rPr>
              <a:t>Plot of all noon RH: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smtClean="0">
                <a:solidFill>
                  <a:srgbClr val="C00000"/>
                </a:solidFill>
                <a:latin typeface="Arial" panose="020B0604020202020204" pitchFamily="34" charset="0"/>
                <a:cs typeface="Arial" panose="020B0604020202020204" pitchFamily="34" charset="0"/>
              </a:rPr>
              <a:t>Weird pattern in the 90-100% range post-2010</a:t>
            </a:r>
          </a:p>
        </p:txBody>
      </p:sp>
    </p:spTree>
    <p:extLst>
      <p:ext uri="{BB962C8B-B14F-4D97-AF65-F5344CB8AC3E}">
        <p14:creationId xmlns:p14="http://schemas.microsoft.com/office/powerpoint/2010/main" val="341579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dirty="0"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31</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Wind</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381000" y="263100"/>
            <a:ext cx="2408347" cy="4154984"/>
          </a:xfrm>
          <a:prstGeom prst="rect">
            <a:avLst/>
          </a:prstGeom>
          <a:noFill/>
        </p:spPr>
        <p:txBody>
          <a:bodyPr wrap="square" rtlCol="0">
            <a:spAutoFit/>
          </a:bodyPr>
          <a:lstStyle/>
          <a:p>
            <a:pPr marL="173038" indent="-173038">
              <a:buFont typeface="Arial" panose="020B0604020202020204" pitchFamily="34" charset="0"/>
              <a:buChar char="•"/>
            </a:pPr>
            <a:r>
              <a:rPr lang="en-US" altLang="en-US" b="1" dirty="0" smtClean="0">
                <a:solidFill>
                  <a:srgbClr val="0070C0"/>
                </a:solidFill>
                <a:latin typeface="Arial" panose="020B0604020202020204" pitchFamily="34" charset="0"/>
                <a:cs typeface="Arial" panose="020B0604020202020204" pitchFamily="34" charset="0"/>
              </a:rPr>
              <a:t>Sorry, I couldn’t create a true wind rose!!</a:t>
            </a:r>
          </a:p>
          <a:p>
            <a:pPr marL="173038" indent="-173038">
              <a:buFont typeface="Arial" panose="020B0604020202020204" pitchFamily="34" charset="0"/>
              <a:buChar char="•"/>
            </a:pPr>
            <a:endParaRPr lang="en-US" altLang="en-US" b="1" dirty="0">
              <a:solidFill>
                <a:srgbClr val="0070C0"/>
              </a:solidFill>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D</a:t>
            </a:r>
            <a:r>
              <a:rPr lang="en-US" altLang="en-US" b="1" dirty="0" smtClean="0">
                <a:solidFill>
                  <a:srgbClr val="0070C0"/>
                </a:solidFill>
                <a:latin typeface="Arial" panose="020B0604020202020204" pitchFamily="34" charset="0"/>
                <a:cs typeface="Arial" panose="020B0604020202020204" pitchFamily="34" charset="0"/>
              </a:rPr>
              <a:t>irection histograms are scaled to the North (most common)</a:t>
            </a:r>
          </a:p>
        </p:txBody>
      </p:sp>
      <p:grpSp>
        <p:nvGrpSpPr>
          <p:cNvPr id="72" name="Group 71"/>
          <p:cNvGrpSpPr/>
          <p:nvPr/>
        </p:nvGrpSpPr>
        <p:grpSpPr>
          <a:xfrm>
            <a:off x="2743200" y="381000"/>
            <a:ext cx="6331702" cy="6270486"/>
            <a:chOff x="2743200" y="381000"/>
            <a:chExt cx="6331702" cy="6270486"/>
          </a:xfrm>
        </p:grpSpPr>
        <p:cxnSp>
          <p:nvCxnSpPr>
            <p:cNvPr id="9" name="Straight Connector 8"/>
            <p:cNvCxnSpPr/>
            <p:nvPr/>
          </p:nvCxnSpPr>
          <p:spPr bwMode="auto">
            <a:xfrm flipV="1">
              <a:off x="3210600" y="3505200"/>
              <a:ext cx="5400000" cy="0"/>
            </a:xfrm>
            <a:prstGeom prst="line">
              <a:avLst/>
            </a:prstGeom>
            <a:solidFill>
              <a:schemeClr val="accent1"/>
            </a:solidFill>
            <a:ln w="2540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5829300" y="762000"/>
              <a:ext cx="38100" cy="5400000"/>
            </a:xfrm>
            <a:prstGeom prst="line">
              <a:avLst/>
            </a:prstGeom>
            <a:solidFill>
              <a:schemeClr val="accent1"/>
            </a:solidFill>
            <a:ln w="1905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5829300" y="848400"/>
              <a:ext cx="38100" cy="5400000"/>
            </a:xfrm>
            <a:prstGeom prst="line">
              <a:avLst/>
            </a:prstGeom>
            <a:solidFill>
              <a:schemeClr val="accent1"/>
            </a:solidFill>
            <a:ln w="19050" cap="flat" cmpd="sng" algn="ctr">
              <a:solidFill>
                <a:schemeClr val="tx1"/>
              </a:solidFill>
              <a:prstDash val="solid"/>
              <a:round/>
              <a:headEnd type="none" w="med" len="med"/>
              <a:tailEnd type="none" w="med" len="med"/>
            </a:ln>
            <a:effectLst/>
            <a:scene3d>
              <a:camera prst="orthographicFront">
                <a:rot lat="0" lon="0" rev="135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5791200" y="848400"/>
              <a:ext cx="38100" cy="5400000"/>
            </a:xfrm>
            <a:prstGeom prst="line">
              <a:avLst/>
            </a:prstGeom>
            <a:solidFill>
              <a:schemeClr val="accent1"/>
            </a:solidFill>
            <a:ln w="19050" cap="flat" cmpd="sng" algn="ctr">
              <a:solidFill>
                <a:schemeClr val="tx1"/>
              </a:solidFill>
              <a:prstDash val="solid"/>
              <a:round/>
              <a:headEnd type="none" w="med" len="med"/>
              <a:tailEnd type="none" w="med" len="med"/>
            </a:ln>
            <a:effectLst/>
            <a:scene3d>
              <a:camera prst="orthographicFront">
                <a:rot lat="0" lon="0" rev="2025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a:off x="5829300" y="762000"/>
              <a:ext cx="38100" cy="5400000"/>
            </a:xfrm>
            <a:prstGeom prst="line">
              <a:avLst/>
            </a:prstGeom>
            <a:solidFill>
              <a:schemeClr val="accent1"/>
            </a:solidFill>
            <a:ln w="19050" cap="flat" cmpd="sng" algn="ctr">
              <a:solidFill>
                <a:schemeClr val="bg1">
                  <a:lumMod val="85000"/>
                </a:schemeClr>
              </a:solidFill>
              <a:prstDash val="solid"/>
              <a:round/>
              <a:headEnd type="none" w="med" len="med"/>
              <a:tailEnd type="none" w="med" len="med"/>
            </a:ln>
            <a:effectLst/>
            <a:scene3d>
              <a:camera prst="orthographicFront">
                <a:rot lat="0" lon="0" rev="1890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V="1">
              <a:off x="3124200" y="3505200"/>
              <a:ext cx="5400000" cy="0"/>
            </a:xfrm>
            <a:prstGeom prst="line">
              <a:avLst/>
            </a:prstGeom>
            <a:solidFill>
              <a:schemeClr val="accent1"/>
            </a:solidFill>
            <a:ln w="19050" cap="flat" cmpd="sng" algn="ctr">
              <a:solidFill>
                <a:schemeClr val="tx1"/>
              </a:solidFill>
              <a:prstDash val="solid"/>
              <a:round/>
              <a:headEnd type="none" w="med" len="med"/>
              <a:tailEnd type="none" w="med" len="med"/>
            </a:ln>
            <a:effectLst/>
            <a:scene3d>
              <a:camera prst="orthographicFront">
                <a:rot lat="0" lon="0" rev="135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V="1">
              <a:off x="3200400" y="3505200"/>
              <a:ext cx="5400000" cy="0"/>
            </a:xfrm>
            <a:prstGeom prst="line">
              <a:avLst/>
            </a:prstGeom>
            <a:solidFill>
              <a:schemeClr val="accent1"/>
            </a:solidFill>
            <a:ln w="19050" cap="flat" cmpd="sng" algn="ctr">
              <a:solidFill>
                <a:schemeClr val="tx1"/>
              </a:solidFill>
              <a:prstDash val="solid"/>
              <a:round/>
              <a:headEnd type="none" w="med" len="med"/>
              <a:tailEnd type="none" w="med" len="med"/>
            </a:ln>
            <a:effectLst/>
            <a:scene3d>
              <a:camera prst="orthographicFront">
                <a:rot lat="0" lon="0" rev="2025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flipV="1">
              <a:off x="3200400" y="3505200"/>
              <a:ext cx="5400000" cy="0"/>
            </a:xfrm>
            <a:prstGeom prst="line">
              <a:avLst/>
            </a:prstGeom>
            <a:solidFill>
              <a:schemeClr val="accent1"/>
            </a:solidFill>
            <a:ln w="19050" cap="flat" cmpd="sng" algn="ctr">
              <a:solidFill>
                <a:schemeClr val="bg1">
                  <a:lumMod val="85000"/>
                </a:schemeClr>
              </a:solidFill>
              <a:prstDash val="solid"/>
              <a:round/>
              <a:headEnd type="none" w="med" len="med"/>
              <a:tailEnd type="none" w="med" len="med"/>
            </a:ln>
            <a:effectLst/>
            <a:scene3d>
              <a:camera prst="orthographicFront">
                <a:rot lat="0" lon="0" rev="1890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2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893" t="27589" r="27351" b="15721"/>
            <a:stretch/>
          </p:blipFill>
          <p:spPr>
            <a:xfrm rot="2344864">
              <a:off x="6676761" y="2161382"/>
              <a:ext cx="458281" cy="492455"/>
            </a:xfrm>
            <a:prstGeom prst="rect">
              <a:avLst/>
            </a:prstGeom>
          </p:spPr>
        </p:pic>
        <p:sp>
          <p:nvSpPr>
            <p:cNvPr id="23" name="TextBox 22"/>
            <p:cNvSpPr txBox="1"/>
            <p:nvPr/>
          </p:nvSpPr>
          <p:spPr>
            <a:xfrm rot="2513182">
              <a:off x="7619640" y="1013031"/>
              <a:ext cx="612668" cy="707886"/>
            </a:xfrm>
            <a:prstGeom prst="rect">
              <a:avLst/>
            </a:prstGeom>
            <a:noFill/>
          </p:spPr>
          <p:txBody>
            <a:bodyPr wrap="none" rtlCol="0">
              <a:spAutoFit/>
            </a:bodyPr>
            <a:lstStyle/>
            <a:p>
              <a:r>
                <a:rPr lang="en-CA" sz="2000" b="1" dirty="0" smtClean="0">
                  <a:solidFill>
                    <a:schemeClr val="tx1"/>
                  </a:solidFill>
                  <a:latin typeface="Arial" panose="020B0604020202020204" pitchFamily="34" charset="0"/>
                  <a:cs typeface="Arial" panose="020B0604020202020204" pitchFamily="34" charset="0"/>
                </a:rPr>
                <a:t>NE</a:t>
              </a:r>
            </a:p>
            <a:p>
              <a:r>
                <a:rPr lang="en-CA" sz="2000" b="1" dirty="0" smtClean="0">
                  <a:solidFill>
                    <a:schemeClr val="tx1"/>
                  </a:solidFill>
                  <a:latin typeface="Arial" panose="020B0604020202020204" pitchFamily="34" charset="0"/>
                  <a:cs typeface="Arial" panose="020B0604020202020204" pitchFamily="34" charset="0"/>
                </a:rPr>
                <a:t>423</a:t>
              </a:r>
              <a:endParaRPr lang="en-CA" sz="2000" b="1" dirty="0">
                <a:solidFill>
                  <a:schemeClr val="tx1"/>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8491" t="23016" r="38199" b="15566"/>
            <a:stretch/>
          </p:blipFill>
          <p:spPr>
            <a:xfrm>
              <a:off x="5380147" y="762000"/>
              <a:ext cx="990067" cy="1404016"/>
            </a:xfrm>
            <a:prstGeom prst="rect">
              <a:avLst/>
            </a:prstGeom>
          </p:spPr>
        </p:pic>
        <p:sp>
          <p:nvSpPr>
            <p:cNvPr id="25" name="TextBox 24"/>
            <p:cNvSpPr txBox="1"/>
            <p:nvPr/>
          </p:nvSpPr>
          <p:spPr>
            <a:xfrm>
              <a:off x="5635732" y="381000"/>
              <a:ext cx="612668" cy="707886"/>
            </a:xfrm>
            <a:prstGeom prst="rect">
              <a:avLst/>
            </a:prstGeom>
            <a:noFill/>
          </p:spPr>
          <p:txBody>
            <a:bodyPr wrap="none" rtlCol="0">
              <a:spAutoFit/>
            </a:bodyPr>
            <a:lstStyle/>
            <a:p>
              <a:r>
                <a:rPr lang="en-CA" sz="2000" b="1" dirty="0" smtClean="0">
                  <a:solidFill>
                    <a:schemeClr val="tx1"/>
                  </a:solidFill>
                  <a:latin typeface="Arial" panose="020B0604020202020204" pitchFamily="34" charset="0"/>
                  <a:cs typeface="Arial" panose="020B0604020202020204" pitchFamily="34" charset="0"/>
                </a:rPr>
                <a:t>N</a:t>
              </a:r>
            </a:p>
            <a:p>
              <a:r>
                <a:rPr lang="en-CA" sz="2000" b="1" dirty="0" smtClean="0">
                  <a:solidFill>
                    <a:schemeClr val="tx1"/>
                  </a:solidFill>
                  <a:latin typeface="Arial" panose="020B0604020202020204" pitchFamily="34" charset="0"/>
                  <a:cs typeface="Arial" panose="020B0604020202020204" pitchFamily="34" charset="0"/>
                </a:rPr>
                <a:t>962</a:t>
              </a:r>
              <a:endParaRPr lang="en-CA" sz="2000" b="1" dirty="0">
                <a:solidFill>
                  <a:schemeClr val="tx1"/>
                </a:solidFill>
                <a:latin typeface="Arial" panose="020B0604020202020204" pitchFamily="34" charset="0"/>
                <a:cs typeface="Arial" panose="020B0604020202020204" pitchFamily="34" charset="0"/>
              </a:endParaRPr>
            </a:p>
          </p:txBody>
        </p:sp>
        <p:pic>
          <p:nvPicPr>
            <p:cNvPr id="26" name="Picture 2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0856" t="30888" r="27172" b="15565"/>
            <a:stretch/>
          </p:blipFill>
          <p:spPr>
            <a:xfrm rot="8121283">
              <a:off x="6567716" y="4267551"/>
              <a:ext cx="926702" cy="954786"/>
            </a:xfrm>
            <a:prstGeom prst="rect">
              <a:avLst/>
            </a:prstGeom>
          </p:spPr>
        </p:pic>
        <p:pic>
          <p:nvPicPr>
            <p:cNvPr id="27" name="Picture 2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856" t="26954" r="38198" b="15564"/>
            <a:stretch/>
          </p:blipFill>
          <p:spPr>
            <a:xfrm rot="5400000">
              <a:off x="7154643" y="3252588"/>
              <a:ext cx="336969" cy="473054"/>
            </a:xfrm>
            <a:prstGeom prst="rect">
              <a:avLst/>
            </a:prstGeom>
          </p:spPr>
        </p:pic>
        <p:sp>
          <p:nvSpPr>
            <p:cNvPr id="28" name="TextBox 27"/>
            <p:cNvSpPr txBox="1"/>
            <p:nvPr/>
          </p:nvSpPr>
          <p:spPr>
            <a:xfrm rot="2513182">
              <a:off x="8462234" y="3154065"/>
              <a:ext cx="612668" cy="707886"/>
            </a:xfrm>
            <a:prstGeom prst="rect">
              <a:avLst/>
            </a:prstGeom>
            <a:noFill/>
            <a:scene3d>
              <a:camera prst="orthographicFront">
                <a:rot lat="0" lon="0" rev="2400000"/>
              </a:camera>
              <a:lightRig rig="threePt" dir="t"/>
            </a:scene3d>
          </p:spPr>
          <p:txBody>
            <a:bodyPr wrap="none" rtlCol="0">
              <a:spAutoFit/>
            </a:bodyPr>
            <a:lstStyle/>
            <a:p>
              <a:r>
                <a:rPr lang="en-CA" sz="2000" b="1" dirty="0" smtClean="0">
                  <a:solidFill>
                    <a:schemeClr val="tx1"/>
                  </a:solidFill>
                  <a:latin typeface="Arial" panose="020B0604020202020204" pitchFamily="34" charset="0"/>
                  <a:cs typeface="Arial" panose="020B0604020202020204" pitchFamily="34" charset="0"/>
                </a:rPr>
                <a:t>E</a:t>
              </a:r>
            </a:p>
            <a:p>
              <a:r>
                <a:rPr lang="en-CA" sz="2000" b="1" dirty="0" smtClean="0">
                  <a:solidFill>
                    <a:schemeClr val="tx1"/>
                  </a:solidFill>
                  <a:latin typeface="Arial" panose="020B0604020202020204" pitchFamily="34" charset="0"/>
                  <a:cs typeface="Arial" panose="020B0604020202020204" pitchFamily="34" charset="0"/>
                </a:rPr>
                <a:t>413</a:t>
              </a:r>
              <a:endParaRPr lang="en-CA" sz="2000" b="1" dirty="0">
                <a:solidFill>
                  <a:schemeClr val="tx1"/>
                </a:solidFill>
                <a:latin typeface="Arial" panose="020B0604020202020204" pitchFamily="34" charset="0"/>
                <a:cs typeface="Arial" panose="020B0604020202020204" pitchFamily="34" charset="0"/>
              </a:endParaRPr>
            </a:p>
          </p:txBody>
        </p:sp>
        <p:sp>
          <p:nvSpPr>
            <p:cNvPr id="29" name="TextBox 28"/>
            <p:cNvSpPr txBox="1"/>
            <p:nvPr/>
          </p:nvSpPr>
          <p:spPr>
            <a:xfrm rot="18700493">
              <a:off x="7607703" y="5213950"/>
              <a:ext cx="612668" cy="707886"/>
            </a:xfrm>
            <a:prstGeom prst="rect">
              <a:avLst/>
            </a:prstGeom>
            <a:noFill/>
          </p:spPr>
          <p:txBody>
            <a:bodyPr wrap="none" rtlCol="0">
              <a:spAutoFit/>
            </a:bodyPr>
            <a:lstStyle/>
            <a:p>
              <a:r>
                <a:rPr lang="en-CA" sz="2000" b="1" dirty="0" smtClean="0">
                  <a:solidFill>
                    <a:schemeClr val="tx1"/>
                  </a:solidFill>
                  <a:latin typeface="Arial" panose="020B0604020202020204" pitchFamily="34" charset="0"/>
                  <a:cs typeface="Arial" panose="020B0604020202020204" pitchFamily="34" charset="0"/>
                </a:rPr>
                <a:t>SE</a:t>
              </a:r>
            </a:p>
            <a:p>
              <a:r>
                <a:rPr lang="en-CA" sz="2000" b="1" dirty="0" smtClean="0">
                  <a:solidFill>
                    <a:schemeClr val="tx1"/>
                  </a:solidFill>
                  <a:latin typeface="Arial" panose="020B0604020202020204" pitchFamily="34" charset="0"/>
                  <a:cs typeface="Arial" panose="020B0604020202020204" pitchFamily="34" charset="0"/>
                </a:rPr>
                <a:t>745</a:t>
              </a:r>
              <a:endParaRPr lang="en-CA" sz="2000" b="1" dirty="0">
                <a:solidFill>
                  <a:schemeClr val="tx1"/>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8341" t="32863" r="24964" b="15957"/>
            <a:stretch/>
          </p:blipFill>
          <p:spPr>
            <a:xfrm rot="10800000">
              <a:off x="5334001" y="4779019"/>
              <a:ext cx="1036838" cy="935980"/>
            </a:xfrm>
            <a:prstGeom prst="rect">
              <a:avLst/>
            </a:prstGeom>
          </p:spPr>
        </p:pic>
        <p:sp>
          <p:nvSpPr>
            <p:cNvPr id="31" name="TextBox 30"/>
            <p:cNvSpPr txBox="1"/>
            <p:nvPr/>
          </p:nvSpPr>
          <p:spPr>
            <a:xfrm>
              <a:off x="5670000" y="5943600"/>
              <a:ext cx="612668" cy="707886"/>
            </a:xfrm>
            <a:prstGeom prst="rect">
              <a:avLst/>
            </a:prstGeom>
            <a:noFill/>
          </p:spPr>
          <p:txBody>
            <a:bodyPr wrap="none" rtlCol="0">
              <a:spAutoFit/>
            </a:bodyPr>
            <a:lstStyle/>
            <a:p>
              <a:r>
                <a:rPr lang="en-CA" sz="2000" b="1" dirty="0" smtClean="0">
                  <a:solidFill>
                    <a:schemeClr val="tx1"/>
                  </a:solidFill>
                  <a:latin typeface="Arial" panose="020B0604020202020204" pitchFamily="34" charset="0"/>
                  <a:cs typeface="Arial" panose="020B0604020202020204" pitchFamily="34" charset="0"/>
                </a:rPr>
                <a:t>S</a:t>
              </a:r>
            </a:p>
            <a:p>
              <a:r>
                <a:rPr lang="en-CA" sz="2000" b="1" dirty="0" smtClean="0">
                  <a:solidFill>
                    <a:schemeClr val="tx1"/>
                  </a:solidFill>
                  <a:latin typeface="Arial" panose="020B0604020202020204" pitchFamily="34" charset="0"/>
                  <a:cs typeface="Arial" panose="020B0604020202020204" pitchFamily="34" charset="0"/>
                </a:rPr>
                <a:t>778</a:t>
              </a:r>
              <a:endParaRPr lang="en-CA" sz="2000" b="1" dirty="0">
                <a:solidFill>
                  <a:schemeClr val="tx1"/>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9124" t="37799" r="6856" b="15743"/>
            <a:stretch/>
          </p:blipFill>
          <p:spPr>
            <a:xfrm rot="13485968">
              <a:off x="4449954" y="4411621"/>
              <a:ext cx="609155" cy="382331"/>
            </a:xfrm>
            <a:prstGeom prst="rect">
              <a:avLst/>
            </a:prstGeom>
          </p:spPr>
        </p:pic>
        <p:sp>
          <p:nvSpPr>
            <p:cNvPr id="33" name="TextBox 32"/>
            <p:cNvSpPr txBox="1"/>
            <p:nvPr/>
          </p:nvSpPr>
          <p:spPr>
            <a:xfrm rot="2670921">
              <a:off x="3645302" y="5050963"/>
              <a:ext cx="612668" cy="707886"/>
            </a:xfrm>
            <a:prstGeom prst="rect">
              <a:avLst/>
            </a:prstGeom>
            <a:noFill/>
          </p:spPr>
          <p:txBody>
            <a:bodyPr wrap="none" rtlCol="0">
              <a:spAutoFit/>
            </a:bodyPr>
            <a:lstStyle/>
            <a:p>
              <a:r>
                <a:rPr lang="en-CA" sz="2000" b="1" dirty="0" smtClean="0">
                  <a:solidFill>
                    <a:schemeClr val="tx1"/>
                  </a:solidFill>
                  <a:latin typeface="Arial" panose="020B0604020202020204" pitchFamily="34" charset="0"/>
                  <a:cs typeface="Arial" panose="020B0604020202020204" pitchFamily="34" charset="0"/>
                </a:rPr>
                <a:t>SW</a:t>
              </a:r>
            </a:p>
            <a:p>
              <a:r>
                <a:rPr lang="en-CA" sz="2000" b="1" dirty="0" smtClean="0">
                  <a:solidFill>
                    <a:schemeClr val="tx1"/>
                  </a:solidFill>
                  <a:latin typeface="Arial" panose="020B0604020202020204" pitchFamily="34" charset="0"/>
                  <a:cs typeface="Arial" panose="020B0604020202020204" pitchFamily="34" charset="0"/>
                </a:rPr>
                <a:t>354</a:t>
              </a:r>
              <a:endParaRPr lang="en-CA" sz="2000" b="1" dirty="0">
                <a:solidFill>
                  <a:schemeClr val="tx1"/>
                </a:solidFill>
                <a:latin typeface="Arial" panose="020B0604020202020204" pitchFamily="34" charset="0"/>
                <a:cs typeface="Arial" panose="020B0604020202020204" pitchFamily="34" charset="0"/>
              </a:endParaRPr>
            </a:p>
          </p:txBody>
        </p:sp>
        <p:pic>
          <p:nvPicPr>
            <p:cNvPr id="34" name="Picture 33"/>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70" t="36403" r="24026" b="15561"/>
            <a:stretch/>
          </p:blipFill>
          <p:spPr>
            <a:xfrm rot="16200000">
              <a:off x="3421651" y="2996225"/>
              <a:ext cx="1073491" cy="922407"/>
            </a:xfrm>
            <a:prstGeom prst="rect">
              <a:avLst/>
            </a:prstGeom>
          </p:spPr>
        </p:pic>
        <p:sp>
          <p:nvSpPr>
            <p:cNvPr id="35" name="TextBox 34"/>
            <p:cNvSpPr txBox="1"/>
            <p:nvPr/>
          </p:nvSpPr>
          <p:spPr>
            <a:xfrm>
              <a:off x="2743200" y="3296338"/>
              <a:ext cx="598497" cy="707886"/>
            </a:xfrm>
            <a:prstGeom prst="rect">
              <a:avLst/>
            </a:prstGeom>
            <a:noFill/>
          </p:spPr>
          <p:txBody>
            <a:bodyPr wrap="none" rtlCol="0">
              <a:spAutoFit/>
            </a:bodyPr>
            <a:lstStyle/>
            <a:p>
              <a:r>
                <a:rPr lang="en-CA" sz="2000" b="1" dirty="0" smtClean="0">
                  <a:solidFill>
                    <a:schemeClr val="tx1"/>
                  </a:solidFill>
                  <a:latin typeface="Arial" panose="020B0604020202020204" pitchFamily="34" charset="0"/>
                  <a:cs typeface="Arial" panose="020B0604020202020204" pitchFamily="34" charset="0"/>
                </a:rPr>
                <a:t>W</a:t>
              </a:r>
            </a:p>
            <a:p>
              <a:r>
                <a:rPr lang="en-CA" sz="2000" b="1" dirty="0" smtClean="0">
                  <a:solidFill>
                    <a:schemeClr val="tx1"/>
                  </a:solidFill>
                  <a:latin typeface="Arial" panose="020B0604020202020204" pitchFamily="34" charset="0"/>
                  <a:cs typeface="Arial" panose="020B0604020202020204" pitchFamily="34" charset="0"/>
                </a:rPr>
                <a:t>811</a:t>
              </a:r>
              <a:endParaRPr lang="en-CA" sz="2000" b="1" dirty="0">
                <a:solidFill>
                  <a:schemeClr val="tx1"/>
                </a:solidFill>
                <a:latin typeface="Arial" panose="020B0604020202020204" pitchFamily="34" charset="0"/>
                <a:cs typeface="Arial" panose="020B0604020202020204" pitchFamily="34" charset="0"/>
              </a:endParaRPr>
            </a:p>
          </p:txBody>
        </p:sp>
        <p:sp>
          <p:nvSpPr>
            <p:cNvPr id="36" name="TextBox 35"/>
            <p:cNvSpPr txBox="1"/>
            <p:nvPr/>
          </p:nvSpPr>
          <p:spPr>
            <a:xfrm rot="19011054">
              <a:off x="3589447" y="1144093"/>
              <a:ext cx="683200" cy="707886"/>
            </a:xfrm>
            <a:prstGeom prst="rect">
              <a:avLst/>
            </a:prstGeom>
            <a:noFill/>
          </p:spPr>
          <p:txBody>
            <a:bodyPr wrap="none" rtlCol="0">
              <a:spAutoFit/>
            </a:bodyPr>
            <a:lstStyle/>
            <a:p>
              <a:r>
                <a:rPr lang="en-CA" sz="2000" b="1" dirty="0" smtClean="0">
                  <a:solidFill>
                    <a:schemeClr val="tx1"/>
                  </a:solidFill>
                  <a:latin typeface="Arial" panose="020B0604020202020204" pitchFamily="34" charset="0"/>
                  <a:cs typeface="Arial" panose="020B0604020202020204" pitchFamily="34" charset="0"/>
                </a:rPr>
                <a:t>NW</a:t>
              </a:r>
            </a:p>
            <a:p>
              <a:r>
                <a:rPr lang="en-CA" sz="2000" b="1" dirty="0" smtClean="0">
                  <a:solidFill>
                    <a:schemeClr val="tx1"/>
                  </a:solidFill>
                  <a:latin typeface="Arial" panose="020B0604020202020204" pitchFamily="34" charset="0"/>
                  <a:cs typeface="Arial" panose="020B0604020202020204" pitchFamily="34" charset="0"/>
                </a:rPr>
                <a:t> 817</a:t>
              </a:r>
              <a:endParaRPr lang="en-CA" sz="2000" b="1" dirty="0">
                <a:solidFill>
                  <a:schemeClr val="tx1"/>
                </a:solidFill>
                <a:latin typeface="Arial" panose="020B0604020202020204" pitchFamily="34" charset="0"/>
                <a:cs typeface="Arial" panose="020B0604020202020204" pitchFamily="34" charset="0"/>
              </a:endParaRPr>
            </a:p>
          </p:txBody>
        </p:sp>
        <p:pic>
          <p:nvPicPr>
            <p:cNvPr id="37" name="Picture 36"/>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83" t="33140" r="26374" b="15678"/>
            <a:stretch/>
          </p:blipFill>
          <p:spPr>
            <a:xfrm rot="18840964">
              <a:off x="4006529" y="1616835"/>
              <a:ext cx="1028154" cy="982817"/>
            </a:xfrm>
            <a:prstGeom prst="rect">
              <a:avLst/>
            </a:prstGeom>
          </p:spPr>
        </p:pic>
        <p:sp>
          <p:nvSpPr>
            <p:cNvPr id="38" name="Oval 37"/>
            <p:cNvSpPr>
              <a:spLocks noChangeAspect="1"/>
            </p:cNvSpPr>
            <p:nvPr/>
          </p:nvSpPr>
          <p:spPr bwMode="auto">
            <a:xfrm>
              <a:off x="4511280" y="2225280"/>
              <a:ext cx="2499120" cy="2499120"/>
            </a:xfrm>
            <a:prstGeom prst="ellipse">
              <a:avLst/>
            </a:prstGeom>
            <a:noFill/>
            <a:ln w="19050" cap="flat" cmpd="sng" algn="ctr">
              <a:solidFill>
                <a:schemeClr val="bg1">
                  <a:lumMod val="8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rgbClr val="FFFF00"/>
                </a:solidFill>
                <a:effectLst/>
                <a:latin typeface="Times New Roman" pitchFamily="18" charset="0"/>
              </a:endParaRPr>
            </a:p>
          </p:txBody>
        </p:sp>
      </p:grpSp>
      <p:grpSp>
        <p:nvGrpSpPr>
          <p:cNvPr id="41" name="Group 40"/>
          <p:cNvGrpSpPr/>
          <p:nvPr/>
        </p:nvGrpSpPr>
        <p:grpSpPr>
          <a:xfrm>
            <a:off x="304800" y="4343400"/>
            <a:ext cx="2747868" cy="2092645"/>
            <a:chOff x="609600" y="4571998"/>
            <a:chExt cx="2747868" cy="2092645"/>
          </a:xfrm>
        </p:grpSpPr>
        <p:pic>
          <p:nvPicPr>
            <p:cNvPr id="39" name="Picture 38"/>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9124" t="37799" r="6856" b="15743"/>
            <a:stretch/>
          </p:blipFill>
          <p:spPr>
            <a:xfrm>
              <a:off x="662032" y="4571998"/>
              <a:ext cx="2538146" cy="1593045"/>
            </a:xfrm>
            <a:prstGeom prst="rect">
              <a:avLst/>
            </a:prstGeom>
            <a:ln w="12700">
              <a:noFill/>
            </a:ln>
          </p:spPr>
        </p:pic>
        <p:sp>
          <p:nvSpPr>
            <p:cNvPr id="40" name="TextBox 39"/>
            <p:cNvSpPr txBox="1"/>
            <p:nvPr/>
          </p:nvSpPr>
          <p:spPr>
            <a:xfrm>
              <a:off x="609600" y="6172200"/>
              <a:ext cx="2747868" cy="492443"/>
            </a:xfrm>
            <a:prstGeom prst="rect">
              <a:avLst/>
            </a:prstGeom>
            <a:noFill/>
            <a:ln w="12700">
              <a:noFill/>
            </a:ln>
          </p:spPr>
          <p:txBody>
            <a:bodyPr wrap="none" rtlCol="0">
              <a:spAutoFit/>
            </a:bodyPr>
            <a:lstStyle/>
            <a:p>
              <a:r>
                <a:rPr lang="en-CA" sz="1200" b="1" dirty="0" smtClean="0">
                  <a:solidFill>
                    <a:srgbClr val="0000FF"/>
                  </a:solidFill>
                  <a:latin typeface="Arial" panose="020B0604020202020204" pitchFamily="34" charset="0"/>
                  <a:cs typeface="Arial" panose="020B0604020202020204" pitchFamily="34" charset="0"/>
                </a:rPr>
                <a:t>0-10</a:t>
              </a:r>
              <a:r>
                <a:rPr lang="en-CA" sz="1200" b="1" dirty="0" smtClean="0">
                  <a:solidFill>
                    <a:srgbClr val="0070C0"/>
                  </a:solidFill>
                  <a:latin typeface="Arial" panose="020B0604020202020204" pitchFamily="34" charset="0"/>
                  <a:cs typeface="Arial" panose="020B0604020202020204" pitchFamily="34" charset="0"/>
                </a:rPr>
                <a:t>  </a:t>
              </a:r>
              <a:r>
                <a:rPr lang="en-CA" sz="1200" b="1" dirty="0" smtClean="0">
                  <a:solidFill>
                    <a:srgbClr val="33CC33"/>
                  </a:solidFill>
                  <a:latin typeface="Arial" panose="020B0604020202020204" pitchFamily="34" charset="0"/>
                  <a:cs typeface="Arial" panose="020B0604020202020204" pitchFamily="34" charset="0"/>
                </a:rPr>
                <a:t>10-20  </a:t>
              </a:r>
              <a:r>
                <a:rPr lang="en-CA" sz="1200" b="1" dirty="0" smtClean="0">
                  <a:solidFill>
                    <a:srgbClr val="FF9933"/>
                  </a:solidFill>
                  <a:latin typeface="Arial" panose="020B0604020202020204" pitchFamily="34" charset="0"/>
                  <a:cs typeface="Arial" panose="020B0604020202020204" pitchFamily="34" charset="0"/>
                </a:rPr>
                <a:t>20-30</a:t>
              </a:r>
              <a:r>
                <a:rPr lang="en-CA" sz="1200" b="1" dirty="0" smtClean="0">
                  <a:solidFill>
                    <a:srgbClr val="0070C0"/>
                  </a:solidFill>
                  <a:latin typeface="Arial" panose="020B0604020202020204" pitchFamily="34" charset="0"/>
                  <a:cs typeface="Arial" panose="020B0604020202020204" pitchFamily="34" charset="0"/>
                </a:rPr>
                <a:t>  </a:t>
              </a:r>
              <a:r>
                <a:rPr lang="en-CA" sz="1200" b="1" dirty="0" smtClean="0">
                  <a:solidFill>
                    <a:srgbClr val="FF0000"/>
                  </a:solidFill>
                  <a:latin typeface="Arial" panose="020B0604020202020204" pitchFamily="34" charset="0"/>
                  <a:cs typeface="Arial" panose="020B0604020202020204" pitchFamily="34" charset="0"/>
                </a:rPr>
                <a:t>30-40</a:t>
              </a:r>
              <a:r>
                <a:rPr lang="en-CA" sz="1200" b="1" dirty="0" smtClean="0">
                  <a:solidFill>
                    <a:srgbClr val="0070C0"/>
                  </a:solidFill>
                  <a:latin typeface="Arial" panose="020B0604020202020204" pitchFamily="34" charset="0"/>
                  <a:cs typeface="Arial" panose="020B0604020202020204" pitchFamily="34" charset="0"/>
                </a:rPr>
                <a:t>  </a:t>
              </a:r>
              <a:r>
                <a:rPr lang="en-CA" sz="1200" b="1" dirty="0" smtClean="0">
                  <a:solidFill>
                    <a:srgbClr val="C00000"/>
                  </a:solidFill>
                  <a:latin typeface="Arial" panose="020B0604020202020204" pitchFamily="34" charset="0"/>
                  <a:cs typeface="Arial" panose="020B0604020202020204" pitchFamily="34" charset="0"/>
                </a:rPr>
                <a:t>40-50</a:t>
              </a:r>
              <a:r>
                <a:rPr lang="en-CA" sz="1200" b="1" dirty="0" smtClean="0">
                  <a:solidFill>
                    <a:srgbClr val="0070C0"/>
                  </a:solidFill>
                  <a:latin typeface="Arial" panose="020B0604020202020204" pitchFamily="34" charset="0"/>
                  <a:cs typeface="Arial" panose="020B0604020202020204" pitchFamily="34" charset="0"/>
                </a:rPr>
                <a:t>  </a:t>
              </a:r>
              <a:r>
                <a:rPr lang="en-CA" sz="1200" b="1" dirty="0" smtClean="0">
                  <a:solidFill>
                    <a:srgbClr val="FF00FF"/>
                  </a:solidFill>
                  <a:latin typeface="Arial" panose="020B0604020202020204" pitchFamily="34" charset="0"/>
                  <a:cs typeface="Arial" panose="020B0604020202020204" pitchFamily="34" charset="0"/>
                </a:rPr>
                <a:t>&gt;50</a:t>
              </a:r>
            </a:p>
            <a:p>
              <a:pPr algn="ctr"/>
              <a:r>
                <a:rPr lang="en-CA" sz="1400" b="1" dirty="0" smtClean="0">
                  <a:solidFill>
                    <a:schemeClr val="tx1"/>
                  </a:solidFill>
                  <a:latin typeface="Arial" panose="020B0604020202020204" pitchFamily="34" charset="0"/>
                  <a:cs typeface="Arial" panose="020B0604020202020204" pitchFamily="34" charset="0"/>
                </a:rPr>
                <a:t>Wind Speed range (km/h)</a:t>
              </a:r>
              <a:endParaRPr lang="en-CA" sz="1400" b="1"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204207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32</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Precipitation Game</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228600" y="990600"/>
            <a:ext cx="8610600" cy="2862322"/>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Guess the </a:t>
            </a:r>
            <a:r>
              <a:rPr lang="en-US" altLang="en-US" sz="2800" b="1" dirty="0" smtClean="0">
                <a:solidFill>
                  <a:srgbClr val="FF3399"/>
                </a:solidFill>
                <a:latin typeface="Arial" panose="020B0604020202020204" pitchFamily="34" charset="0"/>
                <a:cs typeface="Arial" panose="020B0604020202020204" pitchFamily="34" charset="0"/>
              </a:rPr>
              <a:t>approximate</a:t>
            </a:r>
            <a:r>
              <a:rPr lang="en-US" altLang="en-US" sz="2800" b="1" dirty="0" smtClean="0">
                <a:solidFill>
                  <a:schemeClr val="tx1"/>
                </a:solidFill>
                <a:latin typeface="Arial" panose="020B0604020202020204" pitchFamily="34" charset="0"/>
                <a:cs typeface="Arial" panose="020B0604020202020204" pitchFamily="34" charset="0"/>
              </a:rPr>
              <a:t> location of these annual precipitation profiles …</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Shout out your answers!</a:t>
            </a:r>
          </a:p>
          <a:p>
            <a:pPr marL="536575" indent="-173038">
              <a:buFont typeface="Arial" panose="020B0604020202020204" pitchFamily="34" charset="0"/>
              <a:buChar char="•"/>
            </a:pPr>
            <a:endParaRPr lang="en-US" b="1" dirty="0" smtClean="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I will advance the slide and the location will appear in blue under the graph title</a:t>
            </a:r>
            <a:endParaRPr lang="en-CA" b="1"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90687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33</a:t>
            </a:fld>
            <a:endParaRPr lang="en-US" altLang="en-US" dirty="0"/>
          </a:p>
        </p:txBody>
      </p:sp>
      <p:graphicFrame>
        <p:nvGraphicFramePr>
          <p:cNvPr id="6" name="Chart 6"/>
          <p:cNvGraphicFramePr>
            <a:graphicFrameLocks/>
          </p:cNvGraphicFramePr>
          <p:nvPr>
            <p:extLst>
              <p:ext uri="{D42A27DB-BD31-4B8C-83A1-F6EECF244321}">
                <p14:modId xmlns:p14="http://schemas.microsoft.com/office/powerpoint/2010/main" val="2697763915"/>
              </p:ext>
            </p:extLst>
          </p:nvPr>
        </p:nvGraphicFramePr>
        <p:xfrm>
          <a:off x="1651000" y="685800"/>
          <a:ext cx="6045200" cy="4464000"/>
        </p:xfrm>
        <a:graphic>
          <a:graphicData uri="http://schemas.openxmlformats.org/presentationml/2006/ole">
            <mc:AlternateContent xmlns:mc="http://schemas.openxmlformats.org/markup-compatibility/2006">
              <mc:Choice xmlns:v="urn:schemas-microsoft-com:vml" Requires="v">
                <p:oleObj spid="_x0000_s65590" name="Chart" r:id="rId3" imgW="8788499" imgH="6400800" progId="Excel.Chart.8">
                  <p:embed/>
                </p:oleObj>
              </mc:Choice>
              <mc:Fallback>
                <p:oleObj name="Chart" r:id="rId3" imgW="8788499" imgH="6400800" progId="Excel.Chart.8">
                  <p:embed/>
                  <p:pic>
                    <p:nvPicPr>
                      <p:cNvPr id="35844" name="Chart 6"/>
                      <p:cNvPicPr>
                        <a:picLocks noChangeArrowheads="1"/>
                      </p:cNvPicPr>
                      <p:nvPr/>
                    </p:nvPicPr>
                    <p:blipFill>
                      <a:blip r:embed="rId4"/>
                      <a:srcRect/>
                      <a:stretch>
                        <a:fillRect/>
                      </a:stretch>
                    </p:blipFill>
                    <p:spPr bwMode="auto">
                      <a:xfrm>
                        <a:off x="1651000" y="685800"/>
                        <a:ext cx="6045200" cy="44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1955089" y="5328000"/>
            <a:ext cx="5969711" cy="461665"/>
          </a:xfrm>
          <a:prstGeom prst="rect">
            <a:avLst/>
          </a:prstGeom>
          <a:noFill/>
        </p:spPr>
        <p:txBody>
          <a:bodyPr wrap="none">
            <a:spAutoFit/>
          </a:bodyPr>
          <a:lstStyle/>
          <a:p>
            <a:pPr>
              <a:defRPr/>
            </a:pPr>
            <a:r>
              <a:rPr lang="en-CA" b="1" dirty="0">
                <a:solidFill>
                  <a:schemeClr val="tx1">
                    <a:lumMod val="75000"/>
                    <a:lumOff val="25000"/>
                  </a:schemeClr>
                </a:solidFill>
                <a:latin typeface="Arial" panose="020B0604020202020204" pitchFamily="34" charset="0"/>
                <a:cs typeface="Arial" panose="020B0604020202020204" pitchFamily="34" charset="0"/>
              </a:rPr>
              <a:t>Normal Annual Precipitation – </a:t>
            </a:r>
            <a:r>
              <a:rPr lang="en-CA" b="1" dirty="0" smtClean="0">
                <a:solidFill>
                  <a:schemeClr val="tx1">
                    <a:lumMod val="75000"/>
                    <a:lumOff val="25000"/>
                  </a:schemeClr>
                </a:solidFill>
                <a:latin typeface="Arial" panose="020B0604020202020204" pitchFamily="34" charset="0"/>
                <a:cs typeface="Arial" panose="020B0604020202020204" pitchFamily="34" charset="0"/>
              </a:rPr>
              <a:t>2198 </a:t>
            </a:r>
            <a:r>
              <a:rPr lang="en-CA" b="1" dirty="0">
                <a:solidFill>
                  <a:schemeClr val="tx1">
                    <a:lumMod val="75000"/>
                    <a:lumOff val="25000"/>
                  </a:schemeClr>
                </a:solidFill>
                <a:latin typeface="Arial" panose="020B0604020202020204" pitchFamily="34" charset="0"/>
                <a:cs typeface="Arial" panose="020B0604020202020204" pitchFamily="34" charset="0"/>
              </a:rPr>
              <a:t>mm</a:t>
            </a:r>
            <a:endParaRPr lang="en-US"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TextBox 7"/>
          <p:cNvSpPr txBox="1"/>
          <p:nvPr/>
        </p:nvSpPr>
        <p:spPr>
          <a:xfrm>
            <a:off x="3810000" y="1143000"/>
            <a:ext cx="2415085" cy="461665"/>
          </a:xfrm>
          <a:prstGeom prst="rect">
            <a:avLst/>
          </a:prstGeom>
          <a:noFill/>
        </p:spPr>
        <p:txBody>
          <a:bodyPr wrap="none">
            <a:spAutoFit/>
          </a:bodyPr>
          <a:lstStyle/>
          <a:p>
            <a:pPr>
              <a:defRPr/>
            </a:pPr>
            <a:r>
              <a:rPr lang="en-CA" b="1" dirty="0" smtClean="0">
                <a:solidFill>
                  <a:srgbClr val="00B0F0"/>
                </a:solidFill>
              </a:rPr>
              <a:t>Port Alberni, BC</a:t>
            </a:r>
            <a:endParaRPr lang="en-US" b="1" dirty="0">
              <a:solidFill>
                <a:srgbClr val="00B0F0"/>
              </a:solidFill>
            </a:endParaRPr>
          </a:p>
        </p:txBody>
      </p:sp>
      <p:sp>
        <p:nvSpPr>
          <p:cNvPr id="9" name="TextBox 8"/>
          <p:cNvSpPr txBox="1"/>
          <p:nvPr/>
        </p:nvSpPr>
        <p:spPr>
          <a:xfrm>
            <a:off x="1258669" y="1976735"/>
            <a:ext cx="646331" cy="461665"/>
          </a:xfrm>
          <a:prstGeom prst="rect">
            <a:avLst/>
          </a:prstGeom>
          <a:noFill/>
        </p:spPr>
        <p:txBody>
          <a:bodyPr wrap="none" rtlCol="0">
            <a:spAutoFit/>
          </a:bodyPr>
          <a:lstStyle/>
          <a:p>
            <a:r>
              <a:rPr lang="en-CA" dirty="0" smtClean="0">
                <a:solidFill>
                  <a:srgbClr val="2D2DB9"/>
                </a:solidFill>
              </a:rPr>
              <a:t>400</a:t>
            </a:r>
            <a:endParaRPr lang="en-CA" dirty="0">
              <a:solidFill>
                <a:srgbClr val="2D2DB9"/>
              </a:solidFill>
            </a:endParaRPr>
          </a:p>
        </p:txBody>
      </p:sp>
    </p:spTree>
    <p:extLst>
      <p:ext uri="{BB962C8B-B14F-4D97-AF65-F5344CB8AC3E}">
        <p14:creationId xmlns:p14="http://schemas.microsoft.com/office/powerpoint/2010/main" val="127213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34</a:t>
            </a:fld>
            <a:endParaRPr lang="en-US" altLang="en-US" dirty="0"/>
          </a:p>
        </p:txBody>
      </p:sp>
      <p:graphicFrame>
        <p:nvGraphicFramePr>
          <p:cNvPr id="6" name="Chart 6"/>
          <p:cNvGraphicFramePr>
            <a:graphicFrameLocks/>
          </p:cNvGraphicFramePr>
          <p:nvPr>
            <p:extLst>
              <p:ext uri="{D42A27DB-BD31-4B8C-83A1-F6EECF244321}">
                <p14:modId xmlns:p14="http://schemas.microsoft.com/office/powerpoint/2010/main" val="4100470681"/>
              </p:ext>
            </p:extLst>
          </p:nvPr>
        </p:nvGraphicFramePr>
        <p:xfrm>
          <a:off x="1519238" y="717550"/>
          <a:ext cx="6067425" cy="4457700"/>
        </p:xfrm>
        <a:graphic>
          <a:graphicData uri="http://schemas.openxmlformats.org/presentationml/2006/ole">
            <mc:AlternateContent xmlns:mc="http://schemas.openxmlformats.org/markup-compatibility/2006">
              <mc:Choice xmlns:v="urn:schemas-microsoft-com:vml" Requires="v">
                <p:oleObj spid="_x0000_s66614" name="Chart" r:id="rId3" imgW="6077061" imgH="4464006" progId="Excel.Chart.8">
                  <p:embed/>
                </p:oleObj>
              </mc:Choice>
              <mc:Fallback>
                <p:oleObj name="Chart" r:id="rId3" imgW="6077061" imgH="4464006" progId="Excel.Chart.8">
                  <p:embed/>
                  <p:pic>
                    <p:nvPicPr>
                      <p:cNvPr id="35844" name="Chart 6"/>
                      <p:cNvPicPr>
                        <a:picLocks noChangeArrowheads="1"/>
                      </p:cNvPicPr>
                      <p:nvPr/>
                    </p:nvPicPr>
                    <p:blipFill>
                      <a:blip r:embed="rId4"/>
                      <a:srcRect/>
                      <a:stretch>
                        <a:fillRect/>
                      </a:stretch>
                    </p:blipFill>
                    <p:spPr bwMode="auto">
                      <a:xfrm>
                        <a:off x="1519238" y="717550"/>
                        <a:ext cx="60674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1905000" y="5328000"/>
            <a:ext cx="5798190" cy="461665"/>
          </a:xfrm>
          <a:prstGeom prst="rect">
            <a:avLst/>
          </a:prstGeom>
          <a:noFill/>
        </p:spPr>
        <p:txBody>
          <a:bodyPr wrap="none">
            <a:spAutoFit/>
          </a:bodyPr>
          <a:lstStyle/>
          <a:p>
            <a:pPr>
              <a:defRPr/>
            </a:pPr>
            <a:r>
              <a:rPr lang="en-CA" b="1" dirty="0">
                <a:solidFill>
                  <a:schemeClr val="tx1">
                    <a:lumMod val="75000"/>
                    <a:lumOff val="25000"/>
                  </a:schemeClr>
                </a:solidFill>
                <a:latin typeface="Arial" panose="020B0604020202020204" pitchFamily="34" charset="0"/>
                <a:cs typeface="Arial" panose="020B0604020202020204" pitchFamily="34" charset="0"/>
              </a:rPr>
              <a:t>Normal Annual Precipitation – </a:t>
            </a:r>
            <a:r>
              <a:rPr lang="en-CA" b="1" dirty="0" smtClean="0">
                <a:solidFill>
                  <a:schemeClr val="tx1">
                    <a:lumMod val="75000"/>
                    <a:lumOff val="25000"/>
                  </a:schemeClr>
                </a:solidFill>
                <a:latin typeface="Arial" panose="020B0604020202020204" pitchFamily="34" charset="0"/>
                <a:cs typeface="Arial" panose="020B0604020202020204" pitchFamily="34" charset="0"/>
              </a:rPr>
              <a:t>349 </a:t>
            </a:r>
            <a:r>
              <a:rPr lang="en-CA" b="1" dirty="0">
                <a:solidFill>
                  <a:schemeClr val="tx1">
                    <a:lumMod val="75000"/>
                    <a:lumOff val="25000"/>
                  </a:schemeClr>
                </a:solidFill>
                <a:latin typeface="Arial" panose="020B0604020202020204" pitchFamily="34" charset="0"/>
                <a:cs typeface="Arial" panose="020B0604020202020204" pitchFamily="34" charset="0"/>
              </a:rPr>
              <a:t>mm</a:t>
            </a:r>
            <a:endParaRPr lang="en-US"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TextBox 7"/>
          <p:cNvSpPr txBox="1"/>
          <p:nvPr/>
        </p:nvSpPr>
        <p:spPr>
          <a:xfrm>
            <a:off x="3810000" y="1143000"/>
            <a:ext cx="1773242" cy="461665"/>
          </a:xfrm>
          <a:prstGeom prst="rect">
            <a:avLst/>
          </a:prstGeom>
          <a:noFill/>
        </p:spPr>
        <p:txBody>
          <a:bodyPr wrap="none">
            <a:spAutoFit/>
          </a:bodyPr>
          <a:lstStyle/>
          <a:p>
            <a:pPr>
              <a:defRPr/>
            </a:pPr>
            <a:r>
              <a:rPr lang="en-CA" b="1" dirty="0" smtClean="0">
                <a:solidFill>
                  <a:srgbClr val="00B0F0"/>
                </a:solidFill>
              </a:rPr>
              <a:t>Lillooet, BC</a:t>
            </a:r>
            <a:endParaRPr lang="en-US" b="1" dirty="0">
              <a:solidFill>
                <a:srgbClr val="00B0F0"/>
              </a:solidFill>
            </a:endParaRPr>
          </a:p>
        </p:txBody>
      </p:sp>
      <p:sp>
        <p:nvSpPr>
          <p:cNvPr id="9" name="TextBox 8"/>
          <p:cNvSpPr txBox="1"/>
          <p:nvPr/>
        </p:nvSpPr>
        <p:spPr>
          <a:xfrm>
            <a:off x="1277778" y="1676400"/>
            <a:ext cx="492443" cy="461665"/>
          </a:xfrm>
          <a:prstGeom prst="rect">
            <a:avLst/>
          </a:prstGeom>
          <a:noFill/>
        </p:spPr>
        <p:txBody>
          <a:bodyPr wrap="none" rtlCol="0">
            <a:spAutoFit/>
          </a:bodyPr>
          <a:lstStyle/>
          <a:p>
            <a:r>
              <a:rPr lang="en-CA" dirty="0" smtClean="0">
                <a:solidFill>
                  <a:srgbClr val="2D2DB9"/>
                </a:solidFill>
              </a:rPr>
              <a:t>45</a:t>
            </a:r>
            <a:endParaRPr lang="en-CA" dirty="0">
              <a:solidFill>
                <a:srgbClr val="2D2DB9"/>
              </a:solidFill>
            </a:endParaRPr>
          </a:p>
        </p:txBody>
      </p:sp>
    </p:spTree>
    <p:extLst>
      <p:ext uri="{BB962C8B-B14F-4D97-AF65-F5344CB8AC3E}">
        <p14:creationId xmlns:p14="http://schemas.microsoft.com/office/powerpoint/2010/main" val="151304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35</a:t>
            </a:fld>
            <a:endParaRPr lang="en-US" altLang="en-US" dirty="0"/>
          </a:p>
        </p:txBody>
      </p:sp>
      <p:graphicFrame>
        <p:nvGraphicFramePr>
          <p:cNvPr id="6" name="Chart 1"/>
          <p:cNvGraphicFramePr>
            <a:graphicFrameLocks/>
          </p:cNvGraphicFramePr>
          <p:nvPr>
            <p:extLst>
              <p:ext uri="{D42A27DB-BD31-4B8C-83A1-F6EECF244321}">
                <p14:modId xmlns:p14="http://schemas.microsoft.com/office/powerpoint/2010/main" val="2011637655"/>
              </p:ext>
            </p:extLst>
          </p:nvPr>
        </p:nvGraphicFramePr>
        <p:xfrm>
          <a:off x="992188" y="862013"/>
          <a:ext cx="7261225" cy="3686175"/>
        </p:xfrm>
        <a:graphic>
          <a:graphicData uri="http://schemas.openxmlformats.org/presentationml/2006/ole">
            <mc:AlternateContent xmlns:mc="http://schemas.openxmlformats.org/markup-compatibility/2006">
              <mc:Choice xmlns:v="urn:schemas-microsoft-com:vml" Requires="v">
                <p:oleObj spid="_x0000_s67637" name="Chart" r:id="rId3" imgW="7264301" imgH="3689525" progId="Excel.Chart.8">
                  <p:embed/>
                </p:oleObj>
              </mc:Choice>
              <mc:Fallback>
                <p:oleObj name="Chart" r:id="rId3" imgW="7264301" imgH="3689525" progId="Excel.Chart.8">
                  <p:embed/>
                  <p:pic>
                    <p:nvPicPr>
                      <p:cNvPr id="37890" name="Chart 1"/>
                      <p:cNvPicPr>
                        <a:picLocks noChangeArrowheads="1"/>
                      </p:cNvPicPr>
                      <p:nvPr/>
                    </p:nvPicPr>
                    <p:blipFill>
                      <a:blip r:embed="rId4"/>
                      <a:srcRect/>
                      <a:stretch>
                        <a:fillRect/>
                      </a:stretch>
                    </p:blipFill>
                    <p:spPr bwMode="auto">
                      <a:xfrm>
                        <a:off x="992188" y="862013"/>
                        <a:ext cx="7261225" cy="3686175"/>
                      </a:xfrm>
                      <a:prstGeom prst="rect">
                        <a:avLst/>
                      </a:prstGeom>
                      <a:noFill/>
                      <a:ln>
                        <a:noFill/>
                      </a:ln>
                      <a:extLst/>
                    </p:spPr>
                  </p:pic>
                </p:oleObj>
              </mc:Fallback>
            </mc:AlternateContent>
          </a:graphicData>
        </a:graphic>
      </p:graphicFrame>
      <p:sp>
        <p:nvSpPr>
          <p:cNvPr id="7" name="TextBox 3"/>
          <p:cNvSpPr txBox="1">
            <a:spLocks noChangeArrowheads="1"/>
          </p:cNvSpPr>
          <p:nvPr/>
        </p:nvSpPr>
        <p:spPr bwMode="auto">
          <a:xfrm>
            <a:off x="1813795" y="5328000"/>
            <a:ext cx="58062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CA" altLang="en-US" sz="2400" b="1" dirty="0">
                <a:latin typeface="Arial" panose="020B0604020202020204" pitchFamily="34" charset="0"/>
                <a:cs typeface="Arial" panose="020B0604020202020204" pitchFamily="34" charset="0"/>
              </a:rPr>
              <a:t>Normal Annual Precipitation = 688 mm</a:t>
            </a:r>
            <a:endParaRPr lang="en-US" altLang="en-US" sz="2400" b="1" dirty="0">
              <a:latin typeface="Arial" panose="020B0604020202020204" pitchFamily="34" charset="0"/>
              <a:cs typeface="Arial" panose="020B0604020202020204" pitchFamily="34" charset="0"/>
            </a:endParaRPr>
          </a:p>
        </p:txBody>
      </p:sp>
      <p:sp>
        <p:nvSpPr>
          <p:cNvPr id="8" name="TextBox 7"/>
          <p:cNvSpPr txBox="1"/>
          <p:nvPr/>
        </p:nvSpPr>
        <p:spPr>
          <a:xfrm>
            <a:off x="3810000" y="1447800"/>
            <a:ext cx="1792478" cy="461665"/>
          </a:xfrm>
          <a:prstGeom prst="rect">
            <a:avLst/>
          </a:prstGeom>
          <a:noFill/>
        </p:spPr>
        <p:txBody>
          <a:bodyPr wrap="none">
            <a:spAutoFit/>
          </a:bodyPr>
          <a:lstStyle/>
          <a:p>
            <a:pPr>
              <a:defRPr/>
            </a:pPr>
            <a:r>
              <a:rPr lang="en-CA" b="1" dirty="0" smtClean="0">
                <a:solidFill>
                  <a:srgbClr val="00B0F0"/>
                </a:solidFill>
              </a:rPr>
              <a:t>Dryden, </a:t>
            </a:r>
            <a:r>
              <a:rPr lang="en-CA" b="1" dirty="0">
                <a:solidFill>
                  <a:srgbClr val="00B0F0"/>
                </a:solidFill>
              </a:rPr>
              <a:t>ON</a:t>
            </a:r>
            <a:endParaRPr lang="en-US" b="1" dirty="0">
              <a:solidFill>
                <a:srgbClr val="00B0F0"/>
              </a:solidFill>
            </a:endParaRPr>
          </a:p>
        </p:txBody>
      </p:sp>
      <p:sp>
        <p:nvSpPr>
          <p:cNvPr id="9" name="TextBox 8"/>
          <p:cNvSpPr txBox="1"/>
          <p:nvPr/>
        </p:nvSpPr>
        <p:spPr>
          <a:xfrm>
            <a:off x="685800" y="1976735"/>
            <a:ext cx="646331" cy="461665"/>
          </a:xfrm>
          <a:prstGeom prst="rect">
            <a:avLst/>
          </a:prstGeom>
          <a:noFill/>
        </p:spPr>
        <p:txBody>
          <a:bodyPr wrap="none" rtlCol="0">
            <a:spAutoFit/>
          </a:bodyPr>
          <a:lstStyle/>
          <a:p>
            <a:r>
              <a:rPr lang="en-CA" dirty="0" smtClean="0">
                <a:solidFill>
                  <a:srgbClr val="2D2DB9"/>
                </a:solidFill>
              </a:rPr>
              <a:t>120</a:t>
            </a:r>
            <a:endParaRPr lang="en-CA" dirty="0">
              <a:solidFill>
                <a:srgbClr val="2D2DB9"/>
              </a:solidFill>
            </a:endParaRPr>
          </a:p>
        </p:txBody>
      </p:sp>
    </p:spTree>
    <p:extLst>
      <p:ext uri="{BB962C8B-B14F-4D97-AF65-F5344CB8AC3E}">
        <p14:creationId xmlns:p14="http://schemas.microsoft.com/office/powerpoint/2010/main" val="16243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36</a:t>
            </a:fld>
            <a:endParaRPr lang="en-US" altLang="en-US" dirty="0"/>
          </a:p>
        </p:txBody>
      </p:sp>
      <p:graphicFrame>
        <p:nvGraphicFramePr>
          <p:cNvPr id="10" name="Chart 1"/>
          <p:cNvGraphicFramePr>
            <a:graphicFrameLocks/>
          </p:cNvGraphicFramePr>
          <p:nvPr>
            <p:extLst>
              <p:ext uri="{D42A27DB-BD31-4B8C-83A1-F6EECF244321}">
                <p14:modId xmlns:p14="http://schemas.microsoft.com/office/powerpoint/2010/main" val="89326949"/>
              </p:ext>
            </p:extLst>
          </p:nvPr>
        </p:nvGraphicFramePr>
        <p:xfrm>
          <a:off x="1370013" y="968375"/>
          <a:ext cx="6429375" cy="3984625"/>
        </p:xfrm>
        <a:graphic>
          <a:graphicData uri="http://schemas.openxmlformats.org/presentationml/2006/ole">
            <mc:AlternateContent xmlns:mc="http://schemas.openxmlformats.org/markup-compatibility/2006">
              <mc:Choice xmlns:v="urn:schemas-microsoft-com:vml" Requires="v">
                <p:oleObj spid="_x0000_s68661" name="Chart" r:id="rId3" imgW="6438875" imgH="3994194" progId="Excel.Chart.8">
                  <p:embed/>
                </p:oleObj>
              </mc:Choice>
              <mc:Fallback>
                <p:oleObj name="Chart" r:id="rId3" imgW="6438875" imgH="3994194" progId="Excel.Chart.8">
                  <p:embed/>
                  <p:pic>
                    <p:nvPicPr>
                      <p:cNvPr id="39938" name="Chart 1"/>
                      <p:cNvPicPr>
                        <a:picLocks noChangeArrowheads="1"/>
                      </p:cNvPicPr>
                      <p:nvPr/>
                    </p:nvPicPr>
                    <p:blipFill>
                      <a:blip r:embed="rId4"/>
                      <a:srcRect/>
                      <a:stretch>
                        <a:fillRect/>
                      </a:stretch>
                    </p:blipFill>
                    <p:spPr bwMode="auto">
                      <a:xfrm>
                        <a:off x="1370013" y="968375"/>
                        <a:ext cx="642937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0"/>
          <p:cNvSpPr txBox="1"/>
          <p:nvPr/>
        </p:nvSpPr>
        <p:spPr>
          <a:xfrm>
            <a:off x="3733800" y="1371600"/>
            <a:ext cx="1728935" cy="461665"/>
          </a:xfrm>
          <a:prstGeom prst="rect">
            <a:avLst/>
          </a:prstGeom>
          <a:noFill/>
        </p:spPr>
        <p:txBody>
          <a:bodyPr wrap="none">
            <a:spAutoFit/>
          </a:bodyPr>
          <a:lstStyle/>
          <a:p>
            <a:pPr>
              <a:defRPr/>
            </a:pPr>
            <a:r>
              <a:rPr lang="en-CA" b="1" dirty="0" smtClean="0">
                <a:solidFill>
                  <a:srgbClr val="00B0F0"/>
                </a:solidFill>
              </a:rPr>
              <a:t>Gander, </a:t>
            </a:r>
            <a:r>
              <a:rPr lang="en-CA" b="1" dirty="0">
                <a:solidFill>
                  <a:srgbClr val="00B0F0"/>
                </a:solidFill>
              </a:rPr>
              <a:t>NF</a:t>
            </a:r>
            <a:endParaRPr lang="en-US" b="1" dirty="0">
              <a:solidFill>
                <a:srgbClr val="00B0F0"/>
              </a:solidFill>
            </a:endParaRPr>
          </a:p>
        </p:txBody>
      </p:sp>
      <p:sp>
        <p:nvSpPr>
          <p:cNvPr id="12" name="TextBox 11"/>
          <p:cNvSpPr txBox="1"/>
          <p:nvPr/>
        </p:nvSpPr>
        <p:spPr>
          <a:xfrm>
            <a:off x="1676400" y="5328000"/>
            <a:ext cx="5952720" cy="461665"/>
          </a:xfrm>
          <a:prstGeom prst="rect">
            <a:avLst/>
          </a:prstGeom>
          <a:noFill/>
        </p:spPr>
        <p:txBody>
          <a:bodyPr wrap="none">
            <a:spAutoFit/>
          </a:bodyPr>
          <a:lstStyle/>
          <a:p>
            <a:pPr>
              <a:defRPr/>
            </a:pPr>
            <a:r>
              <a:rPr lang="en-CA" b="1" dirty="0">
                <a:solidFill>
                  <a:schemeClr val="tx1">
                    <a:lumMod val="65000"/>
                    <a:lumOff val="35000"/>
                  </a:schemeClr>
                </a:solidFill>
                <a:latin typeface="Arial" panose="020B0604020202020204" pitchFamily="34" charset="0"/>
                <a:cs typeface="Arial" panose="020B0604020202020204" pitchFamily="34" charset="0"/>
              </a:rPr>
              <a:t>Normal Annual Precipitation – 1186 mm</a:t>
            </a:r>
            <a:endParaRPr lang="en-US"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990600" y="1600200"/>
            <a:ext cx="646331" cy="461665"/>
          </a:xfrm>
          <a:prstGeom prst="rect">
            <a:avLst/>
          </a:prstGeom>
          <a:noFill/>
        </p:spPr>
        <p:txBody>
          <a:bodyPr wrap="none" rtlCol="0">
            <a:spAutoFit/>
          </a:bodyPr>
          <a:lstStyle/>
          <a:p>
            <a:r>
              <a:rPr lang="en-CA" dirty="0" smtClean="0">
                <a:solidFill>
                  <a:srgbClr val="2D2DB9"/>
                </a:solidFill>
              </a:rPr>
              <a:t>120</a:t>
            </a:r>
            <a:endParaRPr lang="en-CA" dirty="0">
              <a:solidFill>
                <a:srgbClr val="2D2DB9"/>
              </a:solidFill>
            </a:endParaRPr>
          </a:p>
        </p:txBody>
      </p:sp>
    </p:spTree>
    <p:extLst>
      <p:ext uri="{BB962C8B-B14F-4D97-AF65-F5344CB8AC3E}">
        <p14:creationId xmlns:p14="http://schemas.microsoft.com/office/powerpoint/2010/main" val="159249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37</a:t>
            </a:fld>
            <a:endParaRPr lang="en-US" altLang="en-US" dirty="0"/>
          </a:p>
        </p:txBody>
      </p:sp>
      <p:graphicFrame>
        <p:nvGraphicFramePr>
          <p:cNvPr id="9" name="Chart 6"/>
          <p:cNvGraphicFramePr>
            <a:graphicFrameLocks/>
          </p:cNvGraphicFramePr>
          <p:nvPr>
            <p:extLst>
              <p:ext uri="{D42A27DB-BD31-4B8C-83A1-F6EECF244321}">
                <p14:modId xmlns:p14="http://schemas.microsoft.com/office/powerpoint/2010/main" val="3683155994"/>
              </p:ext>
            </p:extLst>
          </p:nvPr>
        </p:nvGraphicFramePr>
        <p:xfrm>
          <a:off x="1604963" y="687388"/>
          <a:ext cx="6053137" cy="4418012"/>
        </p:xfrm>
        <a:graphic>
          <a:graphicData uri="http://schemas.openxmlformats.org/presentationml/2006/ole">
            <mc:AlternateContent xmlns:mc="http://schemas.openxmlformats.org/markup-compatibility/2006">
              <mc:Choice xmlns:v="urn:schemas-microsoft-com:vml" Requires="v">
                <p:oleObj spid="_x0000_s63544" name="Chart" r:id="rId3" imgW="8769165" imgH="6394494" progId="Excel.Chart.8">
                  <p:embed/>
                </p:oleObj>
              </mc:Choice>
              <mc:Fallback>
                <p:oleObj name="Chart" r:id="rId3" imgW="8769165" imgH="6394494" progId="Excel.Chart.8">
                  <p:embed/>
                  <p:pic>
                    <p:nvPicPr>
                      <p:cNvPr id="35844" name="Chart 6"/>
                      <p:cNvPicPr>
                        <a:picLocks noChangeArrowheads="1"/>
                      </p:cNvPicPr>
                      <p:nvPr/>
                    </p:nvPicPr>
                    <p:blipFill>
                      <a:blip r:embed="rId4"/>
                      <a:srcRect/>
                      <a:stretch>
                        <a:fillRect/>
                      </a:stretch>
                    </p:blipFill>
                    <p:spPr bwMode="auto">
                      <a:xfrm>
                        <a:off x="1604963" y="687388"/>
                        <a:ext cx="6053137" cy="441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9"/>
          <p:cNvSpPr txBox="1"/>
          <p:nvPr/>
        </p:nvSpPr>
        <p:spPr>
          <a:xfrm>
            <a:off x="1905000" y="5328000"/>
            <a:ext cx="5798190" cy="461665"/>
          </a:xfrm>
          <a:prstGeom prst="rect">
            <a:avLst/>
          </a:prstGeom>
          <a:noFill/>
        </p:spPr>
        <p:txBody>
          <a:bodyPr wrap="none">
            <a:spAutoFit/>
          </a:bodyPr>
          <a:lstStyle/>
          <a:p>
            <a:pPr>
              <a:defRPr/>
            </a:pPr>
            <a:r>
              <a:rPr lang="en-CA" b="1" dirty="0">
                <a:solidFill>
                  <a:schemeClr val="tx1">
                    <a:lumMod val="75000"/>
                    <a:lumOff val="25000"/>
                  </a:schemeClr>
                </a:solidFill>
                <a:latin typeface="Arial" panose="020B0604020202020204" pitchFamily="34" charset="0"/>
                <a:cs typeface="Arial" panose="020B0604020202020204" pitchFamily="34" charset="0"/>
              </a:rPr>
              <a:t>Normal Annual Precipitation – </a:t>
            </a:r>
            <a:r>
              <a:rPr lang="en-CA" b="1" dirty="0" smtClean="0">
                <a:solidFill>
                  <a:schemeClr val="tx1">
                    <a:lumMod val="75000"/>
                    <a:lumOff val="25000"/>
                  </a:schemeClr>
                </a:solidFill>
                <a:latin typeface="Arial" panose="020B0604020202020204" pitchFamily="34" charset="0"/>
                <a:cs typeface="Arial" panose="020B0604020202020204" pitchFamily="34" charset="0"/>
              </a:rPr>
              <a:t>354 </a:t>
            </a:r>
            <a:r>
              <a:rPr lang="en-CA" b="1" dirty="0">
                <a:solidFill>
                  <a:schemeClr val="tx1">
                    <a:lumMod val="75000"/>
                    <a:lumOff val="25000"/>
                  </a:schemeClr>
                </a:solidFill>
                <a:latin typeface="Arial" panose="020B0604020202020204" pitchFamily="34" charset="0"/>
                <a:cs typeface="Arial" panose="020B0604020202020204" pitchFamily="34" charset="0"/>
              </a:rPr>
              <a:t>mm</a:t>
            </a:r>
            <a:endParaRPr lang="en-US"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TextBox 10"/>
          <p:cNvSpPr txBox="1"/>
          <p:nvPr/>
        </p:nvSpPr>
        <p:spPr>
          <a:xfrm>
            <a:off x="1143000" y="1524000"/>
            <a:ext cx="492443" cy="461665"/>
          </a:xfrm>
          <a:prstGeom prst="rect">
            <a:avLst/>
          </a:prstGeom>
          <a:noFill/>
        </p:spPr>
        <p:txBody>
          <a:bodyPr wrap="none" rtlCol="0">
            <a:spAutoFit/>
          </a:bodyPr>
          <a:lstStyle/>
          <a:p>
            <a:r>
              <a:rPr lang="en-CA" dirty="0" smtClean="0">
                <a:solidFill>
                  <a:srgbClr val="2D2DB9"/>
                </a:solidFill>
              </a:rPr>
              <a:t>60</a:t>
            </a:r>
            <a:endParaRPr lang="en-CA" dirty="0">
              <a:solidFill>
                <a:srgbClr val="2D2DB9"/>
              </a:solidFill>
            </a:endParaRPr>
          </a:p>
        </p:txBody>
      </p:sp>
      <p:sp>
        <p:nvSpPr>
          <p:cNvPr id="12" name="TextBox 11"/>
          <p:cNvSpPr txBox="1"/>
          <p:nvPr/>
        </p:nvSpPr>
        <p:spPr>
          <a:xfrm>
            <a:off x="3810000" y="1143000"/>
            <a:ext cx="2210862" cy="461665"/>
          </a:xfrm>
          <a:prstGeom prst="rect">
            <a:avLst/>
          </a:prstGeom>
          <a:noFill/>
        </p:spPr>
        <p:txBody>
          <a:bodyPr wrap="none">
            <a:spAutoFit/>
          </a:bodyPr>
          <a:lstStyle/>
          <a:p>
            <a:pPr>
              <a:defRPr/>
            </a:pPr>
            <a:r>
              <a:rPr lang="en-CA" b="1" dirty="0" smtClean="0">
                <a:solidFill>
                  <a:srgbClr val="00B0F0"/>
                </a:solidFill>
              </a:rPr>
              <a:t>Fort Smith, NT</a:t>
            </a:r>
            <a:endParaRPr lang="en-US" b="1" dirty="0">
              <a:solidFill>
                <a:srgbClr val="00B0F0"/>
              </a:solidFill>
            </a:endParaRPr>
          </a:p>
        </p:txBody>
      </p:sp>
    </p:spTree>
    <p:extLst>
      <p:ext uri="{BB962C8B-B14F-4D97-AF65-F5344CB8AC3E}">
        <p14:creationId xmlns:p14="http://schemas.microsoft.com/office/powerpoint/2010/main" val="382527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38</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Precipitation Histogram - June</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228600" y="944775"/>
            <a:ext cx="3276600" cy="4832092"/>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Compare variation between June and July/August (next slide)</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Monthly </a:t>
            </a:r>
            <a:r>
              <a:rPr lang="en-US" altLang="en-US" sz="2800" b="1" smtClean="0">
                <a:solidFill>
                  <a:schemeClr val="tx1"/>
                </a:solidFill>
                <a:latin typeface="Arial" panose="020B0604020202020204" pitchFamily="34" charset="0"/>
                <a:cs typeface="Arial" panose="020B0604020202020204" pitchFamily="34" charset="0"/>
              </a:rPr>
              <a:t>means (previous </a:t>
            </a:r>
            <a:r>
              <a:rPr lang="en-US" altLang="en-US" sz="2800" b="1" dirty="0" smtClean="0">
                <a:solidFill>
                  <a:schemeClr val="tx1"/>
                </a:solidFill>
                <a:latin typeface="Arial" panose="020B0604020202020204" pitchFamily="34" charset="0"/>
                <a:cs typeface="Arial" panose="020B0604020202020204" pitchFamily="34" charset="0"/>
              </a:rPr>
              <a:t>slide) tell part of the story</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762000"/>
            <a:ext cx="5486400" cy="5486400"/>
          </a:xfrm>
          <a:prstGeom prst="rect">
            <a:avLst/>
          </a:prstGeom>
        </p:spPr>
      </p:pic>
    </p:spTree>
    <p:extLst>
      <p:ext uri="{BB962C8B-B14F-4D97-AF65-F5344CB8AC3E}">
        <p14:creationId xmlns:p14="http://schemas.microsoft.com/office/powerpoint/2010/main" val="41668509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39</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Precipitation Histograms – July, August</a:t>
            </a:r>
            <a:endParaRPr lang="en-CA" sz="3200" b="1" dirty="0">
              <a:solidFill>
                <a:srgbClr val="C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600200"/>
            <a:ext cx="4572000" cy="4572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600200"/>
            <a:ext cx="4572000" cy="4572000"/>
          </a:xfrm>
          <a:prstGeom prst="rect">
            <a:avLst/>
          </a:prstGeom>
        </p:spPr>
      </p:pic>
      <p:sp>
        <p:nvSpPr>
          <p:cNvPr id="9" name="TextBox 8"/>
          <p:cNvSpPr txBox="1"/>
          <p:nvPr/>
        </p:nvSpPr>
        <p:spPr>
          <a:xfrm>
            <a:off x="228600" y="944775"/>
            <a:ext cx="8610600" cy="954107"/>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Remember July’s pattern for the BUI plot (next)</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29297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4</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Fire Weather Patterns</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228600" y="762000"/>
            <a:ext cx="8610600" cy="954107"/>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a:solidFill>
                  <a:schemeClr val="tx1"/>
                </a:solidFill>
                <a:latin typeface="Arial" panose="020B0604020202020204" pitchFamily="34" charset="0"/>
                <a:cs typeface="Arial" panose="020B0604020202020204" pitchFamily="34" charset="0"/>
              </a:rPr>
              <a:t>The composite over time of the weather elements that affect fire business and behavior</a:t>
            </a:r>
            <a:endParaRPr lang="en-CA" sz="2800" b="1" dirty="0" smtClean="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290" y="1828800"/>
            <a:ext cx="3345042" cy="432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741" t="7343" r="3246" b="5258"/>
          <a:stretch/>
        </p:blipFill>
        <p:spPr bwMode="auto">
          <a:xfrm>
            <a:off x="3622936" y="3810000"/>
            <a:ext cx="4987664" cy="237573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632" t="6277" r="1796" b="-764"/>
          <a:stretch/>
        </p:blipFill>
        <p:spPr bwMode="auto">
          <a:xfrm>
            <a:off x="4102690" y="1747066"/>
            <a:ext cx="4888910" cy="229153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1752600" y="1885890"/>
            <a:ext cx="1989327" cy="400110"/>
          </a:xfrm>
          <a:prstGeom prst="rect">
            <a:avLst/>
          </a:prstGeom>
        </p:spPr>
        <p:txBody>
          <a:bodyPr wrap="none">
            <a:spAutoFit/>
          </a:bodyPr>
          <a:lstStyle/>
          <a:p>
            <a:r>
              <a:rPr lang="en-US" altLang="en-US" sz="2000" b="1" dirty="0">
                <a:latin typeface="Arial" panose="020B0604020202020204" pitchFamily="34" charset="0"/>
                <a:cs typeface="Arial" panose="020B0604020202020204" pitchFamily="34" charset="0"/>
              </a:rPr>
              <a:t>PNW- GTR-854</a:t>
            </a:r>
            <a:endParaRPr lang="en-CA" sz="2000" dirty="0"/>
          </a:p>
        </p:txBody>
      </p:sp>
    </p:spTree>
    <p:extLst>
      <p:ext uri="{BB962C8B-B14F-4D97-AF65-F5344CB8AC3E}">
        <p14:creationId xmlns:p14="http://schemas.microsoft.com/office/powerpoint/2010/main" val="68636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133600"/>
            <a:ext cx="4114800" cy="41148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371600"/>
            <a:ext cx="4114800" cy="4114800"/>
          </a:xfrm>
          <a:prstGeom prst="rect">
            <a:avLst/>
          </a:prstGeom>
        </p:spPr>
      </p:pic>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40</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CFFWIS</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228600" y="990600"/>
            <a:ext cx="3810000" cy="523220"/>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FFMC: A bit </a:t>
            </a:r>
            <a:r>
              <a:rPr lang="en-US" altLang="en-US" sz="2800" b="1" dirty="0">
                <a:solidFill>
                  <a:schemeClr val="tx1"/>
                </a:solidFill>
                <a:latin typeface="Arial" panose="020B0604020202020204" pitchFamily="34" charset="0"/>
                <a:cs typeface="Arial" panose="020B0604020202020204" pitchFamily="34" charset="0"/>
              </a:rPr>
              <a:t>n</a:t>
            </a:r>
            <a:r>
              <a:rPr lang="en-US" altLang="en-US" sz="2800" b="1" dirty="0" smtClean="0">
                <a:solidFill>
                  <a:schemeClr val="tx1"/>
                </a:solidFill>
                <a:latin typeface="Arial" panose="020B0604020202020204" pitchFamily="34" charset="0"/>
                <a:cs typeface="Arial" panose="020B0604020202020204" pitchFamily="34" charset="0"/>
              </a:rPr>
              <a:t>oisy?</a:t>
            </a:r>
          </a:p>
        </p:txBody>
      </p:sp>
      <p:sp>
        <p:nvSpPr>
          <p:cNvPr id="10" name="TextBox 9"/>
          <p:cNvSpPr txBox="1"/>
          <p:nvPr/>
        </p:nvSpPr>
        <p:spPr>
          <a:xfrm>
            <a:off x="4572000" y="1143000"/>
            <a:ext cx="4343400" cy="1384995"/>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BUI: Somewhat regular cycles (the curves are my scribbles)</a:t>
            </a:r>
          </a:p>
        </p:txBody>
      </p:sp>
      <p:sp>
        <p:nvSpPr>
          <p:cNvPr id="6" name="Freeform 5"/>
          <p:cNvSpPr/>
          <p:nvPr/>
        </p:nvSpPr>
        <p:spPr bwMode="auto">
          <a:xfrm>
            <a:off x="5406390" y="3200667"/>
            <a:ext cx="3117850" cy="1074159"/>
          </a:xfrm>
          <a:custGeom>
            <a:avLst/>
            <a:gdLst>
              <a:gd name="connsiteX0" fmla="*/ 0 w 3200400"/>
              <a:gd name="connsiteY0" fmla="*/ 126161 h 1360636"/>
              <a:gd name="connsiteX1" fmla="*/ 388620 w 3200400"/>
              <a:gd name="connsiteY1" fmla="*/ 57581 h 1360636"/>
              <a:gd name="connsiteX2" fmla="*/ 651510 w 3200400"/>
              <a:gd name="connsiteY2" fmla="*/ 857681 h 1360636"/>
              <a:gd name="connsiteX3" fmla="*/ 857250 w 3200400"/>
              <a:gd name="connsiteY3" fmla="*/ 1360601 h 1360636"/>
              <a:gd name="connsiteX4" fmla="*/ 1211580 w 3200400"/>
              <a:gd name="connsiteY4" fmla="*/ 880541 h 1360636"/>
              <a:gd name="connsiteX5" fmla="*/ 1577340 w 3200400"/>
              <a:gd name="connsiteY5" fmla="*/ 274751 h 1360636"/>
              <a:gd name="connsiteX6" fmla="*/ 2125980 w 3200400"/>
              <a:gd name="connsiteY6" fmla="*/ 69011 h 1360636"/>
              <a:gd name="connsiteX7" fmla="*/ 2548890 w 3200400"/>
              <a:gd name="connsiteY7" fmla="*/ 320471 h 1360636"/>
              <a:gd name="connsiteX8" fmla="*/ 2926080 w 3200400"/>
              <a:gd name="connsiteY8" fmla="*/ 983411 h 1360636"/>
              <a:gd name="connsiteX9" fmla="*/ 3143250 w 3200400"/>
              <a:gd name="connsiteY9" fmla="*/ 1257731 h 1360636"/>
              <a:gd name="connsiteX10" fmla="*/ 3200400 w 3200400"/>
              <a:gd name="connsiteY10" fmla="*/ 1257731 h 1360636"/>
              <a:gd name="connsiteX0" fmla="*/ 0 w 3200400"/>
              <a:gd name="connsiteY0" fmla="*/ 126161 h 1360921"/>
              <a:gd name="connsiteX1" fmla="*/ 388620 w 3200400"/>
              <a:gd name="connsiteY1" fmla="*/ 57581 h 1360921"/>
              <a:gd name="connsiteX2" fmla="*/ 651510 w 3200400"/>
              <a:gd name="connsiteY2" fmla="*/ 857681 h 1360921"/>
              <a:gd name="connsiteX3" fmla="*/ 857250 w 3200400"/>
              <a:gd name="connsiteY3" fmla="*/ 1360601 h 1360921"/>
              <a:gd name="connsiteX4" fmla="*/ 1211580 w 3200400"/>
              <a:gd name="connsiteY4" fmla="*/ 789101 h 1360921"/>
              <a:gd name="connsiteX5" fmla="*/ 1577340 w 3200400"/>
              <a:gd name="connsiteY5" fmla="*/ 274751 h 1360921"/>
              <a:gd name="connsiteX6" fmla="*/ 2125980 w 3200400"/>
              <a:gd name="connsiteY6" fmla="*/ 69011 h 1360921"/>
              <a:gd name="connsiteX7" fmla="*/ 2548890 w 3200400"/>
              <a:gd name="connsiteY7" fmla="*/ 320471 h 1360921"/>
              <a:gd name="connsiteX8" fmla="*/ 2926080 w 3200400"/>
              <a:gd name="connsiteY8" fmla="*/ 983411 h 1360921"/>
              <a:gd name="connsiteX9" fmla="*/ 3143250 w 3200400"/>
              <a:gd name="connsiteY9" fmla="*/ 1257731 h 1360921"/>
              <a:gd name="connsiteX10" fmla="*/ 3200400 w 3200400"/>
              <a:gd name="connsiteY10" fmla="*/ 1257731 h 1360921"/>
              <a:gd name="connsiteX0" fmla="*/ 0 w 3200400"/>
              <a:gd name="connsiteY0" fmla="*/ 126161 h 1284127"/>
              <a:gd name="connsiteX1" fmla="*/ 388620 w 3200400"/>
              <a:gd name="connsiteY1" fmla="*/ 57581 h 1284127"/>
              <a:gd name="connsiteX2" fmla="*/ 651510 w 3200400"/>
              <a:gd name="connsiteY2" fmla="*/ 857681 h 1284127"/>
              <a:gd name="connsiteX3" fmla="*/ 857250 w 3200400"/>
              <a:gd name="connsiteY3" fmla="*/ 1200581 h 1284127"/>
              <a:gd name="connsiteX4" fmla="*/ 1211580 w 3200400"/>
              <a:gd name="connsiteY4" fmla="*/ 789101 h 1284127"/>
              <a:gd name="connsiteX5" fmla="*/ 1577340 w 3200400"/>
              <a:gd name="connsiteY5" fmla="*/ 274751 h 1284127"/>
              <a:gd name="connsiteX6" fmla="*/ 2125980 w 3200400"/>
              <a:gd name="connsiteY6" fmla="*/ 69011 h 1284127"/>
              <a:gd name="connsiteX7" fmla="*/ 2548890 w 3200400"/>
              <a:gd name="connsiteY7" fmla="*/ 320471 h 1284127"/>
              <a:gd name="connsiteX8" fmla="*/ 2926080 w 3200400"/>
              <a:gd name="connsiteY8" fmla="*/ 983411 h 1284127"/>
              <a:gd name="connsiteX9" fmla="*/ 3143250 w 3200400"/>
              <a:gd name="connsiteY9" fmla="*/ 1257731 h 1284127"/>
              <a:gd name="connsiteX10" fmla="*/ 3200400 w 3200400"/>
              <a:gd name="connsiteY10" fmla="*/ 1257731 h 1284127"/>
              <a:gd name="connsiteX0" fmla="*/ 0 w 3200400"/>
              <a:gd name="connsiteY0" fmla="*/ 111771 h 1269737"/>
              <a:gd name="connsiteX1" fmla="*/ 388620 w 3200400"/>
              <a:gd name="connsiteY1" fmla="*/ 43191 h 1269737"/>
              <a:gd name="connsiteX2" fmla="*/ 605790 w 3200400"/>
              <a:gd name="connsiteY2" fmla="*/ 648981 h 1269737"/>
              <a:gd name="connsiteX3" fmla="*/ 857250 w 3200400"/>
              <a:gd name="connsiteY3" fmla="*/ 1186191 h 1269737"/>
              <a:gd name="connsiteX4" fmla="*/ 1211580 w 3200400"/>
              <a:gd name="connsiteY4" fmla="*/ 774711 h 1269737"/>
              <a:gd name="connsiteX5" fmla="*/ 1577340 w 3200400"/>
              <a:gd name="connsiteY5" fmla="*/ 260361 h 1269737"/>
              <a:gd name="connsiteX6" fmla="*/ 2125980 w 3200400"/>
              <a:gd name="connsiteY6" fmla="*/ 54621 h 1269737"/>
              <a:gd name="connsiteX7" fmla="*/ 2548890 w 3200400"/>
              <a:gd name="connsiteY7" fmla="*/ 306081 h 1269737"/>
              <a:gd name="connsiteX8" fmla="*/ 2926080 w 3200400"/>
              <a:gd name="connsiteY8" fmla="*/ 969021 h 1269737"/>
              <a:gd name="connsiteX9" fmla="*/ 3143250 w 3200400"/>
              <a:gd name="connsiteY9" fmla="*/ 1243341 h 1269737"/>
              <a:gd name="connsiteX10" fmla="*/ 3200400 w 3200400"/>
              <a:gd name="connsiteY10" fmla="*/ 1243341 h 1269737"/>
              <a:gd name="connsiteX0" fmla="*/ 0 w 3200400"/>
              <a:gd name="connsiteY0" fmla="*/ 111771 h 1269737"/>
              <a:gd name="connsiteX1" fmla="*/ 388620 w 3200400"/>
              <a:gd name="connsiteY1" fmla="*/ 43191 h 1269737"/>
              <a:gd name="connsiteX2" fmla="*/ 605790 w 3200400"/>
              <a:gd name="connsiteY2" fmla="*/ 648981 h 1269737"/>
              <a:gd name="connsiteX3" fmla="*/ 857250 w 3200400"/>
              <a:gd name="connsiteY3" fmla="*/ 1186191 h 1269737"/>
              <a:gd name="connsiteX4" fmla="*/ 1165860 w 3200400"/>
              <a:gd name="connsiteY4" fmla="*/ 694701 h 1269737"/>
              <a:gd name="connsiteX5" fmla="*/ 1577340 w 3200400"/>
              <a:gd name="connsiteY5" fmla="*/ 260361 h 1269737"/>
              <a:gd name="connsiteX6" fmla="*/ 2125980 w 3200400"/>
              <a:gd name="connsiteY6" fmla="*/ 54621 h 1269737"/>
              <a:gd name="connsiteX7" fmla="*/ 2548890 w 3200400"/>
              <a:gd name="connsiteY7" fmla="*/ 306081 h 1269737"/>
              <a:gd name="connsiteX8" fmla="*/ 2926080 w 3200400"/>
              <a:gd name="connsiteY8" fmla="*/ 969021 h 1269737"/>
              <a:gd name="connsiteX9" fmla="*/ 3143250 w 3200400"/>
              <a:gd name="connsiteY9" fmla="*/ 1243341 h 1269737"/>
              <a:gd name="connsiteX10" fmla="*/ 3200400 w 3200400"/>
              <a:gd name="connsiteY10" fmla="*/ 1243341 h 1269737"/>
              <a:gd name="connsiteX0" fmla="*/ 0 w 3200400"/>
              <a:gd name="connsiteY0" fmla="*/ 111771 h 1269737"/>
              <a:gd name="connsiteX1" fmla="*/ 388620 w 3200400"/>
              <a:gd name="connsiteY1" fmla="*/ 43191 h 1269737"/>
              <a:gd name="connsiteX2" fmla="*/ 605790 w 3200400"/>
              <a:gd name="connsiteY2" fmla="*/ 648981 h 1269737"/>
              <a:gd name="connsiteX3" fmla="*/ 857250 w 3200400"/>
              <a:gd name="connsiteY3" fmla="*/ 1065541 h 1269737"/>
              <a:gd name="connsiteX4" fmla="*/ 1165860 w 3200400"/>
              <a:gd name="connsiteY4" fmla="*/ 694701 h 1269737"/>
              <a:gd name="connsiteX5" fmla="*/ 1577340 w 3200400"/>
              <a:gd name="connsiteY5" fmla="*/ 260361 h 1269737"/>
              <a:gd name="connsiteX6" fmla="*/ 2125980 w 3200400"/>
              <a:gd name="connsiteY6" fmla="*/ 54621 h 1269737"/>
              <a:gd name="connsiteX7" fmla="*/ 2548890 w 3200400"/>
              <a:gd name="connsiteY7" fmla="*/ 306081 h 1269737"/>
              <a:gd name="connsiteX8" fmla="*/ 2926080 w 3200400"/>
              <a:gd name="connsiteY8" fmla="*/ 969021 h 1269737"/>
              <a:gd name="connsiteX9" fmla="*/ 3143250 w 3200400"/>
              <a:gd name="connsiteY9" fmla="*/ 1243341 h 1269737"/>
              <a:gd name="connsiteX10" fmla="*/ 3200400 w 3200400"/>
              <a:gd name="connsiteY10" fmla="*/ 1243341 h 1269737"/>
              <a:gd name="connsiteX0" fmla="*/ 0 w 3200400"/>
              <a:gd name="connsiteY0" fmla="*/ 99545 h 1257511"/>
              <a:gd name="connsiteX1" fmla="*/ 388620 w 3200400"/>
              <a:gd name="connsiteY1" fmla="*/ 30965 h 1257511"/>
              <a:gd name="connsiteX2" fmla="*/ 535940 w 3200400"/>
              <a:gd name="connsiteY2" fmla="*/ 471655 h 1257511"/>
              <a:gd name="connsiteX3" fmla="*/ 857250 w 3200400"/>
              <a:gd name="connsiteY3" fmla="*/ 1053315 h 1257511"/>
              <a:gd name="connsiteX4" fmla="*/ 1165860 w 3200400"/>
              <a:gd name="connsiteY4" fmla="*/ 682475 h 1257511"/>
              <a:gd name="connsiteX5" fmla="*/ 1577340 w 3200400"/>
              <a:gd name="connsiteY5" fmla="*/ 248135 h 1257511"/>
              <a:gd name="connsiteX6" fmla="*/ 2125980 w 3200400"/>
              <a:gd name="connsiteY6" fmla="*/ 42395 h 1257511"/>
              <a:gd name="connsiteX7" fmla="*/ 2548890 w 3200400"/>
              <a:gd name="connsiteY7" fmla="*/ 293855 h 1257511"/>
              <a:gd name="connsiteX8" fmla="*/ 2926080 w 3200400"/>
              <a:gd name="connsiteY8" fmla="*/ 956795 h 1257511"/>
              <a:gd name="connsiteX9" fmla="*/ 3143250 w 3200400"/>
              <a:gd name="connsiteY9" fmla="*/ 1231115 h 1257511"/>
              <a:gd name="connsiteX10" fmla="*/ 3200400 w 3200400"/>
              <a:gd name="connsiteY10" fmla="*/ 1231115 h 1257511"/>
              <a:gd name="connsiteX0" fmla="*/ 0 w 3200400"/>
              <a:gd name="connsiteY0" fmla="*/ 99545 h 1257511"/>
              <a:gd name="connsiteX1" fmla="*/ 388620 w 3200400"/>
              <a:gd name="connsiteY1" fmla="*/ 30965 h 1257511"/>
              <a:gd name="connsiteX2" fmla="*/ 535940 w 3200400"/>
              <a:gd name="connsiteY2" fmla="*/ 471655 h 1257511"/>
              <a:gd name="connsiteX3" fmla="*/ 857250 w 3200400"/>
              <a:gd name="connsiteY3" fmla="*/ 1053315 h 1257511"/>
              <a:gd name="connsiteX4" fmla="*/ 1165860 w 3200400"/>
              <a:gd name="connsiteY4" fmla="*/ 682475 h 1257511"/>
              <a:gd name="connsiteX5" fmla="*/ 1577340 w 3200400"/>
              <a:gd name="connsiteY5" fmla="*/ 248135 h 1257511"/>
              <a:gd name="connsiteX6" fmla="*/ 2125980 w 3200400"/>
              <a:gd name="connsiteY6" fmla="*/ 42395 h 1257511"/>
              <a:gd name="connsiteX7" fmla="*/ 2548890 w 3200400"/>
              <a:gd name="connsiteY7" fmla="*/ 293855 h 1257511"/>
              <a:gd name="connsiteX8" fmla="*/ 2926080 w 3200400"/>
              <a:gd name="connsiteY8" fmla="*/ 956795 h 1257511"/>
              <a:gd name="connsiteX9" fmla="*/ 3143250 w 3200400"/>
              <a:gd name="connsiteY9" fmla="*/ 1231115 h 1257511"/>
              <a:gd name="connsiteX10" fmla="*/ 3200400 w 3200400"/>
              <a:gd name="connsiteY10" fmla="*/ 1231115 h 1257511"/>
              <a:gd name="connsiteX0" fmla="*/ 0 w 3200400"/>
              <a:gd name="connsiteY0" fmla="*/ 99545 h 1257511"/>
              <a:gd name="connsiteX1" fmla="*/ 388620 w 3200400"/>
              <a:gd name="connsiteY1" fmla="*/ 30965 h 1257511"/>
              <a:gd name="connsiteX2" fmla="*/ 535940 w 3200400"/>
              <a:gd name="connsiteY2" fmla="*/ 471655 h 1257511"/>
              <a:gd name="connsiteX3" fmla="*/ 857250 w 3200400"/>
              <a:gd name="connsiteY3" fmla="*/ 1053315 h 1257511"/>
              <a:gd name="connsiteX4" fmla="*/ 1165860 w 3200400"/>
              <a:gd name="connsiteY4" fmla="*/ 682475 h 1257511"/>
              <a:gd name="connsiteX5" fmla="*/ 1577340 w 3200400"/>
              <a:gd name="connsiteY5" fmla="*/ 248135 h 1257511"/>
              <a:gd name="connsiteX6" fmla="*/ 2125980 w 3200400"/>
              <a:gd name="connsiteY6" fmla="*/ 42395 h 1257511"/>
              <a:gd name="connsiteX7" fmla="*/ 2548890 w 3200400"/>
              <a:gd name="connsiteY7" fmla="*/ 293855 h 1257511"/>
              <a:gd name="connsiteX8" fmla="*/ 2926080 w 3200400"/>
              <a:gd name="connsiteY8" fmla="*/ 956795 h 1257511"/>
              <a:gd name="connsiteX9" fmla="*/ 3143250 w 3200400"/>
              <a:gd name="connsiteY9" fmla="*/ 1231115 h 1257511"/>
              <a:gd name="connsiteX10" fmla="*/ 3200400 w 3200400"/>
              <a:gd name="connsiteY10" fmla="*/ 1231115 h 1257511"/>
              <a:gd name="connsiteX0" fmla="*/ 0 w 3200400"/>
              <a:gd name="connsiteY0" fmla="*/ 99545 h 1233174"/>
              <a:gd name="connsiteX1" fmla="*/ 388620 w 3200400"/>
              <a:gd name="connsiteY1" fmla="*/ 30965 h 1233174"/>
              <a:gd name="connsiteX2" fmla="*/ 535940 w 3200400"/>
              <a:gd name="connsiteY2" fmla="*/ 471655 h 1233174"/>
              <a:gd name="connsiteX3" fmla="*/ 857250 w 3200400"/>
              <a:gd name="connsiteY3" fmla="*/ 1053315 h 1233174"/>
              <a:gd name="connsiteX4" fmla="*/ 1165860 w 3200400"/>
              <a:gd name="connsiteY4" fmla="*/ 682475 h 1233174"/>
              <a:gd name="connsiteX5" fmla="*/ 1577340 w 3200400"/>
              <a:gd name="connsiteY5" fmla="*/ 248135 h 1233174"/>
              <a:gd name="connsiteX6" fmla="*/ 2125980 w 3200400"/>
              <a:gd name="connsiteY6" fmla="*/ 42395 h 1233174"/>
              <a:gd name="connsiteX7" fmla="*/ 2548890 w 3200400"/>
              <a:gd name="connsiteY7" fmla="*/ 293855 h 1233174"/>
              <a:gd name="connsiteX8" fmla="*/ 2926080 w 3200400"/>
              <a:gd name="connsiteY8" fmla="*/ 956795 h 1233174"/>
              <a:gd name="connsiteX9" fmla="*/ 3117850 w 3200400"/>
              <a:gd name="connsiteY9" fmla="*/ 1034265 h 1233174"/>
              <a:gd name="connsiteX10" fmla="*/ 3200400 w 3200400"/>
              <a:gd name="connsiteY10" fmla="*/ 1231115 h 1233174"/>
              <a:gd name="connsiteX0" fmla="*/ 0 w 3200400"/>
              <a:gd name="connsiteY0" fmla="*/ 99545 h 1233685"/>
              <a:gd name="connsiteX1" fmla="*/ 388620 w 3200400"/>
              <a:gd name="connsiteY1" fmla="*/ 30965 h 1233685"/>
              <a:gd name="connsiteX2" fmla="*/ 535940 w 3200400"/>
              <a:gd name="connsiteY2" fmla="*/ 471655 h 1233685"/>
              <a:gd name="connsiteX3" fmla="*/ 857250 w 3200400"/>
              <a:gd name="connsiteY3" fmla="*/ 1053315 h 1233685"/>
              <a:gd name="connsiteX4" fmla="*/ 1165860 w 3200400"/>
              <a:gd name="connsiteY4" fmla="*/ 682475 h 1233685"/>
              <a:gd name="connsiteX5" fmla="*/ 1577340 w 3200400"/>
              <a:gd name="connsiteY5" fmla="*/ 248135 h 1233685"/>
              <a:gd name="connsiteX6" fmla="*/ 2125980 w 3200400"/>
              <a:gd name="connsiteY6" fmla="*/ 42395 h 1233685"/>
              <a:gd name="connsiteX7" fmla="*/ 2548890 w 3200400"/>
              <a:gd name="connsiteY7" fmla="*/ 293855 h 1233685"/>
              <a:gd name="connsiteX8" fmla="*/ 2830830 w 3200400"/>
              <a:gd name="connsiteY8" fmla="*/ 721845 h 1233685"/>
              <a:gd name="connsiteX9" fmla="*/ 3117850 w 3200400"/>
              <a:gd name="connsiteY9" fmla="*/ 1034265 h 1233685"/>
              <a:gd name="connsiteX10" fmla="*/ 3200400 w 3200400"/>
              <a:gd name="connsiteY10" fmla="*/ 1231115 h 1233685"/>
              <a:gd name="connsiteX0" fmla="*/ 0 w 3244850"/>
              <a:gd name="connsiteY0" fmla="*/ 99545 h 1063361"/>
              <a:gd name="connsiteX1" fmla="*/ 388620 w 3244850"/>
              <a:gd name="connsiteY1" fmla="*/ 30965 h 1063361"/>
              <a:gd name="connsiteX2" fmla="*/ 535940 w 3244850"/>
              <a:gd name="connsiteY2" fmla="*/ 471655 h 1063361"/>
              <a:gd name="connsiteX3" fmla="*/ 857250 w 3244850"/>
              <a:gd name="connsiteY3" fmla="*/ 1053315 h 1063361"/>
              <a:gd name="connsiteX4" fmla="*/ 1165860 w 3244850"/>
              <a:gd name="connsiteY4" fmla="*/ 682475 h 1063361"/>
              <a:gd name="connsiteX5" fmla="*/ 1577340 w 3244850"/>
              <a:gd name="connsiteY5" fmla="*/ 248135 h 1063361"/>
              <a:gd name="connsiteX6" fmla="*/ 2125980 w 3244850"/>
              <a:gd name="connsiteY6" fmla="*/ 42395 h 1063361"/>
              <a:gd name="connsiteX7" fmla="*/ 2548890 w 3244850"/>
              <a:gd name="connsiteY7" fmla="*/ 293855 h 1063361"/>
              <a:gd name="connsiteX8" fmla="*/ 2830830 w 3244850"/>
              <a:gd name="connsiteY8" fmla="*/ 721845 h 1063361"/>
              <a:gd name="connsiteX9" fmla="*/ 3117850 w 3244850"/>
              <a:gd name="connsiteY9" fmla="*/ 1034265 h 1063361"/>
              <a:gd name="connsiteX10" fmla="*/ 3244850 w 3244850"/>
              <a:gd name="connsiteY10" fmla="*/ 1034265 h 1063361"/>
              <a:gd name="connsiteX0" fmla="*/ 0 w 3117850"/>
              <a:gd name="connsiteY0" fmla="*/ 99545 h 1056420"/>
              <a:gd name="connsiteX1" fmla="*/ 388620 w 3117850"/>
              <a:gd name="connsiteY1" fmla="*/ 30965 h 1056420"/>
              <a:gd name="connsiteX2" fmla="*/ 535940 w 3117850"/>
              <a:gd name="connsiteY2" fmla="*/ 471655 h 1056420"/>
              <a:gd name="connsiteX3" fmla="*/ 857250 w 3117850"/>
              <a:gd name="connsiteY3" fmla="*/ 1053315 h 1056420"/>
              <a:gd name="connsiteX4" fmla="*/ 1165860 w 3117850"/>
              <a:gd name="connsiteY4" fmla="*/ 682475 h 1056420"/>
              <a:gd name="connsiteX5" fmla="*/ 1577340 w 3117850"/>
              <a:gd name="connsiteY5" fmla="*/ 248135 h 1056420"/>
              <a:gd name="connsiteX6" fmla="*/ 2125980 w 3117850"/>
              <a:gd name="connsiteY6" fmla="*/ 42395 h 1056420"/>
              <a:gd name="connsiteX7" fmla="*/ 2548890 w 3117850"/>
              <a:gd name="connsiteY7" fmla="*/ 293855 h 1056420"/>
              <a:gd name="connsiteX8" fmla="*/ 2830830 w 3117850"/>
              <a:gd name="connsiteY8" fmla="*/ 721845 h 1056420"/>
              <a:gd name="connsiteX9" fmla="*/ 3117850 w 3117850"/>
              <a:gd name="connsiteY9" fmla="*/ 1034265 h 1056420"/>
              <a:gd name="connsiteX0" fmla="*/ 0 w 3117850"/>
              <a:gd name="connsiteY0" fmla="*/ 99545 h 1058068"/>
              <a:gd name="connsiteX1" fmla="*/ 388620 w 3117850"/>
              <a:gd name="connsiteY1" fmla="*/ 30965 h 1058068"/>
              <a:gd name="connsiteX2" fmla="*/ 535940 w 3117850"/>
              <a:gd name="connsiteY2" fmla="*/ 471655 h 1058068"/>
              <a:gd name="connsiteX3" fmla="*/ 857250 w 3117850"/>
              <a:gd name="connsiteY3" fmla="*/ 1053315 h 1058068"/>
              <a:gd name="connsiteX4" fmla="*/ 1280160 w 3117850"/>
              <a:gd name="connsiteY4" fmla="*/ 720575 h 1058068"/>
              <a:gd name="connsiteX5" fmla="*/ 1577340 w 3117850"/>
              <a:gd name="connsiteY5" fmla="*/ 248135 h 1058068"/>
              <a:gd name="connsiteX6" fmla="*/ 2125980 w 3117850"/>
              <a:gd name="connsiteY6" fmla="*/ 42395 h 1058068"/>
              <a:gd name="connsiteX7" fmla="*/ 2548890 w 3117850"/>
              <a:gd name="connsiteY7" fmla="*/ 293855 h 1058068"/>
              <a:gd name="connsiteX8" fmla="*/ 2830830 w 3117850"/>
              <a:gd name="connsiteY8" fmla="*/ 721845 h 1058068"/>
              <a:gd name="connsiteX9" fmla="*/ 3117850 w 3117850"/>
              <a:gd name="connsiteY9" fmla="*/ 1034265 h 1058068"/>
              <a:gd name="connsiteX0" fmla="*/ 0 w 3117850"/>
              <a:gd name="connsiteY0" fmla="*/ 99545 h 1058050"/>
              <a:gd name="connsiteX1" fmla="*/ 388620 w 3117850"/>
              <a:gd name="connsiteY1" fmla="*/ 30965 h 1058050"/>
              <a:gd name="connsiteX2" fmla="*/ 535940 w 3117850"/>
              <a:gd name="connsiteY2" fmla="*/ 471655 h 1058050"/>
              <a:gd name="connsiteX3" fmla="*/ 857250 w 3117850"/>
              <a:gd name="connsiteY3" fmla="*/ 1053315 h 1058050"/>
              <a:gd name="connsiteX4" fmla="*/ 1280160 w 3117850"/>
              <a:gd name="connsiteY4" fmla="*/ 720575 h 1058050"/>
              <a:gd name="connsiteX5" fmla="*/ 1621790 w 3117850"/>
              <a:gd name="connsiteY5" fmla="*/ 254485 h 1058050"/>
              <a:gd name="connsiteX6" fmla="*/ 2125980 w 3117850"/>
              <a:gd name="connsiteY6" fmla="*/ 42395 h 1058050"/>
              <a:gd name="connsiteX7" fmla="*/ 2548890 w 3117850"/>
              <a:gd name="connsiteY7" fmla="*/ 293855 h 1058050"/>
              <a:gd name="connsiteX8" fmla="*/ 2830830 w 3117850"/>
              <a:gd name="connsiteY8" fmla="*/ 721845 h 1058050"/>
              <a:gd name="connsiteX9" fmla="*/ 3117850 w 3117850"/>
              <a:gd name="connsiteY9" fmla="*/ 1034265 h 1058050"/>
              <a:gd name="connsiteX0" fmla="*/ 0 w 3117850"/>
              <a:gd name="connsiteY0" fmla="*/ 103306 h 1060248"/>
              <a:gd name="connsiteX1" fmla="*/ 388620 w 3117850"/>
              <a:gd name="connsiteY1" fmla="*/ 34726 h 1060248"/>
              <a:gd name="connsiteX2" fmla="*/ 548640 w 3117850"/>
              <a:gd name="connsiteY2" fmla="*/ 526216 h 1060248"/>
              <a:gd name="connsiteX3" fmla="*/ 857250 w 3117850"/>
              <a:gd name="connsiteY3" fmla="*/ 1057076 h 1060248"/>
              <a:gd name="connsiteX4" fmla="*/ 1280160 w 3117850"/>
              <a:gd name="connsiteY4" fmla="*/ 724336 h 1060248"/>
              <a:gd name="connsiteX5" fmla="*/ 1621790 w 3117850"/>
              <a:gd name="connsiteY5" fmla="*/ 258246 h 1060248"/>
              <a:gd name="connsiteX6" fmla="*/ 2125980 w 3117850"/>
              <a:gd name="connsiteY6" fmla="*/ 46156 h 1060248"/>
              <a:gd name="connsiteX7" fmla="*/ 2548890 w 3117850"/>
              <a:gd name="connsiteY7" fmla="*/ 297616 h 1060248"/>
              <a:gd name="connsiteX8" fmla="*/ 2830830 w 3117850"/>
              <a:gd name="connsiteY8" fmla="*/ 725606 h 1060248"/>
              <a:gd name="connsiteX9" fmla="*/ 3117850 w 3117850"/>
              <a:gd name="connsiteY9" fmla="*/ 1038026 h 1060248"/>
              <a:gd name="connsiteX0" fmla="*/ 0 w 3117850"/>
              <a:gd name="connsiteY0" fmla="*/ 103306 h 1057351"/>
              <a:gd name="connsiteX1" fmla="*/ 388620 w 3117850"/>
              <a:gd name="connsiteY1" fmla="*/ 34726 h 1057351"/>
              <a:gd name="connsiteX2" fmla="*/ 548640 w 3117850"/>
              <a:gd name="connsiteY2" fmla="*/ 526216 h 1057351"/>
              <a:gd name="connsiteX3" fmla="*/ 600710 w 3117850"/>
              <a:gd name="connsiteY3" fmla="*/ 670997 h 1057351"/>
              <a:gd name="connsiteX4" fmla="*/ 857250 w 3117850"/>
              <a:gd name="connsiteY4" fmla="*/ 1057076 h 1057351"/>
              <a:gd name="connsiteX5" fmla="*/ 1280160 w 3117850"/>
              <a:gd name="connsiteY5" fmla="*/ 724336 h 1057351"/>
              <a:gd name="connsiteX6" fmla="*/ 1621790 w 3117850"/>
              <a:gd name="connsiteY6" fmla="*/ 258246 h 1057351"/>
              <a:gd name="connsiteX7" fmla="*/ 2125980 w 3117850"/>
              <a:gd name="connsiteY7" fmla="*/ 46156 h 1057351"/>
              <a:gd name="connsiteX8" fmla="*/ 2548890 w 3117850"/>
              <a:gd name="connsiteY8" fmla="*/ 297616 h 1057351"/>
              <a:gd name="connsiteX9" fmla="*/ 2830830 w 3117850"/>
              <a:gd name="connsiteY9" fmla="*/ 725606 h 1057351"/>
              <a:gd name="connsiteX10" fmla="*/ 3117850 w 3117850"/>
              <a:gd name="connsiteY10" fmla="*/ 1038026 h 1057351"/>
              <a:gd name="connsiteX0" fmla="*/ 0 w 3117850"/>
              <a:gd name="connsiteY0" fmla="*/ 103306 h 1057664"/>
              <a:gd name="connsiteX1" fmla="*/ 388620 w 3117850"/>
              <a:gd name="connsiteY1" fmla="*/ 34726 h 1057664"/>
              <a:gd name="connsiteX2" fmla="*/ 548640 w 3117850"/>
              <a:gd name="connsiteY2" fmla="*/ 526216 h 1057664"/>
              <a:gd name="connsiteX3" fmla="*/ 676910 w 3117850"/>
              <a:gd name="connsiteY3" fmla="*/ 797997 h 1057664"/>
              <a:gd name="connsiteX4" fmla="*/ 857250 w 3117850"/>
              <a:gd name="connsiteY4" fmla="*/ 1057076 h 1057664"/>
              <a:gd name="connsiteX5" fmla="*/ 1280160 w 3117850"/>
              <a:gd name="connsiteY5" fmla="*/ 724336 h 1057664"/>
              <a:gd name="connsiteX6" fmla="*/ 1621790 w 3117850"/>
              <a:gd name="connsiteY6" fmla="*/ 258246 h 1057664"/>
              <a:gd name="connsiteX7" fmla="*/ 2125980 w 3117850"/>
              <a:gd name="connsiteY7" fmla="*/ 46156 h 1057664"/>
              <a:gd name="connsiteX8" fmla="*/ 2548890 w 3117850"/>
              <a:gd name="connsiteY8" fmla="*/ 297616 h 1057664"/>
              <a:gd name="connsiteX9" fmla="*/ 2830830 w 3117850"/>
              <a:gd name="connsiteY9" fmla="*/ 725606 h 1057664"/>
              <a:gd name="connsiteX10" fmla="*/ 3117850 w 3117850"/>
              <a:gd name="connsiteY10" fmla="*/ 1038026 h 1057664"/>
              <a:gd name="connsiteX0" fmla="*/ 0 w 3117850"/>
              <a:gd name="connsiteY0" fmla="*/ 100956 h 1055314"/>
              <a:gd name="connsiteX1" fmla="*/ 388620 w 3117850"/>
              <a:gd name="connsiteY1" fmla="*/ 32376 h 1055314"/>
              <a:gd name="connsiteX2" fmla="*/ 510540 w 3117850"/>
              <a:gd name="connsiteY2" fmla="*/ 492116 h 1055314"/>
              <a:gd name="connsiteX3" fmla="*/ 676910 w 3117850"/>
              <a:gd name="connsiteY3" fmla="*/ 795647 h 1055314"/>
              <a:gd name="connsiteX4" fmla="*/ 857250 w 3117850"/>
              <a:gd name="connsiteY4" fmla="*/ 1054726 h 1055314"/>
              <a:gd name="connsiteX5" fmla="*/ 1280160 w 3117850"/>
              <a:gd name="connsiteY5" fmla="*/ 721986 h 1055314"/>
              <a:gd name="connsiteX6" fmla="*/ 1621790 w 3117850"/>
              <a:gd name="connsiteY6" fmla="*/ 255896 h 1055314"/>
              <a:gd name="connsiteX7" fmla="*/ 2125980 w 3117850"/>
              <a:gd name="connsiteY7" fmla="*/ 43806 h 1055314"/>
              <a:gd name="connsiteX8" fmla="*/ 2548890 w 3117850"/>
              <a:gd name="connsiteY8" fmla="*/ 295266 h 1055314"/>
              <a:gd name="connsiteX9" fmla="*/ 2830830 w 3117850"/>
              <a:gd name="connsiteY9" fmla="*/ 723256 h 1055314"/>
              <a:gd name="connsiteX10" fmla="*/ 3117850 w 3117850"/>
              <a:gd name="connsiteY10" fmla="*/ 1035676 h 1055314"/>
              <a:gd name="connsiteX0" fmla="*/ 0 w 3117850"/>
              <a:gd name="connsiteY0" fmla="*/ 100956 h 1055899"/>
              <a:gd name="connsiteX1" fmla="*/ 388620 w 3117850"/>
              <a:gd name="connsiteY1" fmla="*/ 32376 h 1055899"/>
              <a:gd name="connsiteX2" fmla="*/ 510540 w 3117850"/>
              <a:gd name="connsiteY2" fmla="*/ 492116 h 1055899"/>
              <a:gd name="connsiteX3" fmla="*/ 632460 w 3117850"/>
              <a:gd name="connsiteY3" fmla="*/ 821047 h 1055899"/>
              <a:gd name="connsiteX4" fmla="*/ 857250 w 3117850"/>
              <a:gd name="connsiteY4" fmla="*/ 1054726 h 1055899"/>
              <a:gd name="connsiteX5" fmla="*/ 1280160 w 3117850"/>
              <a:gd name="connsiteY5" fmla="*/ 721986 h 1055899"/>
              <a:gd name="connsiteX6" fmla="*/ 1621790 w 3117850"/>
              <a:gd name="connsiteY6" fmla="*/ 255896 h 1055899"/>
              <a:gd name="connsiteX7" fmla="*/ 2125980 w 3117850"/>
              <a:gd name="connsiteY7" fmla="*/ 43806 h 1055899"/>
              <a:gd name="connsiteX8" fmla="*/ 2548890 w 3117850"/>
              <a:gd name="connsiteY8" fmla="*/ 295266 h 1055899"/>
              <a:gd name="connsiteX9" fmla="*/ 2830830 w 3117850"/>
              <a:gd name="connsiteY9" fmla="*/ 723256 h 1055899"/>
              <a:gd name="connsiteX10" fmla="*/ 3117850 w 3117850"/>
              <a:gd name="connsiteY10" fmla="*/ 1035676 h 1055899"/>
              <a:gd name="connsiteX0" fmla="*/ 0 w 3117850"/>
              <a:gd name="connsiteY0" fmla="*/ 110503 h 1065446"/>
              <a:gd name="connsiteX1" fmla="*/ 287020 w 3117850"/>
              <a:gd name="connsiteY1" fmla="*/ 29223 h 1065446"/>
              <a:gd name="connsiteX2" fmla="*/ 510540 w 3117850"/>
              <a:gd name="connsiteY2" fmla="*/ 501663 h 1065446"/>
              <a:gd name="connsiteX3" fmla="*/ 632460 w 3117850"/>
              <a:gd name="connsiteY3" fmla="*/ 830594 h 1065446"/>
              <a:gd name="connsiteX4" fmla="*/ 857250 w 3117850"/>
              <a:gd name="connsiteY4" fmla="*/ 1064273 h 1065446"/>
              <a:gd name="connsiteX5" fmla="*/ 1280160 w 3117850"/>
              <a:gd name="connsiteY5" fmla="*/ 731533 h 1065446"/>
              <a:gd name="connsiteX6" fmla="*/ 1621790 w 3117850"/>
              <a:gd name="connsiteY6" fmla="*/ 265443 h 1065446"/>
              <a:gd name="connsiteX7" fmla="*/ 2125980 w 3117850"/>
              <a:gd name="connsiteY7" fmla="*/ 53353 h 1065446"/>
              <a:gd name="connsiteX8" fmla="*/ 2548890 w 3117850"/>
              <a:gd name="connsiteY8" fmla="*/ 304813 h 1065446"/>
              <a:gd name="connsiteX9" fmla="*/ 2830830 w 3117850"/>
              <a:gd name="connsiteY9" fmla="*/ 732803 h 1065446"/>
              <a:gd name="connsiteX10" fmla="*/ 3117850 w 3117850"/>
              <a:gd name="connsiteY10" fmla="*/ 1045223 h 1065446"/>
              <a:gd name="connsiteX0" fmla="*/ 0 w 3117850"/>
              <a:gd name="connsiteY0" fmla="*/ 110503 h 1066565"/>
              <a:gd name="connsiteX1" fmla="*/ 287020 w 3117850"/>
              <a:gd name="connsiteY1" fmla="*/ 29223 h 1066565"/>
              <a:gd name="connsiteX2" fmla="*/ 510540 w 3117850"/>
              <a:gd name="connsiteY2" fmla="*/ 501663 h 1066565"/>
              <a:gd name="connsiteX3" fmla="*/ 632460 w 3117850"/>
              <a:gd name="connsiteY3" fmla="*/ 830594 h 1066565"/>
              <a:gd name="connsiteX4" fmla="*/ 857250 w 3117850"/>
              <a:gd name="connsiteY4" fmla="*/ 1064273 h 1066565"/>
              <a:gd name="connsiteX5" fmla="*/ 1254760 w 3117850"/>
              <a:gd name="connsiteY5" fmla="*/ 687083 h 1066565"/>
              <a:gd name="connsiteX6" fmla="*/ 1621790 w 3117850"/>
              <a:gd name="connsiteY6" fmla="*/ 265443 h 1066565"/>
              <a:gd name="connsiteX7" fmla="*/ 2125980 w 3117850"/>
              <a:gd name="connsiteY7" fmla="*/ 53353 h 1066565"/>
              <a:gd name="connsiteX8" fmla="*/ 2548890 w 3117850"/>
              <a:gd name="connsiteY8" fmla="*/ 304813 h 1066565"/>
              <a:gd name="connsiteX9" fmla="*/ 2830830 w 3117850"/>
              <a:gd name="connsiteY9" fmla="*/ 732803 h 1066565"/>
              <a:gd name="connsiteX10" fmla="*/ 3117850 w 3117850"/>
              <a:gd name="connsiteY10" fmla="*/ 1045223 h 1066565"/>
              <a:gd name="connsiteX0" fmla="*/ 0 w 3117850"/>
              <a:gd name="connsiteY0" fmla="*/ 103949 h 1060011"/>
              <a:gd name="connsiteX1" fmla="*/ 287020 w 3117850"/>
              <a:gd name="connsiteY1" fmla="*/ 22669 h 1060011"/>
              <a:gd name="connsiteX2" fmla="*/ 504190 w 3117850"/>
              <a:gd name="connsiteY2" fmla="*/ 406209 h 1060011"/>
              <a:gd name="connsiteX3" fmla="*/ 632460 w 3117850"/>
              <a:gd name="connsiteY3" fmla="*/ 824040 h 1060011"/>
              <a:gd name="connsiteX4" fmla="*/ 857250 w 3117850"/>
              <a:gd name="connsiteY4" fmla="*/ 1057719 h 1060011"/>
              <a:gd name="connsiteX5" fmla="*/ 1254760 w 3117850"/>
              <a:gd name="connsiteY5" fmla="*/ 680529 h 1060011"/>
              <a:gd name="connsiteX6" fmla="*/ 1621790 w 3117850"/>
              <a:gd name="connsiteY6" fmla="*/ 258889 h 1060011"/>
              <a:gd name="connsiteX7" fmla="*/ 2125980 w 3117850"/>
              <a:gd name="connsiteY7" fmla="*/ 46799 h 1060011"/>
              <a:gd name="connsiteX8" fmla="*/ 2548890 w 3117850"/>
              <a:gd name="connsiteY8" fmla="*/ 298259 h 1060011"/>
              <a:gd name="connsiteX9" fmla="*/ 2830830 w 3117850"/>
              <a:gd name="connsiteY9" fmla="*/ 726249 h 1060011"/>
              <a:gd name="connsiteX10" fmla="*/ 3117850 w 3117850"/>
              <a:gd name="connsiteY10" fmla="*/ 1038669 h 1060011"/>
              <a:gd name="connsiteX0" fmla="*/ 0 w 3117850"/>
              <a:gd name="connsiteY0" fmla="*/ 105352 h 1061414"/>
              <a:gd name="connsiteX1" fmla="*/ 287020 w 3117850"/>
              <a:gd name="connsiteY1" fmla="*/ 24072 h 1061414"/>
              <a:gd name="connsiteX2" fmla="*/ 478790 w 3117850"/>
              <a:gd name="connsiteY2" fmla="*/ 426662 h 1061414"/>
              <a:gd name="connsiteX3" fmla="*/ 632460 w 3117850"/>
              <a:gd name="connsiteY3" fmla="*/ 825443 h 1061414"/>
              <a:gd name="connsiteX4" fmla="*/ 857250 w 3117850"/>
              <a:gd name="connsiteY4" fmla="*/ 1059122 h 1061414"/>
              <a:gd name="connsiteX5" fmla="*/ 1254760 w 3117850"/>
              <a:gd name="connsiteY5" fmla="*/ 681932 h 1061414"/>
              <a:gd name="connsiteX6" fmla="*/ 1621790 w 3117850"/>
              <a:gd name="connsiteY6" fmla="*/ 260292 h 1061414"/>
              <a:gd name="connsiteX7" fmla="*/ 2125980 w 3117850"/>
              <a:gd name="connsiteY7" fmla="*/ 48202 h 1061414"/>
              <a:gd name="connsiteX8" fmla="*/ 2548890 w 3117850"/>
              <a:gd name="connsiteY8" fmla="*/ 299662 h 1061414"/>
              <a:gd name="connsiteX9" fmla="*/ 2830830 w 3117850"/>
              <a:gd name="connsiteY9" fmla="*/ 727652 h 1061414"/>
              <a:gd name="connsiteX10" fmla="*/ 3117850 w 3117850"/>
              <a:gd name="connsiteY10" fmla="*/ 1040072 h 1061414"/>
              <a:gd name="connsiteX0" fmla="*/ 0 w 3117850"/>
              <a:gd name="connsiteY0" fmla="*/ 136891 h 1092953"/>
              <a:gd name="connsiteX1" fmla="*/ 229870 w 3117850"/>
              <a:gd name="connsiteY1" fmla="*/ 17511 h 1092953"/>
              <a:gd name="connsiteX2" fmla="*/ 478790 w 3117850"/>
              <a:gd name="connsiteY2" fmla="*/ 458201 h 1092953"/>
              <a:gd name="connsiteX3" fmla="*/ 632460 w 3117850"/>
              <a:gd name="connsiteY3" fmla="*/ 856982 h 1092953"/>
              <a:gd name="connsiteX4" fmla="*/ 857250 w 3117850"/>
              <a:gd name="connsiteY4" fmla="*/ 1090661 h 1092953"/>
              <a:gd name="connsiteX5" fmla="*/ 1254760 w 3117850"/>
              <a:gd name="connsiteY5" fmla="*/ 713471 h 1092953"/>
              <a:gd name="connsiteX6" fmla="*/ 1621790 w 3117850"/>
              <a:gd name="connsiteY6" fmla="*/ 291831 h 1092953"/>
              <a:gd name="connsiteX7" fmla="*/ 2125980 w 3117850"/>
              <a:gd name="connsiteY7" fmla="*/ 79741 h 1092953"/>
              <a:gd name="connsiteX8" fmla="*/ 2548890 w 3117850"/>
              <a:gd name="connsiteY8" fmla="*/ 331201 h 1092953"/>
              <a:gd name="connsiteX9" fmla="*/ 2830830 w 3117850"/>
              <a:gd name="connsiteY9" fmla="*/ 759191 h 1092953"/>
              <a:gd name="connsiteX10" fmla="*/ 3117850 w 3117850"/>
              <a:gd name="connsiteY10" fmla="*/ 1071611 h 1092953"/>
              <a:gd name="connsiteX0" fmla="*/ 0 w 3117850"/>
              <a:gd name="connsiteY0" fmla="*/ 136891 h 1074159"/>
              <a:gd name="connsiteX1" fmla="*/ 229870 w 3117850"/>
              <a:gd name="connsiteY1" fmla="*/ 17511 h 1074159"/>
              <a:gd name="connsiteX2" fmla="*/ 478790 w 3117850"/>
              <a:gd name="connsiteY2" fmla="*/ 458201 h 1074159"/>
              <a:gd name="connsiteX3" fmla="*/ 632460 w 3117850"/>
              <a:gd name="connsiteY3" fmla="*/ 856982 h 1074159"/>
              <a:gd name="connsiteX4" fmla="*/ 850900 w 3117850"/>
              <a:gd name="connsiteY4" fmla="*/ 1071611 h 1074159"/>
              <a:gd name="connsiteX5" fmla="*/ 1254760 w 3117850"/>
              <a:gd name="connsiteY5" fmla="*/ 713471 h 1074159"/>
              <a:gd name="connsiteX6" fmla="*/ 1621790 w 3117850"/>
              <a:gd name="connsiteY6" fmla="*/ 291831 h 1074159"/>
              <a:gd name="connsiteX7" fmla="*/ 2125980 w 3117850"/>
              <a:gd name="connsiteY7" fmla="*/ 79741 h 1074159"/>
              <a:gd name="connsiteX8" fmla="*/ 2548890 w 3117850"/>
              <a:gd name="connsiteY8" fmla="*/ 331201 h 1074159"/>
              <a:gd name="connsiteX9" fmla="*/ 2830830 w 3117850"/>
              <a:gd name="connsiteY9" fmla="*/ 759191 h 1074159"/>
              <a:gd name="connsiteX10" fmla="*/ 3117850 w 3117850"/>
              <a:gd name="connsiteY10" fmla="*/ 1071611 h 107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7850" h="1074159">
                <a:moveTo>
                  <a:pt x="0" y="136891"/>
                </a:moveTo>
                <a:cubicBezTo>
                  <a:pt x="140017" y="41641"/>
                  <a:pt x="150072" y="-36041"/>
                  <a:pt x="229870" y="17511"/>
                </a:cubicBezTo>
                <a:cubicBezTo>
                  <a:pt x="309668" y="71063"/>
                  <a:pt x="411692" y="318289"/>
                  <a:pt x="478790" y="458201"/>
                </a:cubicBezTo>
                <a:cubicBezTo>
                  <a:pt x="545888" y="598113"/>
                  <a:pt x="581025" y="768505"/>
                  <a:pt x="632460" y="856982"/>
                </a:cubicBezTo>
                <a:cubicBezTo>
                  <a:pt x="683895" y="945459"/>
                  <a:pt x="747183" y="1095530"/>
                  <a:pt x="850900" y="1071611"/>
                </a:cubicBezTo>
                <a:cubicBezTo>
                  <a:pt x="954617" y="1047693"/>
                  <a:pt x="1126278" y="843434"/>
                  <a:pt x="1254760" y="713471"/>
                </a:cubicBezTo>
                <a:cubicBezTo>
                  <a:pt x="1383242" y="583508"/>
                  <a:pt x="1476587" y="397453"/>
                  <a:pt x="1621790" y="291831"/>
                </a:cubicBezTo>
                <a:cubicBezTo>
                  <a:pt x="1766993" y="186209"/>
                  <a:pt x="1971463" y="73179"/>
                  <a:pt x="2125980" y="79741"/>
                </a:cubicBezTo>
                <a:cubicBezTo>
                  <a:pt x="2280497" y="86303"/>
                  <a:pt x="2431415" y="217959"/>
                  <a:pt x="2548890" y="331201"/>
                </a:cubicBezTo>
                <a:cubicBezTo>
                  <a:pt x="2666365" y="444443"/>
                  <a:pt x="2736003" y="635789"/>
                  <a:pt x="2830830" y="759191"/>
                </a:cubicBezTo>
                <a:cubicBezTo>
                  <a:pt x="2925657" y="882593"/>
                  <a:pt x="3048847" y="1019541"/>
                  <a:pt x="3117850" y="1071611"/>
                </a:cubicBezTo>
              </a:path>
            </a:pathLst>
          </a:custGeom>
          <a:no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rgbClr val="FFFF00"/>
              </a:solidFill>
              <a:effectLst/>
              <a:latin typeface="Times New Roman" pitchFamily="18" charset="0"/>
            </a:endParaRPr>
          </a:p>
        </p:txBody>
      </p:sp>
      <p:sp>
        <p:nvSpPr>
          <p:cNvPr id="7" name="Freeform 6"/>
          <p:cNvSpPr/>
          <p:nvPr/>
        </p:nvSpPr>
        <p:spPr bwMode="auto">
          <a:xfrm>
            <a:off x="6732270" y="3966835"/>
            <a:ext cx="1629410" cy="266075"/>
          </a:xfrm>
          <a:custGeom>
            <a:avLst/>
            <a:gdLst>
              <a:gd name="connsiteX0" fmla="*/ 0 w 1623060"/>
              <a:gd name="connsiteY0" fmla="*/ 34737 h 482379"/>
              <a:gd name="connsiteX1" fmla="*/ 194310 w 1623060"/>
              <a:gd name="connsiteY1" fmla="*/ 206187 h 482379"/>
              <a:gd name="connsiteX2" fmla="*/ 342900 w 1623060"/>
              <a:gd name="connsiteY2" fmla="*/ 447 h 482379"/>
              <a:gd name="connsiteX3" fmla="*/ 582930 w 1623060"/>
              <a:gd name="connsiteY3" fmla="*/ 274767 h 482379"/>
              <a:gd name="connsiteX4" fmla="*/ 822960 w 1623060"/>
              <a:gd name="connsiteY4" fmla="*/ 34737 h 482379"/>
              <a:gd name="connsiteX5" fmla="*/ 1051560 w 1623060"/>
              <a:gd name="connsiteY5" fmla="*/ 320487 h 482379"/>
              <a:gd name="connsiteX6" fmla="*/ 1257300 w 1623060"/>
              <a:gd name="connsiteY6" fmla="*/ 126177 h 482379"/>
              <a:gd name="connsiteX7" fmla="*/ 1451610 w 1623060"/>
              <a:gd name="connsiteY7" fmla="*/ 480507 h 482379"/>
              <a:gd name="connsiteX8" fmla="*/ 1623060 w 1623060"/>
              <a:gd name="connsiteY8" fmla="*/ 240477 h 482379"/>
              <a:gd name="connsiteX0" fmla="*/ 0 w 1623060"/>
              <a:gd name="connsiteY0" fmla="*/ 34327 h 481969"/>
              <a:gd name="connsiteX1" fmla="*/ 159385 w 1623060"/>
              <a:gd name="connsiteY1" fmla="*/ 253402 h 481969"/>
              <a:gd name="connsiteX2" fmla="*/ 342900 w 1623060"/>
              <a:gd name="connsiteY2" fmla="*/ 37 h 481969"/>
              <a:gd name="connsiteX3" fmla="*/ 582930 w 1623060"/>
              <a:gd name="connsiteY3" fmla="*/ 274357 h 481969"/>
              <a:gd name="connsiteX4" fmla="*/ 822960 w 1623060"/>
              <a:gd name="connsiteY4" fmla="*/ 34327 h 481969"/>
              <a:gd name="connsiteX5" fmla="*/ 1051560 w 1623060"/>
              <a:gd name="connsiteY5" fmla="*/ 320077 h 481969"/>
              <a:gd name="connsiteX6" fmla="*/ 1257300 w 1623060"/>
              <a:gd name="connsiteY6" fmla="*/ 125767 h 481969"/>
              <a:gd name="connsiteX7" fmla="*/ 1451610 w 1623060"/>
              <a:gd name="connsiteY7" fmla="*/ 480097 h 481969"/>
              <a:gd name="connsiteX8" fmla="*/ 1623060 w 1623060"/>
              <a:gd name="connsiteY8" fmla="*/ 240067 h 481969"/>
              <a:gd name="connsiteX0" fmla="*/ 0 w 1623060"/>
              <a:gd name="connsiteY0" fmla="*/ 0 h 482567"/>
              <a:gd name="connsiteX1" fmla="*/ 159385 w 1623060"/>
              <a:gd name="connsiteY1" fmla="*/ 254000 h 482567"/>
              <a:gd name="connsiteX2" fmla="*/ 342900 w 1623060"/>
              <a:gd name="connsiteY2" fmla="*/ 635 h 482567"/>
              <a:gd name="connsiteX3" fmla="*/ 582930 w 1623060"/>
              <a:gd name="connsiteY3" fmla="*/ 274955 h 482567"/>
              <a:gd name="connsiteX4" fmla="*/ 822960 w 1623060"/>
              <a:gd name="connsiteY4" fmla="*/ 34925 h 482567"/>
              <a:gd name="connsiteX5" fmla="*/ 1051560 w 1623060"/>
              <a:gd name="connsiteY5" fmla="*/ 320675 h 482567"/>
              <a:gd name="connsiteX6" fmla="*/ 1257300 w 1623060"/>
              <a:gd name="connsiteY6" fmla="*/ 126365 h 482567"/>
              <a:gd name="connsiteX7" fmla="*/ 1451610 w 1623060"/>
              <a:gd name="connsiteY7" fmla="*/ 480695 h 482567"/>
              <a:gd name="connsiteX8" fmla="*/ 1623060 w 1623060"/>
              <a:gd name="connsiteY8" fmla="*/ 240665 h 482567"/>
              <a:gd name="connsiteX0" fmla="*/ 0 w 1623060"/>
              <a:gd name="connsiteY0" fmla="*/ 0 h 482567"/>
              <a:gd name="connsiteX1" fmla="*/ 159385 w 1623060"/>
              <a:gd name="connsiteY1" fmla="*/ 254000 h 482567"/>
              <a:gd name="connsiteX2" fmla="*/ 342900 w 1623060"/>
              <a:gd name="connsiteY2" fmla="*/ 635 h 482567"/>
              <a:gd name="connsiteX3" fmla="*/ 582930 w 1623060"/>
              <a:gd name="connsiteY3" fmla="*/ 255905 h 482567"/>
              <a:gd name="connsiteX4" fmla="*/ 822960 w 1623060"/>
              <a:gd name="connsiteY4" fmla="*/ 34925 h 482567"/>
              <a:gd name="connsiteX5" fmla="*/ 1051560 w 1623060"/>
              <a:gd name="connsiteY5" fmla="*/ 320675 h 482567"/>
              <a:gd name="connsiteX6" fmla="*/ 1257300 w 1623060"/>
              <a:gd name="connsiteY6" fmla="*/ 126365 h 482567"/>
              <a:gd name="connsiteX7" fmla="*/ 1451610 w 1623060"/>
              <a:gd name="connsiteY7" fmla="*/ 480695 h 482567"/>
              <a:gd name="connsiteX8" fmla="*/ 1623060 w 1623060"/>
              <a:gd name="connsiteY8" fmla="*/ 240665 h 482567"/>
              <a:gd name="connsiteX0" fmla="*/ 0 w 1623060"/>
              <a:gd name="connsiteY0" fmla="*/ 3491 h 486058"/>
              <a:gd name="connsiteX1" fmla="*/ 159385 w 1623060"/>
              <a:gd name="connsiteY1" fmla="*/ 257491 h 486058"/>
              <a:gd name="connsiteX2" fmla="*/ 342900 w 1623060"/>
              <a:gd name="connsiteY2" fmla="*/ 4126 h 486058"/>
              <a:gd name="connsiteX3" fmla="*/ 582930 w 1623060"/>
              <a:gd name="connsiteY3" fmla="*/ 259396 h 486058"/>
              <a:gd name="connsiteX4" fmla="*/ 800735 w 1623060"/>
              <a:gd name="connsiteY4" fmla="*/ 316 h 486058"/>
              <a:gd name="connsiteX5" fmla="*/ 1051560 w 1623060"/>
              <a:gd name="connsiteY5" fmla="*/ 324166 h 486058"/>
              <a:gd name="connsiteX6" fmla="*/ 1257300 w 1623060"/>
              <a:gd name="connsiteY6" fmla="*/ 129856 h 486058"/>
              <a:gd name="connsiteX7" fmla="*/ 1451610 w 1623060"/>
              <a:gd name="connsiteY7" fmla="*/ 484186 h 486058"/>
              <a:gd name="connsiteX8" fmla="*/ 1623060 w 1623060"/>
              <a:gd name="connsiteY8" fmla="*/ 244156 h 486058"/>
              <a:gd name="connsiteX0" fmla="*/ 0 w 1623060"/>
              <a:gd name="connsiteY0" fmla="*/ 3217 h 485784"/>
              <a:gd name="connsiteX1" fmla="*/ 159385 w 1623060"/>
              <a:gd name="connsiteY1" fmla="*/ 257217 h 485784"/>
              <a:gd name="connsiteX2" fmla="*/ 342900 w 1623060"/>
              <a:gd name="connsiteY2" fmla="*/ 3852 h 485784"/>
              <a:gd name="connsiteX3" fmla="*/ 582930 w 1623060"/>
              <a:gd name="connsiteY3" fmla="*/ 259122 h 485784"/>
              <a:gd name="connsiteX4" fmla="*/ 800735 w 1623060"/>
              <a:gd name="connsiteY4" fmla="*/ 42 h 485784"/>
              <a:gd name="connsiteX5" fmla="*/ 1029335 w 1623060"/>
              <a:gd name="connsiteY5" fmla="*/ 238167 h 485784"/>
              <a:gd name="connsiteX6" fmla="*/ 1257300 w 1623060"/>
              <a:gd name="connsiteY6" fmla="*/ 129582 h 485784"/>
              <a:gd name="connsiteX7" fmla="*/ 1451610 w 1623060"/>
              <a:gd name="connsiteY7" fmla="*/ 483912 h 485784"/>
              <a:gd name="connsiteX8" fmla="*/ 1623060 w 1623060"/>
              <a:gd name="connsiteY8" fmla="*/ 243882 h 485784"/>
              <a:gd name="connsiteX0" fmla="*/ 0 w 1623060"/>
              <a:gd name="connsiteY0" fmla="*/ 3214 h 489439"/>
              <a:gd name="connsiteX1" fmla="*/ 159385 w 1623060"/>
              <a:gd name="connsiteY1" fmla="*/ 257214 h 489439"/>
              <a:gd name="connsiteX2" fmla="*/ 342900 w 1623060"/>
              <a:gd name="connsiteY2" fmla="*/ 3849 h 489439"/>
              <a:gd name="connsiteX3" fmla="*/ 582930 w 1623060"/>
              <a:gd name="connsiteY3" fmla="*/ 259119 h 489439"/>
              <a:gd name="connsiteX4" fmla="*/ 800735 w 1623060"/>
              <a:gd name="connsiteY4" fmla="*/ 39 h 489439"/>
              <a:gd name="connsiteX5" fmla="*/ 1029335 w 1623060"/>
              <a:gd name="connsiteY5" fmla="*/ 238164 h 489439"/>
              <a:gd name="connsiteX6" fmla="*/ 1228725 w 1623060"/>
              <a:gd name="connsiteY6" fmla="*/ 27979 h 489439"/>
              <a:gd name="connsiteX7" fmla="*/ 1451610 w 1623060"/>
              <a:gd name="connsiteY7" fmla="*/ 483909 h 489439"/>
              <a:gd name="connsiteX8" fmla="*/ 1623060 w 1623060"/>
              <a:gd name="connsiteY8" fmla="*/ 243879 h 489439"/>
              <a:gd name="connsiteX0" fmla="*/ 0 w 1623060"/>
              <a:gd name="connsiteY0" fmla="*/ 3214 h 345300"/>
              <a:gd name="connsiteX1" fmla="*/ 159385 w 1623060"/>
              <a:gd name="connsiteY1" fmla="*/ 257214 h 345300"/>
              <a:gd name="connsiteX2" fmla="*/ 342900 w 1623060"/>
              <a:gd name="connsiteY2" fmla="*/ 3849 h 345300"/>
              <a:gd name="connsiteX3" fmla="*/ 582930 w 1623060"/>
              <a:gd name="connsiteY3" fmla="*/ 259119 h 345300"/>
              <a:gd name="connsiteX4" fmla="*/ 800735 w 1623060"/>
              <a:gd name="connsiteY4" fmla="*/ 39 h 345300"/>
              <a:gd name="connsiteX5" fmla="*/ 1029335 w 1623060"/>
              <a:gd name="connsiteY5" fmla="*/ 238164 h 345300"/>
              <a:gd name="connsiteX6" fmla="*/ 1228725 w 1623060"/>
              <a:gd name="connsiteY6" fmla="*/ 27979 h 345300"/>
              <a:gd name="connsiteX7" fmla="*/ 1432560 w 1623060"/>
              <a:gd name="connsiteY7" fmla="*/ 318809 h 345300"/>
              <a:gd name="connsiteX8" fmla="*/ 1623060 w 1623060"/>
              <a:gd name="connsiteY8" fmla="*/ 243879 h 345300"/>
              <a:gd name="connsiteX0" fmla="*/ 0 w 1629410"/>
              <a:gd name="connsiteY0" fmla="*/ 3214 h 318860"/>
              <a:gd name="connsiteX1" fmla="*/ 159385 w 1629410"/>
              <a:gd name="connsiteY1" fmla="*/ 257214 h 318860"/>
              <a:gd name="connsiteX2" fmla="*/ 342900 w 1629410"/>
              <a:gd name="connsiteY2" fmla="*/ 3849 h 318860"/>
              <a:gd name="connsiteX3" fmla="*/ 582930 w 1629410"/>
              <a:gd name="connsiteY3" fmla="*/ 259119 h 318860"/>
              <a:gd name="connsiteX4" fmla="*/ 800735 w 1629410"/>
              <a:gd name="connsiteY4" fmla="*/ 39 h 318860"/>
              <a:gd name="connsiteX5" fmla="*/ 1029335 w 1629410"/>
              <a:gd name="connsiteY5" fmla="*/ 238164 h 318860"/>
              <a:gd name="connsiteX6" fmla="*/ 1228725 w 1629410"/>
              <a:gd name="connsiteY6" fmla="*/ 27979 h 318860"/>
              <a:gd name="connsiteX7" fmla="*/ 1432560 w 1629410"/>
              <a:gd name="connsiteY7" fmla="*/ 318809 h 318860"/>
              <a:gd name="connsiteX8" fmla="*/ 1629410 w 1629410"/>
              <a:gd name="connsiteY8" fmla="*/ 47029 h 318860"/>
              <a:gd name="connsiteX0" fmla="*/ 0 w 1629410"/>
              <a:gd name="connsiteY0" fmla="*/ 3214 h 318860"/>
              <a:gd name="connsiteX1" fmla="*/ 159385 w 1629410"/>
              <a:gd name="connsiteY1" fmla="*/ 257214 h 318860"/>
              <a:gd name="connsiteX2" fmla="*/ 342900 w 1629410"/>
              <a:gd name="connsiteY2" fmla="*/ 3849 h 318860"/>
              <a:gd name="connsiteX3" fmla="*/ 582930 w 1629410"/>
              <a:gd name="connsiteY3" fmla="*/ 259119 h 318860"/>
              <a:gd name="connsiteX4" fmla="*/ 800735 w 1629410"/>
              <a:gd name="connsiteY4" fmla="*/ 39 h 318860"/>
              <a:gd name="connsiteX5" fmla="*/ 1029335 w 1629410"/>
              <a:gd name="connsiteY5" fmla="*/ 238164 h 318860"/>
              <a:gd name="connsiteX6" fmla="*/ 1228725 w 1629410"/>
              <a:gd name="connsiteY6" fmla="*/ 27979 h 318860"/>
              <a:gd name="connsiteX7" fmla="*/ 1435735 w 1629410"/>
              <a:gd name="connsiteY7" fmla="*/ 318809 h 318860"/>
              <a:gd name="connsiteX8" fmla="*/ 1629410 w 1629410"/>
              <a:gd name="connsiteY8" fmla="*/ 47029 h 318860"/>
              <a:gd name="connsiteX0" fmla="*/ 0 w 1629410"/>
              <a:gd name="connsiteY0" fmla="*/ 3214 h 277604"/>
              <a:gd name="connsiteX1" fmla="*/ 159385 w 1629410"/>
              <a:gd name="connsiteY1" fmla="*/ 257214 h 277604"/>
              <a:gd name="connsiteX2" fmla="*/ 342900 w 1629410"/>
              <a:gd name="connsiteY2" fmla="*/ 3849 h 277604"/>
              <a:gd name="connsiteX3" fmla="*/ 582930 w 1629410"/>
              <a:gd name="connsiteY3" fmla="*/ 259119 h 277604"/>
              <a:gd name="connsiteX4" fmla="*/ 800735 w 1629410"/>
              <a:gd name="connsiteY4" fmla="*/ 39 h 277604"/>
              <a:gd name="connsiteX5" fmla="*/ 1029335 w 1629410"/>
              <a:gd name="connsiteY5" fmla="*/ 238164 h 277604"/>
              <a:gd name="connsiteX6" fmla="*/ 1228725 w 1629410"/>
              <a:gd name="connsiteY6" fmla="*/ 27979 h 277604"/>
              <a:gd name="connsiteX7" fmla="*/ 1435735 w 1629410"/>
              <a:gd name="connsiteY7" fmla="*/ 277534 h 277604"/>
              <a:gd name="connsiteX8" fmla="*/ 1629410 w 1629410"/>
              <a:gd name="connsiteY8" fmla="*/ 47029 h 277604"/>
              <a:gd name="connsiteX0" fmla="*/ 0 w 1629410"/>
              <a:gd name="connsiteY0" fmla="*/ 3214 h 259120"/>
              <a:gd name="connsiteX1" fmla="*/ 159385 w 1629410"/>
              <a:gd name="connsiteY1" fmla="*/ 257214 h 259120"/>
              <a:gd name="connsiteX2" fmla="*/ 342900 w 1629410"/>
              <a:gd name="connsiteY2" fmla="*/ 3849 h 259120"/>
              <a:gd name="connsiteX3" fmla="*/ 582930 w 1629410"/>
              <a:gd name="connsiteY3" fmla="*/ 259119 h 259120"/>
              <a:gd name="connsiteX4" fmla="*/ 800735 w 1629410"/>
              <a:gd name="connsiteY4" fmla="*/ 39 h 259120"/>
              <a:gd name="connsiteX5" fmla="*/ 1029335 w 1629410"/>
              <a:gd name="connsiteY5" fmla="*/ 238164 h 259120"/>
              <a:gd name="connsiteX6" fmla="*/ 1228725 w 1629410"/>
              <a:gd name="connsiteY6" fmla="*/ 27979 h 259120"/>
              <a:gd name="connsiteX7" fmla="*/ 1432560 w 1629410"/>
              <a:gd name="connsiteY7" fmla="*/ 248959 h 259120"/>
              <a:gd name="connsiteX8" fmla="*/ 1629410 w 1629410"/>
              <a:gd name="connsiteY8" fmla="*/ 47029 h 259120"/>
              <a:gd name="connsiteX0" fmla="*/ 0 w 1629410"/>
              <a:gd name="connsiteY0" fmla="*/ 10169 h 266075"/>
              <a:gd name="connsiteX1" fmla="*/ 159385 w 1629410"/>
              <a:gd name="connsiteY1" fmla="*/ 264169 h 266075"/>
              <a:gd name="connsiteX2" fmla="*/ 342900 w 1629410"/>
              <a:gd name="connsiteY2" fmla="*/ 10804 h 266075"/>
              <a:gd name="connsiteX3" fmla="*/ 582930 w 1629410"/>
              <a:gd name="connsiteY3" fmla="*/ 266074 h 266075"/>
              <a:gd name="connsiteX4" fmla="*/ 800735 w 1629410"/>
              <a:gd name="connsiteY4" fmla="*/ 6994 h 266075"/>
              <a:gd name="connsiteX5" fmla="*/ 1029335 w 1629410"/>
              <a:gd name="connsiteY5" fmla="*/ 245119 h 266075"/>
              <a:gd name="connsiteX6" fmla="*/ 1238250 w 1629410"/>
              <a:gd name="connsiteY6" fmla="*/ 9 h 266075"/>
              <a:gd name="connsiteX7" fmla="*/ 1432560 w 1629410"/>
              <a:gd name="connsiteY7" fmla="*/ 255914 h 266075"/>
              <a:gd name="connsiteX8" fmla="*/ 1629410 w 1629410"/>
              <a:gd name="connsiteY8" fmla="*/ 53984 h 26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410" h="266075">
                <a:moveTo>
                  <a:pt x="0" y="10169"/>
                </a:moveTo>
                <a:cubicBezTo>
                  <a:pt x="68580" y="98751"/>
                  <a:pt x="102235" y="264063"/>
                  <a:pt x="159385" y="264169"/>
                </a:cubicBezTo>
                <a:cubicBezTo>
                  <a:pt x="216535" y="264275"/>
                  <a:pt x="272309" y="10487"/>
                  <a:pt x="342900" y="10804"/>
                </a:cubicBezTo>
                <a:cubicBezTo>
                  <a:pt x="413491" y="11121"/>
                  <a:pt x="506624" y="266709"/>
                  <a:pt x="582930" y="266074"/>
                </a:cubicBezTo>
                <a:cubicBezTo>
                  <a:pt x="659236" y="265439"/>
                  <a:pt x="726334" y="10487"/>
                  <a:pt x="800735" y="6994"/>
                </a:cubicBezTo>
                <a:cubicBezTo>
                  <a:pt x="875136" y="3501"/>
                  <a:pt x="956416" y="246283"/>
                  <a:pt x="1029335" y="245119"/>
                </a:cubicBezTo>
                <a:cubicBezTo>
                  <a:pt x="1102254" y="243955"/>
                  <a:pt x="1171046" y="-1790"/>
                  <a:pt x="1238250" y="9"/>
                </a:cubicBezTo>
                <a:cubicBezTo>
                  <a:pt x="1305454" y="1808"/>
                  <a:pt x="1367367" y="246918"/>
                  <a:pt x="1432560" y="255914"/>
                </a:cubicBezTo>
                <a:cubicBezTo>
                  <a:pt x="1497753" y="264910"/>
                  <a:pt x="1574165" y="183524"/>
                  <a:pt x="1629410" y="53984"/>
                </a:cubicBezTo>
              </a:path>
            </a:pathLst>
          </a:custGeom>
          <a:noFill/>
          <a:ln w="317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rgbClr val="FFFF00"/>
              </a:solidFill>
              <a:effectLst/>
              <a:latin typeface="Times New Roman" pitchFamily="18" charset="0"/>
            </a:endParaRPr>
          </a:p>
        </p:txBody>
      </p:sp>
    </p:spTree>
    <p:extLst>
      <p:ext uri="{BB962C8B-B14F-4D97-AF65-F5344CB8AC3E}">
        <p14:creationId xmlns:p14="http://schemas.microsoft.com/office/powerpoint/2010/main" val="297386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p:cNvPicPr>
          <p:nvPr/>
        </p:nvPicPr>
        <p:blipFill rotWithShape="1">
          <a:blip r:embed="rId3">
            <a:extLst>
              <a:ext uri="{28A0092B-C50C-407E-A947-70E740481C1C}">
                <a14:useLocalDpi xmlns:a14="http://schemas.microsoft.com/office/drawing/2010/main" val="0"/>
              </a:ext>
            </a:extLst>
          </a:blip>
          <a:srcRect l="-764" t="9181" r="3671" b="265"/>
          <a:stretch/>
        </p:blipFill>
        <p:spPr>
          <a:xfrm>
            <a:off x="1380108" y="1618058"/>
            <a:ext cx="6392292" cy="4554142"/>
          </a:xfrm>
          <a:prstGeom prst="rect">
            <a:avLst/>
          </a:prstGeom>
        </p:spPr>
      </p:pic>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41</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Duff Moisture Code</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228600" y="990600"/>
            <a:ext cx="8458200" cy="523220"/>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Annual comparison (2013-2021 for “simplicity”)</a:t>
            </a:r>
          </a:p>
        </p:txBody>
      </p:sp>
    </p:spTree>
    <p:extLst>
      <p:ext uri="{BB962C8B-B14F-4D97-AF65-F5344CB8AC3E}">
        <p14:creationId xmlns:p14="http://schemas.microsoft.com/office/powerpoint/2010/main" val="41724871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42</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Cumulative DSR</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228600" y="990600"/>
            <a:ext cx="3276600" cy="3970318"/>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Calculations usually start April-May</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Fast early summer climb</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Curves usually flatten by August</a:t>
            </a:r>
          </a:p>
        </p:txBody>
      </p:sp>
      <p:grpSp>
        <p:nvGrpSpPr>
          <p:cNvPr id="9" name="Group 8"/>
          <p:cNvGrpSpPr/>
          <p:nvPr/>
        </p:nvGrpSpPr>
        <p:grpSpPr>
          <a:xfrm>
            <a:off x="3483600" y="1066800"/>
            <a:ext cx="5508000" cy="5112000"/>
            <a:chOff x="3255000" y="1066800"/>
            <a:chExt cx="5508000" cy="511200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8934" r="3621" b="1619"/>
            <a:stretch/>
          </p:blipFill>
          <p:spPr>
            <a:xfrm>
              <a:off x="3255000" y="1066800"/>
              <a:ext cx="5508000" cy="5112000"/>
            </a:xfrm>
            <a:prstGeom prst="rect">
              <a:avLst/>
            </a:prstGeom>
          </p:spPr>
        </p:pic>
        <p:sp>
          <p:nvSpPr>
            <p:cNvPr id="8" name="TextBox 7"/>
            <p:cNvSpPr txBox="1"/>
            <p:nvPr/>
          </p:nvSpPr>
          <p:spPr>
            <a:xfrm>
              <a:off x="6934200" y="1513820"/>
              <a:ext cx="639919" cy="338554"/>
            </a:xfrm>
            <a:prstGeom prst="rect">
              <a:avLst/>
            </a:prstGeom>
            <a:noFill/>
          </p:spPr>
          <p:txBody>
            <a:bodyPr wrap="none" rtlCol="0">
              <a:spAutoFit/>
            </a:bodyPr>
            <a:lstStyle/>
            <a:p>
              <a:r>
                <a:rPr lang="en-CA" sz="1600" b="1" dirty="0" smtClean="0">
                  <a:solidFill>
                    <a:schemeClr val="tx1"/>
                  </a:solidFill>
                  <a:latin typeface="Arial" panose="020B0604020202020204" pitchFamily="34" charset="0"/>
                  <a:cs typeface="Arial" panose="020B0604020202020204" pitchFamily="34" charset="0"/>
                </a:rPr>
                <a:t>2017</a:t>
              </a:r>
              <a:endParaRPr lang="en-CA" sz="1600" b="1"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195099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43</a:t>
            </a:fld>
            <a:endParaRPr lang="en-US" altLang="en-US" dirty="0"/>
          </a:p>
        </p:txBody>
      </p:sp>
      <p:pic>
        <p:nvPicPr>
          <p:cNvPr id="4" name="Picture 3"/>
          <p:cNvPicPr>
            <a:picLocks noChangeAspect="1"/>
          </p:cNvPicPr>
          <p:nvPr/>
        </p:nvPicPr>
        <p:blipFill>
          <a:blip r:embed="rId3"/>
          <a:stretch>
            <a:fillRect/>
          </a:stretch>
        </p:blipFill>
        <p:spPr>
          <a:xfrm>
            <a:off x="2971285" y="1035961"/>
            <a:ext cx="5944115" cy="4145639"/>
          </a:xfrm>
          <a:prstGeom prst="rect">
            <a:avLst/>
          </a:prstGeom>
        </p:spPr>
      </p:pic>
      <p:sp>
        <p:nvSpPr>
          <p:cNvPr id="5" name="Rectangle 4"/>
          <p:cNvSpPr/>
          <p:nvPr/>
        </p:nvSpPr>
        <p:spPr>
          <a:xfrm>
            <a:off x="2590800" y="5181600"/>
            <a:ext cx="6477000" cy="882742"/>
          </a:xfrm>
          <a:prstGeom prst="rect">
            <a:avLst/>
          </a:prstGeom>
        </p:spPr>
        <p:txBody>
          <a:bodyPr wrap="square">
            <a:spAutoFit/>
          </a:bodyPr>
          <a:lstStyle/>
          <a:p>
            <a:pPr>
              <a:lnSpc>
                <a:spcPct val="107000"/>
              </a:lnSpc>
              <a:spcAft>
                <a:spcPts val="800"/>
              </a:spcAft>
            </a:pPr>
            <a:r>
              <a:rPr lang="en-CA" sz="1600" b="1" dirty="0">
                <a:solidFill>
                  <a:schemeClr val="tx1"/>
                </a:solidFill>
                <a:latin typeface="Arial" panose="020B0604020202020204" pitchFamily="34" charset="0"/>
                <a:ea typeface="Calibri" panose="020F0502020204030204" pitchFamily="34" charset="0"/>
                <a:cs typeface="Arial" panose="020B0604020202020204" pitchFamily="34" charset="0"/>
              </a:rPr>
              <a:t>Fire Weather Index (FWI) Roses by station, showing frequencies of wind direction by FWI value class, grouped between Weather Zones 1 and 2. ‘Calm’ refers to instances of FWI&lt;1.</a:t>
            </a:r>
          </a:p>
        </p:txBody>
      </p:sp>
      <p:sp>
        <p:nvSpPr>
          <p:cNvPr id="6" name="TextBox 5"/>
          <p:cNvSpPr txBox="1"/>
          <p:nvPr/>
        </p:nvSpPr>
        <p:spPr>
          <a:xfrm>
            <a:off x="152401" y="1284744"/>
            <a:ext cx="2818884" cy="2677656"/>
          </a:xfrm>
          <a:prstGeom prst="rect">
            <a:avLst/>
          </a:prstGeom>
          <a:noFill/>
        </p:spPr>
        <p:txBody>
          <a:bodyPr wrap="square" rtlCol="0">
            <a:spAutoFit/>
          </a:bodyPr>
          <a:lstStyle/>
          <a:p>
            <a:pPr marL="182563" indent="-182563">
              <a:buFont typeface="Arial" panose="020B0604020202020204" pitchFamily="34" charset="0"/>
              <a:buChar char="•"/>
            </a:pPr>
            <a:r>
              <a:rPr lang="en-CA" sz="2800" b="1" dirty="0" smtClean="0">
                <a:solidFill>
                  <a:schemeClr val="tx1"/>
                </a:solidFill>
                <a:latin typeface="Arial" panose="020B0604020202020204" pitchFamily="34" charset="0"/>
                <a:cs typeface="Arial" panose="020B0604020202020204" pitchFamily="34" charset="0"/>
              </a:rPr>
              <a:t>Similar concept to wind roses can be used with FWI outputs</a:t>
            </a:r>
            <a:endParaRPr lang="en-CA" sz="2800" b="1" dirty="0">
              <a:solidFill>
                <a:schemeClr val="tx1"/>
              </a:solidFill>
              <a:latin typeface="Arial" panose="020B0604020202020204" pitchFamily="34" charset="0"/>
              <a:cs typeface="Arial" panose="020B0604020202020204" pitchFamily="34" charset="0"/>
            </a:endParaRPr>
          </a:p>
        </p:txBody>
      </p:sp>
      <p:sp>
        <p:nvSpPr>
          <p:cNvPr id="7" name="TextBox 6"/>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CFFWIS </a:t>
            </a:r>
            <a:r>
              <a:rPr lang="en-CA" sz="3200" b="1" dirty="0" smtClean="0">
                <a:solidFill>
                  <a:srgbClr val="C00000"/>
                </a:solidFill>
                <a:latin typeface="Arial" panose="020B0604020202020204" pitchFamily="34" charset="0"/>
                <a:cs typeface="Arial" panose="020B0604020202020204" pitchFamily="34" charset="0"/>
              </a:rPr>
              <a:t>Roses – Vancouver Island</a:t>
            </a:r>
            <a:endParaRPr lang="en-CA" sz="3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4645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44</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Outcomes</a:t>
            </a:r>
            <a:endParaRPr lang="en-CA" sz="3200" b="1" dirty="0">
              <a:solidFill>
                <a:srgbClr val="C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srcRect l="19931" t="26538" r="21020" b="2188"/>
          <a:stretch/>
        </p:blipFill>
        <p:spPr>
          <a:xfrm>
            <a:off x="152400" y="1828800"/>
            <a:ext cx="7235250" cy="4775955"/>
          </a:xfrm>
          <a:prstGeom prst="rect">
            <a:avLst/>
          </a:prstGeom>
          <a:ln w="12700">
            <a:solidFill>
              <a:srgbClr val="C00000"/>
            </a:solidFill>
          </a:ln>
        </p:spPr>
      </p:pic>
      <p:sp>
        <p:nvSpPr>
          <p:cNvPr id="7" name="Text Box 4"/>
          <p:cNvSpPr txBox="1">
            <a:spLocks noChangeArrowheads="1"/>
          </p:cNvSpPr>
          <p:nvPr/>
        </p:nvSpPr>
        <p:spPr bwMode="auto">
          <a:xfrm>
            <a:off x="2743200" y="838200"/>
            <a:ext cx="6248400" cy="2677656"/>
          </a:xfrm>
          <a:prstGeom prst="rect">
            <a:avLst/>
          </a:prstGeom>
          <a:solidFill>
            <a:schemeClr val="bg1">
              <a:lumMod val="75000"/>
              <a:alpha val="60000"/>
            </a:schemeClr>
          </a:solidFill>
          <a:ln w="12700">
            <a:solidFill>
              <a:schemeClr val="tx1"/>
            </a:solidFill>
          </a:ln>
          <a:effectLs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400" dirty="0">
                <a:latin typeface="Arial" panose="020B0604020202020204" pitchFamily="34" charset="0"/>
                <a:cs typeface="Arial" panose="020B0604020202020204" pitchFamily="34" charset="0"/>
              </a:rPr>
              <a:t> </a:t>
            </a:r>
            <a:r>
              <a:rPr lang="en-US" altLang="en-US" sz="2400" b="1" dirty="0">
                <a:latin typeface="Arial" panose="020B0604020202020204" pitchFamily="34" charset="0"/>
                <a:cs typeface="Arial" panose="020B0604020202020204" pitchFamily="34" charset="0"/>
              </a:rPr>
              <a:t>H</a:t>
            </a:r>
            <a:r>
              <a:rPr lang="en-US" altLang="en-US" sz="2400" b="1" dirty="0" smtClean="0">
                <a:latin typeface="Arial" panose="020B0604020202020204" pitchFamily="34" charset="0"/>
                <a:cs typeface="Arial" panose="020B0604020202020204" pitchFamily="34" charset="0"/>
              </a:rPr>
              <a:t>istorical </a:t>
            </a:r>
            <a:r>
              <a:rPr lang="en-US" altLang="en-US" sz="2400" b="1" dirty="0">
                <a:latin typeface="Arial" panose="020B0604020202020204" pitchFamily="34" charset="0"/>
                <a:cs typeface="Arial" panose="020B0604020202020204" pitchFamily="34" charset="0"/>
              </a:rPr>
              <a:t>fire </a:t>
            </a:r>
            <a:r>
              <a:rPr lang="en-US" altLang="en-US" sz="2400" b="1" dirty="0" smtClean="0">
                <a:latin typeface="Arial" panose="020B0604020202020204" pitchFamily="34" charset="0"/>
                <a:cs typeface="Arial" panose="020B0604020202020204" pitchFamily="34" charset="0"/>
              </a:rPr>
              <a:t>incidence</a:t>
            </a:r>
          </a:p>
          <a:p>
            <a:pPr>
              <a:spcBef>
                <a:spcPct val="0"/>
              </a:spcBef>
            </a:pPr>
            <a:endParaRPr lang="en-US" altLang="en-US" sz="2400" b="1" dirty="0">
              <a:latin typeface="Arial" panose="020B0604020202020204" pitchFamily="34" charset="0"/>
              <a:cs typeface="Arial" panose="020B0604020202020204" pitchFamily="34" charset="0"/>
            </a:endParaRPr>
          </a:p>
          <a:p>
            <a:pPr>
              <a:spcBef>
                <a:spcPct val="0"/>
              </a:spcBef>
            </a:pPr>
            <a:r>
              <a:rPr lang="en-US" altLang="en-US" sz="2400" b="1" dirty="0">
                <a:latin typeface="Arial" panose="020B0604020202020204" pitchFamily="34" charset="0"/>
                <a:cs typeface="Arial" panose="020B0604020202020204" pitchFamily="34" charset="0"/>
              </a:rPr>
              <a:t> </a:t>
            </a:r>
            <a:r>
              <a:rPr lang="en-US" altLang="en-US" sz="2400" b="1" dirty="0" smtClean="0">
                <a:latin typeface="Arial" panose="020B0604020202020204" pitchFamily="34" charset="0"/>
                <a:cs typeface="Arial" panose="020B0604020202020204" pitchFamily="34" charset="0"/>
              </a:rPr>
              <a:t>Time </a:t>
            </a:r>
            <a:r>
              <a:rPr lang="en-US" altLang="en-US" sz="2400" b="1" dirty="0">
                <a:latin typeface="Arial" panose="020B0604020202020204" pitchFamily="34" charset="0"/>
                <a:cs typeface="Arial" panose="020B0604020202020204" pitchFamily="34" charset="0"/>
              </a:rPr>
              <a:t>of year of significant </a:t>
            </a:r>
            <a:r>
              <a:rPr lang="en-US" altLang="en-US" sz="2400" b="1" dirty="0" smtClean="0">
                <a:latin typeface="Arial" panose="020B0604020202020204" pitchFamily="34" charset="0"/>
                <a:cs typeface="Arial" panose="020B0604020202020204" pitchFamily="34" charset="0"/>
              </a:rPr>
              <a:t>fire problems</a:t>
            </a:r>
          </a:p>
          <a:p>
            <a:pPr>
              <a:spcBef>
                <a:spcPct val="0"/>
              </a:spcBef>
            </a:pPr>
            <a:endParaRPr lang="en-US" altLang="en-US" sz="2400" b="1" dirty="0">
              <a:latin typeface="Arial" panose="020B0604020202020204" pitchFamily="34" charset="0"/>
              <a:cs typeface="Arial" panose="020B0604020202020204" pitchFamily="34" charset="0"/>
            </a:endParaRPr>
          </a:p>
          <a:p>
            <a:pPr>
              <a:spcBef>
                <a:spcPct val="0"/>
              </a:spcBef>
            </a:pPr>
            <a:r>
              <a:rPr lang="en-US" altLang="en-US" sz="2400" b="1" dirty="0">
                <a:latin typeface="Arial" panose="020B0604020202020204" pitchFamily="34" charset="0"/>
                <a:cs typeface="Arial" panose="020B0604020202020204" pitchFamily="34" charset="0"/>
              </a:rPr>
              <a:t> </a:t>
            </a:r>
            <a:r>
              <a:rPr lang="en-US" altLang="en-US" sz="2400" b="1" dirty="0" smtClean="0">
                <a:latin typeface="Arial" panose="020B0604020202020204" pitchFamily="34" charset="0"/>
                <a:cs typeface="Arial" panose="020B0604020202020204" pitchFamily="34" charset="0"/>
              </a:rPr>
              <a:t>Direction </a:t>
            </a:r>
            <a:r>
              <a:rPr lang="en-US" altLang="en-US" sz="2400" b="1" dirty="0">
                <a:latin typeface="Arial" panose="020B0604020202020204" pitchFamily="34" charset="0"/>
                <a:cs typeface="Arial" panose="020B0604020202020204" pitchFamily="34" charset="0"/>
              </a:rPr>
              <a:t>of major fire </a:t>
            </a:r>
            <a:r>
              <a:rPr lang="en-US" altLang="en-US" sz="2400" b="1" dirty="0" smtClean="0">
                <a:latin typeface="Arial" panose="020B0604020202020204" pitchFamily="34" charset="0"/>
                <a:cs typeface="Arial" panose="020B0604020202020204" pitchFamily="34" charset="0"/>
              </a:rPr>
              <a:t>runs</a:t>
            </a:r>
          </a:p>
          <a:p>
            <a:pPr>
              <a:spcBef>
                <a:spcPct val="0"/>
              </a:spcBef>
            </a:pPr>
            <a:endParaRPr lang="en-US" altLang="en-US" sz="2400" b="1" dirty="0">
              <a:latin typeface="Arial" panose="020B0604020202020204" pitchFamily="34" charset="0"/>
              <a:cs typeface="Arial" panose="020B0604020202020204" pitchFamily="34" charset="0"/>
            </a:endParaRPr>
          </a:p>
          <a:p>
            <a:pPr>
              <a:spcBef>
                <a:spcPct val="0"/>
              </a:spcBef>
            </a:pPr>
            <a:r>
              <a:rPr lang="en-US" altLang="en-US" sz="2400" b="1" dirty="0" smtClean="0">
                <a:latin typeface="Arial" panose="020B0604020202020204" pitchFamily="34" charset="0"/>
                <a:cs typeface="Arial" panose="020B0604020202020204" pitchFamily="34" charset="0"/>
              </a:rPr>
              <a:t> FFMC / BUI / DC ranges</a:t>
            </a:r>
            <a:endParaRPr lang="en-US" altLang="en-US" sz="2400" b="1" dirty="0">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76200" y="746145"/>
            <a:ext cx="2819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dirty="0" smtClean="0">
                <a:solidFill>
                  <a:srgbClr val="FF0000"/>
                </a:solidFill>
                <a:latin typeface="Arial" panose="020B0604020202020204" pitchFamily="34" charset="0"/>
                <a:cs typeface="Arial" panose="020B0604020202020204" pitchFamily="34" charset="0"/>
              </a:rPr>
              <a:t>Recognizable in fire regimes</a:t>
            </a:r>
            <a:endParaRPr lang="en-US" altLang="en-US" sz="2800" b="1" dirty="0">
              <a:solidFill>
                <a:srgbClr val="FF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5334000" y="3586891"/>
            <a:ext cx="3590982" cy="3118709"/>
          </a:xfrm>
          <a:prstGeom prst="rect">
            <a:avLst/>
          </a:prstGeom>
          <a:ln w="31750">
            <a:solidFill>
              <a:srgbClr val="C00000"/>
            </a:solidFill>
          </a:ln>
        </p:spPr>
      </p:pic>
      <p:cxnSp>
        <p:nvCxnSpPr>
          <p:cNvPr id="10" name="Straight Arrow Connector 9"/>
          <p:cNvCxnSpPr/>
          <p:nvPr/>
        </p:nvCxnSpPr>
        <p:spPr bwMode="auto">
          <a:xfrm>
            <a:off x="6934200" y="5360826"/>
            <a:ext cx="228600" cy="944353"/>
          </a:xfrm>
          <a:prstGeom prst="straightConnector1">
            <a:avLst/>
          </a:prstGeom>
          <a:solidFill>
            <a:schemeClr val="accent1"/>
          </a:solidFill>
          <a:ln w="63500" cap="flat" cmpd="sng" algn="ctr">
            <a:solidFill>
              <a:srgbClr val="C00000"/>
            </a:solidFill>
            <a:prstDash val="solid"/>
            <a:round/>
            <a:headEnd type="triangl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952244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45</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Burn P3</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228600" y="990600"/>
            <a:ext cx="5181599" cy="3539430"/>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Limited area simulation</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Many thousands of fires simulated to determine areas most likely to burn</a:t>
            </a:r>
          </a:p>
          <a:p>
            <a:pPr marL="536575" indent="-173038">
              <a:buFont typeface="Arial" panose="020B0604020202020204" pitchFamily="34" charset="0"/>
              <a:buChar char="•"/>
            </a:pPr>
            <a:endParaRPr lang="en-US" b="1" dirty="0">
              <a:solidFill>
                <a:schemeClr val="tx1"/>
              </a:solidFill>
              <a:latin typeface="Arial" panose="020B0604020202020204" pitchFamily="34" charset="0"/>
              <a:cs typeface="Arial" panose="020B0604020202020204" pitchFamily="34" charset="0"/>
            </a:endParaRPr>
          </a:p>
          <a:p>
            <a:pPr marL="536575" indent="-173038">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Data pool includes fire weather history of the region, fuels, topography, …</a:t>
            </a:r>
            <a:endParaRPr lang="en-CA" b="1" dirty="0" smtClean="0">
              <a:solidFill>
                <a:schemeClr val="tx1"/>
              </a:solidFill>
              <a:latin typeface="Arial" panose="020B0604020202020204" pitchFamily="34" charset="0"/>
              <a:cs typeface="Arial" panose="020B0604020202020204" pitchFamily="34" charset="0"/>
            </a:endParaRPr>
          </a:p>
        </p:txBody>
      </p:sp>
      <p:pic>
        <p:nvPicPr>
          <p:cNvPr id="72706" name="Picture 2" descr="http://firegrowthmodel.ca/burnp3/images/grid_output_burnp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764775"/>
            <a:ext cx="3314700" cy="51377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49185" y="4810780"/>
            <a:ext cx="4427815" cy="523220"/>
          </a:xfrm>
          <a:prstGeom prst="rect">
            <a:avLst/>
          </a:prstGeom>
          <a:noFill/>
        </p:spPr>
        <p:txBody>
          <a:bodyPr wrap="none" rtlCol="0">
            <a:spAutoFit/>
          </a:bodyPr>
          <a:lstStyle/>
          <a:p>
            <a:r>
              <a:rPr lang="en-CA" sz="1400" b="1" i="1" dirty="0" smtClean="0">
                <a:solidFill>
                  <a:srgbClr val="008000"/>
                </a:solidFill>
                <a:latin typeface="Arial" panose="020B0604020202020204" pitchFamily="34" charset="0"/>
                <a:cs typeface="Arial" panose="020B0604020202020204" pitchFamily="34" charset="0"/>
              </a:rPr>
              <a:t>http</a:t>
            </a:r>
            <a:r>
              <a:rPr lang="en-CA" sz="1400" b="1" i="1" dirty="0">
                <a:solidFill>
                  <a:srgbClr val="008000"/>
                </a:solidFill>
                <a:latin typeface="Arial" panose="020B0604020202020204" pitchFamily="34" charset="0"/>
                <a:cs typeface="Arial" panose="020B0604020202020204" pitchFamily="34" charset="0"/>
              </a:rPr>
              <a:t>://firegrowthmodel.ca/burnp3/overview_e.php </a:t>
            </a:r>
            <a:endParaRPr lang="en-CA" sz="1400" b="1" i="1" dirty="0" smtClean="0">
              <a:solidFill>
                <a:srgbClr val="008000"/>
              </a:solidFill>
              <a:latin typeface="Arial" panose="020B0604020202020204" pitchFamily="34" charset="0"/>
              <a:cs typeface="Arial" panose="020B0604020202020204" pitchFamily="34" charset="0"/>
            </a:endParaRPr>
          </a:p>
          <a:p>
            <a:r>
              <a:rPr lang="en-CA" sz="1400" b="1" i="1" dirty="0" smtClean="0">
                <a:solidFill>
                  <a:srgbClr val="008000"/>
                </a:solidFill>
                <a:latin typeface="Arial" panose="020B0604020202020204" pitchFamily="34" charset="0"/>
                <a:cs typeface="Arial" panose="020B0604020202020204" pitchFamily="34" charset="0"/>
              </a:rPr>
              <a:t>Accessed October 22, 2021</a:t>
            </a:r>
            <a:endParaRPr lang="en-CA" sz="1400" b="1" i="1"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5001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FC8C239-0651-4753-A0FC-FEC0C3B95359}" type="slidenum">
              <a:rPr lang="en-US" altLang="en-US" smtClean="0"/>
              <a:pPr>
                <a:defRPr/>
              </a:pPr>
              <a:t>46</a:t>
            </a:fld>
            <a:endParaRPr lang="en-US" altLang="en-US" dirty="0"/>
          </a:p>
        </p:txBody>
      </p:sp>
      <p:sp>
        <p:nvSpPr>
          <p:cNvPr id="15" name="Text Box 2"/>
          <p:cNvSpPr txBox="1">
            <a:spLocks noChangeArrowheads="1"/>
          </p:cNvSpPr>
          <p:nvPr/>
        </p:nvSpPr>
        <p:spPr bwMode="auto">
          <a:xfrm>
            <a:off x="3276600" y="31613"/>
            <a:ext cx="2514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b="1" dirty="0" smtClean="0">
                <a:solidFill>
                  <a:srgbClr val="C00000"/>
                </a:solidFill>
                <a:latin typeface="Arial" panose="020B0604020202020204" pitchFamily="34" charset="0"/>
                <a:cs typeface="Arial" panose="020B0604020202020204" pitchFamily="34" charset="0"/>
              </a:rPr>
              <a:t>Summary</a:t>
            </a:r>
            <a:endParaRPr lang="en-US" altLang="en-US" b="1" dirty="0">
              <a:solidFill>
                <a:srgbClr val="C00000"/>
              </a:solidFill>
              <a:latin typeface="Arial" panose="020B0604020202020204" pitchFamily="34" charset="0"/>
              <a:cs typeface="Arial" panose="020B0604020202020204" pitchFamily="34" charset="0"/>
            </a:endParaRPr>
          </a:p>
        </p:txBody>
      </p:sp>
      <p:sp>
        <p:nvSpPr>
          <p:cNvPr id="5" name="Text Box 5"/>
          <p:cNvSpPr txBox="1">
            <a:spLocks noChangeArrowheads="1"/>
          </p:cNvSpPr>
          <p:nvPr/>
        </p:nvSpPr>
        <p:spPr bwMode="auto">
          <a:xfrm>
            <a:off x="304800" y="753844"/>
            <a:ext cx="853440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800" dirty="0">
                <a:latin typeface="Arial" panose="020B0604020202020204" pitchFamily="34" charset="0"/>
                <a:cs typeface="Arial" panose="020B0604020202020204" pitchFamily="34" charset="0"/>
              </a:rPr>
              <a:t> </a:t>
            </a:r>
            <a:r>
              <a:rPr lang="en-US" altLang="en-US" sz="2800" b="1" dirty="0" smtClean="0">
                <a:latin typeface="Arial" panose="020B0604020202020204" pitchFamily="34" charset="0"/>
                <a:cs typeface="Arial" panose="020B0604020202020204" pitchFamily="34" charset="0"/>
              </a:rPr>
              <a:t>Fire climate is defined by influences driving repetitive or severe fire behavior</a:t>
            </a:r>
          </a:p>
          <a:p>
            <a:pPr>
              <a:spcBef>
                <a:spcPct val="0"/>
              </a:spcBef>
            </a:pPr>
            <a:endParaRPr lang="en-US" altLang="en-US" sz="2800" b="1" dirty="0" smtClean="0">
              <a:latin typeface="Arial" panose="020B0604020202020204" pitchFamily="34" charset="0"/>
              <a:cs typeface="Arial" panose="020B0604020202020204" pitchFamily="34" charset="0"/>
            </a:endParaRPr>
          </a:p>
          <a:p>
            <a:pPr>
              <a:spcBef>
                <a:spcPct val="0"/>
              </a:spcBef>
            </a:pPr>
            <a:r>
              <a:rPr lang="en-US" altLang="en-US" sz="2800" b="1" dirty="0">
                <a:latin typeface="Arial" panose="020B0604020202020204" pitchFamily="34" charset="0"/>
                <a:cs typeface="Arial" panose="020B0604020202020204" pitchFamily="34" charset="0"/>
              </a:rPr>
              <a:t> </a:t>
            </a:r>
            <a:r>
              <a:rPr lang="en-US" altLang="en-US" sz="2800" b="1" dirty="0" smtClean="0">
                <a:latin typeface="Arial" panose="020B0604020202020204" pitchFamily="34" charset="0"/>
                <a:cs typeface="Arial" panose="020B0604020202020204" pitchFamily="34" charset="0"/>
              </a:rPr>
              <a:t>Contributions from large-scale circulations, local weather patterns, and geographic situation</a:t>
            </a:r>
          </a:p>
          <a:p>
            <a:pPr>
              <a:spcBef>
                <a:spcPct val="0"/>
              </a:spcBef>
            </a:pPr>
            <a:endParaRPr lang="en-US" altLang="en-US" sz="2800" b="1" dirty="0" smtClean="0">
              <a:latin typeface="Arial" panose="020B0604020202020204" pitchFamily="34" charset="0"/>
              <a:cs typeface="Arial" panose="020B0604020202020204" pitchFamily="34" charset="0"/>
            </a:endParaRPr>
          </a:p>
          <a:p>
            <a:pPr marL="536575" indent="-182563">
              <a:spcBef>
                <a:spcPct val="0"/>
              </a:spcBef>
            </a:pPr>
            <a:r>
              <a:rPr lang="en-US" altLang="en-US" sz="2400" b="1" dirty="0">
                <a:latin typeface="Arial" panose="020B0604020202020204" pitchFamily="34" charset="0"/>
                <a:cs typeface="Arial" panose="020B0604020202020204" pitchFamily="34" charset="0"/>
              </a:rPr>
              <a:t>Discernable patterns in the fire </a:t>
            </a:r>
            <a:r>
              <a:rPr lang="en-US" altLang="en-US" sz="2400" b="1" dirty="0" smtClean="0">
                <a:latin typeface="Arial" panose="020B0604020202020204" pitchFamily="34" charset="0"/>
                <a:cs typeface="Arial" panose="020B0604020202020204" pitchFamily="34" charset="0"/>
              </a:rPr>
              <a:t>landscape</a:t>
            </a:r>
          </a:p>
          <a:p>
            <a:pPr marL="536575" indent="-182563">
              <a:spcBef>
                <a:spcPct val="0"/>
              </a:spcBef>
            </a:pPr>
            <a:endParaRPr lang="en-US" altLang="en-US" sz="2400" b="1" dirty="0">
              <a:latin typeface="Arial" panose="020B0604020202020204" pitchFamily="34" charset="0"/>
              <a:cs typeface="Arial" panose="020B0604020202020204" pitchFamily="34" charset="0"/>
            </a:endParaRPr>
          </a:p>
          <a:p>
            <a:pPr marL="536575" indent="-182563">
              <a:spcBef>
                <a:spcPct val="0"/>
              </a:spcBef>
            </a:pPr>
            <a:r>
              <a:rPr lang="en-US" altLang="en-US" sz="2400" b="1" dirty="0">
                <a:latin typeface="Arial" panose="020B0604020202020204" pitchFamily="34" charset="0"/>
                <a:cs typeface="Arial" panose="020B0604020202020204" pitchFamily="34" charset="0"/>
              </a:rPr>
              <a:t>Peak fire seasons in different regions may be at different times of the year</a:t>
            </a:r>
          </a:p>
          <a:p>
            <a:pPr>
              <a:spcBef>
                <a:spcPct val="0"/>
              </a:spcBef>
              <a:buNone/>
            </a:pPr>
            <a:endParaRPr lang="en-US" altLang="en-US" sz="2800" b="1" dirty="0" smtClean="0">
              <a:latin typeface="Arial" panose="020B0604020202020204" pitchFamily="34" charset="0"/>
              <a:cs typeface="Arial" panose="020B0604020202020204" pitchFamily="34" charset="0"/>
            </a:endParaRPr>
          </a:p>
          <a:p>
            <a:pPr>
              <a:spcBef>
                <a:spcPct val="0"/>
              </a:spcBef>
            </a:pPr>
            <a:r>
              <a:rPr lang="en-US" altLang="en-US" sz="2800" b="1" dirty="0" smtClean="0">
                <a:latin typeface="Arial" panose="020B0604020202020204" pitchFamily="34" charset="0"/>
                <a:cs typeface="Arial" panose="020B0604020202020204" pitchFamily="34" charset="0"/>
              </a:rPr>
              <a:t> Varied analysis techniques may be used to analyze required parameters</a:t>
            </a:r>
          </a:p>
        </p:txBody>
      </p:sp>
      <p:sp>
        <p:nvSpPr>
          <p:cNvPr id="2" name="Footer Placeholder 1"/>
          <p:cNvSpPr>
            <a:spLocks noGrp="1"/>
          </p:cNvSpPr>
          <p:nvPr>
            <p:ph type="ftr" sz="quarter" idx="11"/>
          </p:nvPr>
        </p:nvSpPr>
        <p:spPr/>
        <p:txBody>
          <a:bodyPr/>
          <a:lstStyle/>
          <a:p>
            <a:pPr>
              <a:defRPr/>
            </a:pPr>
            <a:r>
              <a:rPr lang="en-US" altLang="en-US" smtClean="0"/>
              <a:t>WFBS S590-A 2022</a:t>
            </a:r>
            <a:endParaRPr lang="en-US" altLang="en-US"/>
          </a:p>
        </p:txBody>
      </p:sp>
    </p:spTree>
    <p:extLst>
      <p:ext uri="{BB962C8B-B14F-4D97-AF65-F5344CB8AC3E}">
        <p14:creationId xmlns:p14="http://schemas.microsoft.com/office/powerpoint/2010/main" val="36122458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47</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Exercise</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228600" y="990600"/>
            <a:ext cx="8610600" cy="3970318"/>
          </a:xfrm>
          <a:prstGeom prst="rect">
            <a:avLst/>
          </a:prstGeom>
          <a:noFill/>
        </p:spPr>
        <p:txBody>
          <a:bodyPr wrap="square" rtlCol="0">
            <a:spAutoFit/>
          </a:bodyPr>
          <a:lstStyle/>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Time allotment: x days</a:t>
            </a:r>
          </a:p>
          <a:p>
            <a:endParaRPr lang="en-US" altLang="en-US" sz="2800" b="1" dirty="0" smtClean="0">
              <a:solidFill>
                <a:schemeClr val="tx1"/>
              </a:solidFill>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US" altLang="en-US" sz="2800" b="1" dirty="0">
                <a:solidFill>
                  <a:schemeClr val="tx1"/>
                </a:solidFill>
                <a:latin typeface="Arial" panose="020B0604020202020204" pitchFamily="34" charset="0"/>
                <a:cs typeface="Arial" panose="020B0604020202020204" pitchFamily="34" charset="0"/>
              </a:rPr>
              <a:t>Answer a few questions about the lightning </a:t>
            </a:r>
            <a:r>
              <a:rPr lang="en-US" altLang="en-US" sz="2800" b="1" dirty="0" smtClean="0">
                <a:solidFill>
                  <a:schemeClr val="tx1"/>
                </a:solidFill>
                <a:latin typeface="Arial" panose="020B0604020202020204" pitchFamily="34" charset="0"/>
                <a:cs typeface="Arial" panose="020B0604020202020204" pitchFamily="34" charset="0"/>
              </a:rPr>
              <a:t>data</a:t>
            </a:r>
          </a:p>
          <a:p>
            <a:pPr marL="173038" indent="-173038">
              <a:buFont typeface="Arial" panose="020B0604020202020204" pitchFamily="34" charset="0"/>
              <a:buChar char="•"/>
            </a:pPr>
            <a:endParaRPr lang="en-US" altLang="en-US" sz="2800" b="1" dirty="0">
              <a:solidFill>
                <a:schemeClr val="tx1"/>
              </a:solidFill>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US" altLang="en-US" sz="2800" b="1" dirty="0" smtClean="0">
                <a:solidFill>
                  <a:schemeClr val="tx1"/>
                </a:solidFill>
                <a:latin typeface="Arial" panose="020B0604020202020204" pitchFamily="34" charset="0"/>
                <a:cs typeface="Arial" panose="020B0604020202020204" pitchFamily="34" charset="0"/>
              </a:rPr>
              <a:t>Construct a histogram plot of weekly lightning or some other factor (data supplied in a spreadsheet) … this covers small geographic areas so we don’t need huge data sets</a:t>
            </a:r>
          </a:p>
          <a:p>
            <a:pPr marL="173038" indent="-173038">
              <a:buFont typeface="Arial" panose="020B0604020202020204" pitchFamily="34" charset="0"/>
              <a:buChar char="•"/>
            </a:pPr>
            <a:endParaRPr lang="en-US" altLang="en-US" sz="2800" b="1"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43626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4228E85-DC60-47B9-9281-6B592085173E}" type="slidenum">
              <a:rPr lang="en-US" altLang="en-US" smtClean="0"/>
              <a:pPr>
                <a:defRPr/>
              </a:pPr>
              <a:t>48</a:t>
            </a:fld>
            <a:endParaRPr lang="en-US" altLang="en-US"/>
          </a:p>
        </p:txBody>
      </p:sp>
      <p:sp>
        <p:nvSpPr>
          <p:cNvPr id="5" name="Footer Placeholder 4"/>
          <p:cNvSpPr>
            <a:spLocks noGrp="1"/>
          </p:cNvSpPr>
          <p:nvPr>
            <p:ph type="ftr" sz="quarter" idx="11"/>
          </p:nvPr>
        </p:nvSpPr>
        <p:spPr/>
        <p:txBody>
          <a:bodyPr/>
          <a:lstStyle/>
          <a:p>
            <a:pPr>
              <a:defRPr/>
            </a:pPr>
            <a:r>
              <a:rPr lang="en-US" altLang="en-US" dirty="0" smtClean="0"/>
              <a:t>WFBS S491 2022</a:t>
            </a:r>
            <a:endParaRPr lang="en-US" altLang="en-US" dirty="0"/>
          </a:p>
        </p:txBody>
      </p:sp>
      <p:sp>
        <p:nvSpPr>
          <p:cNvPr id="9" name="TextBox 8"/>
          <p:cNvSpPr txBox="1"/>
          <p:nvPr/>
        </p:nvSpPr>
        <p:spPr>
          <a:xfrm>
            <a:off x="3047999" y="1219200"/>
            <a:ext cx="5867401" cy="4419600"/>
          </a:xfrm>
          <a:prstGeom prst="rect">
            <a:avLst/>
          </a:prstGeom>
          <a:no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smtClean="0">
                <a:ln>
                  <a:noFill/>
                </a:ln>
                <a:solidFill>
                  <a:srgbClr val="009900"/>
                </a:solidFill>
                <a:effectLst/>
                <a:uLnTx/>
                <a:uFillTx/>
                <a:latin typeface="Corbel" panose="020B0503020204020204" pitchFamily="34" charset="0"/>
                <a:ea typeface="+mn-ea"/>
                <a:cs typeface="Arial" charset="0"/>
              </a:rPr>
              <a:t>Contact: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rPr>
              <a:t>Richard </a:t>
            </a:r>
            <a:r>
              <a:rPr kumimoji="0" lang="en-CA" sz="2800" b="1" i="0" u="none" strike="noStrike" kern="1200" cap="none" spc="0" normalizeH="0" baseline="0" noProof="0" dirty="0" err="1" smtClean="0">
                <a:ln>
                  <a:noFill/>
                </a:ln>
                <a:solidFill>
                  <a:prstClr val="black"/>
                </a:solidFill>
                <a:effectLst/>
                <a:uLnTx/>
                <a:uFillTx/>
                <a:latin typeface="Corbel" panose="020B0503020204020204" pitchFamily="34" charset="0"/>
                <a:ea typeface="+mn-ea"/>
                <a:cs typeface="Arial" charset="0"/>
              </a:rPr>
              <a:t>Carr</a:t>
            </a:r>
            <a:endParaRPr kumimoji="0" lang="en-CA" sz="28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rPr>
              <a:t>Wildland Fire Research Analyst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4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hlinkClick r:id="rId3"/>
              </a:rPr>
              <a:t>Richard.Carr@NRCan-RNCan.gc.ca</a:t>
            </a:r>
            <a:endParaRPr kumimoji="0" lang="en-CA" sz="28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4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rPr>
              <a:t>5320 122 Street NW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rPr>
              <a:t>Edmonton, AB, Canada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rPr>
              <a:t>T6H 3S5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4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CA" sz="2800" b="1" strike="sngStrike" noProof="0" dirty="0" smtClean="0">
                <a:solidFill>
                  <a:prstClr val="black"/>
                </a:solidFill>
                <a:latin typeface="Corbel" panose="020B0503020204020204" pitchFamily="34" charset="0"/>
              </a:rPr>
              <a:t>825-510-1265 </a:t>
            </a:r>
            <a:r>
              <a:rPr lang="en-CA" sz="2800" b="1" noProof="0" dirty="0" smtClean="0">
                <a:solidFill>
                  <a:srgbClr val="008000"/>
                </a:solidFill>
                <a:latin typeface="Corbel" panose="020B0503020204020204" pitchFamily="34" charset="0"/>
              </a:rPr>
              <a:t>780-710-3147</a:t>
            </a:r>
            <a:endParaRPr kumimoji="0" lang="en-CA" sz="2800" b="1" i="0" u="none" kern="1200" cap="none" spc="0" normalizeH="0" baseline="0" noProof="0" dirty="0">
              <a:ln>
                <a:noFill/>
              </a:ln>
              <a:solidFill>
                <a:srgbClr val="008000"/>
              </a:solidFill>
              <a:effectLst/>
              <a:uLnTx/>
              <a:uFillTx/>
              <a:latin typeface="Corbel" panose="020B0503020204020204" pitchFamily="34" charset="0"/>
              <a:cs typeface="Arial" charset="0"/>
            </a:endParaRPr>
          </a:p>
        </p:txBody>
      </p:sp>
      <p:grpSp>
        <p:nvGrpSpPr>
          <p:cNvPr id="15" name="Group 14"/>
          <p:cNvGrpSpPr/>
          <p:nvPr/>
        </p:nvGrpSpPr>
        <p:grpSpPr>
          <a:xfrm>
            <a:off x="678110" y="1676400"/>
            <a:ext cx="1836490" cy="2191331"/>
            <a:chOff x="1219200" y="1828800"/>
            <a:chExt cx="1836490" cy="2191331"/>
          </a:xfrm>
        </p:grpSpPr>
        <p:sp>
          <p:nvSpPr>
            <p:cNvPr id="11" name="TextBox 10"/>
            <p:cNvSpPr txBox="1"/>
            <p:nvPr/>
          </p:nvSpPr>
          <p:spPr>
            <a:xfrm>
              <a:off x="2150884" y="26013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charset="0"/>
                </a:rPr>
                <a:t>?</a:t>
              </a:r>
              <a:endParaRPr kumimoji="0" lang="en-CA"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endParaRPr>
            </a:p>
          </p:txBody>
        </p:sp>
        <p:sp>
          <p:nvSpPr>
            <p:cNvPr id="6" name="TextBox 5"/>
            <p:cNvSpPr txBox="1"/>
            <p:nvPr/>
          </p:nvSpPr>
          <p:spPr>
            <a:xfrm>
              <a:off x="2588896" y="18288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smtClean="0">
                  <a:ln>
                    <a:noFill/>
                  </a:ln>
                  <a:solidFill>
                    <a:srgbClr val="00B0F0"/>
                  </a:solidFill>
                  <a:effectLst/>
                  <a:uLnTx/>
                  <a:uFillTx/>
                  <a:latin typeface="Arial" panose="020B0604020202020204" pitchFamily="34" charset="0"/>
                  <a:ea typeface="+mn-ea"/>
                  <a:cs typeface="Arial" charset="0"/>
                </a:rPr>
                <a:t>?</a:t>
              </a:r>
              <a:endParaRPr kumimoji="0" lang="en-CA" sz="3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charset="0"/>
              </a:endParaRPr>
            </a:p>
          </p:txBody>
        </p:sp>
        <p:sp>
          <p:nvSpPr>
            <p:cNvPr id="7" name="TextBox 6"/>
            <p:cNvSpPr txBox="1"/>
            <p:nvPr/>
          </p:nvSpPr>
          <p:spPr>
            <a:xfrm>
              <a:off x="1219200" y="28956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charset="0"/>
                </a:rPr>
                <a:t>?</a:t>
              </a:r>
              <a:endParaRPr kumimoji="0" lang="en-CA"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charset="0"/>
              </a:endParaRPr>
            </a:p>
          </p:txBody>
        </p:sp>
        <p:sp>
          <p:nvSpPr>
            <p:cNvPr id="10" name="TextBox 9"/>
            <p:cNvSpPr txBox="1"/>
            <p:nvPr/>
          </p:nvSpPr>
          <p:spPr>
            <a:xfrm>
              <a:off x="1684090" y="2170331"/>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smtClean="0">
                  <a:ln>
                    <a:noFill/>
                  </a:ln>
                  <a:solidFill>
                    <a:srgbClr val="008000"/>
                  </a:solidFill>
                  <a:effectLst/>
                  <a:uLnTx/>
                  <a:uFillTx/>
                  <a:latin typeface="Arial" panose="020B0604020202020204" pitchFamily="34" charset="0"/>
                  <a:ea typeface="+mn-ea"/>
                  <a:cs typeface="Arial" charset="0"/>
                </a:rPr>
                <a:t>?</a:t>
              </a:r>
              <a:endParaRPr kumimoji="0" lang="en-CA"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charset="0"/>
              </a:endParaRPr>
            </a:p>
          </p:txBody>
        </p:sp>
        <p:sp>
          <p:nvSpPr>
            <p:cNvPr id="12" name="TextBox 11"/>
            <p:cNvSpPr txBox="1"/>
            <p:nvPr/>
          </p:nvSpPr>
          <p:spPr>
            <a:xfrm>
              <a:off x="2269576" y="33738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charset="0"/>
                </a:rPr>
                <a:t>?</a:t>
              </a:r>
              <a:endParaRPr kumimoji="0" lang="en-CA"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charset="0"/>
              </a:endParaRPr>
            </a:p>
          </p:txBody>
        </p:sp>
      </p:grpSp>
      <p:sp>
        <p:nvSpPr>
          <p:cNvPr id="13" name="TextBox 12"/>
          <p:cNvSpPr txBox="1"/>
          <p:nvPr/>
        </p:nvSpPr>
        <p:spPr>
          <a:xfrm>
            <a:off x="152400" y="180000"/>
            <a:ext cx="8839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Contact Information</a:t>
            </a:r>
            <a:endParaRPr lang="en-CA" sz="3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9544315"/>
      </p:ext>
    </p:extLst>
  </p:cSld>
  <p:clrMapOvr>
    <a:masterClrMapping/>
  </p:clrMapOvr>
  <mc:AlternateContent xmlns:mc="http://schemas.openxmlformats.org/markup-compatibility/2006" xmlns:p14="http://schemas.microsoft.com/office/powerpoint/2010/main">
    <mc:Choice Requires="p14">
      <p:transition spd="slow" p14:dur="2000" advTm="24454"/>
    </mc:Choice>
    <mc:Fallback xmlns="">
      <p:transition spd="slow" advTm="24454"/>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5</a:t>
            </a:fld>
            <a:endParaRPr lang="en-US" altLang="en-US" dirty="0"/>
          </a:p>
        </p:txBody>
      </p:sp>
      <p:sp>
        <p:nvSpPr>
          <p:cNvPr id="6" name="TextBox 5"/>
          <p:cNvSpPr txBox="1"/>
          <p:nvPr/>
        </p:nvSpPr>
        <p:spPr>
          <a:xfrm>
            <a:off x="304800" y="2340114"/>
            <a:ext cx="8610600" cy="707886"/>
          </a:xfrm>
          <a:prstGeom prst="rect">
            <a:avLst/>
          </a:prstGeom>
          <a:noFill/>
        </p:spPr>
        <p:txBody>
          <a:bodyPr wrap="square" rtlCol="0">
            <a:spAutoFit/>
          </a:bodyPr>
          <a:lstStyle/>
          <a:p>
            <a:pPr algn="ctr"/>
            <a:r>
              <a:rPr lang="en-CA" sz="4000" b="1" dirty="0" smtClean="0">
                <a:solidFill>
                  <a:srgbClr val="0066CC"/>
                </a:solidFill>
                <a:latin typeface="Corbel" panose="020B0503020204020204" pitchFamily="34" charset="0"/>
                <a:cs typeface="Arial" panose="020B0604020202020204" pitchFamily="34" charset="0"/>
              </a:rPr>
              <a:t>Global Circulation Patterns </a:t>
            </a:r>
            <a:endParaRPr lang="en-CA" sz="4000" b="1" dirty="0">
              <a:solidFill>
                <a:srgbClr val="0066CC"/>
              </a:solidFill>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5270137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7285" y="4002881"/>
            <a:ext cx="4044315" cy="2016919"/>
          </a:xfrm>
          <a:prstGeom prst="rect">
            <a:avLst/>
          </a:prstGeom>
          <a:ln w="12700">
            <a:solidFill>
              <a:srgbClr val="008000"/>
            </a:solidFill>
          </a:ln>
        </p:spPr>
      </p:pic>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6</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Some Ocean/atmosphere Oscillations</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228600" y="762000"/>
            <a:ext cx="8610600" cy="5632311"/>
          </a:xfrm>
          <a:prstGeom prst="rect">
            <a:avLst/>
          </a:prstGeom>
          <a:noFill/>
        </p:spPr>
        <p:txBody>
          <a:bodyPr wrap="square" rtlCol="0">
            <a:spAutoFit/>
          </a:bodyPr>
          <a:lstStyle/>
          <a:p>
            <a:r>
              <a:rPr lang="en-CA" b="1" dirty="0">
                <a:solidFill>
                  <a:schemeClr val="tx1"/>
                </a:solidFill>
                <a:latin typeface="Arial" panose="020B0604020202020204" pitchFamily="34" charset="0"/>
                <a:cs typeface="Arial" panose="020B0604020202020204" pitchFamily="34" charset="0"/>
              </a:rPr>
              <a:t>El Nino/Southern Oscillation (ENSO)</a:t>
            </a:r>
          </a:p>
          <a:p>
            <a:endParaRPr lang="en-CA" b="1" dirty="0">
              <a:solidFill>
                <a:schemeClr val="tx1"/>
              </a:solidFill>
              <a:latin typeface="Arial" panose="020B0604020202020204" pitchFamily="34" charset="0"/>
              <a:cs typeface="Arial" panose="020B0604020202020204" pitchFamily="34" charset="0"/>
            </a:endParaRPr>
          </a:p>
          <a:p>
            <a:r>
              <a:rPr lang="en-CA" b="1" dirty="0">
                <a:solidFill>
                  <a:schemeClr val="tx1"/>
                </a:solidFill>
                <a:latin typeface="Arial" panose="020B0604020202020204" pitchFamily="34" charset="0"/>
                <a:cs typeface="Arial" panose="020B0604020202020204" pitchFamily="34" charset="0"/>
              </a:rPr>
              <a:t>Pacific Decadal Oscillation (PDO)</a:t>
            </a:r>
          </a:p>
          <a:p>
            <a:endParaRPr lang="en-CA" b="1" dirty="0">
              <a:solidFill>
                <a:schemeClr val="tx1"/>
              </a:solidFill>
              <a:latin typeface="Arial" panose="020B0604020202020204" pitchFamily="34" charset="0"/>
              <a:cs typeface="Arial" panose="020B0604020202020204" pitchFamily="34" charset="0"/>
            </a:endParaRPr>
          </a:p>
          <a:p>
            <a:r>
              <a:rPr lang="en-CA" b="1" dirty="0">
                <a:solidFill>
                  <a:schemeClr val="tx1"/>
                </a:solidFill>
                <a:latin typeface="Arial" panose="020B0604020202020204" pitchFamily="34" charset="0"/>
                <a:cs typeface="Arial" panose="020B0604020202020204" pitchFamily="34" charset="0"/>
              </a:rPr>
              <a:t>Madden-Julian Oscillation (MJO)</a:t>
            </a:r>
          </a:p>
          <a:p>
            <a:endParaRPr lang="en-CA" b="1" dirty="0">
              <a:solidFill>
                <a:schemeClr val="tx1"/>
              </a:solidFill>
              <a:latin typeface="Arial" panose="020B0604020202020204" pitchFamily="34" charset="0"/>
              <a:cs typeface="Arial" panose="020B0604020202020204" pitchFamily="34" charset="0"/>
            </a:endParaRPr>
          </a:p>
          <a:p>
            <a:r>
              <a:rPr lang="en-CA" b="1" dirty="0">
                <a:solidFill>
                  <a:schemeClr val="tx1"/>
                </a:solidFill>
                <a:latin typeface="Arial" panose="020B0604020202020204" pitchFamily="34" charset="0"/>
                <a:cs typeface="Arial" panose="020B0604020202020204" pitchFamily="34" charset="0"/>
              </a:rPr>
              <a:t>Arctic Oscillation (AO)</a:t>
            </a:r>
          </a:p>
          <a:p>
            <a:endParaRPr lang="en-CA" b="1" dirty="0">
              <a:solidFill>
                <a:schemeClr val="tx1"/>
              </a:solidFill>
              <a:latin typeface="Arial" panose="020B0604020202020204" pitchFamily="34" charset="0"/>
              <a:cs typeface="Arial" panose="020B0604020202020204" pitchFamily="34" charset="0"/>
            </a:endParaRPr>
          </a:p>
          <a:p>
            <a:r>
              <a:rPr lang="en-CA" b="1" dirty="0">
                <a:solidFill>
                  <a:schemeClr val="tx1"/>
                </a:solidFill>
                <a:latin typeface="Arial" panose="020B0604020202020204" pitchFamily="34" charset="0"/>
                <a:cs typeface="Arial" panose="020B0604020202020204" pitchFamily="34" charset="0"/>
              </a:rPr>
              <a:t>North Atlantic Oscillation (NAO)</a:t>
            </a:r>
          </a:p>
          <a:p>
            <a:endParaRPr lang="en-CA" b="1" dirty="0">
              <a:solidFill>
                <a:schemeClr val="tx1"/>
              </a:solidFill>
              <a:latin typeface="Arial" panose="020B0604020202020204" pitchFamily="34" charset="0"/>
              <a:cs typeface="Arial" panose="020B0604020202020204" pitchFamily="34" charset="0"/>
            </a:endParaRPr>
          </a:p>
          <a:p>
            <a:r>
              <a:rPr lang="en-CA" b="1" dirty="0">
                <a:solidFill>
                  <a:schemeClr val="tx1"/>
                </a:solidFill>
                <a:latin typeface="Arial" panose="020B0604020202020204" pitchFamily="34" charset="0"/>
                <a:cs typeface="Arial" panose="020B0604020202020204" pitchFamily="34" charset="0"/>
              </a:rPr>
              <a:t>Quasi-biennial Oscillation (QBO)</a:t>
            </a:r>
          </a:p>
          <a:p>
            <a:endParaRPr lang="en-CA" b="1" dirty="0">
              <a:solidFill>
                <a:schemeClr val="tx1"/>
              </a:solidFill>
              <a:latin typeface="Arial" panose="020B0604020202020204" pitchFamily="34" charset="0"/>
              <a:cs typeface="Arial" panose="020B0604020202020204" pitchFamily="34" charset="0"/>
            </a:endParaRPr>
          </a:p>
          <a:p>
            <a:r>
              <a:rPr lang="en-CA" b="1" dirty="0">
                <a:solidFill>
                  <a:schemeClr val="tx1"/>
                </a:solidFill>
                <a:latin typeface="Arial" panose="020B0604020202020204" pitchFamily="34" charset="0"/>
                <a:cs typeface="Arial" panose="020B0604020202020204" pitchFamily="34" charset="0"/>
              </a:rPr>
              <a:t>Indian Ocean Dipole (IOD)</a:t>
            </a:r>
          </a:p>
          <a:p>
            <a:endParaRPr lang="en-CA" b="1" dirty="0">
              <a:solidFill>
                <a:schemeClr val="tx1"/>
              </a:solidFill>
              <a:latin typeface="Arial" panose="020B0604020202020204" pitchFamily="34" charset="0"/>
              <a:cs typeface="Arial" panose="020B0604020202020204" pitchFamily="34" charset="0"/>
            </a:endParaRPr>
          </a:p>
          <a:p>
            <a:r>
              <a:rPr lang="en-CA" b="1" dirty="0">
                <a:solidFill>
                  <a:schemeClr val="tx1"/>
                </a:solidFill>
                <a:latin typeface="Arial" panose="020B0604020202020204" pitchFamily="34" charset="0"/>
                <a:cs typeface="Arial" panose="020B0604020202020204" pitchFamily="34" charset="0"/>
              </a:rPr>
              <a:t>Southern Annular Mode (SAM)</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6450" y="769842"/>
            <a:ext cx="2571750" cy="2571750"/>
          </a:xfrm>
          <a:prstGeom prst="rect">
            <a:avLst/>
          </a:prstGeom>
          <a:ln w="12700">
            <a:solidFill>
              <a:srgbClr val="008000"/>
            </a:solidFill>
          </a:ln>
        </p:spPr>
      </p:pic>
    </p:spTree>
    <p:extLst>
      <p:ext uri="{BB962C8B-B14F-4D97-AF65-F5344CB8AC3E}">
        <p14:creationId xmlns:p14="http://schemas.microsoft.com/office/powerpoint/2010/main" val="31859775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7</a:t>
            </a:fld>
            <a:endParaRPr lang="en-US" altLang="en-US" dirty="0"/>
          </a:p>
        </p:txBody>
      </p:sp>
      <p:sp>
        <p:nvSpPr>
          <p:cNvPr id="4" name="TextBox 3"/>
          <p:cNvSpPr txBox="1"/>
          <p:nvPr/>
        </p:nvSpPr>
        <p:spPr>
          <a:xfrm>
            <a:off x="228600" y="180000"/>
            <a:ext cx="87630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Some Oscillations directly affecting Canada</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304800" y="1038285"/>
            <a:ext cx="8610600" cy="4524315"/>
          </a:xfrm>
          <a:prstGeom prst="rect">
            <a:avLst/>
          </a:prstGeom>
          <a:noFill/>
        </p:spPr>
        <p:txBody>
          <a:bodyPr wrap="square" rtlCol="0">
            <a:spAutoFit/>
          </a:bodyPr>
          <a:lstStyle/>
          <a:p>
            <a:r>
              <a:rPr lang="en-CA" b="1" dirty="0">
                <a:solidFill>
                  <a:schemeClr val="tx1"/>
                </a:solidFill>
                <a:latin typeface="Arial" panose="020B0604020202020204" pitchFamily="34" charset="0"/>
                <a:cs typeface="Arial" panose="020B0604020202020204" pitchFamily="34" charset="0"/>
              </a:rPr>
              <a:t>El Nino/Southern </a:t>
            </a:r>
            <a:r>
              <a:rPr lang="en-CA" b="1" dirty="0" smtClean="0">
                <a:solidFill>
                  <a:schemeClr val="tx1"/>
                </a:solidFill>
                <a:latin typeface="Arial" panose="020B0604020202020204" pitchFamily="34" charset="0"/>
                <a:cs typeface="Arial" panose="020B0604020202020204" pitchFamily="34" charset="0"/>
              </a:rPr>
              <a:t>Oscillation		Tropical</a:t>
            </a:r>
            <a:endParaRPr lang="en-CA" b="1" dirty="0">
              <a:solidFill>
                <a:schemeClr val="tx1"/>
              </a:solidFill>
              <a:latin typeface="Arial" panose="020B0604020202020204" pitchFamily="34" charset="0"/>
              <a:cs typeface="Arial" panose="020B0604020202020204" pitchFamily="34" charset="0"/>
            </a:endParaRPr>
          </a:p>
          <a:p>
            <a:endParaRPr lang="en-CA" b="1" dirty="0">
              <a:solidFill>
                <a:schemeClr val="tx1"/>
              </a:solidFill>
              <a:latin typeface="Arial" panose="020B0604020202020204" pitchFamily="34" charset="0"/>
              <a:cs typeface="Arial" panose="020B0604020202020204" pitchFamily="34" charset="0"/>
            </a:endParaRPr>
          </a:p>
          <a:p>
            <a:r>
              <a:rPr lang="en-CA" b="1" dirty="0">
                <a:solidFill>
                  <a:schemeClr val="tx1"/>
                </a:solidFill>
                <a:latin typeface="Arial" panose="020B0604020202020204" pitchFamily="34" charset="0"/>
                <a:cs typeface="Arial" panose="020B0604020202020204" pitchFamily="34" charset="0"/>
              </a:rPr>
              <a:t>Pacific Decadal </a:t>
            </a:r>
            <a:r>
              <a:rPr lang="en-CA" b="1" dirty="0" smtClean="0">
                <a:solidFill>
                  <a:schemeClr val="tx1"/>
                </a:solidFill>
                <a:latin typeface="Arial" panose="020B0604020202020204" pitchFamily="34" charset="0"/>
                <a:cs typeface="Arial" panose="020B0604020202020204" pitchFamily="34" charset="0"/>
              </a:rPr>
              <a:t>Oscillation		Mid latitude</a:t>
            </a:r>
            <a:endParaRPr lang="en-CA" b="1" dirty="0">
              <a:solidFill>
                <a:schemeClr val="tx1"/>
              </a:solidFill>
              <a:latin typeface="Arial" panose="020B0604020202020204" pitchFamily="34" charset="0"/>
              <a:cs typeface="Arial" panose="020B0604020202020204" pitchFamily="34" charset="0"/>
            </a:endParaRPr>
          </a:p>
          <a:p>
            <a:endParaRPr lang="en-CA" b="1" dirty="0">
              <a:solidFill>
                <a:schemeClr val="tx1"/>
              </a:solidFill>
              <a:latin typeface="Arial" panose="020B0604020202020204" pitchFamily="34" charset="0"/>
              <a:cs typeface="Arial" panose="020B0604020202020204" pitchFamily="34" charset="0"/>
            </a:endParaRPr>
          </a:p>
          <a:p>
            <a:r>
              <a:rPr lang="en-CA" b="1" dirty="0">
                <a:solidFill>
                  <a:schemeClr val="tx1"/>
                </a:solidFill>
                <a:latin typeface="Arial" panose="020B0604020202020204" pitchFamily="34" charset="0"/>
                <a:cs typeface="Arial" panose="020B0604020202020204" pitchFamily="34" charset="0"/>
              </a:rPr>
              <a:t>Madden-Julian </a:t>
            </a:r>
            <a:r>
              <a:rPr lang="en-CA" b="1" dirty="0" smtClean="0">
                <a:solidFill>
                  <a:schemeClr val="tx1"/>
                </a:solidFill>
                <a:latin typeface="Arial" panose="020B0604020202020204" pitchFamily="34" charset="0"/>
                <a:cs typeface="Arial" panose="020B0604020202020204" pitchFamily="34" charset="0"/>
              </a:rPr>
              <a:t>Oscillation		Tropical</a:t>
            </a:r>
            <a:endParaRPr lang="en-CA" b="1" dirty="0">
              <a:solidFill>
                <a:schemeClr val="tx1"/>
              </a:solidFill>
              <a:latin typeface="Arial" panose="020B0604020202020204" pitchFamily="34" charset="0"/>
              <a:cs typeface="Arial" panose="020B0604020202020204" pitchFamily="34" charset="0"/>
            </a:endParaRPr>
          </a:p>
          <a:p>
            <a:endParaRPr lang="en-CA" b="1" dirty="0">
              <a:solidFill>
                <a:schemeClr val="tx1"/>
              </a:solidFill>
              <a:latin typeface="Arial" panose="020B0604020202020204" pitchFamily="34" charset="0"/>
              <a:cs typeface="Arial" panose="020B0604020202020204" pitchFamily="34" charset="0"/>
            </a:endParaRPr>
          </a:p>
          <a:p>
            <a:r>
              <a:rPr lang="en-CA" b="1" dirty="0">
                <a:solidFill>
                  <a:schemeClr val="tx1"/>
                </a:solidFill>
                <a:latin typeface="Arial" panose="020B0604020202020204" pitchFamily="34" charset="0"/>
                <a:cs typeface="Arial" panose="020B0604020202020204" pitchFamily="34" charset="0"/>
              </a:rPr>
              <a:t>Arctic Oscillation </a:t>
            </a:r>
            <a:r>
              <a:rPr lang="en-CA" b="1" dirty="0" smtClean="0">
                <a:solidFill>
                  <a:schemeClr val="tx1"/>
                </a:solidFill>
                <a:latin typeface="Arial" panose="020B0604020202020204" pitchFamily="34" charset="0"/>
                <a:cs typeface="Arial" panose="020B0604020202020204" pitchFamily="34" charset="0"/>
              </a:rPr>
              <a:t>				Mid-high Latitude</a:t>
            </a:r>
            <a:endParaRPr lang="en-CA" b="1" dirty="0">
              <a:solidFill>
                <a:schemeClr val="tx1"/>
              </a:solidFill>
              <a:latin typeface="Arial" panose="020B0604020202020204" pitchFamily="34" charset="0"/>
              <a:cs typeface="Arial" panose="020B0604020202020204" pitchFamily="34" charset="0"/>
            </a:endParaRPr>
          </a:p>
          <a:p>
            <a:endParaRPr lang="en-CA" b="1" dirty="0">
              <a:solidFill>
                <a:schemeClr val="tx1"/>
              </a:solidFill>
              <a:latin typeface="Arial" panose="020B0604020202020204" pitchFamily="34" charset="0"/>
              <a:cs typeface="Arial" panose="020B0604020202020204" pitchFamily="34" charset="0"/>
            </a:endParaRPr>
          </a:p>
          <a:p>
            <a:r>
              <a:rPr lang="en-CA" b="1" dirty="0">
                <a:solidFill>
                  <a:schemeClr val="tx1"/>
                </a:solidFill>
                <a:latin typeface="Arial" panose="020B0604020202020204" pitchFamily="34" charset="0"/>
                <a:cs typeface="Arial" panose="020B0604020202020204" pitchFamily="34" charset="0"/>
              </a:rPr>
              <a:t>North Atlantic Oscillation (NAO</a:t>
            </a:r>
            <a:r>
              <a:rPr lang="en-CA" b="1" dirty="0" smtClean="0">
                <a:solidFill>
                  <a:schemeClr val="tx1"/>
                </a:solidFill>
                <a:latin typeface="Arial" panose="020B0604020202020204" pitchFamily="34" charset="0"/>
                <a:cs typeface="Arial" panose="020B0604020202020204" pitchFamily="34" charset="0"/>
              </a:rPr>
              <a:t>)	Mid-high Latitude</a:t>
            </a:r>
            <a:endParaRPr lang="en-CA" b="1" dirty="0">
              <a:solidFill>
                <a:schemeClr val="tx1"/>
              </a:solidFill>
              <a:latin typeface="Arial" panose="020B0604020202020204" pitchFamily="34" charset="0"/>
              <a:cs typeface="Arial" panose="020B0604020202020204" pitchFamily="34" charset="0"/>
            </a:endParaRPr>
          </a:p>
          <a:p>
            <a:endParaRPr lang="en-CA" b="1" dirty="0">
              <a:solidFill>
                <a:schemeClr val="tx1"/>
              </a:solidFill>
              <a:latin typeface="Arial" panose="020B0604020202020204" pitchFamily="34" charset="0"/>
              <a:cs typeface="Arial" panose="020B0604020202020204" pitchFamily="34" charset="0"/>
            </a:endParaRPr>
          </a:p>
          <a:p>
            <a:r>
              <a:rPr lang="en-CA" b="1" dirty="0">
                <a:solidFill>
                  <a:schemeClr val="tx1"/>
                </a:solidFill>
                <a:latin typeface="Arial" panose="020B0604020202020204" pitchFamily="34" charset="0"/>
                <a:cs typeface="Arial" panose="020B0604020202020204" pitchFamily="34" charset="0"/>
              </a:rPr>
              <a:t>Quasi-biennial Oscillation (QBO</a:t>
            </a:r>
            <a:r>
              <a:rPr lang="en-CA" b="1" dirty="0" smtClean="0">
                <a:solidFill>
                  <a:schemeClr val="tx1"/>
                </a:solidFill>
                <a:latin typeface="Arial" panose="020B0604020202020204" pitchFamily="34" charset="0"/>
                <a:cs typeface="Arial" panose="020B0604020202020204" pitchFamily="34" charset="0"/>
              </a:rPr>
              <a:t>)	All latitudes?</a:t>
            </a:r>
            <a:endParaRPr lang="en-CA" b="1" dirty="0">
              <a:solidFill>
                <a:schemeClr val="tx1"/>
              </a:solidFill>
              <a:latin typeface="Arial" panose="020B0604020202020204" pitchFamily="34" charset="0"/>
              <a:cs typeface="Arial" panose="020B0604020202020204" pitchFamily="34" charset="0"/>
            </a:endParaRPr>
          </a:p>
          <a:p>
            <a:endParaRPr lang="en-CA"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47344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139384" y="6229350"/>
            <a:ext cx="2895600" cy="457200"/>
          </a:xfrm>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8</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Fire in ENSO Springs</a:t>
            </a:r>
            <a:endParaRPr lang="en-CA" sz="3200" b="1" dirty="0">
              <a:solidFill>
                <a:srgbClr val="C00000"/>
              </a:solidFill>
              <a:latin typeface="Arial" panose="020B0604020202020204" pitchFamily="34" charset="0"/>
              <a:cs typeface="Arial" panose="020B0604020202020204" pitchFamily="34" charset="0"/>
            </a:endParaRPr>
          </a:p>
        </p:txBody>
      </p:sp>
      <p:sp>
        <p:nvSpPr>
          <p:cNvPr id="6" name="Slide Number Placeholder 1"/>
          <p:cNvSpPr txBox="1">
            <a:spLocks/>
          </p:cNvSpPr>
          <p:nvPr/>
        </p:nvSpPr>
        <p:spPr bwMode="auto">
          <a:xfrm>
            <a:off x="8610601" y="25760"/>
            <a:ext cx="533400" cy="38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000" b="1" i="0" kern="1200" baseline="0">
                <a:solidFill>
                  <a:srgbClr val="008000"/>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rgbClr val="FFFF00"/>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rgbClr val="FFFF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rgbClr val="FFFF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rgbClr val="FFFF00"/>
                </a:solidFill>
                <a:latin typeface="Times New Roman" panose="02020603050405020304" pitchFamily="18" charset="0"/>
                <a:ea typeface="+mn-ea"/>
                <a:cs typeface="+mn-cs"/>
              </a:defRPr>
            </a:lvl5pPr>
            <a:lvl6pPr marL="2286000" algn="l" defTabSz="914400" rtl="0" eaLnBrk="1" latinLnBrk="0" hangingPunct="1">
              <a:defRPr sz="2400" kern="1200">
                <a:solidFill>
                  <a:srgbClr val="FFFF00"/>
                </a:solidFill>
                <a:latin typeface="Times New Roman" panose="02020603050405020304" pitchFamily="18" charset="0"/>
                <a:ea typeface="+mn-ea"/>
                <a:cs typeface="+mn-cs"/>
              </a:defRPr>
            </a:lvl6pPr>
            <a:lvl7pPr marL="2743200" algn="l" defTabSz="914400" rtl="0" eaLnBrk="1" latinLnBrk="0" hangingPunct="1">
              <a:defRPr sz="2400" kern="1200">
                <a:solidFill>
                  <a:srgbClr val="FFFF00"/>
                </a:solidFill>
                <a:latin typeface="Times New Roman" panose="02020603050405020304" pitchFamily="18" charset="0"/>
                <a:ea typeface="+mn-ea"/>
                <a:cs typeface="+mn-cs"/>
              </a:defRPr>
            </a:lvl7pPr>
            <a:lvl8pPr marL="3200400" algn="l" defTabSz="914400" rtl="0" eaLnBrk="1" latinLnBrk="0" hangingPunct="1">
              <a:defRPr sz="2400" kern="1200">
                <a:solidFill>
                  <a:srgbClr val="FFFF00"/>
                </a:solidFill>
                <a:latin typeface="Times New Roman" panose="02020603050405020304" pitchFamily="18" charset="0"/>
                <a:ea typeface="+mn-ea"/>
                <a:cs typeface="+mn-cs"/>
              </a:defRPr>
            </a:lvl8pPr>
            <a:lvl9pPr marL="3657600" algn="l" defTabSz="914400" rtl="0" eaLnBrk="1" latinLnBrk="0" hangingPunct="1">
              <a:defRPr sz="2400" kern="1200">
                <a:solidFill>
                  <a:srgbClr val="FFFF00"/>
                </a:solidFill>
                <a:latin typeface="Times New Roman" panose="02020603050405020304" pitchFamily="18" charset="0"/>
                <a:ea typeface="+mn-ea"/>
                <a:cs typeface="+mn-cs"/>
              </a:defRPr>
            </a:lvl9pPr>
          </a:lstStyle>
          <a:p>
            <a:fld id="{392AE7EE-0C6F-44B8-A618-F1EC8F52F0A4}" type="slidenum">
              <a:rPr lang="en-US" altLang="en-US" smtClean="0"/>
              <a:pPr/>
              <a:t>8</a:t>
            </a:fld>
            <a:endParaRPr lang="en-US" altLang="en-US" dirty="0"/>
          </a:p>
        </p:txBody>
      </p:sp>
      <p:sp>
        <p:nvSpPr>
          <p:cNvPr id="8" name="TextBox 7"/>
          <p:cNvSpPr txBox="1"/>
          <p:nvPr/>
        </p:nvSpPr>
        <p:spPr>
          <a:xfrm>
            <a:off x="7124700" y="457200"/>
            <a:ext cx="2019300" cy="6248400"/>
          </a:xfrm>
          <a:prstGeom prst="rect">
            <a:avLst/>
          </a:prstGeom>
          <a:noFill/>
        </p:spPr>
        <p:txBody>
          <a:bodyPr wrap="square" rtlCol="0">
            <a:noAutofit/>
          </a:bodyPr>
          <a:lstStyle/>
          <a:p>
            <a:r>
              <a:rPr lang="en-CA" sz="2400" b="1" dirty="0" smtClean="0">
                <a:solidFill>
                  <a:srgbClr val="FF0000"/>
                </a:solidFill>
                <a:latin typeface="Corbel" panose="020B0503020204020204" pitchFamily="34" charset="0"/>
              </a:rPr>
              <a:t>El Niño: </a:t>
            </a:r>
          </a:p>
          <a:p>
            <a:pPr marL="342900" indent="-161925">
              <a:buFont typeface="Arial" panose="020B0604020202020204" pitchFamily="34" charset="0"/>
              <a:buChar char="•"/>
            </a:pPr>
            <a:r>
              <a:rPr lang="en-CA" sz="2000" b="1" dirty="0" smtClean="0">
                <a:solidFill>
                  <a:srgbClr val="FF0000"/>
                </a:solidFill>
                <a:latin typeface="Corbel" panose="020B0503020204020204" pitchFamily="34" charset="0"/>
              </a:rPr>
              <a:t>Warm, windy, dry in western Canada</a:t>
            </a:r>
          </a:p>
          <a:p>
            <a:endParaRPr lang="en-CA" sz="2000" b="1" dirty="0" smtClean="0">
              <a:latin typeface="Corbel" panose="020B0503020204020204" pitchFamily="34" charset="0"/>
            </a:endParaRPr>
          </a:p>
          <a:p>
            <a:r>
              <a:rPr lang="en-CA" sz="2400" b="1" dirty="0" smtClean="0">
                <a:solidFill>
                  <a:srgbClr val="0000FF"/>
                </a:solidFill>
                <a:latin typeface="Corbel" panose="020B0503020204020204" pitchFamily="34" charset="0"/>
              </a:rPr>
              <a:t>La Niña:</a:t>
            </a:r>
          </a:p>
          <a:p>
            <a:pPr marL="285750" indent="-104775">
              <a:buFont typeface="Arial" panose="020B0604020202020204" pitchFamily="34" charset="0"/>
              <a:buChar char="•"/>
            </a:pPr>
            <a:r>
              <a:rPr lang="en-CA" sz="2000" b="1" dirty="0" smtClean="0">
                <a:solidFill>
                  <a:srgbClr val="0000FF"/>
                </a:solidFill>
                <a:latin typeface="Corbel" panose="020B0503020204020204" pitchFamily="34" charset="0"/>
              </a:rPr>
              <a:t>Arctic surface highs bring dry air, strong wind around edges </a:t>
            </a:r>
          </a:p>
          <a:p>
            <a:pPr marL="285750" indent="-104775">
              <a:buFont typeface="Arial" panose="020B0604020202020204" pitchFamily="34" charset="0"/>
              <a:buChar char="•"/>
            </a:pPr>
            <a:r>
              <a:rPr lang="en-CA" sz="2000" b="1" dirty="0" smtClean="0">
                <a:solidFill>
                  <a:srgbClr val="0000FF"/>
                </a:solidFill>
                <a:latin typeface="Corbel" panose="020B0503020204020204" pitchFamily="34" charset="0"/>
              </a:rPr>
              <a:t>Temperature </a:t>
            </a:r>
            <a:r>
              <a:rPr lang="en-CA" sz="2000" b="1" i="1" dirty="0" smtClean="0">
                <a:solidFill>
                  <a:srgbClr val="0000FF"/>
                </a:solidFill>
                <a:latin typeface="Corbel" panose="020B0503020204020204" pitchFamily="34" charset="0"/>
              </a:rPr>
              <a:t>may</a:t>
            </a:r>
            <a:r>
              <a:rPr lang="en-CA" sz="2000" b="1" dirty="0" smtClean="0">
                <a:solidFill>
                  <a:srgbClr val="0000FF"/>
                </a:solidFill>
                <a:latin typeface="Corbel" panose="020B0503020204020204" pitchFamily="34" charset="0"/>
              </a:rPr>
              <a:t> be cool</a:t>
            </a:r>
          </a:p>
          <a:p>
            <a:endParaRPr lang="en-CA" sz="2000" b="1" dirty="0" smtClean="0">
              <a:latin typeface="Corbel" panose="020B0503020204020204" pitchFamily="34" charset="0"/>
            </a:endParaRPr>
          </a:p>
          <a:p>
            <a:r>
              <a:rPr lang="en-CA" sz="2000" b="1" dirty="0" smtClean="0">
                <a:solidFill>
                  <a:srgbClr val="FF9900"/>
                </a:solidFill>
                <a:latin typeface="Corbel" panose="020B0503020204020204" pitchFamily="34" charset="0"/>
              </a:rPr>
              <a:t>Summer fire problems may depend on other influences </a:t>
            </a:r>
            <a:endParaRPr lang="en-CA" sz="2000" b="1" dirty="0">
              <a:solidFill>
                <a:srgbClr val="FF9900"/>
              </a:solidFill>
              <a:latin typeface="Corbel" panose="020B0503020204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897224537"/>
              </p:ext>
            </p:extLst>
          </p:nvPr>
        </p:nvGraphicFramePr>
        <p:xfrm>
          <a:off x="2133600" y="826950"/>
          <a:ext cx="4968184" cy="5346139"/>
        </p:xfrm>
        <a:graphic>
          <a:graphicData uri="http://schemas.openxmlformats.org/drawingml/2006/table">
            <a:tbl>
              <a:tblPr/>
              <a:tblGrid>
                <a:gridCol w="382168">
                  <a:extLst>
                    <a:ext uri="{9D8B030D-6E8A-4147-A177-3AD203B41FA5}">
                      <a16:colId xmlns:a16="http://schemas.microsoft.com/office/drawing/2014/main" val="3657281339"/>
                    </a:ext>
                  </a:extLst>
                </a:gridCol>
                <a:gridCol w="382168">
                  <a:extLst>
                    <a:ext uri="{9D8B030D-6E8A-4147-A177-3AD203B41FA5}">
                      <a16:colId xmlns:a16="http://schemas.microsoft.com/office/drawing/2014/main" val="2055698139"/>
                    </a:ext>
                  </a:extLst>
                </a:gridCol>
                <a:gridCol w="382168">
                  <a:extLst>
                    <a:ext uri="{9D8B030D-6E8A-4147-A177-3AD203B41FA5}">
                      <a16:colId xmlns:a16="http://schemas.microsoft.com/office/drawing/2014/main" val="2366211583"/>
                    </a:ext>
                  </a:extLst>
                </a:gridCol>
                <a:gridCol w="382168">
                  <a:extLst>
                    <a:ext uri="{9D8B030D-6E8A-4147-A177-3AD203B41FA5}">
                      <a16:colId xmlns:a16="http://schemas.microsoft.com/office/drawing/2014/main" val="4030202650"/>
                    </a:ext>
                  </a:extLst>
                </a:gridCol>
                <a:gridCol w="382168">
                  <a:extLst>
                    <a:ext uri="{9D8B030D-6E8A-4147-A177-3AD203B41FA5}">
                      <a16:colId xmlns:a16="http://schemas.microsoft.com/office/drawing/2014/main" val="2730172774"/>
                    </a:ext>
                  </a:extLst>
                </a:gridCol>
                <a:gridCol w="382168">
                  <a:extLst>
                    <a:ext uri="{9D8B030D-6E8A-4147-A177-3AD203B41FA5}">
                      <a16:colId xmlns:a16="http://schemas.microsoft.com/office/drawing/2014/main" val="3913858153"/>
                    </a:ext>
                  </a:extLst>
                </a:gridCol>
                <a:gridCol w="382168">
                  <a:extLst>
                    <a:ext uri="{9D8B030D-6E8A-4147-A177-3AD203B41FA5}">
                      <a16:colId xmlns:a16="http://schemas.microsoft.com/office/drawing/2014/main" val="420464998"/>
                    </a:ext>
                  </a:extLst>
                </a:gridCol>
                <a:gridCol w="382168">
                  <a:extLst>
                    <a:ext uri="{9D8B030D-6E8A-4147-A177-3AD203B41FA5}">
                      <a16:colId xmlns:a16="http://schemas.microsoft.com/office/drawing/2014/main" val="1953404344"/>
                    </a:ext>
                  </a:extLst>
                </a:gridCol>
                <a:gridCol w="382168">
                  <a:extLst>
                    <a:ext uri="{9D8B030D-6E8A-4147-A177-3AD203B41FA5}">
                      <a16:colId xmlns:a16="http://schemas.microsoft.com/office/drawing/2014/main" val="3927552155"/>
                    </a:ext>
                  </a:extLst>
                </a:gridCol>
                <a:gridCol w="382168">
                  <a:extLst>
                    <a:ext uri="{9D8B030D-6E8A-4147-A177-3AD203B41FA5}">
                      <a16:colId xmlns:a16="http://schemas.microsoft.com/office/drawing/2014/main" val="1135979593"/>
                    </a:ext>
                  </a:extLst>
                </a:gridCol>
                <a:gridCol w="382168">
                  <a:extLst>
                    <a:ext uri="{9D8B030D-6E8A-4147-A177-3AD203B41FA5}">
                      <a16:colId xmlns:a16="http://schemas.microsoft.com/office/drawing/2014/main" val="2451676584"/>
                    </a:ext>
                  </a:extLst>
                </a:gridCol>
                <a:gridCol w="382168">
                  <a:extLst>
                    <a:ext uri="{9D8B030D-6E8A-4147-A177-3AD203B41FA5}">
                      <a16:colId xmlns:a16="http://schemas.microsoft.com/office/drawing/2014/main" val="2838976810"/>
                    </a:ext>
                  </a:extLst>
                </a:gridCol>
                <a:gridCol w="382168">
                  <a:extLst>
                    <a:ext uri="{9D8B030D-6E8A-4147-A177-3AD203B41FA5}">
                      <a16:colId xmlns:a16="http://schemas.microsoft.com/office/drawing/2014/main" val="3079935578"/>
                    </a:ext>
                  </a:extLst>
                </a:gridCol>
              </a:tblGrid>
              <a:tr h="254801">
                <a:tc>
                  <a:txBody>
                    <a:bodyPr/>
                    <a:lstStyle/>
                    <a:p>
                      <a:pPr algn="ctr"/>
                      <a:r>
                        <a:rPr lang="en-CA" sz="800" b="1" dirty="0">
                          <a:latin typeface="+mn-lt"/>
                        </a:rPr>
                        <a:t>Year</a:t>
                      </a:r>
                    </a:p>
                  </a:txBody>
                  <a:tcPr marL="38601" marR="38601" marT="19300" marB="19300" anchor="ctr">
                    <a:lnL>
                      <a:noFill/>
                    </a:lnL>
                    <a:lnR>
                      <a:noFill/>
                    </a:lnR>
                    <a:lnT>
                      <a:noFill/>
                    </a:lnT>
                    <a:lnB>
                      <a:noFill/>
                    </a:lnB>
                  </a:tcPr>
                </a:tc>
                <a:tc>
                  <a:txBody>
                    <a:bodyPr/>
                    <a:lstStyle/>
                    <a:p>
                      <a:pPr algn="ctr"/>
                      <a:r>
                        <a:rPr lang="en-CA" sz="800" b="1">
                          <a:latin typeface="+mn-lt"/>
                        </a:rPr>
                        <a:t>DJF</a:t>
                      </a:r>
                    </a:p>
                  </a:txBody>
                  <a:tcPr marL="38601" marR="38601" marT="19300" marB="19300" anchor="ctr">
                    <a:lnL>
                      <a:noFill/>
                    </a:lnL>
                    <a:lnR>
                      <a:noFill/>
                    </a:lnR>
                    <a:lnT>
                      <a:noFill/>
                    </a:lnT>
                    <a:lnB>
                      <a:noFill/>
                    </a:lnB>
                  </a:tcPr>
                </a:tc>
                <a:tc>
                  <a:txBody>
                    <a:bodyPr/>
                    <a:lstStyle/>
                    <a:p>
                      <a:pPr algn="ctr"/>
                      <a:r>
                        <a:rPr lang="en-CA" sz="800" b="1" dirty="0">
                          <a:latin typeface="+mn-lt"/>
                        </a:rPr>
                        <a:t>JFM</a:t>
                      </a:r>
                    </a:p>
                  </a:txBody>
                  <a:tcPr marL="38601" marR="38601" marT="19300" marB="19300" anchor="ctr">
                    <a:lnL>
                      <a:noFill/>
                    </a:lnL>
                    <a:lnR>
                      <a:noFill/>
                    </a:lnR>
                    <a:lnT>
                      <a:noFill/>
                    </a:lnT>
                    <a:lnB>
                      <a:noFill/>
                    </a:lnB>
                  </a:tcPr>
                </a:tc>
                <a:tc>
                  <a:txBody>
                    <a:bodyPr/>
                    <a:lstStyle/>
                    <a:p>
                      <a:pPr algn="ctr"/>
                      <a:r>
                        <a:rPr lang="en-CA" sz="800" b="1" dirty="0">
                          <a:latin typeface="+mn-lt"/>
                        </a:rPr>
                        <a:t>FMA</a:t>
                      </a:r>
                    </a:p>
                  </a:txBody>
                  <a:tcPr marL="38601" marR="38601" marT="19300" marB="19300" anchor="ctr">
                    <a:lnL>
                      <a:noFill/>
                    </a:lnL>
                    <a:lnR>
                      <a:noFill/>
                    </a:lnR>
                    <a:lnT>
                      <a:noFill/>
                    </a:lnT>
                    <a:lnB>
                      <a:noFill/>
                    </a:lnB>
                  </a:tcPr>
                </a:tc>
                <a:tc>
                  <a:txBody>
                    <a:bodyPr/>
                    <a:lstStyle/>
                    <a:p>
                      <a:pPr algn="ctr"/>
                      <a:r>
                        <a:rPr lang="en-CA" sz="800" b="1" dirty="0">
                          <a:latin typeface="+mn-lt"/>
                        </a:rPr>
                        <a:t>MAM</a:t>
                      </a:r>
                    </a:p>
                  </a:txBody>
                  <a:tcPr marL="38601" marR="38601" marT="19300" marB="19300" anchor="ctr">
                    <a:lnL>
                      <a:noFill/>
                    </a:lnL>
                    <a:lnR>
                      <a:noFill/>
                    </a:lnR>
                    <a:lnT>
                      <a:noFill/>
                    </a:lnT>
                    <a:lnB>
                      <a:noFill/>
                    </a:lnB>
                  </a:tcPr>
                </a:tc>
                <a:tc>
                  <a:txBody>
                    <a:bodyPr/>
                    <a:lstStyle/>
                    <a:p>
                      <a:pPr algn="ctr"/>
                      <a:r>
                        <a:rPr lang="en-CA" sz="800" b="1" dirty="0">
                          <a:latin typeface="+mn-lt"/>
                        </a:rPr>
                        <a:t>AMJ</a:t>
                      </a:r>
                    </a:p>
                  </a:txBody>
                  <a:tcPr marL="38601" marR="38601" marT="19300" marB="19300" anchor="ctr">
                    <a:lnL>
                      <a:noFill/>
                    </a:lnL>
                    <a:lnR>
                      <a:noFill/>
                    </a:lnR>
                    <a:lnT>
                      <a:noFill/>
                    </a:lnT>
                    <a:lnB>
                      <a:noFill/>
                    </a:lnB>
                  </a:tcPr>
                </a:tc>
                <a:tc>
                  <a:txBody>
                    <a:bodyPr/>
                    <a:lstStyle/>
                    <a:p>
                      <a:pPr algn="ctr"/>
                      <a:r>
                        <a:rPr lang="en-CA" sz="800" b="1" dirty="0">
                          <a:latin typeface="+mn-lt"/>
                        </a:rPr>
                        <a:t>MJJ</a:t>
                      </a:r>
                    </a:p>
                  </a:txBody>
                  <a:tcPr marL="38601" marR="38601" marT="19300" marB="19300" anchor="ctr">
                    <a:lnL>
                      <a:noFill/>
                    </a:lnL>
                    <a:lnR>
                      <a:noFill/>
                    </a:lnR>
                    <a:lnT>
                      <a:noFill/>
                    </a:lnT>
                    <a:lnB>
                      <a:noFill/>
                    </a:lnB>
                  </a:tcPr>
                </a:tc>
                <a:tc>
                  <a:txBody>
                    <a:bodyPr/>
                    <a:lstStyle/>
                    <a:p>
                      <a:pPr algn="ctr"/>
                      <a:r>
                        <a:rPr lang="en-CA" sz="800" b="1" dirty="0">
                          <a:latin typeface="+mn-lt"/>
                        </a:rPr>
                        <a:t>JJA</a:t>
                      </a:r>
                    </a:p>
                  </a:txBody>
                  <a:tcPr marL="38601" marR="38601" marT="19300" marB="19300" anchor="ctr">
                    <a:lnL>
                      <a:noFill/>
                    </a:lnL>
                    <a:lnR>
                      <a:noFill/>
                    </a:lnR>
                    <a:lnT>
                      <a:noFill/>
                    </a:lnT>
                    <a:lnB>
                      <a:noFill/>
                    </a:lnB>
                  </a:tcPr>
                </a:tc>
                <a:tc>
                  <a:txBody>
                    <a:bodyPr/>
                    <a:lstStyle/>
                    <a:p>
                      <a:pPr algn="ctr"/>
                      <a:r>
                        <a:rPr lang="en-CA" sz="800" b="1" dirty="0">
                          <a:latin typeface="+mn-lt"/>
                        </a:rPr>
                        <a:t>JAS</a:t>
                      </a:r>
                    </a:p>
                  </a:txBody>
                  <a:tcPr marL="38601" marR="38601" marT="19300" marB="19300" anchor="ctr">
                    <a:lnL>
                      <a:noFill/>
                    </a:lnL>
                    <a:lnR>
                      <a:noFill/>
                    </a:lnR>
                    <a:lnT>
                      <a:noFill/>
                    </a:lnT>
                    <a:lnB>
                      <a:noFill/>
                    </a:lnB>
                  </a:tcPr>
                </a:tc>
                <a:tc>
                  <a:txBody>
                    <a:bodyPr/>
                    <a:lstStyle/>
                    <a:p>
                      <a:pPr algn="ctr"/>
                      <a:r>
                        <a:rPr lang="en-CA" sz="800" b="1" dirty="0">
                          <a:latin typeface="+mn-lt"/>
                        </a:rPr>
                        <a:t>ASO</a:t>
                      </a:r>
                    </a:p>
                  </a:txBody>
                  <a:tcPr marL="38601" marR="38601" marT="19300" marB="19300" anchor="ctr">
                    <a:lnL>
                      <a:noFill/>
                    </a:lnL>
                    <a:lnR>
                      <a:noFill/>
                    </a:lnR>
                    <a:lnT>
                      <a:noFill/>
                    </a:lnT>
                    <a:lnB>
                      <a:noFill/>
                    </a:lnB>
                  </a:tcPr>
                </a:tc>
                <a:tc>
                  <a:txBody>
                    <a:bodyPr/>
                    <a:lstStyle/>
                    <a:p>
                      <a:pPr algn="ctr"/>
                      <a:r>
                        <a:rPr lang="en-CA" sz="800" b="1">
                          <a:latin typeface="+mn-lt"/>
                        </a:rPr>
                        <a:t>SON</a:t>
                      </a:r>
                    </a:p>
                  </a:txBody>
                  <a:tcPr marL="38601" marR="38601" marT="19300" marB="19300" anchor="ctr">
                    <a:lnL>
                      <a:noFill/>
                    </a:lnL>
                    <a:lnR>
                      <a:noFill/>
                    </a:lnR>
                    <a:lnT>
                      <a:noFill/>
                    </a:lnT>
                    <a:lnB>
                      <a:noFill/>
                    </a:lnB>
                  </a:tcPr>
                </a:tc>
                <a:tc>
                  <a:txBody>
                    <a:bodyPr/>
                    <a:lstStyle/>
                    <a:p>
                      <a:pPr algn="ctr"/>
                      <a:r>
                        <a:rPr lang="en-CA" sz="800" b="1" dirty="0">
                          <a:latin typeface="+mn-lt"/>
                        </a:rPr>
                        <a:t>OND</a:t>
                      </a:r>
                    </a:p>
                  </a:txBody>
                  <a:tcPr marL="38601" marR="38601" marT="19300" marB="19300" anchor="ctr">
                    <a:lnL>
                      <a:noFill/>
                    </a:lnL>
                    <a:lnR>
                      <a:noFill/>
                    </a:lnR>
                    <a:lnT>
                      <a:noFill/>
                    </a:lnT>
                    <a:lnB>
                      <a:noFill/>
                    </a:lnB>
                  </a:tcPr>
                </a:tc>
                <a:tc>
                  <a:txBody>
                    <a:bodyPr/>
                    <a:lstStyle/>
                    <a:p>
                      <a:pPr algn="ctr"/>
                      <a:r>
                        <a:rPr lang="en-CA" sz="800" b="1" dirty="0">
                          <a:latin typeface="+mn-lt"/>
                        </a:rPr>
                        <a:t>NDJ</a:t>
                      </a:r>
                    </a:p>
                  </a:txBody>
                  <a:tcPr marL="38601" marR="38601" marT="19300" marB="19300" anchor="ctr">
                    <a:lnL>
                      <a:noFill/>
                    </a:lnL>
                    <a:lnR>
                      <a:noFill/>
                    </a:lnR>
                    <a:lnT>
                      <a:noFill/>
                    </a:lnT>
                    <a:lnB>
                      <a:noFill/>
                    </a:lnB>
                  </a:tcPr>
                </a:tc>
                <a:extLst>
                  <a:ext uri="{0D108BD9-81ED-4DB2-BD59-A6C34878D82A}">
                    <a16:rowId xmlns:a16="http://schemas.microsoft.com/office/drawing/2014/main" val="1509779429"/>
                  </a:ext>
                </a:extLst>
              </a:tr>
              <a:tr h="95329">
                <a:tc>
                  <a:txBody>
                    <a:bodyPr/>
                    <a:lstStyle/>
                    <a:p>
                      <a:pPr algn="ctr"/>
                      <a:r>
                        <a:rPr lang="en-CA" sz="800" b="1" dirty="0">
                          <a:effectLst/>
                          <a:latin typeface="+mn-lt"/>
                        </a:rPr>
                        <a:t>1991</a:t>
                      </a: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1116752449"/>
                  </a:ext>
                </a:extLst>
              </a:tr>
              <a:tr h="163935">
                <a:tc>
                  <a:txBody>
                    <a:bodyPr/>
                    <a:lstStyle/>
                    <a:p>
                      <a:pPr algn="ctr"/>
                      <a:r>
                        <a:rPr lang="en-CA" sz="800" b="1">
                          <a:effectLst/>
                          <a:latin typeface="+mn-lt"/>
                        </a:rPr>
                        <a:t>1992</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25989059"/>
                  </a:ext>
                </a:extLst>
              </a:tr>
              <a:tr h="163935">
                <a:tc>
                  <a:txBody>
                    <a:bodyPr/>
                    <a:lstStyle/>
                    <a:p>
                      <a:pPr algn="ctr"/>
                      <a:r>
                        <a:rPr lang="en-CA" sz="800" b="1">
                          <a:effectLst/>
                          <a:latin typeface="+mn-lt"/>
                        </a:rPr>
                        <a:t>1993</a:t>
                      </a: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882418371"/>
                  </a:ext>
                </a:extLst>
              </a:tr>
              <a:tr h="163935">
                <a:tc>
                  <a:txBody>
                    <a:bodyPr/>
                    <a:lstStyle/>
                    <a:p>
                      <a:pPr algn="ctr"/>
                      <a:r>
                        <a:rPr lang="en-CA" sz="800" b="1">
                          <a:effectLst/>
                          <a:latin typeface="+mn-lt"/>
                        </a:rPr>
                        <a:t>1994</a:t>
                      </a: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752916116"/>
                  </a:ext>
                </a:extLst>
              </a:tr>
              <a:tr h="163935">
                <a:tc>
                  <a:txBody>
                    <a:bodyPr/>
                    <a:lstStyle/>
                    <a:p>
                      <a:pPr algn="ctr"/>
                      <a:r>
                        <a:rPr lang="en-CA" sz="800" b="1">
                          <a:effectLst/>
                          <a:latin typeface="+mn-lt"/>
                        </a:rPr>
                        <a:t>1995</a:t>
                      </a: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30169737"/>
                  </a:ext>
                </a:extLst>
              </a:tr>
              <a:tr h="163935">
                <a:tc>
                  <a:txBody>
                    <a:bodyPr/>
                    <a:lstStyle/>
                    <a:p>
                      <a:pPr algn="ctr"/>
                      <a:r>
                        <a:rPr lang="en-CA" sz="800" b="1">
                          <a:effectLst/>
                          <a:latin typeface="+mn-lt"/>
                        </a:rPr>
                        <a:t>1996</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527268181"/>
                  </a:ext>
                </a:extLst>
              </a:tr>
              <a:tr h="163935">
                <a:tc>
                  <a:txBody>
                    <a:bodyPr/>
                    <a:lstStyle/>
                    <a:p>
                      <a:pPr algn="ctr"/>
                      <a:r>
                        <a:rPr lang="en-CA" sz="800" b="1">
                          <a:effectLst/>
                          <a:latin typeface="+mn-lt"/>
                        </a:rPr>
                        <a:t>1997</a:t>
                      </a: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2.4</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712650068"/>
                  </a:ext>
                </a:extLst>
              </a:tr>
              <a:tr h="163935">
                <a:tc>
                  <a:txBody>
                    <a:bodyPr/>
                    <a:lstStyle/>
                    <a:p>
                      <a:pPr algn="ctr"/>
                      <a:r>
                        <a:rPr lang="en-CA" sz="800" b="1">
                          <a:effectLst/>
                          <a:latin typeface="+mn-lt"/>
                        </a:rPr>
                        <a:t>1998</a:t>
                      </a: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0.5</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695270940"/>
                  </a:ext>
                </a:extLst>
              </a:tr>
              <a:tr h="163935">
                <a:tc>
                  <a:txBody>
                    <a:bodyPr/>
                    <a:lstStyle/>
                    <a:p>
                      <a:pPr algn="ctr"/>
                      <a:r>
                        <a:rPr lang="en-CA" sz="800" b="1">
                          <a:effectLst/>
                          <a:latin typeface="+mn-lt"/>
                        </a:rPr>
                        <a:t>1999</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229664637"/>
                  </a:ext>
                </a:extLst>
              </a:tr>
              <a:tr h="163935">
                <a:tc>
                  <a:txBody>
                    <a:bodyPr/>
                    <a:lstStyle/>
                    <a:p>
                      <a:pPr algn="ctr"/>
                      <a:r>
                        <a:rPr lang="en-CA" sz="800" b="1" dirty="0">
                          <a:effectLst/>
                          <a:latin typeface="+mn-lt"/>
                        </a:rPr>
                        <a:t>2000</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768990845"/>
                  </a:ext>
                </a:extLst>
              </a:tr>
              <a:tr h="163935">
                <a:tc>
                  <a:txBody>
                    <a:bodyPr/>
                    <a:lstStyle/>
                    <a:p>
                      <a:pPr algn="ctr"/>
                      <a:r>
                        <a:rPr lang="en-CA" sz="800" b="1">
                          <a:effectLst/>
                          <a:latin typeface="+mn-lt"/>
                        </a:rPr>
                        <a:t>2001</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834749786"/>
                  </a:ext>
                </a:extLst>
              </a:tr>
              <a:tr h="163935">
                <a:tc>
                  <a:txBody>
                    <a:bodyPr/>
                    <a:lstStyle/>
                    <a:p>
                      <a:pPr algn="ctr"/>
                      <a:r>
                        <a:rPr lang="en-CA" sz="800" b="1">
                          <a:effectLst/>
                          <a:latin typeface="+mn-lt"/>
                        </a:rPr>
                        <a:t>2002</a:t>
                      </a: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220467688"/>
                  </a:ext>
                </a:extLst>
              </a:tr>
              <a:tr h="163935">
                <a:tc>
                  <a:txBody>
                    <a:bodyPr/>
                    <a:lstStyle/>
                    <a:p>
                      <a:pPr algn="ctr"/>
                      <a:r>
                        <a:rPr lang="en-CA" sz="800" b="1">
                          <a:effectLst/>
                          <a:latin typeface="+mn-lt"/>
                        </a:rPr>
                        <a:t>2003</a:t>
                      </a: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1246001882"/>
                  </a:ext>
                </a:extLst>
              </a:tr>
              <a:tr h="163935">
                <a:tc>
                  <a:txBody>
                    <a:bodyPr/>
                    <a:lstStyle/>
                    <a:p>
                      <a:pPr algn="ctr"/>
                      <a:r>
                        <a:rPr lang="en-CA" sz="800" b="1">
                          <a:effectLst/>
                          <a:latin typeface="+mn-lt"/>
                        </a:rPr>
                        <a:t>2004</a:t>
                      </a: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46745256"/>
                  </a:ext>
                </a:extLst>
              </a:tr>
              <a:tr h="163935">
                <a:tc>
                  <a:txBody>
                    <a:bodyPr/>
                    <a:lstStyle/>
                    <a:p>
                      <a:pPr algn="ctr"/>
                      <a:r>
                        <a:rPr lang="en-CA" sz="800" b="1">
                          <a:effectLst/>
                          <a:latin typeface="+mn-lt"/>
                        </a:rPr>
                        <a:t>2005</a:t>
                      </a: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194153638"/>
                  </a:ext>
                </a:extLst>
              </a:tr>
              <a:tr h="163935">
                <a:tc>
                  <a:txBody>
                    <a:bodyPr/>
                    <a:lstStyle/>
                    <a:p>
                      <a:pPr algn="ctr"/>
                      <a:r>
                        <a:rPr lang="en-CA" sz="800" b="1">
                          <a:effectLst/>
                          <a:latin typeface="+mn-lt"/>
                        </a:rPr>
                        <a:t>2006</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417462509"/>
                  </a:ext>
                </a:extLst>
              </a:tr>
              <a:tr h="163935">
                <a:tc>
                  <a:txBody>
                    <a:bodyPr/>
                    <a:lstStyle/>
                    <a:p>
                      <a:pPr algn="ctr"/>
                      <a:r>
                        <a:rPr lang="en-CA" sz="800" b="1">
                          <a:effectLst/>
                          <a:latin typeface="+mn-lt"/>
                        </a:rPr>
                        <a:t>2007</a:t>
                      </a: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1222055415"/>
                  </a:ext>
                </a:extLst>
              </a:tr>
              <a:tr h="163935">
                <a:tc>
                  <a:txBody>
                    <a:bodyPr/>
                    <a:lstStyle/>
                    <a:p>
                      <a:pPr algn="ctr"/>
                      <a:r>
                        <a:rPr lang="en-CA" sz="800" b="1">
                          <a:effectLst/>
                          <a:latin typeface="+mn-lt"/>
                        </a:rPr>
                        <a:t>2008</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291411962"/>
                  </a:ext>
                </a:extLst>
              </a:tr>
              <a:tr h="163935">
                <a:tc>
                  <a:txBody>
                    <a:bodyPr/>
                    <a:lstStyle/>
                    <a:p>
                      <a:pPr algn="ctr"/>
                      <a:r>
                        <a:rPr lang="en-CA" sz="800" b="1">
                          <a:effectLst/>
                          <a:latin typeface="+mn-lt"/>
                        </a:rPr>
                        <a:t>2009</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199196355"/>
                  </a:ext>
                </a:extLst>
              </a:tr>
              <a:tr h="163935">
                <a:tc>
                  <a:txBody>
                    <a:bodyPr/>
                    <a:lstStyle/>
                    <a:p>
                      <a:pPr algn="ctr"/>
                      <a:r>
                        <a:rPr lang="en-CA" sz="800" b="1" dirty="0">
                          <a:effectLst/>
                          <a:latin typeface="+mn-lt"/>
                        </a:rPr>
                        <a:t>2010</a:t>
                      </a: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840842238"/>
                  </a:ext>
                </a:extLst>
              </a:tr>
              <a:tr h="163935">
                <a:tc>
                  <a:txBody>
                    <a:bodyPr/>
                    <a:lstStyle/>
                    <a:p>
                      <a:pPr algn="ctr"/>
                      <a:r>
                        <a:rPr lang="en-CA" sz="800" b="1">
                          <a:effectLst/>
                          <a:latin typeface="+mn-lt"/>
                        </a:rPr>
                        <a:t>2011</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-0.5</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765367178"/>
                  </a:ext>
                </a:extLst>
              </a:tr>
              <a:tr h="163935">
                <a:tc>
                  <a:txBody>
                    <a:bodyPr/>
                    <a:lstStyle/>
                    <a:p>
                      <a:pPr algn="ctr"/>
                      <a:r>
                        <a:rPr lang="en-CA" sz="800" b="1">
                          <a:effectLst/>
                          <a:latin typeface="+mn-lt"/>
                        </a:rPr>
                        <a:t>2012</a:t>
                      </a: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888446364"/>
                  </a:ext>
                </a:extLst>
              </a:tr>
              <a:tr h="163935">
                <a:tc>
                  <a:txBody>
                    <a:bodyPr/>
                    <a:lstStyle/>
                    <a:p>
                      <a:pPr algn="ctr"/>
                      <a:r>
                        <a:rPr lang="en-CA" sz="800" b="1">
                          <a:effectLst/>
                          <a:latin typeface="+mn-lt"/>
                        </a:rPr>
                        <a:t>2013</a:t>
                      </a: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488677273"/>
                  </a:ext>
                </a:extLst>
              </a:tr>
              <a:tr h="163935">
                <a:tc>
                  <a:txBody>
                    <a:bodyPr/>
                    <a:lstStyle/>
                    <a:p>
                      <a:pPr algn="ctr"/>
                      <a:r>
                        <a:rPr lang="en-CA" sz="800" b="1">
                          <a:effectLst/>
                          <a:latin typeface="+mn-lt"/>
                        </a:rPr>
                        <a:t>2014</a:t>
                      </a: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3988323777"/>
                  </a:ext>
                </a:extLst>
              </a:tr>
              <a:tr h="176703">
                <a:tc>
                  <a:txBody>
                    <a:bodyPr/>
                    <a:lstStyle/>
                    <a:p>
                      <a:pPr algn="ctr"/>
                      <a:r>
                        <a:rPr lang="en-CA" sz="800" b="1">
                          <a:effectLst/>
                          <a:latin typeface="+mn-lt"/>
                        </a:rPr>
                        <a:t>2015</a:t>
                      </a: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noFill/>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2.6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585090982"/>
                  </a:ext>
                </a:extLst>
              </a:tr>
              <a:tr h="163935">
                <a:tc>
                  <a:txBody>
                    <a:bodyPr/>
                    <a:lstStyle/>
                    <a:p>
                      <a:pPr algn="ctr"/>
                      <a:r>
                        <a:rPr lang="en-CA" sz="800" b="1" dirty="0">
                          <a:effectLst/>
                          <a:latin typeface="+mn-lt"/>
                        </a:rPr>
                        <a:t>2016</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2.5</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2.2</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1.7</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0.5</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FF00"/>
                    </a:solidFill>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06827464"/>
                  </a:ext>
                </a:extLst>
              </a:tr>
              <a:tr h="163935">
                <a:tc>
                  <a:txBody>
                    <a:bodyPr/>
                    <a:lstStyle/>
                    <a:p>
                      <a:pPr algn="ctr"/>
                      <a:r>
                        <a:rPr lang="en-CA" sz="800" b="1">
                          <a:effectLst/>
                          <a:latin typeface="+mn-lt"/>
                        </a:rPr>
                        <a:t>2017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9676852"/>
                  </a:ext>
                </a:extLst>
              </a:tr>
              <a:tr h="163935">
                <a:tc>
                  <a:txBody>
                    <a:bodyPr/>
                    <a:lstStyle/>
                    <a:p>
                      <a:pPr algn="ctr"/>
                      <a:r>
                        <a:rPr lang="en-CA" sz="800" b="1" dirty="0">
                          <a:effectLst/>
                          <a:latin typeface="+mn-lt"/>
                        </a:rPr>
                        <a:t>2018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smtClean="0">
                          <a:latin typeface="+mn-lt"/>
                        </a:rPr>
                        <a:t>   -0.4</a:t>
                      </a:r>
                      <a:endParaRPr lang="en-CA" sz="800" b="1" dirty="0">
                        <a:latin typeface="+mn-lt"/>
                      </a:endParaRP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latin typeface="+mn-lt"/>
                        </a:rPr>
                        <a:t>   -0.1</a:t>
                      </a:r>
                      <a:endParaRPr lang="en-CA" sz="800" b="1" dirty="0">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latin typeface="+mn-lt"/>
                        </a:rPr>
                        <a:t>   0.1</a:t>
                      </a:r>
                      <a:endParaRPr lang="en-CA" sz="800" b="1" dirty="0">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latin typeface="+mn-lt"/>
                        </a:rPr>
                        <a:t>    0.1</a:t>
                      </a:r>
                      <a:endParaRPr lang="en-CA" sz="800" b="1" dirty="0">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r>
                        <a:rPr lang="en-CA" sz="800" b="1" dirty="0" smtClean="0">
                          <a:latin typeface="+mn-lt"/>
                        </a:rPr>
                        <a:t>    0.2</a:t>
                      </a:r>
                      <a:endParaRPr lang="en-CA" sz="800" b="1" dirty="0">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r>
                        <a:rPr lang="en-CA" sz="800" b="1" dirty="0" smtClean="0">
                          <a:latin typeface="+mn-lt"/>
                        </a:rPr>
                        <a:t>    0.4</a:t>
                      </a:r>
                      <a:endParaRPr lang="en-CA" sz="800" b="1" dirty="0">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r>
                        <a:rPr lang="en-CA" sz="800" b="1" dirty="0" smtClean="0">
                          <a:solidFill>
                            <a:srgbClr val="FF0000"/>
                          </a:solidFill>
                          <a:latin typeface="+mn-lt"/>
                        </a:rPr>
                        <a:t>    0.7</a:t>
                      </a:r>
                      <a:endParaRPr lang="en-CA" sz="800" b="1"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solidFill>
                            <a:srgbClr val="FF0000"/>
                          </a:solidFill>
                          <a:latin typeface="+mn-lt"/>
                        </a:rPr>
                        <a:t>    0.9</a:t>
                      </a:r>
                      <a:endParaRPr lang="en-CA" sz="800" b="1"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solidFill>
                            <a:srgbClr val="FF0000"/>
                          </a:solidFill>
                          <a:latin typeface="+mn-lt"/>
                        </a:rPr>
                        <a:t>    0.8</a:t>
                      </a:r>
                      <a:endParaRPr lang="en-CA" sz="800" b="1"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75513656"/>
                  </a:ext>
                </a:extLst>
              </a:tr>
              <a:tr h="163935">
                <a:tc>
                  <a:txBody>
                    <a:bodyPr/>
                    <a:lstStyle/>
                    <a:p>
                      <a:pPr algn="ctr"/>
                      <a:r>
                        <a:rPr lang="en-CA" sz="800" b="1" dirty="0" smtClean="0">
                          <a:effectLst/>
                          <a:latin typeface="+mn-lt"/>
                        </a:rPr>
                        <a:t>2019</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smtClean="0">
                          <a:solidFill>
                            <a:srgbClr val="FF0000"/>
                          </a:solidFill>
                          <a:effectLst/>
                          <a:latin typeface="+mn-lt"/>
                        </a:rPr>
                        <a:t>0.7</a:t>
                      </a:r>
                      <a:endParaRPr lang="en-CA" sz="800" b="1" dirty="0">
                        <a:solidFill>
                          <a:srgbClr val="FF0000"/>
                        </a:solidFill>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smtClean="0">
                          <a:solidFill>
                            <a:srgbClr val="FF0000"/>
                          </a:solidFill>
                          <a:effectLst/>
                          <a:latin typeface="+mn-lt"/>
                        </a:rPr>
                        <a:t>0.7</a:t>
                      </a:r>
                      <a:endParaRPr lang="en-CA" sz="800" b="1" dirty="0">
                        <a:solidFill>
                          <a:srgbClr val="FF0000"/>
                        </a:solidFill>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smtClean="0">
                          <a:solidFill>
                            <a:srgbClr val="FF0000"/>
                          </a:solidFill>
                          <a:effectLst/>
                          <a:latin typeface="+mn-lt"/>
                        </a:rPr>
                        <a:t>0.7</a:t>
                      </a:r>
                      <a:endParaRPr lang="en-CA" sz="800" b="1" dirty="0">
                        <a:solidFill>
                          <a:srgbClr val="FF0000"/>
                        </a:solidFill>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smtClean="0">
                          <a:solidFill>
                            <a:srgbClr val="FF0000"/>
                          </a:solidFill>
                          <a:latin typeface="+mn-lt"/>
                        </a:rPr>
                        <a:t>     0.7</a:t>
                      </a:r>
                      <a:endParaRPr lang="en-CA" sz="800" b="1" dirty="0">
                        <a:solidFill>
                          <a:srgbClr val="FF0000"/>
                        </a:solidFill>
                        <a:latin typeface="+mn-lt"/>
                      </a:endParaRP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solidFill>
                            <a:srgbClr val="FF0000"/>
                          </a:solidFill>
                          <a:latin typeface="+mn-lt"/>
                        </a:rPr>
                        <a:t>    0.5</a:t>
                      </a:r>
                      <a:endParaRPr lang="en-CA" sz="800" b="1"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solidFill>
                            <a:srgbClr val="FF0000"/>
                          </a:solidFill>
                          <a:latin typeface="+mn-lt"/>
                        </a:rPr>
                        <a:t>   0.5</a:t>
                      </a:r>
                      <a:endParaRPr lang="en-CA" sz="800" b="1"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latin typeface="+mn-lt"/>
                        </a:rPr>
                        <a:t>     0.3</a:t>
                      </a:r>
                      <a:endParaRPr lang="en-CA" sz="800" b="1" dirty="0">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latin typeface="+mn-lt"/>
                        </a:rPr>
                        <a:t>     0.1</a:t>
                      </a:r>
                      <a:endParaRPr lang="en-CA" sz="800" b="1" dirty="0">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latin typeface="+mn-lt"/>
                        </a:rPr>
                        <a:t>     0.2</a:t>
                      </a:r>
                      <a:endParaRPr lang="en-CA" sz="800" b="1" dirty="0">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latin typeface="+mn-lt"/>
                        </a:rPr>
                        <a:t>     0.3</a:t>
                      </a:r>
                      <a:endParaRPr lang="en-CA" sz="800" b="1" dirty="0">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latin typeface="+mn-lt"/>
                        </a:rPr>
                        <a:t>     0.5</a:t>
                      </a:r>
                      <a:endParaRPr lang="en-CA" sz="800" b="1" dirty="0">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latin typeface="+mn-lt"/>
                        </a:rPr>
                        <a:t>     0.5</a:t>
                      </a:r>
                      <a:endParaRPr lang="en-CA" sz="800" b="1" dirty="0">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10482154"/>
                  </a:ext>
                </a:extLst>
              </a:tr>
              <a:tr h="163935">
                <a:tc>
                  <a:txBody>
                    <a:bodyPr/>
                    <a:lstStyle/>
                    <a:p>
                      <a:pPr algn="ctr"/>
                      <a:r>
                        <a:rPr lang="en-CA" sz="800" b="1" dirty="0" smtClean="0">
                          <a:effectLst/>
                          <a:latin typeface="+mn-lt"/>
                        </a:rPr>
                        <a:t>2020</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smtClean="0">
                          <a:solidFill>
                            <a:schemeClr val="tx1"/>
                          </a:solidFill>
                          <a:effectLst/>
                          <a:latin typeface="+mn-lt"/>
                        </a:rPr>
                        <a:t>0.5</a:t>
                      </a:r>
                      <a:endParaRPr lang="en-CA" sz="800" b="1" dirty="0">
                        <a:solidFill>
                          <a:schemeClr val="tx1"/>
                        </a:solidFill>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smtClean="0">
                          <a:solidFill>
                            <a:schemeClr val="tx1"/>
                          </a:solidFill>
                          <a:effectLst/>
                          <a:latin typeface="+mn-lt"/>
                        </a:rPr>
                        <a:t>0.5</a:t>
                      </a:r>
                      <a:endParaRPr lang="en-CA" sz="800" b="1" dirty="0">
                        <a:solidFill>
                          <a:schemeClr val="tx1"/>
                        </a:solidFill>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smtClean="0">
                          <a:solidFill>
                            <a:schemeClr val="tx1"/>
                          </a:solidFill>
                          <a:effectLst/>
                          <a:latin typeface="+mn-lt"/>
                        </a:rPr>
                        <a:t>0.4</a:t>
                      </a:r>
                      <a:endParaRPr lang="en-CA" sz="800" b="1" dirty="0">
                        <a:solidFill>
                          <a:schemeClr val="tx1"/>
                        </a:solidFill>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smtClean="0">
                          <a:solidFill>
                            <a:schemeClr val="tx1"/>
                          </a:solidFill>
                          <a:latin typeface="+mn-lt"/>
                        </a:rPr>
                        <a:t>     0.2</a:t>
                      </a:r>
                      <a:endParaRPr lang="en-CA" sz="800" b="1" dirty="0">
                        <a:solidFill>
                          <a:schemeClr val="tx1"/>
                        </a:solidFill>
                        <a:latin typeface="+mn-lt"/>
                      </a:endParaRP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solidFill>
                            <a:srgbClr val="FF0000"/>
                          </a:solidFill>
                          <a:latin typeface="+mn-lt"/>
                        </a:rPr>
                        <a:t>   </a:t>
                      </a:r>
                      <a:r>
                        <a:rPr lang="en-CA" sz="800" b="1" dirty="0" smtClean="0">
                          <a:solidFill>
                            <a:schemeClr val="tx1"/>
                          </a:solidFill>
                          <a:latin typeface="+mn-lt"/>
                        </a:rPr>
                        <a:t>-0.1</a:t>
                      </a:r>
                      <a:endParaRPr lang="en-CA" sz="800" b="1" dirty="0">
                        <a:solidFill>
                          <a:schemeClr val="tx1"/>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solidFill>
                            <a:srgbClr val="FF0000"/>
                          </a:solidFill>
                          <a:latin typeface="+mn-lt"/>
                        </a:rPr>
                        <a:t>  </a:t>
                      </a:r>
                      <a:r>
                        <a:rPr lang="en-CA" sz="800" b="1" dirty="0" smtClean="0">
                          <a:solidFill>
                            <a:schemeClr val="tx1"/>
                          </a:solidFill>
                          <a:latin typeface="+mn-lt"/>
                        </a:rPr>
                        <a:t>-0.3</a:t>
                      </a:r>
                      <a:endParaRPr lang="en-CA" sz="800" b="1" dirty="0">
                        <a:solidFill>
                          <a:schemeClr val="tx1"/>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latin typeface="+mn-lt"/>
                        </a:rPr>
                        <a:t>    -0.4</a:t>
                      </a:r>
                      <a:endParaRPr lang="en-CA" sz="800" b="1" dirty="0">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latin typeface="+mn-lt"/>
                        </a:rPr>
                        <a:t>    </a:t>
                      </a:r>
                      <a:r>
                        <a:rPr lang="en-CA" sz="800" b="1" dirty="0" smtClean="0">
                          <a:solidFill>
                            <a:srgbClr val="0000FF"/>
                          </a:solidFill>
                          <a:latin typeface="+mn-lt"/>
                        </a:rPr>
                        <a:t>-0.6</a:t>
                      </a:r>
                      <a:endParaRPr lang="en-CA" sz="800" b="1" dirty="0">
                        <a:solidFill>
                          <a:srgbClr val="0000FF"/>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latin typeface="+mn-lt"/>
                        </a:rPr>
                        <a:t>    </a:t>
                      </a:r>
                      <a:r>
                        <a:rPr lang="en-CA" sz="800" b="1" dirty="0" smtClean="0">
                          <a:solidFill>
                            <a:srgbClr val="0000FF"/>
                          </a:solidFill>
                          <a:latin typeface="+mn-lt"/>
                        </a:rPr>
                        <a:t>-0.9</a:t>
                      </a:r>
                      <a:endParaRPr lang="en-CA" sz="800" b="1" dirty="0">
                        <a:solidFill>
                          <a:srgbClr val="0000FF"/>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solidFill>
                            <a:srgbClr val="0000FF"/>
                          </a:solidFill>
                          <a:latin typeface="+mn-lt"/>
                        </a:rPr>
                        <a:t>    -1.2</a:t>
                      </a:r>
                      <a:endParaRPr lang="en-CA" sz="800" b="1" dirty="0">
                        <a:solidFill>
                          <a:srgbClr val="0000FF"/>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solidFill>
                            <a:srgbClr val="0000FF"/>
                          </a:solidFill>
                          <a:latin typeface="+mn-lt"/>
                        </a:rPr>
                        <a:t>    -1.3</a:t>
                      </a:r>
                      <a:endParaRPr lang="en-CA" sz="800" b="1" dirty="0">
                        <a:solidFill>
                          <a:srgbClr val="0000FF"/>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solidFill>
                            <a:srgbClr val="0000FF"/>
                          </a:solidFill>
                          <a:latin typeface="+mn-lt"/>
                        </a:rPr>
                        <a:t>    -1.2</a:t>
                      </a:r>
                      <a:endParaRPr lang="en-CA" sz="800" b="1" dirty="0">
                        <a:solidFill>
                          <a:srgbClr val="0000FF"/>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41278306"/>
                  </a:ext>
                </a:extLst>
              </a:tr>
              <a:tr h="163935">
                <a:tc>
                  <a:txBody>
                    <a:bodyPr/>
                    <a:lstStyle/>
                    <a:p>
                      <a:pPr algn="ctr"/>
                      <a:r>
                        <a:rPr lang="en-CA" sz="800" b="1" dirty="0" smtClean="0">
                          <a:effectLst/>
                          <a:latin typeface="+mn-lt"/>
                        </a:rPr>
                        <a:t>2021</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smtClean="0">
                          <a:solidFill>
                            <a:srgbClr val="0000FF"/>
                          </a:solidFill>
                          <a:effectLst/>
                          <a:latin typeface="+mn-lt"/>
                        </a:rPr>
                        <a:t>-1.0</a:t>
                      </a:r>
                      <a:endParaRPr lang="en-CA" sz="800" b="1" dirty="0">
                        <a:solidFill>
                          <a:srgbClr val="0000FF"/>
                        </a:solidFill>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smtClean="0">
                          <a:solidFill>
                            <a:srgbClr val="0000FF"/>
                          </a:solidFill>
                          <a:effectLst/>
                          <a:latin typeface="+mn-lt"/>
                        </a:rPr>
                        <a:t>-0.9</a:t>
                      </a:r>
                      <a:endParaRPr lang="en-CA" sz="800" b="1" dirty="0">
                        <a:solidFill>
                          <a:srgbClr val="0000FF"/>
                        </a:solidFill>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smtClean="0">
                          <a:solidFill>
                            <a:srgbClr val="0000FF"/>
                          </a:solidFill>
                          <a:effectLst/>
                          <a:latin typeface="+mn-lt"/>
                        </a:rPr>
                        <a:t>-0.8</a:t>
                      </a:r>
                      <a:endParaRPr lang="en-CA" sz="800" b="1" dirty="0">
                        <a:solidFill>
                          <a:srgbClr val="0000FF"/>
                        </a:solidFill>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smtClean="0">
                          <a:solidFill>
                            <a:schemeClr val="tx1"/>
                          </a:solidFill>
                          <a:latin typeface="+mn-lt"/>
                        </a:rPr>
                        <a:t>    </a:t>
                      </a:r>
                      <a:r>
                        <a:rPr lang="en-CA" sz="800" b="1" dirty="0" smtClean="0">
                          <a:solidFill>
                            <a:srgbClr val="0000FF"/>
                          </a:solidFill>
                          <a:latin typeface="+mn-lt"/>
                        </a:rPr>
                        <a:t>-0.7</a:t>
                      </a:r>
                      <a:endParaRPr lang="en-CA" sz="800" b="1" dirty="0">
                        <a:solidFill>
                          <a:srgbClr val="0000FF"/>
                        </a:solidFill>
                        <a:latin typeface="+mn-lt"/>
                      </a:endParaRP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solidFill>
                            <a:schemeClr val="tx1"/>
                          </a:solidFill>
                          <a:latin typeface="+mn-lt"/>
                        </a:rPr>
                        <a:t>   </a:t>
                      </a:r>
                      <a:r>
                        <a:rPr lang="en-CA" sz="800" b="1" dirty="0" smtClean="0">
                          <a:solidFill>
                            <a:srgbClr val="0000FF"/>
                          </a:solidFill>
                          <a:latin typeface="+mn-lt"/>
                        </a:rPr>
                        <a:t>-0.5</a:t>
                      </a:r>
                      <a:endParaRPr lang="en-CA" sz="800" b="1" dirty="0">
                        <a:solidFill>
                          <a:srgbClr val="0000FF"/>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smtClean="0">
                          <a:solidFill>
                            <a:schemeClr val="tx1"/>
                          </a:solidFill>
                          <a:latin typeface="+mn-lt"/>
                        </a:rPr>
                        <a:t>  -0.4</a:t>
                      </a:r>
                      <a:endParaRPr lang="en-CA" sz="800" b="1" dirty="0">
                        <a:solidFill>
                          <a:schemeClr val="tx1"/>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smtClean="0">
                          <a:latin typeface="+mn-lt"/>
                        </a:rPr>
                        <a:t>  -0.4</a:t>
                      </a:r>
                      <a:endParaRPr lang="en-CA" sz="800" b="1" dirty="0">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pPr algn="ctr"/>
                      <a:r>
                        <a:rPr lang="en-CA" sz="800" b="1" dirty="0" smtClean="0">
                          <a:solidFill>
                            <a:schemeClr val="tx1"/>
                          </a:solidFill>
                          <a:latin typeface="+mn-lt"/>
                        </a:rPr>
                        <a:t>  -0.5</a:t>
                      </a:r>
                      <a:endParaRPr lang="en-CA" sz="800" b="1" dirty="0">
                        <a:solidFill>
                          <a:schemeClr val="tx1"/>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endParaRPr lang="en-CA" sz="800" b="1" dirty="0">
                        <a:solidFill>
                          <a:srgbClr val="0000FF"/>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endParaRPr lang="en-CA" sz="800" b="1" dirty="0">
                        <a:solidFill>
                          <a:srgbClr val="0000FF"/>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endParaRPr lang="en-CA" sz="800" b="1" dirty="0">
                        <a:solidFill>
                          <a:srgbClr val="0000FF"/>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endParaRPr lang="en-CA" sz="800" b="1" dirty="0">
                        <a:solidFill>
                          <a:srgbClr val="0000FF"/>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89183190"/>
                  </a:ext>
                </a:extLst>
              </a:tr>
            </a:tbl>
          </a:graphicData>
        </a:graphic>
      </p:graphicFrame>
      <p:sp>
        <p:nvSpPr>
          <p:cNvPr id="10" name="TextBox 9"/>
          <p:cNvSpPr txBox="1"/>
          <p:nvPr/>
        </p:nvSpPr>
        <p:spPr>
          <a:xfrm>
            <a:off x="33574" y="1676400"/>
            <a:ext cx="1627369" cy="307777"/>
          </a:xfrm>
          <a:prstGeom prst="rect">
            <a:avLst/>
          </a:prstGeom>
          <a:noFill/>
        </p:spPr>
        <p:txBody>
          <a:bodyPr wrap="none" rtlCol="0">
            <a:spAutoFit/>
          </a:bodyPr>
          <a:lstStyle/>
          <a:p>
            <a:r>
              <a:rPr lang="en-CA" sz="1400" b="1" dirty="0" smtClean="0">
                <a:solidFill>
                  <a:srgbClr val="FF0000"/>
                </a:solidFill>
                <a:latin typeface="Corbel" panose="020B0503020204020204" pitchFamily="34" charset="0"/>
              </a:rPr>
              <a:t>Large area burned </a:t>
            </a:r>
            <a:endParaRPr lang="en-CA" sz="1400" b="1" dirty="0">
              <a:solidFill>
                <a:srgbClr val="FF0000"/>
              </a:solidFill>
              <a:latin typeface="Corbel" panose="020B0503020204020204" pitchFamily="34" charset="0"/>
            </a:endParaRPr>
          </a:p>
        </p:txBody>
      </p:sp>
      <p:cxnSp>
        <p:nvCxnSpPr>
          <p:cNvPr id="11" name="Straight Arrow Connector 10"/>
          <p:cNvCxnSpPr/>
          <p:nvPr/>
        </p:nvCxnSpPr>
        <p:spPr>
          <a:xfrm rot="10800000" flipH="1">
            <a:off x="1828801" y="1830289"/>
            <a:ext cx="228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81460" y="2667000"/>
            <a:ext cx="1223540" cy="307777"/>
          </a:xfrm>
          <a:prstGeom prst="rect">
            <a:avLst/>
          </a:prstGeom>
          <a:noFill/>
        </p:spPr>
        <p:txBody>
          <a:bodyPr wrap="none" rtlCol="0">
            <a:spAutoFit/>
          </a:bodyPr>
          <a:lstStyle/>
          <a:p>
            <a:r>
              <a:rPr lang="en-CA" sz="1400" b="1" dirty="0" smtClean="0">
                <a:solidFill>
                  <a:srgbClr val="0000FF"/>
                </a:solidFill>
                <a:latin typeface="Corbel" panose="020B0503020204020204" pitchFamily="34" charset="0"/>
              </a:rPr>
              <a:t>Chisholm, AB</a:t>
            </a:r>
            <a:endParaRPr lang="en-CA" sz="1400" b="1" dirty="0">
              <a:solidFill>
                <a:srgbClr val="0000FF"/>
              </a:solidFill>
              <a:latin typeface="Corbel" panose="020B0503020204020204" pitchFamily="34" charset="0"/>
            </a:endParaRPr>
          </a:p>
        </p:txBody>
      </p:sp>
      <p:cxnSp>
        <p:nvCxnSpPr>
          <p:cNvPr id="13" name="Straight Arrow Connector 12"/>
          <p:cNvCxnSpPr/>
          <p:nvPr/>
        </p:nvCxnSpPr>
        <p:spPr>
          <a:xfrm rot="10800000" flipH="1" flipV="1">
            <a:off x="1828800" y="2822377"/>
            <a:ext cx="228600" cy="1"/>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38014" y="2971800"/>
            <a:ext cx="1166986" cy="307777"/>
          </a:xfrm>
          <a:prstGeom prst="rect">
            <a:avLst/>
          </a:prstGeom>
          <a:noFill/>
        </p:spPr>
        <p:txBody>
          <a:bodyPr wrap="none" rtlCol="0">
            <a:spAutoFit/>
          </a:bodyPr>
          <a:lstStyle/>
          <a:p>
            <a:r>
              <a:rPr lang="en-CA" sz="1400" b="1" dirty="0" smtClean="0">
                <a:solidFill>
                  <a:srgbClr val="FFC000"/>
                </a:solidFill>
                <a:latin typeface="Corbel" panose="020B0503020204020204" pitchFamily="34" charset="0"/>
              </a:rPr>
              <a:t>Kelowna, BC</a:t>
            </a:r>
            <a:endParaRPr lang="en-CA" sz="1400" b="1" dirty="0">
              <a:solidFill>
                <a:srgbClr val="FFC000"/>
              </a:solidFill>
              <a:latin typeface="Corbel" panose="020B0503020204020204" pitchFamily="34" charset="0"/>
            </a:endParaRPr>
          </a:p>
        </p:txBody>
      </p:sp>
      <p:cxnSp>
        <p:nvCxnSpPr>
          <p:cNvPr id="15" name="Straight Arrow Connector 14"/>
          <p:cNvCxnSpPr/>
          <p:nvPr/>
        </p:nvCxnSpPr>
        <p:spPr>
          <a:xfrm rot="10800000" flipH="1" flipV="1">
            <a:off x="1828800" y="3127177"/>
            <a:ext cx="228600" cy="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29788" y="2133600"/>
            <a:ext cx="1475212" cy="307777"/>
          </a:xfrm>
          <a:prstGeom prst="rect">
            <a:avLst/>
          </a:prstGeom>
          <a:noFill/>
        </p:spPr>
        <p:txBody>
          <a:bodyPr wrap="none" rtlCol="0">
            <a:spAutoFit/>
          </a:bodyPr>
          <a:lstStyle/>
          <a:p>
            <a:r>
              <a:rPr lang="en-CA" sz="1400" b="1" dirty="0" smtClean="0">
                <a:solidFill>
                  <a:srgbClr val="FF0000"/>
                </a:solidFill>
                <a:latin typeface="Corbel" panose="020B0503020204020204" pitchFamily="34" charset="0"/>
              </a:rPr>
              <a:t>Virginia Hills, AB</a:t>
            </a:r>
            <a:endParaRPr lang="en-CA" sz="1400" b="1" dirty="0">
              <a:solidFill>
                <a:srgbClr val="FF0000"/>
              </a:solidFill>
              <a:latin typeface="Corbel" panose="020B0503020204020204" pitchFamily="34" charset="0"/>
            </a:endParaRPr>
          </a:p>
        </p:txBody>
      </p:sp>
      <p:cxnSp>
        <p:nvCxnSpPr>
          <p:cNvPr id="17" name="Straight Arrow Connector 16"/>
          <p:cNvCxnSpPr/>
          <p:nvPr/>
        </p:nvCxnSpPr>
        <p:spPr>
          <a:xfrm rot="10800000" flipH="1" flipV="1">
            <a:off x="1833140" y="2288977"/>
            <a:ext cx="228600"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75982" y="4343400"/>
            <a:ext cx="1329018" cy="307777"/>
          </a:xfrm>
          <a:prstGeom prst="rect">
            <a:avLst/>
          </a:prstGeom>
          <a:noFill/>
        </p:spPr>
        <p:txBody>
          <a:bodyPr wrap="none" rtlCol="0">
            <a:spAutoFit/>
          </a:bodyPr>
          <a:lstStyle/>
          <a:p>
            <a:r>
              <a:rPr lang="en-CA" sz="1400" b="1" dirty="0" smtClean="0">
                <a:solidFill>
                  <a:srgbClr val="0000FF"/>
                </a:solidFill>
                <a:latin typeface="Corbel" panose="020B0503020204020204" pitchFamily="34" charset="0"/>
              </a:rPr>
              <a:t>Slave Lake, AB</a:t>
            </a:r>
            <a:endParaRPr lang="en-CA" sz="1400" b="1" dirty="0">
              <a:solidFill>
                <a:srgbClr val="0000FF"/>
              </a:solidFill>
              <a:latin typeface="Corbel" panose="020B0503020204020204" pitchFamily="34" charset="0"/>
            </a:endParaRPr>
          </a:p>
        </p:txBody>
      </p:sp>
      <p:cxnSp>
        <p:nvCxnSpPr>
          <p:cNvPr id="19" name="Straight Arrow Connector 18"/>
          <p:cNvCxnSpPr/>
          <p:nvPr/>
        </p:nvCxnSpPr>
        <p:spPr>
          <a:xfrm rot="10800000" flipH="1" flipV="1">
            <a:off x="1828800" y="4498777"/>
            <a:ext cx="228600" cy="1"/>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66025" y="5102423"/>
            <a:ext cx="1638975" cy="307777"/>
          </a:xfrm>
          <a:prstGeom prst="rect">
            <a:avLst/>
          </a:prstGeom>
          <a:noFill/>
        </p:spPr>
        <p:txBody>
          <a:bodyPr wrap="none" rtlCol="0">
            <a:spAutoFit/>
          </a:bodyPr>
          <a:lstStyle/>
          <a:p>
            <a:r>
              <a:rPr lang="en-CA" sz="1400" b="1" dirty="0" smtClean="0">
                <a:solidFill>
                  <a:srgbClr val="FF0000"/>
                </a:solidFill>
                <a:latin typeface="Corbel" panose="020B0503020204020204" pitchFamily="34" charset="0"/>
              </a:rPr>
              <a:t>Fort McMurray, AB</a:t>
            </a:r>
            <a:endParaRPr lang="en-CA" sz="1400" b="1" dirty="0">
              <a:solidFill>
                <a:srgbClr val="FF0000"/>
              </a:solidFill>
              <a:latin typeface="Corbel" panose="020B0503020204020204" pitchFamily="34" charset="0"/>
            </a:endParaRPr>
          </a:p>
        </p:txBody>
      </p:sp>
      <p:cxnSp>
        <p:nvCxnSpPr>
          <p:cNvPr id="21" name="Straight Arrow Connector 20"/>
          <p:cNvCxnSpPr/>
          <p:nvPr/>
        </p:nvCxnSpPr>
        <p:spPr>
          <a:xfrm rot="10800000" flipH="1" flipV="1">
            <a:off x="1833140" y="5257800"/>
            <a:ext cx="228600"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0800000" flipH="1" flipV="1">
            <a:off x="1828800" y="5454000"/>
            <a:ext cx="228600" cy="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0800000" flipH="1" flipV="1">
            <a:off x="1828800" y="4914000"/>
            <a:ext cx="228600" cy="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flipH="1" flipV="1">
            <a:off x="1828800" y="5074200"/>
            <a:ext cx="228600" cy="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0800000" flipH="1" flipV="1">
            <a:off x="1828799" y="4752000"/>
            <a:ext cx="228600" cy="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flipH="1" flipV="1">
            <a:off x="1828800" y="5598000"/>
            <a:ext cx="228600" cy="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77392" y="5331023"/>
            <a:ext cx="1327608" cy="307777"/>
          </a:xfrm>
          <a:prstGeom prst="rect">
            <a:avLst/>
          </a:prstGeom>
          <a:noFill/>
        </p:spPr>
        <p:txBody>
          <a:bodyPr wrap="none" rtlCol="0">
            <a:spAutoFit/>
          </a:bodyPr>
          <a:lstStyle/>
          <a:p>
            <a:r>
              <a:rPr lang="en-CA" sz="1400" b="1" dirty="0" smtClean="0">
                <a:solidFill>
                  <a:srgbClr val="FFC000"/>
                </a:solidFill>
                <a:latin typeface="Corbel" panose="020B0503020204020204" pitchFamily="34" charset="0"/>
              </a:rPr>
              <a:t>Big years in BC</a:t>
            </a:r>
            <a:endParaRPr lang="en-CA" sz="1400" b="1" dirty="0">
              <a:solidFill>
                <a:srgbClr val="FFC000"/>
              </a:solidFill>
              <a:latin typeface="Corbel" panose="020B0503020204020204" pitchFamily="34" charset="0"/>
            </a:endParaRPr>
          </a:p>
        </p:txBody>
      </p:sp>
      <p:sp>
        <p:nvSpPr>
          <p:cNvPr id="28" name="TextBox 27"/>
          <p:cNvSpPr txBox="1"/>
          <p:nvPr/>
        </p:nvSpPr>
        <p:spPr>
          <a:xfrm>
            <a:off x="609600" y="5943600"/>
            <a:ext cx="1327608" cy="307777"/>
          </a:xfrm>
          <a:prstGeom prst="rect">
            <a:avLst/>
          </a:prstGeom>
          <a:noFill/>
        </p:spPr>
        <p:txBody>
          <a:bodyPr wrap="none" rtlCol="0">
            <a:spAutoFit/>
          </a:bodyPr>
          <a:lstStyle/>
          <a:p>
            <a:r>
              <a:rPr lang="en-CA" sz="1400" b="1" dirty="0" smtClean="0">
                <a:solidFill>
                  <a:srgbClr val="FFC000"/>
                </a:solidFill>
                <a:latin typeface="Corbel" panose="020B0503020204020204" pitchFamily="34" charset="0"/>
              </a:rPr>
              <a:t>Big years in BC</a:t>
            </a:r>
            <a:endParaRPr lang="en-CA" sz="1400" b="1" dirty="0">
              <a:solidFill>
                <a:srgbClr val="FFC000"/>
              </a:solidFill>
              <a:latin typeface="Corbel" panose="020B0503020204020204" pitchFamily="34" charset="0"/>
            </a:endParaRPr>
          </a:p>
        </p:txBody>
      </p:sp>
      <p:cxnSp>
        <p:nvCxnSpPr>
          <p:cNvPr id="29" name="Straight Arrow Connector 28"/>
          <p:cNvCxnSpPr/>
          <p:nvPr/>
        </p:nvCxnSpPr>
        <p:spPr>
          <a:xfrm rot="10800000" flipH="1" flipV="1">
            <a:off x="1828799" y="6095999"/>
            <a:ext cx="228600" cy="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49700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S589-A 2022</a:t>
            </a:r>
            <a:endParaRPr lang="en-US" altLang="en-US" dirty="0"/>
          </a:p>
        </p:txBody>
      </p:sp>
      <p:sp>
        <p:nvSpPr>
          <p:cNvPr id="3" name="Slide Number Placeholder 2"/>
          <p:cNvSpPr>
            <a:spLocks noGrp="1"/>
          </p:cNvSpPr>
          <p:nvPr>
            <p:ph type="sldNum" sz="quarter" idx="12"/>
          </p:nvPr>
        </p:nvSpPr>
        <p:spPr/>
        <p:txBody>
          <a:bodyPr/>
          <a:lstStyle/>
          <a:p>
            <a:pPr>
              <a:defRPr/>
            </a:pPr>
            <a:fld id="{4FC8C239-0651-4753-A0FC-FEC0C3B95359}" type="slidenum">
              <a:rPr lang="en-US" altLang="en-US" smtClean="0"/>
              <a:pPr>
                <a:defRPr/>
              </a:pPr>
              <a:t>9</a:t>
            </a:fld>
            <a:endParaRPr lang="en-US" altLang="en-US" dirty="0"/>
          </a:p>
        </p:txBody>
      </p:sp>
      <p:sp>
        <p:nvSpPr>
          <p:cNvPr id="4" name="TextBox 3"/>
          <p:cNvSpPr txBox="1"/>
          <p:nvPr/>
        </p:nvSpPr>
        <p:spPr>
          <a:xfrm>
            <a:off x="381000" y="180000"/>
            <a:ext cx="8458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Alberta: Distinctive Patterns</a:t>
            </a:r>
            <a:endParaRPr lang="en-CA" sz="3200" b="1" dirty="0">
              <a:solidFill>
                <a:srgbClr val="C00000"/>
              </a:solidFill>
              <a:latin typeface="Arial" panose="020B0604020202020204" pitchFamily="34" charset="0"/>
              <a:cs typeface="Arial" panose="020B0604020202020204" pitchFamily="34" charset="0"/>
            </a:endParaRPr>
          </a:p>
        </p:txBody>
      </p:sp>
      <p:graphicFrame>
        <p:nvGraphicFramePr>
          <p:cNvPr id="6" name="Object 3"/>
          <p:cNvGraphicFramePr>
            <a:graphicFrameLocks noChangeAspect="1"/>
          </p:cNvGraphicFramePr>
          <p:nvPr>
            <p:extLst>
              <p:ext uri="{D42A27DB-BD31-4B8C-83A1-F6EECF244321}">
                <p14:modId xmlns:p14="http://schemas.microsoft.com/office/powerpoint/2010/main" val="447266130"/>
              </p:ext>
            </p:extLst>
          </p:nvPr>
        </p:nvGraphicFramePr>
        <p:xfrm>
          <a:off x="568207" y="744600"/>
          <a:ext cx="3863078" cy="5580000"/>
        </p:xfrm>
        <a:graphic>
          <a:graphicData uri="http://schemas.openxmlformats.org/presentationml/2006/ole">
            <mc:AlternateContent xmlns:mc="http://schemas.openxmlformats.org/markup-compatibility/2006">
              <mc:Choice xmlns:v="urn:schemas-microsoft-com:vml" Requires="v">
                <p:oleObj spid="_x0000_s69683" name="Acrobat Document" r:id="rId3" imgW="24688800" imgH="35661600" progId="AcroExch.Document.DC">
                  <p:embed/>
                </p:oleObj>
              </mc:Choice>
              <mc:Fallback>
                <p:oleObj name="Acrobat Document" r:id="rId3" imgW="24688800" imgH="35661600" progId="AcroExch.Document.DC">
                  <p:embed/>
                  <p:pic>
                    <p:nvPicPr>
                      <p:cNvPr id="5222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207" y="744600"/>
                        <a:ext cx="3863078" cy="55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Arrow Connector 6"/>
          <p:cNvCxnSpPr>
            <a:cxnSpLocks noChangeShapeType="1"/>
          </p:cNvCxnSpPr>
          <p:nvPr/>
        </p:nvCxnSpPr>
        <p:spPr bwMode="auto">
          <a:xfrm flipV="1">
            <a:off x="990600" y="1828800"/>
            <a:ext cx="685800" cy="533400"/>
          </a:xfrm>
          <a:prstGeom prst="straightConnector1">
            <a:avLst/>
          </a:prstGeom>
          <a:noFill/>
          <a:ln w="762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p:cNvCxnSpPr>
            <a:cxnSpLocks noChangeShapeType="1"/>
          </p:cNvCxnSpPr>
          <p:nvPr/>
        </p:nvCxnSpPr>
        <p:spPr bwMode="auto">
          <a:xfrm flipH="1" flipV="1">
            <a:off x="3048000" y="3505200"/>
            <a:ext cx="381000" cy="838200"/>
          </a:xfrm>
          <a:prstGeom prst="straightConnector1">
            <a:avLst/>
          </a:prstGeom>
          <a:noFill/>
          <a:ln w="762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a:cxnSpLocks noChangeShapeType="1"/>
          </p:cNvCxnSpPr>
          <p:nvPr/>
        </p:nvCxnSpPr>
        <p:spPr bwMode="auto">
          <a:xfrm>
            <a:off x="1025400" y="1143000"/>
            <a:ext cx="990600" cy="0"/>
          </a:xfrm>
          <a:prstGeom prst="straightConnector1">
            <a:avLst/>
          </a:prstGeom>
          <a:noFill/>
          <a:ln w="571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Oval 9"/>
          <p:cNvSpPr>
            <a:spLocks/>
          </p:cNvSpPr>
          <p:nvPr/>
        </p:nvSpPr>
        <p:spPr bwMode="auto">
          <a:xfrm>
            <a:off x="3505200" y="1895400"/>
            <a:ext cx="2016000" cy="2448000"/>
          </a:xfrm>
          <a:prstGeom prst="ellipse">
            <a:avLst/>
          </a:prstGeom>
          <a:noFill/>
          <a:ln w="25400"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r>
              <a:rPr lang="en-CA" sz="4800" b="1" dirty="0">
                <a:solidFill>
                  <a:srgbClr val="0070C0"/>
                </a:solidFill>
              </a:rPr>
              <a:t>H</a:t>
            </a:r>
          </a:p>
          <a:p>
            <a:pPr algn="ctr"/>
            <a:endParaRPr lang="en-CA" b="1" dirty="0">
              <a:solidFill>
                <a:srgbClr val="0070C0"/>
              </a:solidFill>
            </a:endParaRPr>
          </a:p>
          <a:p>
            <a:pPr algn="ctr"/>
            <a:r>
              <a:rPr lang="en-CA" b="1" dirty="0">
                <a:solidFill>
                  <a:srgbClr val="0070C0"/>
                </a:solidFill>
              </a:rPr>
              <a:t>La </a:t>
            </a:r>
            <a:r>
              <a:rPr lang="en-CA" b="1" dirty="0" smtClean="0">
                <a:solidFill>
                  <a:srgbClr val="0070C0"/>
                </a:solidFill>
              </a:rPr>
              <a:t>Nina spring?</a:t>
            </a:r>
            <a:endParaRPr lang="en-CA" b="1" dirty="0">
              <a:solidFill>
                <a:srgbClr val="0070C0"/>
              </a:solidFill>
            </a:endParaRPr>
          </a:p>
        </p:txBody>
      </p:sp>
      <p:sp>
        <p:nvSpPr>
          <p:cNvPr id="11" name="Oval 10"/>
          <p:cNvSpPr>
            <a:spLocks/>
          </p:cNvSpPr>
          <p:nvPr/>
        </p:nvSpPr>
        <p:spPr bwMode="auto">
          <a:xfrm>
            <a:off x="270000" y="2133600"/>
            <a:ext cx="2016000" cy="2448000"/>
          </a:xfrm>
          <a:prstGeom prst="ellipse">
            <a:avLst/>
          </a:prstGeom>
          <a:noFill/>
          <a:ln w="254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r>
              <a:rPr lang="en-CA" sz="4800" b="1" dirty="0">
                <a:solidFill>
                  <a:srgbClr val="C00000"/>
                </a:solidFill>
              </a:rPr>
              <a:t>H</a:t>
            </a:r>
          </a:p>
          <a:p>
            <a:pPr algn="ctr"/>
            <a:endParaRPr lang="en-CA" b="1" dirty="0">
              <a:solidFill>
                <a:srgbClr val="C00000"/>
              </a:solidFill>
            </a:endParaRPr>
          </a:p>
          <a:p>
            <a:pPr algn="ctr"/>
            <a:r>
              <a:rPr lang="en-CA" b="1" dirty="0">
                <a:solidFill>
                  <a:srgbClr val="C00000"/>
                </a:solidFill>
              </a:rPr>
              <a:t>E</a:t>
            </a:r>
            <a:r>
              <a:rPr lang="en-CA" b="1" dirty="0" smtClean="0">
                <a:solidFill>
                  <a:srgbClr val="C00000"/>
                </a:solidFill>
              </a:rPr>
              <a:t>l Nino spring?</a:t>
            </a:r>
            <a:endParaRPr lang="en-CA" b="1" dirty="0">
              <a:solidFill>
                <a:srgbClr val="C00000"/>
              </a:solidFill>
            </a:endParaRPr>
          </a:p>
        </p:txBody>
      </p:sp>
      <p:pic>
        <p:nvPicPr>
          <p:cNvPr id="13" name="Picture 12"/>
          <p:cNvPicPr>
            <a:picLocks noChangeAspect="1"/>
          </p:cNvPicPr>
          <p:nvPr/>
        </p:nvPicPr>
        <p:blipFill>
          <a:blip r:embed="rId5"/>
          <a:stretch>
            <a:fillRect/>
          </a:stretch>
        </p:blipFill>
        <p:spPr>
          <a:xfrm>
            <a:off x="5684009" y="1238177"/>
            <a:ext cx="3127519" cy="3983471"/>
          </a:xfrm>
          <a:prstGeom prst="rect">
            <a:avLst/>
          </a:prstGeom>
          <a:ln w="12700">
            <a:solidFill>
              <a:srgbClr val="C00000"/>
            </a:solidFill>
          </a:ln>
        </p:spPr>
      </p:pic>
      <p:sp>
        <p:nvSpPr>
          <p:cNvPr id="14" name="Text Box 3"/>
          <p:cNvSpPr txBox="1">
            <a:spLocks noChangeArrowheads="1"/>
          </p:cNvSpPr>
          <p:nvPr/>
        </p:nvSpPr>
        <p:spPr bwMode="auto">
          <a:xfrm>
            <a:off x="5867400" y="5334000"/>
            <a:ext cx="29418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dirty="0" smtClean="0">
                <a:solidFill>
                  <a:srgbClr val="C00000"/>
                </a:solidFill>
                <a:latin typeface="Arial" panose="020B0604020202020204" pitchFamily="34" charset="0"/>
                <a:cs typeface="Arial" panose="020B0604020202020204" pitchFamily="34" charset="0"/>
              </a:rPr>
              <a:t>May </a:t>
            </a:r>
            <a:r>
              <a:rPr lang="en-US" altLang="en-US" sz="2400" b="1" dirty="0">
                <a:solidFill>
                  <a:srgbClr val="C00000"/>
                </a:solidFill>
                <a:latin typeface="Arial" panose="020B0604020202020204" pitchFamily="34" charset="0"/>
                <a:cs typeface="Arial" panose="020B0604020202020204" pitchFamily="34" charset="0"/>
              </a:rPr>
              <a:t>28 2001 - 0900</a:t>
            </a:r>
          </a:p>
        </p:txBody>
      </p:sp>
    </p:spTree>
    <p:extLst>
      <p:ext uri="{BB962C8B-B14F-4D97-AF65-F5344CB8AC3E}">
        <p14:creationId xmlns:p14="http://schemas.microsoft.com/office/powerpoint/2010/main" val="275401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13956</TotalTime>
  <Words>2768</Words>
  <Application>Microsoft Office PowerPoint</Application>
  <PresentationFormat>On-screen Show (4:3)</PresentationFormat>
  <Paragraphs>930</Paragraphs>
  <Slides>48</Slides>
  <Notes>32</Notes>
  <HiddenSlides>1</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3</vt:i4>
      </vt:variant>
      <vt:variant>
        <vt:lpstr>Slide Titles</vt:lpstr>
      </vt:variant>
      <vt:variant>
        <vt:i4>48</vt:i4>
      </vt:variant>
    </vt:vector>
  </HeadingPairs>
  <TitlesOfParts>
    <vt:vector size="59" baseType="lpstr">
      <vt:lpstr>Arial</vt:lpstr>
      <vt:lpstr>Calibri</vt:lpstr>
      <vt:lpstr>Calibri Light</vt:lpstr>
      <vt:lpstr>Corbel</vt:lpstr>
      <vt:lpstr>Impact</vt:lpstr>
      <vt:lpstr>Times New Roman</vt:lpstr>
      <vt:lpstr>Blank Presentation</vt:lpstr>
      <vt:lpstr>Custom Design</vt:lpstr>
      <vt:lpstr>Acrobat Document</vt:lpstr>
      <vt:lpstr>Worksheet</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Alberta Environmental Protection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Forest Protection</dc:creator>
  <cp:lastModifiedBy>Richard Carr</cp:lastModifiedBy>
  <cp:revision>377</cp:revision>
  <dcterms:created xsi:type="dcterms:W3CDTF">1999-11-22T19:57:37Z</dcterms:created>
  <dcterms:modified xsi:type="dcterms:W3CDTF">2021-10-28T20:51:28Z</dcterms:modified>
</cp:coreProperties>
</file>