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9"/>
  </p:notesMasterIdLst>
  <p:handoutMasterIdLst>
    <p:handoutMasterId r:id="rId30"/>
  </p:handoutMasterIdLst>
  <p:sldIdLst>
    <p:sldId id="405" r:id="rId2"/>
    <p:sldId id="408" r:id="rId3"/>
    <p:sldId id="406" r:id="rId4"/>
    <p:sldId id="556" r:id="rId5"/>
    <p:sldId id="557" r:id="rId6"/>
    <p:sldId id="558" r:id="rId7"/>
    <p:sldId id="559" r:id="rId8"/>
    <p:sldId id="560" r:id="rId9"/>
    <p:sldId id="562" r:id="rId10"/>
    <p:sldId id="564" r:id="rId11"/>
    <p:sldId id="563" r:id="rId12"/>
    <p:sldId id="565" r:id="rId13"/>
    <p:sldId id="566" r:id="rId14"/>
    <p:sldId id="578" r:id="rId15"/>
    <p:sldId id="567" r:id="rId16"/>
    <p:sldId id="569" r:id="rId17"/>
    <p:sldId id="570" r:id="rId18"/>
    <p:sldId id="571" r:id="rId19"/>
    <p:sldId id="572" r:id="rId20"/>
    <p:sldId id="579" r:id="rId21"/>
    <p:sldId id="573" r:id="rId22"/>
    <p:sldId id="574" r:id="rId23"/>
    <p:sldId id="575" r:id="rId24"/>
    <p:sldId id="576" r:id="rId25"/>
    <p:sldId id="568" r:id="rId26"/>
    <p:sldId id="577" r:id="rId27"/>
    <p:sldId id="517" r:id="rId28"/>
  </p:sldIdLst>
  <p:sldSz cx="12192000" cy="6858000"/>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008000"/>
    <a:srgbClr val="FF33CC"/>
    <a:srgbClr val="FF6600"/>
    <a:srgbClr val="66FFFF"/>
    <a:srgbClr val="00AFF0"/>
    <a:srgbClr val="33CCFF"/>
    <a:srgbClr val="FF3300"/>
    <a:srgbClr val="FF7C80"/>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91" autoAdjust="0"/>
    <p:restoredTop sz="82603" autoAdjust="0"/>
  </p:normalViewPr>
  <p:slideViewPr>
    <p:cSldViewPr>
      <p:cViewPr varScale="1">
        <p:scale>
          <a:sx n="55" d="100"/>
          <a:sy n="55" d="100"/>
        </p:scale>
        <p:origin x="1052" y="3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p:cViewPr varScale="1">
        <p:scale>
          <a:sx n="50" d="100"/>
          <a:sy n="50" d="100"/>
        </p:scale>
        <p:origin x="2640" y="2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2098" name="Rectangle 2"/>
          <p:cNvSpPr>
            <a:spLocks noGrp="1" noChangeArrowheads="1"/>
          </p:cNvSpPr>
          <p:nvPr>
            <p:ph type="hdr" sz="quarter"/>
          </p:nvPr>
        </p:nvSpPr>
        <p:spPr bwMode="auto">
          <a:xfrm>
            <a:off x="0" y="0"/>
            <a:ext cx="3169920" cy="480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47" tIns="47873" rIns="95747" bIns="47873" numCol="1" anchor="t" anchorCtr="0" compatLnSpc="1">
            <a:prstTxWarp prst="textNoShape">
              <a:avLst/>
            </a:prstTxWarp>
          </a:bodyPr>
          <a:lstStyle>
            <a:lvl1pPr>
              <a:defRPr sz="1300"/>
            </a:lvl1pPr>
          </a:lstStyle>
          <a:p>
            <a:pPr>
              <a:defRPr/>
            </a:pPr>
            <a:endParaRPr lang="en-US" altLang="en-US"/>
          </a:p>
        </p:txBody>
      </p:sp>
      <p:sp>
        <p:nvSpPr>
          <p:cNvPr id="132099" name="Rectangle 3"/>
          <p:cNvSpPr>
            <a:spLocks noGrp="1" noChangeArrowheads="1"/>
          </p:cNvSpPr>
          <p:nvPr>
            <p:ph type="dt" sz="quarter" idx="1"/>
          </p:nvPr>
        </p:nvSpPr>
        <p:spPr bwMode="auto">
          <a:xfrm>
            <a:off x="4145280" y="0"/>
            <a:ext cx="3169920" cy="480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47" tIns="47873" rIns="95747" bIns="47873" numCol="1" anchor="t" anchorCtr="0" compatLnSpc="1">
            <a:prstTxWarp prst="textNoShape">
              <a:avLst/>
            </a:prstTxWarp>
          </a:bodyPr>
          <a:lstStyle>
            <a:lvl1pPr algn="r">
              <a:defRPr sz="1300"/>
            </a:lvl1pPr>
          </a:lstStyle>
          <a:p>
            <a:pPr>
              <a:defRPr/>
            </a:pPr>
            <a:endParaRPr lang="en-US" altLang="en-US"/>
          </a:p>
        </p:txBody>
      </p:sp>
      <p:sp>
        <p:nvSpPr>
          <p:cNvPr id="132100" name="Rectangle 4"/>
          <p:cNvSpPr>
            <a:spLocks noGrp="1" noChangeArrowheads="1"/>
          </p:cNvSpPr>
          <p:nvPr>
            <p:ph type="ftr" sz="quarter" idx="2"/>
          </p:nvPr>
        </p:nvSpPr>
        <p:spPr bwMode="auto">
          <a:xfrm>
            <a:off x="0" y="9120813"/>
            <a:ext cx="3169920" cy="48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47" tIns="47873" rIns="95747" bIns="47873" numCol="1" anchor="b" anchorCtr="0" compatLnSpc="1">
            <a:prstTxWarp prst="textNoShape">
              <a:avLst/>
            </a:prstTxWarp>
          </a:bodyPr>
          <a:lstStyle>
            <a:lvl1pPr>
              <a:defRPr sz="1300"/>
            </a:lvl1pPr>
          </a:lstStyle>
          <a:p>
            <a:pPr>
              <a:defRPr/>
            </a:pPr>
            <a:endParaRPr lang="en-US" altLang="en-US"/>
          </a:p>
        </p:txBody>
      </p:sp>
      <p:sp>
        <p:nvSpPr>
          <p:cNvPr id="132101" name="Rectangle 5"/>
          <p:cNvSpPr>
            <a:spLocks noGrp="1" noChangeArrowheads="1"/>
          </p:cNvSpPr>
          <p:nvPr>
            <p:ph type="sldNum" sz="quarter" idx="3"/>
          </p:nvPr>
        </p:nvSpPr>
        <p:spPr bwMode="auto">
          <a:xfrm>
            <a:off x="4145280" y="9120813"/>
            <a:ext cx="3169920" cy="48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47" tIns="47873" rIns="95747" bIns="47873" numCol="1" anchor="b" anchorCtr="0" compatLnSpc="1">
            <a:prstTxWarp prst="textNoShape">
              <a:avLst/>
            </a:prstTxWarp>
          </a:bodyPr>
          <a:lstStyle>
            <a:lvl1pPr algn="r">
              <a:defRPr sz="1300" smtClean="0"/>
            </a:lvl1pPr>
          </a:lstStyle>
          <a:p>
            <a:pPr>
              <a:defRPr/>
            </a:pPr>
            <a:fld id="{9394F533-66B5-4C03-BD98-05BEAAE7DB4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7282" name="Rectangle 2"/>
          <p:cNvSpPr>
            <a:spLocks noGrp="1" noChangeArrowheads="1"/>
          </p:cNvSpPr>
          <p:nvPr>
            <p:ph type="hdr" sz="quarter"/>
          </p:nvPr>
        </p:nvSpPr>
        <p:spPr bwMode="auto">
          <a:xfrm>
            <a:off x="0" y="0"/>
            <a:ext cx="3169920" cy="480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47" tIns="47873" rIns="95747" bIns="47873" numCol="1" anchor="t" anchorCtr="0" compatLnSpc="1">
            <a:prstTxWarp prst="textNoShape">
              <a:avLst/>
            </a:prstTxWarp>
          </a:bodyPr>
          <a:lstStyle>
            <a:lvl1pPr>
              <a:defRPr sz="1300"/>
            </a:lvl1pPr>
          </a:lstStyle>
          <a:p>
            <a:pPr>
              <a:defRPr/>
            </a:pPr>
            <a:endParaRPr lang="en-US" altLang="en-US"/>
          </a:p>
        </p:txBody>
      </p:sp>
      <p:sp>
        <p:nvSpPr>
          <p:cNvPr id="97283" name="Rectangle 3"/>
          <p:cNvSpPr>
            <a:spLocks noGrp="1" noChangeArrowheads="1"/>
          </p:cNvSpPr>
          <p:nvPr>
            <p:ph type="dt" idx="1"/>
          </p:nvPr>
        </p:nvSpPr>
        <p:spPr bwMode="auto">
          <a:xfrm>
            <a:off x="4145280" y="0"/>
            <a:ext cx="3169920" cy="480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47" tIns="47873" rIns="95747" bIns="47873" numCol="1" anchor="t" anchorCtr="0" compatLnSpc="1">
            <a:prstTxWarp prst="textNoShape">
              <a:avLst/>
            </a:prstTxWarp>
          </a:bodyPr>
          <a:lstStyle>
            <a:lvl1pPr algn="r">
              <a:defRPr sz="1300"/>
            </a:lvl1pPr>
          </a:lstStyle>
          <a:p>
            <a:pPr>
              <a:defRPr/>
            </a:pPr>
            <a:endParaRPr lang="en-US" altLang="en-US"/>
          </a:p>
        </p:txBody>
      </p:sp>
      <p:sp>
        <p:nvSpPr>
          <p:cNvPr id="2052" name="Rectangle 4"/>
          <p:cNvSpPr>
            <a:spLocks noGrp="1" noRot="1" noChangeAspect="1" noChangeArrowheads="1" noTextEdit="1"/>
          </p:cNvSpPr>
          <p:nvPr>
            <p:ph type="sldImg" idx="2"/>
          </p:nvPr>
        </p:nvSpPr>
        <p:spPr bwMode="auto">
          <a:xfrm>
            <a:off x="457200" y="719138"/>
            <a:ext cx="6400800" cy="3600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7285" name="Rectangle 5"/>
          <p:cNvSpPr>
            <a:spLocks noGrp="1" noChangeArrowheads="1"/>
          </p:cNvSpPr>
          <p:nvPr>
            <p:ph type="body" sz="quarter" idx="3"/>
          </p:nvPr>
        </p:nvSpPr>
        <p:spPr bwMode="auto">
          <a:xfrm>
            <a:off x="975360" y="4561226"/>
            <a:ext cx="5364480" cy="432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47" tIns="47873" rIns="95747" bIns="47873"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97286" name="Rectangle 6"/>
          <p:cNvSpPr>
            <a:spLocks noGrp="1" noChangeArrowheads="1"/>
          </p:cNvSpPr>
          <p:nvPr>
            <p:ph type="ftr" sz="quarter" idx="4"/>
          </p:nvPr>
        </p:nvSpPr>
        <p:spPr bwMode="auto">
          <a:xfrm>
            <a:off x="0" y="9120813"/>
            <a:ext cx="3169920" cy="48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47" tIns="47873" rIns="95747" bIns="47873" numCol="1" anchor="b" anchorCtr="0" compatLnSpc="1">
            <a:prstTxWarp prst="textNoShape">
              <a:avLst/>
            </a:prstTxWarp>
          </a:bodyPr>
          <a:lstStyle>
            <a:lvl1pPr>
              <a:defRPr sz="1300"/>
            </a:lvl1pPr>
          </a:lstStyle>
          <a:p>
            <a:pPr>
              <a:defRPr/>
            </a:pPr>
            <a:endParaRPr lang="en-US" altLang="en-US"/>
          </a:p>
        </p:txBody>
      </p:sp>
      <p:sp>
        <p:nvSpPr>
          <p:cNvPr id="97287" name="Rectangle 7"/>
          <p:cNvSpPr>
            <a:spLocks noGrp="1" noChangeArrowheads="1"/>
          </p:cNvSpPr>
          <p:nvPr>
            <p:ph type="sldNum" sz="quarter" idx="5"/>
          </p:nvPr>
        </p:nvSpPr>
        <p:spPr bwMode="auto">
          <a:xfrm>
            <a:off x="4145280" y="9120813"/>
            <a:ext cx="3169920" cy="48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47" tIns="47873" rIns="95747" bIns="47873" numCol="1" anchor="b" anchorCtr="0" compatLnSpc="1">
            <a:prstTxWarp prst="textNoShape">
              <a:avLst/>
            </a:prstTxWarp>
          </a:bodyPr>
          <a:lstStyle>
            <a:lvl1pPr algn="r">
              <a:defRPr sz="1300" smtClean="0"/>
            </a:lvl1pPr>
          </a:lstStyle>
          <a:p>
            <a:pPr>
              <a:defRPr/>
            </a:pPr>
            <a:fld id="{BA347AB9-AA3B-44AE-9519-6A6F100F8B7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r>
              <a:rPr lang="en-CA" dirty="0" smtClean="0"/>
              <a:t>Richard Carr,</a:t>
            </a:r>
            <a:r>
              <a:rPr lang="en-CA" baseline="0" dirty="0" smtClean="0"/>
              <a:t> October 8, 2021. Adapted for S589-2022 meteorology slide master. Added apostrophe to “atmosphere’s”.</a:t>
            </a:r>
            <a:endParaRPr lang="en-CA" dirty="0"/>
          </a:p>
        </p:txBody>
      </p:sp>
      <p:sp>
        <p:nvSpPr>
          <p:cNvPr id="4" name="Slide Number Placeholder 3"/>
          <p:cNvSpPr>
            <a:spLocks noGrp="1"/>
          </p:cNvSpPr>
          <p:nvPr>
            <p:ph type="sldNum" sz="quarter" idx="10"/>
          </p:nvPr>
        </p:nvSpPr>
        <p:spPr/>
        <p:txBody>
          <a:bodyPr/>
          <a:lstStyle/>
          <a:p>
            <a:pPr>
              <a:defRPr/>
            </a:pPr>
            <a:fld id="{BA347AB9-AA3B-44AE-9519-6A6F100F8B76}" type="slidenum">
              <a:rPr lang="en-US" altLang="en-US" smtClean="0"/>
              <a:pPr>
                <a:defRPr/>
              </a:pPr>
              <a:t>3</a:t>
            </a:fld>
            <a:endParaRPr lang="en-US" altLang="en-US"/>
          </a:p>
        </p:txBody>
      </p:sp>
    </p:spTree>
    <p:extLst>
      <p:ext uri="{BB962C8B-B14F-4D97-AF65-F5344CB8AC3E}">
        <p14:creationId xmlns:p14="http://schemas.microsoft.com/office/powerpoint/2010/main" val="39716573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r>
              <a:rPr lang="en-CA" dirty="0" smtClean="0"/>
              <a:t>Richard Carr,</a:t>
            </a:r>
            <a:r>
              <a:rPr lang="en-CA" baseline="0" dirty="0" smtClean="0"/>
              <a:t> October 8, 2021. Adapted for S589-2022 meteorology slide master. I had a few issues with the original content (saved as a hidden slide before this one). First, we may need an estimate of the mixing height long before the 00Z sounding is available. You could start with the afternoon forecast temperature and the morning sounding (can require manipulation to compensate for daytime mixing of the lower atmosphere), or use a model vertical profile (“</a:t>
            </a:r>
            <a:r>
              <a:rPr lang="en-CA" baseline="0" dirty="0" err="1" smtClean="0"/>
              <a:t>prog</a:t>
            </a:r>
            <a:r>
              <a:rPr lang="en-CA" baseline="0" dirty="0" smtClean="0"/>
              <a:t> </a:t>
            </a:r>
            <a:r>
              <a:rPr lang="en-CA" baseline="0" dirty="0" err="1" smtClean="0"/>
              <a:t>tephi</a:t>
            </a:r>
            <a:r>
              <a:rPr lang="en-CA" baseline="0" dirty="0" smtClean="0"/>
              <a:t>”) to estimate the afternoon conditions. This approach (</a:t>
            </a:r>
            <a:r>
              <a:rPr lang="en-CA" baseline="0" dirty="0" err="1" smtClean="0"/>
              <a:t>Holzworth</a:t>
            </a:r>
            <a:r>
              <a:rPr lang="en-CA" baseline="0" dirty="0" smtClean="0"/>
              <a:t>) is the simplest, but probably not the most accurate. One must assume the mixed layer is in dry air. Other methods include use of moisture (virtual temperature, for example), the use of Bulk Richardson Number, or turbulent kinetic energy. So, I changed the following:</a:t>
            </a:r>
          </a:p>
          <a:p>
            <a:r>
              <a:rPr lang="en-CA" baseline="0" dirty="0" smtClean="0"/>
              <a:t>   - “Calculating” to “Estimating” in the first bullet</a:t>
            </a:r>
          </a:p>
          <a:p>
            <a:r>
              <a:rPr lang="en-CA" baseline="0" dirty="0" smtClean="0"/>
              <a:t>   - Exchanged positions of the 00z sounding bullet and the max temp bullet and revised wording</a:t>
            </a:r>
          </a:p>
          <a:p>
            <a:r>
              <a:rPr lang="en-CA" baseline="0" dirty="0" smtClean="0"/>
              <a:t>   - Added qualifier in the last bullet regarding assumption of dry air</a:t>
            </a:r>
          </a:p>
          <a:p>
            <a:endParaRPr lang="en-CA" baseline="0" dirty="0" smtClean="0"/>
          </a:p>
          <a:p>
            <a:r>
              <a:rPr lang="en-CA" baseline="0" dirty="0" smtClean="0"/>
              <a:t>The following are the original speaker notes for this slide:</a:t>
            </a:r>
          </a:p>
          <a:p>
            <a:endParaRPr lang="en-CA" baseline="0" dirty="0" smtClean="0"/>
          </a:p>
          <a:p>
            <a:r>
              <a:rPr lang="en-CA" dirty="0" smtClean="0"/>
              <a:t>This concept builds on the atmospheric stability presentation where students are required to assess</a:t>
            </a:r>
            <a:r>
              <a:rPr lang="en-CA" baseline="0" dirty="0" smtClean="0"/>
              <a:t> a temp. profile and determine when an inversion will be lifted. </a:t>
            </a:r>
          </a:p>
          <a:p>
            <a:endParaRPr lang="en-CA" baseline="0" dirty="0" smtClean="0"/>
          </a:p>
          <a:p>
            <a:r>
              <a:rPr lang="en-CA" baseline="0" dirty="0" smtClean="0"/>
              <a:t>In this case we reverse engineer that concept by starting with the max temp at the surface and follow it along the dry </a:t>
            </a:r>
            <a:r>
              <a:rPr lang="en-CA" baseline="0" dirty="0" err="1" smtClean="0"/>
              <a:t>adiabat</a:t>
            </a:r>
            <a:r>
              <a:rPr lang="en-CA" baseline="0" dirty="0" smtClean="0"/>
              <a:t> until it crosses the temp profile. This is because the parcel of air at the surface will rise until it is the same temp as the air around it (this is the point it crosses the temp profile). It will stop rising and create a cap trapping the air below. Thus the mixing height. </a:t>
            </a:r>
          </a:p>
          <a:p>
            <a:endParaRPr lang="en-CA" baseline="0" dirty="0" smtClean="0"/>
          </a:p>
          <a:p>
            <a:r>
              <a:rPr lang="en-CA" baseline="0" dirty="0" smtClean="0"/>
              <a:t>All air below the mixing height will mix together through </a:t>
            </a:r>
            <a:r>
              <a:rPr lang="en-CA" baseline="0" dirty="0" err="1" smtClean="0"/>
              <a:t>turbulance</a:t>
            </a:r>
            <a:endParaRPr lang="en-CA" dirty="0" smtClean="0"/>
          </a:p>
          <a:p>
            <a:endParaRPr lang="en-CA" baseline="0" dirty="0" smtClean="0"/>
          </a:p>
          <a:p>
            <a:endParaRPr lang="en-CA" dirty="0"/>
          </a:p>
        </p:txBody>
      </p:sp>
      <p:sp>
        <p:nvSpPr>
          <p:cNvPr id="4" name="Slide Number Placeholder 3"/>
          <p:cNvSpPr>
            <a:spLocks noGrp="1"/>
          </p:cNvSpPr>
          <p:nvPr>
            <p:ph type="sldNum" sz="quarter" idx="10"/>
          </p:nvPr>
        </p:nvSpPr>
        <p:spPr/>
        <p:txBody>
          <a:bodyPr/>
          <a:lstStyle/>
          <a:p>
            <a:pPr>
              <a:defRPr/>
            </a:pPr>
            <a:fld id="{BA347AB9-AA3B-44AE-9519-6A6F100F8B76}" type="slidenum">
              <a:rPr lang="en-US" altLang="en-US" smtClean="0"/>
              <a:pPr>
                <a:defRPr/>
              </a:pPr>
              <a:t>12</a:t>
            </a:fld>
            <a:endParaRPr lang="en-US" altLang="en-US"/>
          </a:p>
        </p:txBody>
      </p:sp>
    </p:spTree>
    <p:extLst>
      <p:ext uri="{BB962C8B-B14F-4D97-AF65-F5344CB8AC3E}">
        <p14:creationId xmlns:p14="http://schemas.microsoft.com/office/powerpoint/2010/main" val="25989050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r>
              <a:rPr lang="en-CA" dirty="0" smtClean="0"/>
              <a:t>Richard Carr,</a:t>
            </a:r>
            <a:r>
              <a:rPr lang="en-CA" baseline="0" dirty="0" smtClean="0"/>
              <a:t> October 8, 2021. Adapted for S589-2022 meteorology slide master.</a:t>
            </a:r>
          </a:p>
          <a:p>
            <a:endParaRPr lang="en-CA" dirty="0"/>
          </a:p>
        </p:txBody>
      </p:sp>
      <p:sp>
        <p:nvSpPr>
          <p:cNvPr id="4" name="Slide Number Placeholder 3"/>
          <p:cNvSpPr>
            <a:spLocks noGrp="1"/>
          </p:cNvSpPr>
          <p:nvPr>
            <p:ph type="sldNum" sz="quarter" idx="10"/>
          </p:nvPr>
        </p:nvSpPr>
        <p:spPr/>
        <p:txBody>
          <a:bodyPr/>
          <a:lstStyle/>
          <a:p>
            <a:pPr>
              <a:defRPr/>
            </a:pPr>
            <a:fld id="{BA347AB9-AA3B-44AE-9519-6A6F100F8B76}" type="slidenum">
              <a:rPr lang="en-US" altLang="en-US" smtClean="0"/>
              <a:pPr>
                <a:defRPr/>
              </a:pPr>
              <a:t>13</a:t>
            </a:fld>
            <a:endParaRPr lang="en-US" altLang="en-US"/>
          </a:p>
        </p:txBody>
      </p:sp>
    </p:spTree>
    <p:extLst>
      <p:ext uri="{BB962C8B-B14F-4D97-AF65-F5344CB8AC3E}">
        <p14:creationId xmlns:p14="http://schemas.microsoft.com/office/powerpoint/2010/main" val="7624684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r>
              <a:rPr lang="en-CA" dirty="0" smtClean="0"/>
              <a:t>Richard Carr,</a:t>
            </a:r>
            <a:r>
              <a:rPr lang="en-CA" baseline="0" dirty="0" smtClean="0"/>
              <a:t> October 8, 2021. Adapted for S589-2022 meteorology slide master. For online submission, the students may enter their data onto an electronic copy of a blank thermodynamic (</a:t>
            </a:r>
            <a:r>
              <a:rPr lang="en-CA" baseline="0" dirty="0" err="1" smtClean="0"/>
              <a:t>Stuve</a:t>
            </a:r>
            <a:r>
              <a:rPr lang="en-CA" baseline="0" dirty="0" smtClean="0"/>
              <a:t>) diagram.</a:t>
            </a:r>
          </a:p>
          <a:p>
            <a:endParaRPr lang="en-CA" baseline="0" dirty="0" smtClean="0"/>
          </a:p>
          <a:p>
            <a:r>
              <a:rPr lang="en-CA" b="1" dirty="0" smtClean="0"/>
              <a:t>Instructor: </a:t>
            </a:r>
            <a:r>
              <a:rPr lang="en-CA" b="0" dirty="0" smtClean="0"/>
              <a:t>Take</a:t>
            </a:r>
            <a:r>
              <a:rPr lang="en-CA" b="0" baseline="0" dirty="0" smtClean="0"/>
              <a:t> some time to ensure that each student has a couple blank copies of the </a:t>
            </a:r>
            <a:r>
              <a:rPr lang="en-CA" b="0" baseline="0" dirty="0" err="1" smtClean="0"/>
              <a:t>thermo</a:t>
            </a:r>
            <a:r>
              <a:rPr lang="en-CA" b="0" baseline="0" dirty="0" smtClean="0"/>
              <a:t> diagram. Ensure that all students have the spreadsheet accessible. You may want to coordinate with the unit leader to mention that the students will need their computers and the spreadsheet in their intro to the section.</a:t>
            </a:r>
          </a:p>
          <a:p>
            <a:endParaRPr lang="en-CA" b="0" baseline="0" dirty="0" smtClean="0"/>
          </a:p>
          <a:p>
            <a:r>
              <a:rPr lang="en-CA" b="0" baseline="0" dirty="0" smtClean="0"/>
              <a:t>This is essentially a data entry exercise, apart from plotting temps in the </a:t>
            </a:r>
            <a:r>
              <a:rPr lang="en-CA" b="0" baseline="0" dirty="0" err="1" smtClean="0"/>
              <a:t>thermo</a:t>
            </a:r>
            <a:r>
              <a:rPr lang="en-CA" b="0" baseline="0" dirty="0" smtClean="0"/>
              <a:t> diagram which the do in the atmospheric stability section as well. </a:t>
            </a:r>
          </a:p>
          <a:p>
            <a:endParaRPr lang="en-CA" b="0" baseline="0" dirty="0" smtClean="0"/>
          </a:p>
          <a:p>
            <a:r>
              <a:rPr lang="en-CA" b="0" baseline="0" dirty="0" smtClean="0"/>
              <a:t>You may choose to walk the students through the exercise. I found it useful for the students to do it on their own. The exercise took about 15 minutes.  </a:t>
            </a:r>
            <a:endParaRPr lang="en-CA" b="1" dirty="0" smtClean="0"/>
          </a:p>
          <a:p>
            <a:endParaRPr lang="en-CA" dirty="0"/>
          </a:p>
        </p:txBody>
      </p:sp>
      <p:sp>
        <p:nvSpPr>
          <p:cNvPr id="4" name="Slide Number Placeholder 3"/>
          <p:cNvSpPr>
            <a:spLocks noGrp="1"/>
          </p:cNvSpPr>
          <p:nvPr>
            <p:ph type="sldNum" sz="quarter" idx="10"/>
          </p:nvPr>
        </p:nvSpPr>
        <p:spPr/>
        <p:txBody>
          <a:bodyPr/>
          <a:lstStyle/>
          <a:p>
            <a:pPr>
              <a:defRPr/>
            </a:pPr>
            <a:fld id="{BA347AB9-AA3B-44AE-9519-6A6F100F8B76}" type="slidenum">
              <a:rPr lang="en-US" altLang="en-US" smtClean="0"/>
              <a:pPr>
                <a:defRPr/>
              </a:pPr>
              <a:t>15</a:t>
            </a:fld>
            <a:endParaRPr lang="en-US" altLang="en-US"/>
          </a:p>
        </p:txBody>
      </p:sp>
    </p:spTree>
    <p:extLst>
      <p:ext uri="{BB962C8B-B14F-4D97-AF65-F5344CB8AC3E}">
        <p14:creationId xmlns:p14="http://schemas.microsoft.com/office/powerpoint/2010/main" val="13930451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r>
              <a:rPr lang="en-CA" dirty="0" smtClean="0"/>
              <a:t>Richard Carr,</a:t>
            </a:r>
            <a:r>
              <a:rPr lang="en-CA" baseline="0" dirty="0" smtClean="0"/>
              <a:t> October 8, 2021. Adapted for S589-2022 meteorology slide master.</a:t>
            </a:r>
          </a:p>
          <a:p>
            <a:endParaRPr lang="en-CA" baseline="0" dirty="0" smtClean="0"/>
          </a:p>
          <a:p>
            <a:pPr defTabSz="957468">
              <a:defRPr/>
            </a:pPr>
            <a:r>
              <a:rPr lang="en-CA" dirty="0" smtClean="0"/>
              <a:t>Venting can be</a:t>
            </a:r>
            <a:r>
              <a:rPr lang="en-CA" baseline="0" dirty="0" smtClean="0"/>
              <a:t> calculated using the first tab of the spreadsheet</a:t>
            </a:r>
            <a:endParaRPr lang="en-CA" dirty="0" smtClean="0"/>
          </a:p>
          <a:p>
            <a:endParaRPr lang="en-CA" dirty="0"/>
          </a:p>
        </p:txBody>
      </p:sp>
      <p:sp>
        <p:nvSpPr>
          <p:cNvPr id="4" name="Slide Number Placeholder 3"/>
          <p:cNvSpPr>
            <a:spLocks noGrp="1"/>
          </p:cNvSpPr>
          <p:nvPr>
            <p:ph type="sldNum" sz="quarter" idx="10"/>
          </p:nvPr>
        </p:nvSpPr>
        <p:spPr/>
        <p:txBody>
          <a:bodyPr/>
          <a:lstStyle/>
          <a:p>
            <a:pPr>
              <a:defRPr/>
            </a:pPr>
            <a:fld id="{BA347AB9-AA3B-44AE-9519-6A6F100F8B76}" type="slidenum">
              <a:rPr lang="en-US" altLang="en-US" smtClean="0"/>
              <a:pPr>
                <a:defRPr/>
              </a:pPr>
              <a:t>16</a:t>
            </a:fld>
            <a:endParaRPr lang="en-US" altLang="en-US"/>
          </a:p>
        </p:txBody>
      </p:sp>
    </p:spTree>
    <p:extLst>
      <p:ext uri="{BB962C8B-B14F-4D97-AF65-F5344CB8AC3E}">
        <p14:creationId xmlns:p14="http://schemas.microsoft.com/office/powerpoint/2010/main" val="3636200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r>
              <a:rPr lang="en-CA" dirty="0" smtClean="0"/>
              <a:t>Richard Carr,</a:t>
            </a:r>
            <a:r>
              <a:rPr lang="en-CA" baseline="0" dirty="0" smtClean="0"/>
              <a:t> October 8, 2021. Adapted for S589-2022 meteorology slide master.</a:t>
            </a:r>
          </a:p>
          <a:p>
            <a:endParaRPr lang="en-CA" baseline="0" dirty="0" smtClean="0"/>
          </a:p>
          <a:p>
            <a:r>
              <a:rPr lang="en-CA" dirty="0" smtClean="0"/>
              <a:t>It can also be calculated using the venting tab of</a:t>
            </a:r>
            <a:r>
              <a:rPr lang="en-CA" baseline="0" dirty="0" smtClean="0"/>
              <a:t> the spreadsheet. This also allows you to convert feet to meters.</a:t>
            </a:r>
          </a:p>
          <a:p>
            <a:endParaRPr lang="en-CA" baseline="0" dirty="0" smtClean="0"/>
          </a:p>
          <a:p>
            <a:r>
              <a:rPr lang="en-CA" baseline="0" dirty="0" smtClean="0"/>
              <a:t>The spreadsheet converts the computed index from m </a:t>
            </a:r>
            <a:r>
              <a:rPr lang="en-CA" baseline="0" dirty="0" err="1" smtClean="0"/>
              <a:t>sq</a:t>
            </a:r>
            <a:r>
              <a:rPr lang="en-CA" baseline="0" dirty="0" smtClean="0"/>
              <a:t>/second to the scale out of 100. </a:t>
            </a:r>
            <a:endParaRPr lang="en-CA" dirty="0" smtClean="0"/>
          </a:p>
          <a:p>
            <a:endParaRPr lang="en-CA" dirty="0"/>
          </a:p>
        </p:txBody>
      </p:sp>
      <p:sp>
        <p:nvSpPr>
          <p:cNvPr id="4" name="Slide Number Placeholder 3"/>
          <p:cNvSpPr>
            <a:spLocks noGrp="1"/>
          </p:cNvSpPr>
          <p:nvPr>
            <p:ph type="sldNum" sz="quarter" idx="10"/>
          </p:nvPr>
        </p:nvSpPr>
        <p:spPr/>
        <p:txBody>
          <a:bodyPr/>
          <a:lstStyle/>
          <a:p>
            <a:pPr>
              <a:defRPr/>
            </a:pPr>
            <a:fld id="{BA347AB9-AA3B-44AE-9519-6A6F100F8B76}" type="slidenum">
              <a:rPr lang="en-US" altLang="en-US" smtClean="0"/>
              <a:pPr>
                <a:defRPr/>
              </a:pPr>
              <a:t>17</a:t>
            </a:fld>
            <a:endParaRPr lang="en-US" altLang="en-US"/>
          </a:p>
        </p:txBody>
      </p:sp>
    </p:spTree>
    <p:extLst>
      <p:ext uri="{BB962C8B-B14F-4D97-AF65-F5344CB8AC3E}">
        <p14:creationId xmlns:p14="http://schemas.microsoft.com/office/powerpoint/2010/main" val="25397859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r>
              <a:rPr lang="en-CA" dirty="0" smtClean="0"/>
              <a:t>Richard Carr,</a:t>
            </a:r>
            <a:r>
              <a:rPr lang="en-CA" baseline="0" dirty="0" smtClean="0"/>
              <a:t> October 8, 2021. Adapted for S589-2022 meteorology slide master. Added text for online course submission.</a:t>
            </a:r>
          </a:p>
          <a:p>
            <a:endParaRPr lang="en-CA" baseline="0" dirty="0" smtClean="0"/>
          </a:p>
          <a:p>
            <a:pPr defTabSz="957468">
              <a:defRPr/>
            </a:pPr>
            <a:r>
              <a:rPr lang="en-CA" b="1" dirty="0" smtClean="0"/>
              <a:t>Instructor: </a:t>
            </a:r>
            <a:r>
              <a:rPr lang="en-CA" dirty="0" smtClean="0"/>
              <a:t>Ensure there is an adequate</a:t>
            </a:r>
            <a:r>
              <a:rPr lang="en-CA" baseline="0" dirty="0" smtClean="0"/>
              <a:t> supply of diagrams for the students. It is also used in the stability section. </a:t>
            </a:r>
            <a:endParaRPr lang="en-CA" dirty="0" smtClean="0"/>
          </a:p>
          <a:p>
            <a:endParaRPr lang="en-CA" dirty="0"/>
          </a:p>
        </p:txBody>
      </p:sp>
      <p:sp>
        <p:nvSpPr>
          <p:cNvPr id="4" name="Slide Number Placeholder 3"/>
          <p:cNvSpPr>
            <a:spLocks noGrp="1"/>
          </p:cNvSpPr>
          <p:nvPr>
            <p:ph type="sldNum" sz="quarter" idx="10"/>
          </p:nvPr>
        </p:nvSpPr>
        <p:spPr/>
        <p:txBody>
          <a:bodyPr/>
          <a:lstStyle/>
          <a:p>
            <a:pPr>
              <a:defRPr/>
            </a:pPr>
            <a:fld id="{BA347AB9-AA3B-44AE-9519-6A6F100F8B76}" type="slidenum">
              <a:rPr lang="en-US" altLang="en-US" smtClean="0"/>
              <a:pPr>
                <a:defRPr/>
              </a:pPr>
              <a:t>18</a:t>
            </a:fld>
            <a:endParaRPr lang="en-US" altLang="en-US"/>
          </a:p>
        </p:txBody>
      </p:sp>
    </p:spTree>
    <p:extLst>
      <p:ext uri="{BB962C8B-B14F-4D97-AF65-F5344CB8AC3E}">
        <p14:creationId xmlns:p14="http://schemas.microsoft.com/office/powerpoint/2010/main" val="21235529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r>
              <a:rPr lang="en-CA" dirty="0" smtClean="0"/>
              <a:t>Richard Carr,</a:t>
            </a:r>
            <a:r>
              <a:rPr lang="en-CA" baseline="0" dirty="0" smtClean="0"/>
              <a:t> October 8, 2021. Adapted for S589-2022 meteorology slide master.</a:t>
            </a:r>
          </a:p>
          <a:p>
            <a:endParaRPr lang="en-CA" baseline="0" dirty="0" smtClean="0"/>
          </a:p>
          <a:p>
            <a:r>
              <a:rPr lang="en-CA" dirty="0" smtClean="0"/>
              <a:t>Note to Instructor: This</a:t>
            </a:r>
            <a:r>
              <a:rPr lang="en-CA" baseline="0" dirty="0" smtClean="0"/>
              <a:t> is actual data from a </a:t>
            </a:r>
            <a:r>
              <a:rPr lang="en-CA" baseline="0" dirty="0" err="1" smtClean="0"/>
              <a:t>minisonde</a:t>
            </a:r>
            <a:r>
              <a:rPr lang="en-CA" baseline="0" dirty="0" smtClean="0"/>
              <a:t> ascent on the </a:t>
            </a:r>
            <a:r>
              <a:rPr lang="en-CA" baseline="0" dirty="0" err="1" smtClean="0"/>
              <a:t>Sakwite</a:t>
            </a:r>
            <a:r>
              <a:rPr lang="en-CA" baseline="0" dirty="0" smtClean="0"/>
              <a:t> Lake Prescribed Burn, Oct 20, 2017. Fort Frances District, Ontario.</a:t>
            </a:r>
          </a:p>
          <a:p>
            <a:endParaRPr lang="en-CA" baseline="0" dirty="0" smtClean="0"/>
          </a:p>
          <a:p>
            <a:r>
              <a:rPr lang="en-CA" baseline="0" dirty="0" smtClean="0"/>
              <a:t>The students will need to focus on temp, altitude and </a:t>
            </a:r>
            <a:r>
              <a:rPr lang="en-CA" baseline="0" dirty="0" err="1" smtClean="0"/>
              <a:t>wspd</a:t>
            </a:r>
            <a:r>
              <a:rPr lang="en-CA" baseline="0" dirty="0" smtClean="0"/>
              <a:t>. Note* altitude is AGL</a:t>
            </a:r>
            <a:endParaRPr lang="en-CA" dirty="0" smtClean="0"/>
          </a:p>
          <a:p>
            <a:endParaRPr lang="en-CA" dirty="0"/>
          </a:p>
        </p:txBody>
      </p:sp>
      <p:sp>
        <p:nvSpPr>
          <p:cNvPr id="4" name="Slide Number Placeholder 3"/>
          <p:cNvSpPr>
            <a:spLocks noGrp="1"/>
          </p:cNvSpPr>
          <p:nvPr>
            <p:ph type="sldNum" sz="quarter" idx="10"/>
          </p:nvPr>
        </p:nvSpPr>
        <p:spPr/>
        <p:txBody>
          <a:bodyPr/>
          <a:lstStyle/>
          <a:p>
            <a:pPr>
              <a:defRPr/>
            </a:pPr>
            <a:fld id="{BA347AB9-AA3B-44AE-9519-6A6F100F8B76}" type="slidenum">
              <a:rPr lang="en-US" altLang="en-US" smtClean="0"/>
              <a:pPr>
                <a:defRPr/>
              </a:pPr>
              <a:t>19</a:t>
            </a:fld>
            <a:endParaRPr lang="en-US" altLang="en-US"/>
          </a:p>
        </p:txBody>
      </p:sp>
    </p:spTree>
    <p:extLst>
      <p:ext uri="{BB962C8B-B14F-4D97-AF65-F5344CB8AC3E}">
        <p14:creationId xmlns:p14="http://schemas.microsoft.com/office/powerpoint/2010/main" val="2490072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r>
              <a:rPr lang="en-CA" dirty="0" smtClean="0"/>
              <a:t>Richard Carr,</a:t>
            </a:r>
            <a:r>
              <a:rPr lang="en-CA" baseline="0" dirty="0" smtClean="0"/>
              <a:t> October 8, 2021. New slide.</a:t>
            </a:r>
          </a:p>
          <a:p>
            <a:endParaRPr lang="en-CA" baseline="0" dirty="0" smtClean="0"/>
          </a:p>
        </p:txBody>
      </p:sp>
      <p:sp>
        <p:nvSpPr>
          <p:cNvPr id="4" name="Slide Number Placeholder 3"/>
          <p:cNvSpPr>
            <a:spLocks noGrp="1"/>
          </p:cNvSpPr>
          <p:nvPr>
            <p:ph type="sldNum" sz="quarter" idx="10"/>
          </p:nvPr>
        </p:nvSpPr>
        <p:spPr/>
        <p:txBody>
          <a:bodyPr/>
          <a:lstStyle/>
          <a:p>
            <a:pPr>
              <a:defRPr/>
            </a:pPr>
            <a:fld id="{BA347AB9-AA3B-44AE-9519-6A6F100F8B76}" type="slidenum">
              <a:rPr lang="en-US" altLang="en-US" smtClean="0"/>
              <a:pPr>
                <a:defRPr/>
              </a:pPr>
              <a:t>20</a:t>
            </a:fld>
            <a:endParaRPr lang="en-US" altLang="en-US"/>
          </a:p>
        </p:txBody>
      </p:sp>
    </p:spTree>
    <p:extLst>
      <p:ext uri="{BB962C8B-B14F-4D97-AF65-F5344CB8AC3E}">
        <p14:creationId xmlns:p14="http://schemas.microsoft.com/office/powerpoint/2010/main" val="6452498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r>
              <a:rPr lang="en-CA" dirty="0" smtClean="0"/>
              <a:t>Richard Carr,</a:t>
            </a:r>
            <a:r>
              <a:rPr lang="en-CA" baseline="0" dirty="0" smtClean="0"/>
              <a:t> October 8, 2021. Adapted for S589-2022 meteorology slide master.</a:t>
            </a:r>
          </a:p>
          <a:p>
            <a:endParaRPr lang="en-CA" baseline="0" dirty="0" smtClean="0"/>
          </a:p>
          <a:p>
            <a:pPr defTabSz="957468">
              <a:defRPr/>
            </a:pPr>
            <a:r>
              <a:rPr lang="en-CA" dirty="0" smtClean="0"/>
              <a:t>Using</a:t>
            </a:r>
            <a:r>
              <a:rPr lang="en-CA" baseline="0" dirty="0" smtClean="0"/>
              <a:t> the max forecasted temp of 24C and extending the dry adiabatic laps rate through the temp profile, we come up with a mixing layer height of 1600’</a:t>
            </a:r>
            <a:endParaRPr lang="en-CA" dirty="0" smtClean="0"/>
          </a:p>
          <a:p>
            <a:endParaRPr lang="en-CA" dirty="0"/>
          </a:p>
        </p:txBody>
      </p:sp>
      <p:sp>
        <p:nvSpPr>
          <p:cNvPr id="4" name="Slide Number Placeholder 3"/>
          <p:cNvSpPr>
            <a:spLocks noGrp="1"/>
          </p:cNvSpPr>
          <p:nvPr>
            <p:ph type="sldNum" sz="quarter" idx="10"/>
          </p:nvPr>
        </p:nvSpPr>
        <p:spPr/>
        <p:txBody>
          <a:bodyPr/>
          <a:lstStyle/>
          <a:p>
            <a:pPr>
              <a:defRPr/>
            </a:pPr>
            <a:fld id="{BA347AB9-AA3B-44AE-9519-6A6F100F8B76}" type="slidenum">
              <a:rPr lang="en-US" altLang="en-US" smtClean="0"/>
              <a:pPr>
                <a:defRPr/>
              </a:pPr>
              <a:t>21</a:t>
            </a:fld>
            <a:endParaRPr lang="en-US" altLang="en-US"/>
          </a:p>
        </p:txBody>
      </p:sp>
    </p:spTree>
    <p:extLst>
      <p:ext uri="{BB962C8B-B14F-4D97-AF65-F5344CB8AC3E}">
        <p14:creationId xmlns:p14="http://schemas.microsoft.com/office/powerpoint/2010/main" val="13182229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r>
              <a:rPr lang="en-CA" dirty="0" smtClean="0"/>
              <a:t>Richard Carr,</a:t>
            </a:r>
            <a:r>
              <a:rPr lang="en-CA" baseline="0" dirty="0" smtClean="0"/>
              <a:t> October 8, 2021. Adapted for S589-2022 meteorology slide master.</a:t>
            </a:r>
          </a:p>
          <a:p>
            <a:endParaRPr lang="en-CA" dirty="0"/>
          </a:p>
        </p:txBody>
      </p:sp>
      <p:sp>
        <p:nvSpPr>
          <p:cNvPr id="4" name="Slide Number Placeholder 3"/>
          <p:cNvSpPr>
            <a:spLocks noGrp="1"/>
          </p:cNvSpPr>
          <p:nvPr>
            <p:ph type="sldNum" sz="quarter" idx="10"/>
          </p:nvPr>
        </p:nvSpPr>
        <p:spPr/>
        <p:txBody>
          <a:bodyPr/>
          <a:lstStyle/>
          <a:p>
            <a:pPr>
              <a:defRPr/>
            </a:pPr>
            <a:fld id="{BA347AB9-AA3B-44AE-9519-6A6F100F8B76}" type="slidenum">
              <a:rPr lang="en-US" altLang="en-US" smtClean="0"/>
              <a:pPr>
                <a:defRPr/>
              </a:pPr>
              <a:t>22</a:t>
            </a:fld>
            <a:endParaRPr lang="en-US" altLang="en-US"/>
          </a:p>
        </p:txBody>
      </p:sp>
    </p:spTree>
    <p:extLst>
      <p:ext uri="{BB962C8B-B14F-4D97-AF65-F5344CB8AC3E}">
        <p14:creationId xmlns:p14="http://schemas.microsoft.com/office/powerpoint/2010/main" val="38510669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r>
              <a:rPr lang="en-CA" dirty="0" smtClean="0"/>
              <a:t>Richard Carr,</a:t>
            </a:r>
            <a:r>
              <a:rPr lang="en-CA" baseline="0" dirty="0" smtClean="0"/>
              <a:t> October 8, 2021. Adapted for S589-2022 meteorology slide master. Added point indicating boundary layer can be higher in unstable air masses.</a:t>
            </a:r>
            <a:endParaRPr lang="en-CA" dirty="0"/>
          </a:p>
        </p:txBody>
      </p:sp>
      <p:sp>
        <p:nvSpPr>
          <p:cNvPr id="4" name="Slide Number Placeholder 3"/>
          <p:cNvSpPr>
            <a:spLocks noGrp="1"/>
          </p:cNvSpPr>
          <p:nvPr>
            <p:ph type="sldNum" sz="quarter" idx="10"/>
          </p:nvPr>
        </p:nvSpPr>
        <p:spPr/>
        <p:txBody>
          <a:bodyPr/>
          <a:lstStyle/>
          <a:p>
            <a:pPr>
              <a:defRPr/>
            </a:pPr>
            <a:fld id="{BA347AB9-AA3B-44AE-9519-6A6F100F8B76}" type="slidenum">
              <a:rPr lang="en-US" altLang="en-US" smtClean="0"/>
              <a:pPr>
                <a:defRPr/>
              </a:pPr>
              <a:t>4</a:t>
            </a:fld>
            <a:endParaRPr lang="en-US" altLang="en-US"/>
          </a:p>
        </p:txBody>
      </p:sp>
    </p:spTree>
    <p:extLst>
      <p:ext uri="{BB962C8B-B14F-4D97-AF65-F5344CB8AC3E}">
        <p14:creationId xmlns:p14="http://schemas.microsoft.com/office/powerpoint/2010/main" val="27490669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r>
              <a:rPr lang="en-CA" dirty="0" smtClean="0"/>
              <a:t>Richard Carr,</a:t>
            </a:r>
            <a:r>
              <a:rPr lang="en-CA" baseline="0" dirty="0" smtClean="0"/>
              <a:t> October 8, 2021. Adapted for S589-2022 meteorology slide master.</a:t>
            </a:r>
          </a:p>
          <a:p>
            <a:endParaRPr lang="en-CA" baseline="0" dirty="0" smtClean="0"/>
          </a:p>
          <a:p>
            <a:r>
              <a:rPr lang="en-CA" dirty="0" smtClean="0"/>
              <a:t>Input the calculated</a:t>
            </a:r>
            <a:r>
              <a:rPr lang="en-CA" baseline="0" dirty="0" smtClean="0"/>
              <a:t> values into the spread sheet. It works out to a good venting index</a:t>
            </a:r>
          </a:p>
          <a:p>
            <a:endParaRPr lang="en-CA" baseline="0" dirty="0" smtClean="0"/>
          </a:p>
          <a:p>
            <a:r>
              <a:rPr lang="en-CA" baseline="0" dirty="0" smtClean="0"/>
              <a:t>1600’ with a 22.6km/h wind = an index value of 56.2. </a:t>
            </a:r>
            <a:endParaRPr lang="en-CA" dirty="0" smtClean="0"/>
          </a:p>
          <a:p>
            <a:endParaRPr lang="en-CA" dirty="0"/>
          </a:p>
        </p:txBody>
      </p:sp>
      <p:sp>
        <p:nvSpPr>
          <p:cNvPr id="4" name="Slide Number Placeholder 3"/>
          <p:cNvSpPr>
            <a:spLocks noGrp="1"/>
          </p:cNvSpPr>
          <p:nvPr>
            <p:ph type="sldNum" sz="quarter" idx="10"/>
          </p:nvPr>
        </p:nvSpPr>
        <p:spPr/>
        <p:txBody>
          <a:bodyPr/>
          <a:lstStyle/>
          <a:p>
            <a:pPr>
              <a:defRPr/>
            </a:pPr>
            <a:fld id="{BA347AB9-AA3B-44AE-9519-6A6F100F8B76}" type="slidenum">
              <a:rPr lang="en-US" altLang="en-US" smtClean="0"/>
              <a:pPr>
                <a:defRPr/>
              </a:pPr>
              <a:t>23</a:t>
            </a:fld>
            <a:endParaRPr lang="en-US" altLang="en-US"/>
          </a:p>
        </p:txBody>
      </p:sp>
    </p:spTree>
    <p:extLst>
      <p:ext uri="{BB962C8B-B14F-4D97-AF65-F5344CB8AC3E}">
        <p14:creationId xmlns:p14="http://schemas.microsoft.com/office/powerpoint/2010/main" val="9934461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r>
              <a:rPr lang="en-CA" dirty="0" smtClean="0"/>
              <a:t>Richard Carr,</a:t>
            </a:r>
            <a:r>
              <a:rPr lang="en-CA" baseline="0" dirty="0" smtClean="0"/>
              <a:t> October 8, 2021. Adapted for S589-2022 meteorology slide master</a:t>
            </a:r>
            <a:r>
              <a:rPr lang="en-CA" baseline="0" dirty="0" smtClean="0"/>
              <a:t>.</a:t>
            </a:r>
          </a:p>
          <a:p>
            <a:r>
              <a:rPr lang="en-CA" baseline="0" dirty="0" smtClean="0"/>
              <a:t>Noted max temperature at Fort Frances RCS was about 25C. Follow the dry </a:t>
            </a:r>
            <a:r>
              <a:rPr lang="en-CA" baseline="0" dirty="0" err="1" smtClean="0"/>
              <a:t>adiabat</a:t>
            </a:r>
            <a:r>
              <a:rPr lang="en-CA" baseline="0" dirty="0" smtClean="0"/>
              <a:t> up from 25C and note the upper red line is</a:t>
            </a:r>
          </a:p>
          <a:p>
            <a:r>
              <a:rPr lang="en-CA" baseline="0" dirty="0" smtClean="0"/>
              <a:t>slightly above this point. Plume top roughly corresponds with the </a:t>
            </a:r>
            <a:r>
              <a:rPr lang="en-CA" baseline="0" smtClean="0"/>
              <a:t>inversion near 2500’. </a:t>
            </a:r>
            <a:endParaRPr lang="en-CA" baseline="0" dirty="0" smtClean="0"/>
          </a:p>
          <a:p>
            <a:endParaRPr lang="en-CA" baseline="0" dirty="0" smtClean="0"/>
          </a:p>
          <a:p>
            <a:pPr defTabSz="993182"/>
            <a:r>
              <a:rPr lang="en-CA" baseline="0" dirty="0" smtClean="0"/>
              <a:t>*NOTE: This is the </a:t>
            </a:r>
            <a:r>
              <a:rPr lang="en-CA" baseline="0" dirty="0" err="1" smtClean="0"/>
              <a:t>Sakwite</a:t>
            </a:r>
            <a:r>
              <a:rPr lang="en-CA" baseline="0" dirty="0" smtClean="0"/>
              <a:t> Lake Prescribed Burn, Oct 20, 2017. Fort Frances District, Ontario. </a:t>
            </a:r>
            <a:endParaRPr lang="en-CA" dirty="0" smtClean="0"/>
          </a:p>
          <a:p>
            <a:r>
              <a:rPr lang="en-CA" dirty="0" smtClean="0"/>
              <a:t>The lines correlate with actual</a:t>
            </a:r>
            <a:r>
              <a:rPr lang="en-CA" baseline="0" dirty="0" smtClean="0"/>
              <a:t> heights above the fire. Verified as accurately as you can from a helicopter. </a:t>
            </a:r>
          </a:p>
          <a:p>
            <a:endParaRPr lang="en-CA" dirty="0" smtClean="0"/>
          </a:p>
          <a:p>
            <a:r>
              <a:rPr lang="en-CA" dirty="0" smtClean="0"/>
              <a:t>The temperature profile follows the dry adiabatic</a:t>
            </a:r>
            <a:r>
              <a:rPr lang="en-CA" baseline="0" dirty="0" smtClean="0"/>
              <a:t> lapse rate to about 1000’. Above 1000’ the temperature is fairly constant and therefore neutral in stability. Overall the air over the fire is stable. </a:t>
            </a:r>
          </a:p>
          <a:p>
            <a:endParaRPr lang="en-CA" baseline="0" dirty="0" smtClean="0"/>
          </a:p>
          <a:p>
            <a:r>
              <a:rPr lang="en-CA" baseline="0" dirty="0" smtClean="0"/>
              <a:t>The mixing height has been calculated to be at 1600’. The smoke stays very close to the surface through this area but the heat of the fire carries the smoke above this layer. </a:t>
            </a:r>
            <a:endParaRPr lang="en-CA" dirty="0" smtClean="0"/>
          </a:p>
          <a:p>
            <a:endParaRPr lang="en-CA" dirty="0"/>
          </a:p>
        </p:txBody>
      </p:sp>
      <p:sp>
        <p:nvSpPr>
          <p:cNvPr id="4" name="Slide Number Placeholder 3"/>
          <p:cNvSpPr>
            <a:spLocks noGrp="1"/>
          </p:cNvSpPr>
          <p:nvPr>
            <p:ph type="sldNum" sz="quarter" idx="10"/>
          </p:nvPr>
        </p:nvSpPr>
        <p:spPr/>
        <p:txBody>
          <a:bodyPr/>
          <a:lstStyle/>
          <a:p>
            <a:pPr>
              <a:defRPr/>
            </a:pPr>
            <a:fld id="{BA347AB9-AA3B-44AE-9519-6A6F100F8B76}" type="slidenum">
              <a:rPr lang="en-US" altLang="en-US" smtClean="0"/>
              <a:pPr>
                <a:defRPr/>
              </a:pPr>
              <a:t>24</a:t>
            </a:fld>
            <a:endParaRPr lang="en-US" altLang="en-US"/>
          </a:p>
        </p:txBody>
      </p:sp>
    </p:spTree>
    <p:extLst>
      <p:ext uri="{BB962C8B-B14F-4D97-AF65-F5344CB8AC3E}">
        <p14:creationId xmlns:p14="http://schemas.microsoft.com/office/powerpoint/2010/main" val="30775216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r>
              <a:rPr lang="en-CA" dirty="0" smtClean="0"/>
              <a:t>Richard Carr,</a:t>
            </a:r>
            <a:r>
              <a:rPr lang="en-CA" baseline="0" dirty="0" smtClean="0"/>
              <a:t> October 8, 2021. Adapted for S589-2022 meteorology slide master.</a:t>
            </a:r>
          </a:p>
          <a:p>
            <a:endParaRPr lang="en-CA" baseline="0" dirty="0" smtClean="0"/>
          </a:p>
          <a:p>
            <a:r>
              <a:rPr lang="en-CA" dirty="0" smtClean="0"/>
              <a:t>The smoke</a:t>
            </a:r>
            <a:r>
              <a:rPr lang="en-CA" baseline="0" dirty="0" smtClean="0"/>
              <a:t> rises above the mixing layer because the heat generated from the convection created by ignition is able to overcome the stable/neutral temperature profile, the strong upper winds then dispersed the smoke above the surface.</a:t>
            </a:r>
          </a:p>
          <a:p>
            <a:endParaRPr lang="en-CA" baseline="0" dirty="0" smtClean="0"/>
          </a:p>
          <a:p>
            <a:r>
              <a:rPr lang="en-CA" baseline="0" dirty="0" smtClean="0"/>
              <a:t>That night we ended up smoking out the town of Dryden which is 85 km away.</a:t>
            </a:r>
          </a:p>
          <a:p>
            <a:endParaRPr lang="en-CA" dirty="0"/>
          </a:p>
        </p:txBody>
      </p:sp>
      <p:sp>
        <p:nvSpPr>
          <p:cNvPr id="4" name="Slide Number Placeholder 3"/>
          <p:cNvSpPr>
            <a:spLocks noGrp="1"/>
          </p:cNvSpPr>
          <p:nvPr>
            <p:ph type="sldNum" sz="quarter" idx="10"/>
          </p:nvPr>
        </p:nvSpPr>
        <p:spPr/>
        <p:txBody>
          <a:bodyPr/>
          <a:lstStyle/>
          <a:p>
            <a:pPr>
              <a:defRPr/>
            </a:pPr>
            <a:fld id="{BA347AB9-AA3B-44AE-9519-6A6F100F8B76}" type="slidenum">
              <a:rPr lang="en-US" altLang="en-US" smtClean="0"/>
              <a:pPr>
                <a:defRPr/>
              </a:pPr>
              <a:t>25</a:t>
            </a:fld>
            <a:endParaRPr lang="en-US" altLang="en-US"/>
          </a:p>
        </p:txBody>
      </p:sp>
    </p:spTree>
    <p:extLst>
      <p:ext uri="{BB962C8B-B14F-4D97-AF65-F5344CB8AC3E}">
        <p14:creationId xmlns:p14="http://schemas.microsoft.com/office/powerpoint/2010/main" val="12890858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r>
              <a:rPr lang="en-CA" dirty="0" smtClean="0"/>
              <a:t>Richard Carr,</a:t>
            </a:r>
            <a:r>
              <a:rPr lang="en-CA" baseline="0" dirty="0" smtClean="0"/>
              <a:t> October 8, 2021. Adapted for S589-2022 meteorology slide master. Added “Venting, or the Ventilation Index,“ to the first bullet. Changed “Using” to “Uses” in the second bullet.</a:t>
            </a:r>
          </a:p>
          <a:p>
            <a:endParaRPr lang="en-CA" dirty="0"/>
          </a:p>
        </p:txBody>
      </p:sp>
      <p:sp>
        <p:nvSpPr>
          <p:cNvPr id="4" name="Slide Number Placeholder 3"/>
          <p:cNvSpPr>
            <a:spLocks noGrp="1"/>
          </p:cNvSpPr>
          <p:nvPr>
            <p:ph type="sldNum" sz="quarter" idx="10"/>
          </p:nvPr>
        </p:nvSpPr>
        <p:spPr/>
        <p:txBody>
          <a:bodyPr/>
          <a:lstStyle/>
          <a:p>
            <a:pPr>
              <a:defRPr/>
            </a:pPr>
            <a:fld id="{BA347AB9-AA3B-44AE-9519-6A6F100F8B76}" type="slidenum">
              <a:rPr lang="en-US" altLang="en-US" smtClean="0"/>
              <a:pPr>
                <a:defRPr/>
              </a:pPr>
              <a:t>26</a:t>
            </a:fld>
            <a:endParaRPr lang="en-US" altLang="en-US"/>
          </a:p>
        </p:txBody>
      </p:sp>
    </p:spTree>
    <p:extLst>
      <p:ext uri="{BB962C8B-B14F-4D97-AF65-F5344CB8AC3E}">
        <p14:creationId xmlns:p14="http://schemas.microsoft.com/office/powerpoint/2010/main" val="18831276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lvl1pPr>
              <a:defRPr sz="2500">
                <a:solidFill>
                  <a:schemeClr val="tx1"/>
                </a:solidFill>
                <a:latin typeface="Times New Roman" panose="02020603050405020304" pitchFamily="18" charset="0"/>
              </a:defRPr>
            </a:lvl1pPr>
            <a:lvl2pPr marL="777943" indent="-299209">
              <a:defRPr sz="2500">
                <a:solidFill>
                  <a:schemeClr val="tx1"/>
                </a:solidFill>
                <a:latin typeface="Times New Roman" panose="02020603050405020304" pitchFamily="18" charset="0"/>
              </a:defRPr>
            </a:lvl2pPr>
            <a:lvl3pPr marL="1196835" indent="-239367">
              <a:defRPr sz="2500">
                <a:solidFill>
                  <a:schemeClr val="tx1"/>
                </a:solidFill>
                <a:latin typeface="Times New Roman" panose="02020603050405020304" pitchFamily="18" charset="0"/>
              </a:defRPr>
            </a:lvl3pPr>
            <a:lvl4pPr marL="1675569" indent="-239367">
              <a:defRPr sz="2500">
                <a:solidFill>
                  <a:schemeClr val="tx1"/>
                </a:solidFill>
                <a:latin typeface="Times New Roman" panose="02020603050405020304" pitchFamily="18" charset="0"/>
              </a:defRPr>
            </a:lvl4pPr>
            <a:lvl5pPr marL="2154304" indent="-239367">
              <a:defRPr sz="2500">
                <a:solidFill>
                  <a:schemeClr val="tx1"/>
                </a:solidFill>
                <a:latin typeface="Times New Roman" panose="02020603050405020304" pitchFamily="18" charset="0"/>
              </a:defRPr>
            </a:lvl5pPr>
            <a:lvl6pPr marL="2633038" indent="-239367" eaLnBrk="0" fontAlgn="base" hangingPunct="0">
              <a:spcBef>
                <a:spcPct val="0"/>
              </a:spcBef>
              <a:spcAft>
                <a:spcPct val="0"/>
              </a:spcAft>
              <a:defRPr sz="2500">
                <a:solidFill>
                  <a:schemeClr val="tx1"/>
                </a:solidFill>
                <a:latin typeface="Times New Roman" panose="02020603050405020304" pitchFamily="18" charset="0"/>
              </a:defRPr>
            </a:lvl6pPr>
            <a:lvl7pPr marL="3111772" indent="-239367" eaLnBrk="0" fontAlgn="base" hangingPunct="0">
              <a:spcBef>
                <a:spcPct val="0"/>
              </a:spcBef>
              <a:spcAft>
                <a:spcPct val="0"/>
              </a:spcAft>
              <a:defRPr sz="2500">
                <a:solidFill>
                  <a:schemeClr val="tx1"/>
                </a:solidFill>
                <a:latin typeface="Times New Roman" panose="02020603050405020304" pitchFamily="18" charset="0"/>
              </a:defRPr>
            </a:lvl7pPr>
            <a:lvl8pPr marL="3590506" indent="-239367" eaLnBrk="0" fontAlgn="base" hangingPunct="0">
              <a:spcBef>
                <a:spcPct val="0"/>
              </a:spcBef>
              <a:spcAft>
                <a:spcPct val="0"/>
              </a:spcAft>
              <a:defRPr sz="2500">
                <a:solidFill>
                  <a:schemeClr val="tx1"/>
                </a:solidFill>
                <a:latin typeface="Times New Roman" panose="02020603050405020304" pitchFamily="18" charset="0"/>
              </a:defRPr>
            </a:lvl8pPr>
            <a:lvl9pPr marL="4069240" indent="-239367" eaLnBrk="0" fontAlgn="base" hangingPunct="0">
              <a:spcBef>
                <a:spcPct val="0"/>
              </a:spcBef>
              <a:spcAft>
                <a:spcPct val="0"/>
              </a:spcAft>
              <a:defRPr sz="2500">
                <a:solidFill>
                  <a:schemeClr val="tx1"/>
                </a:solidFill>
                <a:latin typeface="Times New Roman" panose="02020603050405020304" pitchFamily="18" charset="0"/>
              </a:defRPr>
            </a:lvl9pPr>
          </a:lstStyle>
          <a:p>
            <a:fld id="{00C1B28F-4824-4945-B137-A8BBB09A37D0}" type="slidenum">
              <a:rPr lang="en-US" altLang="en-US" sz="1300"/>
              <a:pPr/>
              <a:t>27</a:t>
            </a:fld>
            <a:endParaRPr lang="en-US" altLang="en-US" sz="1300"/>
          </a:p>
        </p:txBody>
      </p:sp>
      <p:sp>
        <p:nvSpPr>
          <p:cNvPr id="11267" name="Rectangle 2"/>
          <p:cNvSpPr>
            <a:spLocks noGrp="1" noRot="1" noChangeAspect="1" noChangeArrowheads="1" noTextEdit="1"/>
          </p:cNvSpPr>
          <p:nvPr>
            <p:ph type="sldImg"/>
          </p:nvPr>
        </p:nvSpPr>
        <p:spPr>
          <a:xfrm>
            <a:off x="457200" y="719138"/>
            <a:ext cx="6400800" cy="3600450"/>
          </a:xfrm>
          <a:ln/>
        </p:spPr>
      </p:sp>
      <p:sp>
        <p:nvSpPr>
          <p:cNvPr id="11268" name="Rectangle 3"/>
          <p:cNvSpPr>
            <a:spLocks noGrp="1" noChangeArrowheads="1"/>
          </p:cNvSpPr>
          <p:nvPr>
            <p:ph type="body" idx="1"/>
          </p:nvPr>
        </p:nvSpPr>
        <p:spPr>
          <a:noFill/>
        </p:spPr>
        <p:txBody>
          <a:bodyPr/>
          <a:lstStyle/>
          <a:p>
            <a:r>
              <a:rPr lang="en-CA" altLang="en-US" dirty="0" smtClean="0"/>
              <a:t>Richard</a:t>
            </a:r>
            <a:r>
              <a:rPr lang="en-CA" altLang="en-US" baseline="0" dirty="0" smtClean="0"/>
              <a:t> Carr, October 8 2022. Added Mike </a:t>
            </a:r>
            <a:r>
              <a:rPr lang="en-CA" altLang="en-US" baseline="0" dirty="0" err="1" smtClean="0"/>
              <a:t>Pistilli’c</a:t>
            </a:r>
            <a:r>
              <a:rPr lang="en-CA" altLang="en-US" baseline="0" dirty="0" smtClean="0"/>
              <a:t> contact information.</a:t>
            </a:r>
            <a:endParaRPr lang="en-CA" altLang="en-US" dirty="0" smtClean="0"/>
          </a:p>
        </p:txBody>
      </p:sp>
    </p:spTree>
    <p:extLst>
      <p:ext uri="{BB962C8B-B14F-4D97-AF65-F5344CB8AC3E}">
        <p14:creationId xmlns:p14="http://schemas.microsoft.com/office/powerpoint/2010/main" val="15604520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r>
              <a:rPr lang="en-CA" dirty="0" smtClean="0"/>
              <a:t>Richard Carr,</a:t>
            </a:r>
            <a:r>
              <a:rPr lang="en-CA" baseline="0" dirty="0" smtClean="0"/>
              <a:t> October 8, 2021. Adapted for S589-2022 meteorology slide master.</a:t>
            </a:r>
          </a:p>
          <a:p>
            <a:endParaRPr lang="en-CA" baseline="0" dirty="0" smtClean="0"/>
          </a:p>
          <a:p>
            <a:r>
              <a:rPr lang="en-CA" dirty="0" smtClean="0"/>
              <a:t>The Ventilation Index is a term used in air pollution meteorology. </a:t>
            </a:r>
          </a:p>
          <a:p>
            <a:r>
              <a:rPr lang="en-CA" dirty="0" smtClean="0"/>
              <a:t>The index is a numerical value related to the potential of the atmosphere to disperse airborne pollutants, such as smoke from a prescribed fire. </a:t>
            </a:r>
          </a:p>
          <a:p>
            <a:r>
              <a:rPr lang="en-CA" dirty="0" smtClean="0"/>
              <a:t>It is based on both the current wind speed in the mixed layer and the mixing height. The mixed layer is the surface layer of air that is turbulent and well mixed. The mixing height is the thickness (sometimes zero) of this mixed layer.</a:t>
            </a:r>
          </a:p>
          <a:p>
            <a:r>
              <a:rPr lang="en-CA" dirty="0" smtClean="0"/>
              <a:t>The units of</a:t>
            </a:r>
            <a:r>
              <a:rPr lang="en-CA" baseline="0" dirty="0" smtClean="0"/>
              <a:t> the equation are calculated in meters for the depth and meters per second for wind speed. For a final value in m</a:t>
            </a:r>
            <a:r>
              <a:rPr lang="en-CA" baseline="30000" dirty="0" smtClean="0"/>
              <a:t>2</a:t>
            </a:r>
            <a:r>
              <a:rPr lang="en-CA" baseline="0" dirty="0" smtClean="0"/>
              <a:t>/s</a:t>
            </a:r>
            <a:endParaRPr lang="en-US" dirty="0" smtClean="0"/>
          </a:p>
          <a:p>
            <a:r>
              <a:rPr lang="en-CA" dirty="0" smtClean="0"/>
              <a:t>The index has</a:t>
            </a:r>
            <a:r>
              <a:rPr lang="en-CA" baseline="0" dirty="0" smtClean="0"/>
              <a:t> been converted to a scale</a:t>
            </a:r>
            <a:endParaRPr lang="en-CA" dirty="0" smtClean="0"/>
          </a:p>
          <a:p>
            <a:endParaRPr lang="en-CA" dirty="0" smtClean="0"/>
          </a:p>
        </p:txBody>
      </p:sp>
      <p:sp>
        <p:nvSpPr>
          <p:cNvPr id="4" name="Slide Number Placeholder 3"/>
          <p:cNvSpPr>
            <a:spLocks noGrp="1"/>
          </p:cNvSpPr>
          <p:nvPr>
            <p:ph type="sldNum" sz="quarter" idx="10"/>
          </p:nvPr>
        </p:nvSpPr>
        <p:spPr/>
        <p:txBody>
          <a:bodyPr/>
          <a:lstStyle/>
          <a:p>
            <a:pPr>
              <a:defRPr/>
            </a:pPr>
            <a:fld id="{BA347AB9-AA3B-44AE-9519-6A6F100F8B76}" type="slidenum">
              <a:rPr lang="en-US" altLang="en-US" smtClean="0"/>
              <a:pPr>
                <a:defRPr/>
              </a:pPr>
              <a:t>5</a:t>
            </a:fld>
            <a:endParaRPr lang="en-US" altLang="en-US"/>
          </a:p>
        </p:txBody>
      </p:sp>
    </p:spTree>
    <p:extLst>
      <p:ext uri="{BB962C8B-B14F-4D97-AF65-F5344CB8AC3E}">
        <p14:creationId xmlns:p14="http://schemas.microsoft.com/office/powerpoint/2010/main" val="15970230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r>
              <a:rPr lang="en-CA" dirty="0" smtClean="0"/>
              <a:t>Richard Carr,</a:t>
            </a:r>
            <a:r>
              <a:rPr lang="en-CA" baseline="0" dirty="0" smtClean="0"/>
              <a:t> October 8, 2021. Adapted for S589-2022 meteorology slide master. Added “calculation of” in the first bullet. Took out the sentence “It has nothing to do with good weather.” in the third bullet. A summer pattern with moderate winds and cumulus cloud development may signify good venting, for example.</a:t>
            </a:r>
          </a:p>
          <a:p>
            <a:endParaRPr lang="en-CA" baseline="0" dirty="0" smtClean="0"/>
          </a:p>
          <a:p>
            <a:r>
              <a:rPr lang="en-CA" sz="1300" dirty="0"/>
              <a:t>The ventilation index is used in B.C. to allow or deny open air burning. There are 26 stations around the province that calculate the daily index. </a:t>
            </a:r>
          </a:p>
          <a:p>
            <a:r>
              <a:rPr lang="en-CA" sz="1300" dirty="0"/>
              <a:t>To allow open air burning, the following criteria must be met: venting index of </a:t>
            </a:r>
            <a:r>
              <a:rPr lang="en-CA" sz="1300" b="1" dirty="0"/>
              <a:t>good</a:t>
            </a:r>
            <a:r>
              <a:rPr lang="en-CA" sz="1300" dirty="0"/>
              <a:t> today, and at least </a:t>
            </a:r>
            <a:r>
              <a:rPr lang="en-CA" sz="1300" b="1" dirty="0"/>
              <a:t>fair</a:t>
            </a:r>
            <a:r>
              <a:rPr lang="en-CA" sz="1300" dirty="0"/>
              <a:t> for tomorrow.</a:t>
            </a:r>
          </a:p>
          <a:p>
            <a:r>
              <a:rPr lang="en-CA" sz="1300" dirty="0"/>
              <a:t>The important points are that venting doesn’t affect plume behaviour, clear days are generally the poorest venting days. </a:t>
            </a:r>
          </a:p>
          <a:p>
            <a:endParaRPr lang="en-CA" dirty="0"/>
          </a:p>
        </p:txBody>
      </p:sp>
      <p:sp>
        <p:nvSpPr>
          <p:cNvPr id="4" name="Slide Number Placeholder 3"/>
          <p:cNvSpPr>
            <a:spLocks noGrp="1"/>
          </p:cNvSpPr>
          <p:nvPr>
            <p:ph type="sldNum" sz="quarter" idx="10"/>
          </p:nvPr>
        </p:nvSpPr>
        <p:spPr/>
        <p:txBody>
          <a:bodyPr/>
          <a:lstStyle/>
          <a:p>
            <a:pPr>
              <a:defRPr/>
            </a:pPr>
            <a:fld id="{BA347AB9-AA3B-44AE-9519-6A6F100F8B76}" type="slidenum">
              <a:rPr lang="en-US" altLang="en-US" smtClean="0"/>
              <a:pPr>
                <a:defRPr/>
              </a:pPr>
              <a:t>6</a:t>
            </a:fld>
            <a:endParaRPr lang="en-US" altLang="en-US"/>
          </a:p>
        </p:txBody>
      </p:sp>
    </p:spTree>
    <p:extLst>
      <p:ext uri="{BB962C8B-B14F-4D97-AF65-F5344CB8AC3E}">
        <p14:creationId xmlns:p14="http://schemas.microsoft.com/office/powerpoint/2010/main" val="32078868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r>
              <a:rPr lang="en-CA" dirty="0" smtClean="0"/>
              <a:t>Richard Carr,</a:t>
            </a:r>
            <a:r>
              <a:rPr lang="en-CA" baseline="0" dirty="0" smtClean="0"/>
              <a:t> October 8, 2021. Adapted for S589-2022 meteorology slide master. </a:t>
            </a:r>
          </a:p>
          <a:p>
            <a:pPr defTabSz="957468">
              <a:defRPr/>
            </a:pPr>
            <a:r>
              <a:rPr lang="en-US" dirty="0" smtClean="0"/>
              <a:t>strong winds at the surface would not allow good vertical development and may lead to smoke adhering close to the surface and allow smoke to have a greater impact</a:t>
            </a:r>
            <a:endParaRPr lang="en-CA" dirty="0" smtClean="0"/>
          </a:p>
          <a:p>
            <a:endParaRPr lang="en-CA" dirty="0"/>
          </a:p>
        </p:txBody>
      </p:sp>
      <p:sp>
        <p:nvSpPr>
          <p:cNvPr id="4" name="Slide Number Placeholder 3"/>
          <p:cNvSpPr>
            <a:spLocks noGrp="1"/>
          </p:cNvSpPr>
          <p:nvPr>
            <p:ph type="sldNum" sz="quarter" idx="10"/>
          </p:nvPr>
        </p:nvSpPr>
        <p:spPr/>
        <p:txBody>
          <a:bodyPr/>
          <a:lstStyle/>
          <a:p>
            <a:pPr>
              <a:defRPr/>
            </a:pPr>
            <a:fld id="{BA347AB9-AA3B-44AE-9519-6A6F100F8B76}" type="slidenum">
              <a:rPr lang="en-US" altLang="en-US" smtClean="0"/>
              <a:pPr>
                <a:defRPr/>
              </a:pPr>
              <a:t>7</a:t>
            </a:fld>
            <a:endParaRPr lang="en-US" altLang="en-US"/>
          </a:p>
        </p:txBody>
      </p:sp>
    </p:spTree>
    <p:extLst>
      <p:ext uri="{BB962C8B-B14F-4D97-AF65-F5344CB8AC3E}">
        <p14:creationId xmlns:p14="http://schemas.microsoft.com/office/powerpoint/2010/main" val="2750237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r>
              <a:rPr lang="en-CA" dirty="0" smtClean="0"/>
              <a:t>Richard Carr,</a:t>
            </a:r>
            <a:r>
              <a:rPr lang="en-CA" baseline="0" dirty="0" smtClean="0"/>
              <a:t> October 8, 2021. Adapted for S589-2022 meteorology slide master.</a:t>
            </a:r>
          </a:p>
          <a:p>
            <a:endParaRPr lang="en-CA" baseline="0" dirty="0" smtClean="0"/>
          </a:p>
          <a:p>
            <a:r>
              <a:rPr lang="en-US" dirty="0" smtClean="0"/>
              <a:t>Unstable conditions with light winds at the surface are best for column development and vertical transport.</a:t>
            </a:r>
          </a:p>
          <a:p>
            <a:endParaRPr lang="en-US" dirty="0" smtClean="0"/>
          </a:p>
          <a:p>
            <a:r>
              <a:rPr lang="en-US" dirty="0" smtClean="0"/>
              <a:t>Stronger winds aloft coupled with an inversion  and light winds at the surface (which may happen quite a lot in winter) might be better for venting as the smoke would reach a higher height above the surface and be carried/dispersed aloft not affecting people on the surface in closer proximity</a:t>
            </a:r>
            <a:endParaRPr lang="en-CA" dirty="0" smtClean="0"/>
          </a:p>
          <a:p>
            <a:endParaRPr lang="en-CA" baseline="0" dirty="0" smtClean="0"/>
          </a:p>
          <a:p>
            <a:endParaRPr lang="en-CA" dirty="0"/>
          </a:p>
        </p:txBody>
      </p:sp>
      <p:sp>
        <p:nvSpPr>
          <p:cNvPr id="4" name="Slide Number Placeholder 3"/>
          <p:cNvSpPr>
            <a:spLocks noGrp="1"/>
          </p:cNvSpPr>
          <p:nvPr>
            <p:ph type="sldNum" sz="quarter" idx="10"/>
          </p:nvPr>
        </p:nvSpPr>
        <p:spPr/>
        <p:txBody>
          <a:bodyPr/>
          <a:lstStyle/>
          <a:p>
            <a:pPr>
              <a:defRPr/>
            </a:pPr>
            <a:fld id="{BA347AB9-AA3B-44AE-9519-6A6F100F8B76}" type="slidenum">
              <a:rPr lang="en-US" altLang="en-US" smtClean="0"/>
              <a:pPr>
                <a:defRPr/>
              </a:pPr>
              <a:t>8</a:t>
            </a:fld>
            <a:endParaRPr lang="en-US" altLang="en-US"/>
          </a:p>
        </p:txBody>
      </p:sp>
    </p:spTree>
    <p:extLst>
      <p:ext uri="{BB962C8B-B14F-4D97-AF65-F5344CB8AC3E}">
        <p14:creationId xmlns:p14="http://schemas.microsoft.com/office/powerpoint/2010/main" val="12916599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r>
              <a:rPr lang="en-CA" dirty="0" smtClean="0"/>
              <a:t>Richard Carr,</a:t>
            </a:r>
            <a:r>
              <a:rPr lang="en-CA" baseline="0" dirty="0" smtClean="0"/>
              <a:t> October 8, 2021. Adapted for S589-2022 meteorology slide master.</a:t>
            </a:r>
          </a:p>
          <a:p>
            <a:endParaRPr lang="en-CA" baseline="0" dirty="0" smtClean="0"/>
          </a:p>
          <a:p>
            <a:r>
              <a:rPr lang="en-CA" dirty="0" smtClean="0"/>
              <a:t>Explanation</a:t>
            </a:r>
            <a:r>
              <a:rPr lang="en-CA" baseline="0" dirty="0" smtClean="0"/>
              <a:t> of the concept. This is a summer example, the mixed layer heights may be a little lower than indicated in the graph. </a:t>
            </a:r>
          </a:p>
          <a:p>
            <a:endParaRPr lang="en-CA" baseline="0" dirty="0" smtClean="0"/>
          </a:p>
          <a:p>
            <a:r>
              <a:rPr lang="en-CA" baseline="0" dirty="0" smtClean="0"/>
              <a:t>Use the example of a basement. If basement height is 8’ and a small fire is started, the smoke will disperse through the basement. If the basement is a crawlspace, the same small fire will fill the volume of space more and the smoke will be thicker in the crawlspace.</a:t>
            </a:r>
          </a:p>
          <a:p>
            <a:endParaRPr lang="en-CA" baseline="0" dirty="0" smtClean="0"/>
          </a:p>
          <a:p>
            <a:r>
              <a:rPr lang="en-CA" baseline="0" dirty="0" smtClean="0"/>
              <a:t>Point out the rising and cooling air is what creates </a:t>
            </a:r>
            <a:r>
              <a:rPr lang="en-CA" baseline="0" dirty="0" err="1" smtClean="0"/>
              <a:t>trubulance</a:t>
            </a:r>
            <a:r>
              <a:rPr lang="en-CA" baseline="0" dirty="0" smtClean="0"/>
              <a:t> and mixing of all aspects of the mixed layer. Winds may be different speeds at different altitudes</a:t>
            </a:r>
            <a:endParaRPr lang="en-CA" dirty="0"/>
          </a:p>
        </p:txBody>
      </p:sp>
      <p:sp>
        <p:nvSpPr>
          <p:cNvPr id="4" name="Slide Number Placeholder 3"/>
          <p:cNvSpPr>
            <a:spLocks noGrp="1"/>
          </p:cNvSpPr>
          <p:nvPr>
            <p:ph type="sldNum" sz="quarter" idx="10"/>
          </p:nvPr>
        </p:nvSpPr>
        <p:spPr/>
        <p:txBody>
          <a:bodyPr/>
          <a:lstStyle/>
          <a:p>
            <a:pPr>
              <a:defRPr/>
            </a:pPr>
            <a:fld id="{BA347AB9-AA3B-44AE-9519-6A6F100F8B76}" type="slidenum">
              <a:rPr lang="en-US" altLang="en-US" smtClean="0"/>
              <a:pPr>
                <a:defRPr/>
              </a:pPr>
              <a:t>9</a:t>
            </a:fld>
            <a:endParaRPr lang="en-US" altLang="en-US"/>
          </a:p>
        </p:txBody>
      </p:sp>
    </p:spTree>
    <p:extLst>
      <p:ext uri="{BB962C8B-B14F-4D97-AF65-F5344CB8AC3E}">
        <p14:creationId xmlns:p14="http://schemas.microsoft.com/office/powerpoint/2010/main" val="20887689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r>
              <a:rPr lang="en-CA" dirty="0" smtClean="0"/>
              <a:t>Richard Carr,</a:t>
            </a:r>
            <a:r>
              <a:rPr lang="en-CA" baseline="0" dirty="0" smtClean="0"/>
              <a:t> October 8, 2021. Adapted for S589-2022 meteorology slide master.</a:t>
            </a:r>
          </a:p>
          <a:p>
            <a:endParaRPr lang="en-CA" baseline="0" dirty="0" smtClean="0"/>
          </a:p>
          <a:p>
            <a:r>
              <a:rPr lang="en-CA" dirty="0" smtClean="0"/>
              <a:t>Mixing heights</a:t>
            </a:r>
            <a:r>
              <a:rPr lang="en-CA" baseline="0" dirty="0" smtClean="0"/>
              <a:t> vary by season</a:t>
            </a:r>
          </a:p>
          <a:p>
            <a:r>
              <a:rPr lang="en-CA" baseline="0" dirty="0" smtClean="0"/>
              <a:t>* Lowest in the winter, gradually rising through spring, and reaching its maximum in summer. </a:t>
            </a:r>
            <a:endParaRPr lang="en-CA" dirty="0" smtClean="0"/>
          </a:p>
          <a:p>
            <a:endParaRPr lang="en-CA" dirty="0"/>
          </a:p>
        </p:txBody>
      </p:sp>
      <p:sp>
        <p:nvSpPr>
          <p:cNvPr id="4" name="Slide Number Placeholder 3"/>
          <p:cNvSpPr>
            <a:spLocks noGrp="1"/>
          </p:cNvSpPr>
          <p:nvPr>
            <p:ph type="sldNum" sz="quarter" idx="10"/>
          </p:nvPr>
        </p:nvSpPr>
        <p:spPr/>
        <p:txBody>
          <a:bodyPr/>
          <a:lstStyle/>
          <a:p>
            <a:pPr>
              <a:defRPr/>
            </a:pPr>
            <a:fld id="{BA347AB9-AA3B-44AE-9519-6A6F100F8B76}" type="slidenum">
              <a:rPr lang="en-US" altLang="en-US" smtClean="0"/>
              <a:pPr>
                <a:defRPr/>
              </a:pPr>
              <a:t>10</a:t>
            </a:fld>
            <a:endParaRPr lang="en-US" altLang="en-US"/>
          </a:p>
        </p:txBody>
      </p:sp>
    </p:spTree>
    <p:extLst>
      <p:ext uri="{BB962C8B-B14F-4D97-AF65-F5344CB8AC3E}">
        <p14:creationId xmlns:p14="http://schemas.microsoft.com/office/powerpoint/2010/main" val="10252092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r>
              <a:rPr lang="en-CA" dirty="0" smtClean="0"/>
              <a:t>Richard Carr,</a:t>
            </a:r>
            <a:r>
              <a:rPr lang="en-CA" baseline="0" dirty="0" smtClean="0"/>
              <a:t> October 8, 2021. Adapted for S589-2022 meteorology slide master.</a:t>
            </a:r>
          </a:p>
          <a:p>
            <a:endParaRPr lang="en-CA" baseline="0" dirty="0" smtClean="0"/>
          </a:p>
          <a:p>
            <a:r>
              <a:rPr lang="en-CA" dirty="0" smtClean="0"/>
              <a:t>This concept builds on the atmospheric stability presentation where students are required to assess</a:t>
            </a:r>
            <a:r>
              <a:rPr lang="en-CA" baseline="0" dirty="0" smtClean="0"/>
              <a:t> a temp. profile and determine when an inversion will be lifted. </a:t>
            </a:r>
          </a:p>
          <a:p>
            <a:endParaRPr lang="en-CA" baseline="0" dirty="0" smtClean="0"/>
          </a:p>
          <a:p>
            <a:r>
              <a:rPr lang="en-CA" baseline="0" dirty="0" smtClean="0"/>
              <a:t>In this case we reverse engineer that concept by starting with the max temp at the surface and follow it along the dry </a:t>
            </a:r>
            <a:r>
              <a:rPr lang="en-CA" baseline="0" dirty="0" err="1" smtClean="0"/>
              <a:t>adiabat</a:t>
            </a:r>
            <a:r>
              <a:rPr lang="en-CA" baseline="0" dirty="0" smtClean="0"/>
              <a:t> until it crosses the temp profile. This is because the parcel of air at the surface will rise until it is the same temp as the air around it (this is the point it crosses the temp profile). It will stop rising and create a cap trapping the air below. Thus the mixing height. </a:t>
            </a:r>
          </a:p>
          <a:p>
            <a:endParaRPr lang="en-CA" baseline="0" dirty="0" smtClean="0"/>
          </a:p>
          <a:p>
            <a:r>
              <a:rPr lang="en-CA" baseline="0" dirty="0" smtClean="0"/>
              <a:t>All air below the mixing height will mix together through </a:t>
            </a:r>
            <a:r>
              <a:rPr lang="en-CA" baseline="0" dirty="0" err="1" smtClean="0"/>
              <a:t>turbulance</a:t>
            </a:r>
            <a:endParaRPr lang="en-CA" dirty="0" smtClean="0"/>
          </a:p>
          <a:p>
            <a:endParaRPr lang="en-CA" baseline="0" dirty="0" smtClean="0"/>
          </a:p>
          <a:p>
            <a:endParaRPr lang="en-CA" dirty="0"/>
          </a:p>
        </p:txBody>
      </p:sp>
      <p:sp>
        <p:nvSpPr>
          <p:cNvPr id="4" name="Slide Number Placeholder 3"/>
          <p:cNvSpPr>
            <a:spLocks noGrp="1"/>
          </p:cNvSpPr>
          <p:nvPr>
            <p:ph type="sldNum" sz="quarter" idx="10"/>
          </p:nvPr>
        </p:nvSpPr>
        <p:spPr/>
        <p:txBody>
          <a:bodyPr/>
          <a:lstStyle/>
          <a:p>
            <a:pPr>
              <a:defRPr/>
            </a:pPr>
            <a:fld id="{BA347AB9-AA3B-44AE-9519-6A6F100F8B76}" type="slidenum">
              <a:rPr lang="en-US" altLang="en-US" smtClean="0"/>
              <a:pPr>
                <a:defRPr/>
              </a:pPr>
              <a:t>11</a:t>
            </a:fld>
            <a:endParaRPr lang="en-US" altLang="en-US"/>
          </a:p>
        </p:txBody>
      </p:sp>
    </p:spTree>
    <p:extLst>
      <p:ext uri="{BB962C8B-B14F-4D97-AF65-F5344CB8AC3E}">
        <p14:creationId xmlns:p14="http://schemas.microsoft.com/office/powerpoint/2010/main" val="42675381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sz="1600" b="1">
                <a:solidFill>
                  <a:srgbClr val="0066CC"/>
                </a:solidFill>
              </a:defRPr>
            </a:lvl1pPr>
          </a:lstStyle>
          <a:p>
            <a:pPr>
              <a:defRPr/>
            </a:pPr>
            <a:r>
              <a:rPr lang="en-US" altLang="en-US" dirty="0" smtClean="0"/>
              <a:t>WFBS S589 2022</a:t>
            </a:r>
            <a:endParaRPr lang="en-US" altLang="en-US" dirty="0"/>
          </a:p>
        </p:txBody>
      </p:sp>
      <p:sp>
        <p:nvSpPr>
          <p:cNvPr id="4" name="Rectangle 6"/>
          <p:cNvSpPr>
            <a:spLocks noGrp="1" noChangeArrowheads="1"/>
          </p:cNvSpPr>
          <p:nvPr>
            <p:ph type="sldNum" sz="quarter" idx="12"/>
          </p:nvPr>
        </p:nvSpPr>
        <p:spPr>
          <a:xfrm>
            <a:off x="11480800" y="76200"/>
            <a:ext cx="609600" cy="457200"/>
          </a:xfrm>
          <a:ln/>
        </p:spPr>
        <p:txBody>
          <a:bodyPr/>
          <a:lstStyle>
            <a:lvl1pPr>
              <a:defRPr sz="2000" b="1" baseline="0">
                <a:solidFill>
                  <a:srgbClr val="008000"/>
                </a:solidFill>
              </a:defRPr>
            </a:lvl1pPr>
          </a:lstStyle>
          <a:p>
            <a:pPr>
              <a:defRPr/>
            </a:pPr>
            <a:fld id="{34228E85-DC60-47B9-9281-6B592085173E}" type="slidenum">
              <a:rPr lang="en-US" altLang="en-US" smtClean="0"/>
              <a:pPr>
                <a:defRPr/>
              </a:pPr>
              <a:t>‹#›</a:t>
            </a:fld>
            <a:endParaRPr lang="en-US" altLang="en-US" dirty="0"/>
          </a:p>
        </p:txBody>
      </p:sp>
    </p:spTree>
    <p:extLst>
      <p:ext uri="{BB962C8B-B14F-4D97-AF65-F5344CB8AC3E}">
        <p14:creationId xmlns:p14="http://schemas.microsoft.com/office/powerpoint/2010/main" val="314930193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ltLang="en-US"/>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ltLang="en-US" smtClean="0"/>
              <a:t>WFBS S590-A 2022</a:t>
            </a:r>
            <a:endParaRPr lang="en-US" altLang="en-US"/>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a:defRPr/>
            </a:pPr>
            <a:fld id="{A1BDFDA1-761B-45F4-937F-FB77F4E4698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55" r:id="rId1"/>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mailto:Richard.Carr@NRCan-RNCan.gc.ca" TargetMode="External"/><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hyperlink" Target="mailto:mike.pistilli@Ontario.ca"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altLang="en-US" smtClean="0"/>
              <a:t>WFBS S589 2022</a:t>
            </a:r>
            <a:endParaRPr lang="en-US" altLang="en-US" dirty="0"/>
          </a:p>
        </p:txBody>
      </p:sp>
      <p:sp>
        <p:nvSpPr>
          <p:cNvPr id="3" name="Slide Number Placeholder 2"/>
          <p:cNvSpPr>
            <a:spLocks noGrp="1"/>
          </p:cNvSpPr>
          <p:nvPr>
            <p:ph type="sldNum" sz="quarter" idx="12"/>
          </p:nvPr>
        </p:nvSpPr>
        <p:spPr/>
        <p:txBody>
          <a:bodyPr/>
          <a:lstStyle/>
          <a:p>
            <a:pPr>
              <a:defRPr/>
            </a:pPr>
            <a:fld id="{34228E85-DC60-47B9-9281-6B592085173E}" type="slidenum">
              <a:rPr lang="en-US" altLang="en-US" smtClean="0"/>
              <a:pPr>
                <a:defRPr/>
              </a:pPr>
              <a:t>1</a:t>
            </a:fld>
            <a:endParaRPr lang="en-US" altLang="en-US" dirty="0"/>
          </a:p>
        </p:txBody>
      </p:sp>
      <p:sp>
        <p:nvSpPr>
          <p:cNvPr id="7" name="TextBox 6"/>
          <p:cNvSpPr txBox="1"/>
          <p:nvPr/>
        </p:nvSpPr>
        <p:spPr>
          <a:xfrm>
            <a:off x="1752600" y="1752601"/>
            <a:ext cx="8610600" cy="769441"/>
          </a:xfrm>
          <a:prstGeom prst="rect">
            <a:avLst/>
          </a:prstGeom>
          <a:noFill/>
        </p:spPr>
        <p:txBody>
          <a:bodyPr wrap="square" rtlCol="0">
            <a:spAutoFit/>
          </a:bodyPr>
          <a:lstStyle/>
          <a:p>
            <a:pPr algn="ctr"/>
            <a:r>
              <a:rPr lang="en-CA" sz="4400" b="1" dirty="0">
                <a:solidFill>
                  <a:srgbClr val="008000"/>
                </a:solidFill>
                <a:latin typeface="Corbel" panose="020B0503020204020204" pitchFamily="34" charset="0"/>
                <a:cs typeface="Arial" panose="020B0604020202020204" pitchFamily="34" charset="0"/>
              </a:rPr>
              <a:t>S589: Venting</a:t>
            </a:r>
            <a:endParaRPr lang="en-CA" sz="4000" b="1" dirty="0">
              <a:solidFill>
                <a:srgbClr val="0066CC"/>
              </a:solidFill>
              <a:latin typeface="Corbel" panose="020B0503020204020204" pitchFamily="34" charset="0"/>
              <a:cs typeface="Arial" panose="020B0604020202020204" pitchFamily="34" charset="0"/>
            </a:endParaRPr>
          </a:p>
        </p:txBody>
      </p:sp>
      <p:sp>
        <p:nvSpPr>
          <p:cNvPr id="5" name="TextBox 4"/>
          <p:cNvSpPr txBox="1"/>
          <p:nvPr/>
        </p:nvSpPr>
        <p:spPr>
          <a:xfrm>
            <a:off x="1905000" y="2971800"/>
            <a:ext cx="8458200" cy="2677656"/>
          </a:xfrm>
          <a:prstGeom prst="rect">
            <a:avLst/>
          </a:prstGeom>
          <a:noFill/>
        </p:spPr>
        <p:txBody>
          <a:bodyPr wrap="square" rtlCol="0">
            <a:spAutoFit/>
          </a:bodyPr>
          <a:lstStyle/>
          <a:p>
            <a:pPr algn="ctr"/>
            <a:r>
              <a:rPr lang="en-CA" b="1" i="1" dirty="0">
                <a:latin typeface="Calibri" panose="020F0502020204030204" pitchFamily="34" charset="0"/>
                <a:cs typeface="Calibri" panose="020F0502020204030204" pitchFamily="34" charset="0"/>
              </a:rPr>
              <a:t>Original material developed by Mike </a:t>
            </a:r>
            <a:r>
              <a:rPr lang="en-CA" b="1" i="1" dirty="0" err="1">
                <a:latin typeface="Calibri" panose="020F0502020204030204" pitchFamily="34" charset="0"/>
                <a:cs typeface="Calibri" panose="020F0502020204030204" pitchFamily="34" charset="0"/>
              </a:rPr>
              <a:t>Pistilli</a:t>
            </a:r>
            <a:endParaRPr lang="en-CA" b="1" i="1" dirty="0">
              <a:latin typeface="Calibri" panose="020F0502020204030204" pitchFamily="34" charset="0"/>
              <a:cs typeface="Calibri" panose="020F0502020204030204" pitchFamily="34" charset="0"/>
            </a:endParaRPr>
          </a:p>
          <a:p>
            <a:pPr algn="ctr"/>
            <a:r>
              <a:rPr lang="en-CA" b="1" i="1" dirty="0">
                <a:latin typeface="Calibri" panose="020F0502020204030204" pitchFamily="34" charset="0"/>
                <a:cs typeface="Calibri" panose="020F0502020204030204" pitchFamily="34" charset="0"/>
              </a:rPr>
              <a:t>Planning and Information Coordinator, Northwest Region</a:t>
            </a:r>
          </a:p>
          <a:p>
            <a:pPr algn="ctr"/>
            <a:r>
              <a:rPr lang="en-CA" b="1" i="1" dirty="0">
                <a:latin typeface="Calibri" panose="020F0502020204030204" pitchFamily="34" charset="0"/>
                <a:cs typeface="Calibri" panose="020F0502020204030204" pitchFamily="34" charset="0"/>
              </a:rPr>
              <a:t>Aviation, Forest Fire, and Emergency Service, Ontario</a:t>
            </a:r>
          </a:p>
          <a:p>
            <a:pPr algn="ctr"/>
            <a:endParaRPr lang="en-CA" b="1" i="1" dirty="0">
              <a:latin typeface="Calibri" panose="020F0502020204030204" pitchFamily="34" charset="0"/>
              <a:cs typeface="Calibri" panose="020F0502020204030204" pitchFamily="34" charset="0"/>
            </a:endParaRPr>
          </a:p>
          <a:p>
            <a:pPr algn="ctr"/>
            <a:r>
              <a:rPr lang="en-CA" b="1" i="1" dirty="0">
                <a:latin typeface="Calibri" panose="020F0502020204030204" pitchFamily="34" charset="0"/>
                <a:cs typeface="Calibri" panose="020F0502020204030204" pitchFamily="34" charset="0"/>
              </a:rPr>
              <a:t>Adapted for the 2022 WFBS Course, S589 Module</a:t>
            </a:r>
          </a:p>
          <a:p>
            <a:pPr algn="ctr"/>
            <a:r>
              <a:rPr lang="en-CA" b="1" i="1" dirty="0">
                <a:latin typeface="Calibri" panose="020F0502020204030204" pitchFamily="34" charset="0"/>
                <a:cs typeface="Calibri" panose="020F0502020204030204" pitchFamily="34" charset="0"/>
              </a:rPr>
              <a:t>Richard Carr, Natural Resources Canada – Canadian Forest Service</a:t>
            </a:r>
          </a:p>
        </p:txBody>
      </p:sp>
    </p:spTree>
    <p:extLst>
      <p:ext uri="{BB962C8B-B14F-4D97-AF65-F5344CB8AC3E}">
        <p14:creationId xmlns:p14="http://schemas.microsoft.com/office/powerpoint/2010/main" val="16512023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altLang="en-US" smtClean="0"/>
              <a:t>WFBS S589 2022</a:t>
            </a:r>
            <a:endParaRPr lang="en-US" altLang="en-US" dirty="0"/>
          </a:p>
        </p:txBody>
      </p:sp>
      <p:sp>
        <p:nvSpPr>
          <p:cNvPr id="3" name="Slide Number Placeholder 2"/>
          <p:cNvSpPr>
            <a:spLocks noGrp="1"/>
          </p:cNvSpPr>
          <p:nvPr>
            <p:ph type="sldNum" sz="quarter" idx="12"/>
          </p:nvPr>
        </p:nvSpPr>
        <p:spPr/>
        <p:txBody>
          <a:bodyPr/>
          <a:lstStyle/>
          <a:p>
            <a:pPr>
              <a:defRPr/>
            </a:pPr>
            <a:fld id="{34228E85-DC60-47B9-9281-6B592085173E}" type="slidenum">
              <a:rPr lang="en-US" altLang="en-US" smtClean="0"/>
              <a:pPr>
                <a:defRPr/>
              </a:pPr>
              <a:t>10</a:t>
            </a:fld>
            <a:endParaRPr lang="en-US" altLang="en-US" dirty="0"/>
          </a:p>
        </p:txBody>
      </p:sp>
      <p:sp>
        <p:nvSpPr>
          <p:cNvPr id="6" name="TextBox 5"/>
          <p:cNvSpPr txBox="1"/>
          <p:nvPr/>
        </p:nvSpPr>
        <p:spPr>
          <a:xfrm>
            <a:off x="1905000" y="180001"/>
            <a:ext cx="8458200" cy="646331"/>
          </a:xfrm>
          <a:prstGeom prst="rect">
            <a:avLst/>
          </a:prstGeom>
          <a:noFill/>
        </p:spPr>
        <p:txBody>
          <a:bodyPr wrap="square" rtlCol="0">
            <a:spAutoFit/>
          </a:bodyPr>
          <a:lstStyle/>
          <a:p>
            <a:pPr algn="ctr"/>
            <a:r>
              <a:rPr lang="en-CA" sz="3600" b="1" dirty="0" smtClean="0">
                <a:solidFill>
                  <a:srgbClr val="C00000"/>
                </a:solidFill>
                <a:latin typeface="Calibri" panose="020F0502020204030204" pitchFamily="34" charset="0"/>
                <a:cs typeface="Calibri" panose="020F0502020204030204" pitchFamily="34" charset="0"/>
              </a:rPr>
              <a:t>Mixing Height</a:t>
            </a:r>
            <a:endParaRPr lang="en-CA" sz="3600" b="1" dirty="0">
              <a:solidFill>
                <a:srgbClr val="C00000"/>
              </a:solidFill>
              <a:latin typeface="Calibri" panose="020F0502020204030204" pitchFamily="34" charset="0"/>
              <a:cs typeface="Calibri" panose="020F0502020204030204" pitchFamily="34" charset="0"/>
            </a:endParaRPr>
          </a:p>
        </p:txBody>
      </p:sp>
      <p:pic>
        <p:nvPicPr>
          <p:cNvPr id="7" name="Content Placeholder 5"/>
          <p:cNvPicPr>
            <a:picLocks noChangeAspect="1"/>
          </p:cNvPicPr>
          <p:nvPr/>
        </p:nvPicPr>
        <p:blipFill>
          <a:blip r:embed="rId3"/>
          <a:stretch>
            <a:fillRect/>
          </a:stretch>
        </p:blipFill>
        <p:spPr>
          <a:xfrm>
            <a:off x="1968500" y="895559"/>
            <a:ext cx="8258342" cy="4480291"/>
          </a:xfrm>
          <a:prstGeom prst="rect">
            <a:avLst/>
          </a:prstGeom>
        </p:spPr>
      </p:pic>
    </p:spTree>
    <p:extLst>
      <p:ext uri="{BB962C8B-B14F-4D97-AF65-F5344CB8AC3E}">
        <p14:creationId xmlns:p14="http://schemas.microsoft.com/office/powerpoint/2010/main" val="12432994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altLang="en-US" smtClean="0"/>
              <a:t>WFBS S589 2022</a:t>
            </a:r>
            <a:endParaRPr lang="en-US" altLang="en-US" dirty="0"/>
          </a:p>
        </p:txBody>
      </p:sp>
      <p:sp>
        <p:nvSpPr>
          <p:cNvPr id="3" name="Slide Number Placeholder 2"/>
          <p:cNvSpPr>
            <a:spLocks noGrp="1"/>
          </p:cNvSpPr>
          <p:nvPr>
            <p:ph type="sldNum" sz="quarter" idx="12"/>
          </p:nvPr>
        </p:nvSpPr>
        <p:spPr/>
        <p:txBody>
          <a:bodyPr/>
          <a:lstStyle/>
          <a:p>
            <a:pPr>
              <a:defRPr/>
            </a:pPr>
            <a:fld id="{34228E85-DC60-47B9-9281-6B592085173E}" type="slidenum">
              <a:rPr lang="en-US" altLang="en-US" smtClean="0"/>
              <a:pPr>
                <a:defRPr/>
              </a:pPr>
              <a:t>11</a:t>
            </a:fld>
            <a:endParaRPr lang="en-US" altLang="en-US" dirty="0"/>
          </a:p>
        </p:txBody>
      </p:sp>
      <p:sp>
        <p:nvSpPr>
          <p:cNvPr id="6" name="TextBox 5"/>
          <p:cNvSpPr txBox="1"/>
          <p:nvPr/>
        </p:nvSpPr>
        <p:spPr>
          <a:xfrm>
            <a:off x="1905000" y="180001"/>
            <a:ext cx="8458200" cy="646331"/>
          </a:xfrm>
          <a:prstGeom prst="rect">
            <a:avLst/>
          </a:prstGeom>
          <a:noFill/>
        </p:spPr>
        <p:txBody>
          <a:bodyPr wrap="square" rtlCol="0">
            <a:spAutoFit/>
          </a:bodyPr>
          <a:lstStyle/>
          <a:p>
            <a:pPr algn="ctr"/>
            <a:r>
              <a:rPr lang="en-CA" sz="3600" b="1" dirty="0" smtClean="0">
                <a:solidFill>
                  <a:srgbClr val="C00000"/>
                </a:solidFill>
                <a:latin typeface="Calibri" panose="020F0502020204030204" pitchFamily="34" charset="0"/>
                <a:cs typeface="Calibri" panose="020F0502020204030204" pitchFamily="34" charset="0"/>
              </a:rPr>
              <a:t>Mixing Height</a:t>
            </a:r>
            <a:endParaRPr lang="en-CA" sz="3600" b="1" dirty="0">
              <a:solidFill>
                <a:srgbClr val="C00000"/>
              </a:solidFill>
              <a:latin typeface="Calibri" panose="020F0502020204030204" pitchFamily="34" charset="0"/>
              <a:cs typeface="Calibri" panose="020F0502020204030204" pitchFamily="34" charset="0"/>
            </a:endParaRPr>
          </a:p>
        </p:txBody>
      </p:sp>
      <p:sp>
        <p:nvSpPr>
          <p:cNvPr id="7" name="Content Placeholder 2"/>
          <p:cNvSpPr txBox="1">
            <a:spLocks/>
          </p:cNvSpPr>
          <p:nvPr/>
        </p:nvSpPr>
        <p:spPr>
          <a:xfrm>
            <a:off x="364958" y="754062"/>
            <a:ext cx="4359442" cy="5646738"/>
          </a:xfrm>
          <a:prstGeom prst="rect">
            <a:avLst/>
          </a:prstGeom>
        </p:spPr>
        <p:txBody>
          <a:bodyPr>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173038" indent="-173038">
              <a:buFont typeface="Arial" panose="020B0604020202020204" pitchFamily="34" charset="0"/>
              <a:buChar char="•"/>
            </a:pPr>
            <a:r>
              <a:rPr lang="en-CA" sz="2800" b="1" kern="0" dirty="0" smtClean="0">
                <a:latin typeface="Calibri" panose="020F0502020204030204" pitchFamily="34" charset="0"/>
                <a:cs typeface="Calibri" panose="020F0502020204030204" pitchFamily="34" charset="0"/>
              </a:rPr>
              <a:t>Calculating the </a:t>
            </a:r>
            <a:r>
              <a:rPr lang="en-CA" sz="2800" b="1" kern="0" dirty="0" smtClean="0">
                <a:solidFill>
                  <a:srgbClr val="FF0000"/>
                </a:solidFill>
                <a:latin typeface="Calibri" panose="020F0502020204030204" pitchFamily="34" charset="0"/>
                <a:cs typeface="Calibri" panose="020F0502020204030204" pitchFamily="34" charset="0"/>
              </a:rPr>
              <a:t>afternoon</a:t>
            </a:r>
            <a:r>
              <a:rPr lang="en-CA" sz="2800" b="1" kern="0" dirty="0" smtClean="0">
                <a:latin typeface="Calibri" panose="020F0502020204030204" pitchFamily="34" charset="0"/>
                <a:cs typeface="Calibri" panose="020F0502020204030204" pitchFamily="34" charset="0"/>
              </a:rPr>
              <a:t> mixing height </a:t>
            </a:r>
          </a:p>
          <a:p>
            <a:pPr lvl="1"/>
            <a:r>
              <a:rPr lang="en-CA" sz="2400" b="1" kern="0" dirty="0" smtClean="0">
                <a:latin typeface="Calibri" panose="020F0502020204030204" pitchFamily="34" charset="0"/>
                <a:cs typeface="Calibri" panose="020F0502020204030204" pitchFamily="34" charset="0"/>
              </a:rPr>
              <a:t>Using the 00 UTC sounding if available</a:t>
            </a:r>
          </a:p>
          <a:p>
            <a:pPr marL="457200" lvl="1" indent="0">
              <a:buNone/>
            </a:pPr>
            <a:endParaRPr lang="en-CA" sz="2400" b="1" kern="0" dirty="0" smtClean="0">
              <a:latin typeface="Calibri" panose="020F0502020204030204" pitchFamily="34" charset="0"/>
              <a:cs typeface="Calibri" panose="020F0502020204030204" pitchFamily="34" charset="0"/>
            </a:endParaRPr>
          </a:p>
          <a:p>
            <a:pPr lvl="1"/>
            <a:r>
              <a:rPr lang="en-CA" sz="2400" b="1" kern="0" dirty="0" smtClean="0">
                <a:latin typeface="Calibri" panose="020F0502020204030204" pitchFamily="34" charset="0"/>
                <a:cs typeface="Calibri" panose="020F0502020204030204" pitchFamily="34" charset="0"/>
              </a:rPr>
              <a:t>Extend the temp profile to the max temp for the day (use forecast if earlier in the day)</a:t>
            </a:r>
          </a:p>
          <a:p>
            <a:pPr marL="457200" lvl="1" indent="0">
              <a:buNone/>
            </a:pPr>
            <a:endParaRPr lang="en-CA" sz="2400" b="1" kern="0" dirty="0" smtClean="0">
              <a:latin typeface="Calibri" panose="020F0502020204030204" pitchFamily="34" charset="0"/>
              <a:cs typeface="Calibri" panose="020F0502020204030204" pitchFamily="34" charset="0"/>
            </a:endParaRPr>
          </a:p>
          <a:p>
            <a:pPr lvl="1"/>
            <a:r>
              <a:rPr lang="en-CA" sz="2400" b="1" kern="0" dirty="0" smtClean="0">
                <a:latin typeface="Calibri" panose="020F0502020204030204" pitchFamily="34" charset="0"/>
                <a:cs typeface="Calibri" panose="020F0502020204030204" pitchFamily="34" charset="0"/>
              </a:rPr>
              <a:t>Follow a line using the dry adiabatic lapse rate until it intersects the temperature profile</a:t>
            </a:r>
            <a:endParaRPr lang="en-CA" sz="2400" b="1" kern="0" dirty="0">
              <a:latin typeface="Calibri" panose="020F0502020204030204" pitchFamily="34" charset="0"/>
              <a:cs typeface="Calibri" panose="020F0502020204030204" pitchFamily="34" charset="0"/>
            </a:endParaRPr>
          </a:p>
        </p:txBody>
      </p:sp>
      <p:pic>
        <p:nvPicPr>
          <p:cNvPr id="8" name="Picture 7"/>
          <p:cNvPicPr>
            <a:picLocks noChangeAspect="1"/>
          </p:cNvPicPr>
          <p:nvPr/>
        </p:nvPicPr>
        <p:blipFill>
          <a:blip r:embed="rId3"/>
          <a:stretch>
            <a:fillRect/>
          </a:stretch>
        </p:blipFill>
        <p:spPr>
          <a:xfrm>
            <a:off x="4867275" y="915056"/>
            <a:ext cx="7172325" cy="4867275"/>
          </a:xfrm>
          <a:prstGeom prst="rect">
            <a:avLst/>
          </a:prstGeom>
        </p:spPr>
      </p:pic>
    </p:spTree>
    <p:extLst>
      <p:ext uri="{BB962C8B-B14F-4D97-AF65-F5344CB8AC3E}">
        <p14:creationId xmlns:p14="http://schemas.microsoft.com/office/powerpoint/2010/main" val="3795690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altLang="en-US" smtClean="0"/>
              <a:t>WFBS S589 2022</a:t>
            </a:r>
            <a:endParaRPr lang="en-US" altLang="en-US" dirty="0"/>
          </a:p>
        </p:txBody>
      </p:sp>
      <p:sp>
        <p:nvSpPr>
          <p:cNvPr id="3" name="Slide Number Placeholder 2"/>
          <p:cNvSpPr>
            <a:spLocks noGrp="1"/>
          </p:cNvSpPr>
          <p:nvPr>
            <p:ph type="sldNum" sz="quarter" idx="12"/>
          </p:nvPr>
        </p:nvSpPr>
        <p:spPr/>
        <p:txBody>
          <a:bodyPr/>
          <a:lstStyle/>
          <a:p>
            <a:pPr>
              <a:defRPr/>
            </a:pPr>
            <a:fld id="{34228E85-DC60-47B9-9281-6B592085173E}" type="slidenum">
              <a:rPr lang="en-US" altLang="en-US" smtClean="0"/>
              <a:pPr>
                <a:defRPr/>
              </a:pPr>
              <a:t>12</a:t>
            </a:fld>
            <a:endParaRPr lang="en-US" altLang="en-US" dirty="0"/>
          </a:p>
        </p:txBody>
      </p:sp>
      <p:sp>
        <p:nvSpPr>
          <p:cNvPr id="6" name="TextBox 5"/>
          <p:cNvSpPr txBox="1"/>
          <p:nvPr/>
        </p:nvSpPr>
        <p:spPr>
          <a:xfrm>
            <a:off x="1905000" y="180001"/>
            <a:ext cx="8458200" cy="646331"/>
          </a:xfrm>
          <a:prstGeom prst="rect">
            <a:avLst/>
          </a:prstGeom>
          <a:noFill/>
        </p:spPr>
        <p:txBody>
          <a:bodyPr wrap="square" rtlCol="0">
            <a:spAutoFit/>
          </a:bodyPr>
          <a:lstStyle/>
          <a:p>
            <a:pPr algn="ctr"/>
            <a:r>
              <a:rPr lang="en-CA" sz="3600" b="1" dirty="0" smtClean="0">
                <a:solidFill>
                  <a:srgbClr val="C00000"/>
                </a:solidFill>
                <a:latin typeface="Calibri" panose="020F0502020204030204" pitchFamily="34" charset="0"/>
                <a:cs typeface="Calibri" panose="020F0502020204030204" pitchFamily="34" charset="0"/>
              </a:rPr>
              <a:t>Mixing Height</a:t>
            </a:r>
            <a:endParaRPr lang="en-CA" sz="3600" b="1" dirty="0">
              <a:solidFill>
                <a:srgbClr val="C00000"/>
              </a:solidFill>
              <a:latin typeface="Calibri" panose="020F0502020204030204" pitchFamily="34" charset="0"/>
              <a:cs typeface="Calibri" panose="020F0502020204030204" pitchFamily="34" charset="0"/>
            </a:endParaRPr>
          </a:p>
        </p:txBody>
      </p:sp>
      <p:sp>
        <p:nvSpPr>
          <p:cNvPr id="7" name="Content Placeholder 2"/>
          <p:cNvSpPr txBox="1">
            <a:spLocks/>
          </p:cNvSpPr>
          <p:nvPr/>
        </p:nvSpPr>
        <p:spPr>
          <a:xfrm>
            <a:off x="364958" y="754062"/>
            <a:ext cx="4359442" cy="5646738"/>
          </a:xfrm>
          <a:prstGeom prst="rect">
            <a:avLst/>
          </a:prstGeom>
        </p:spPr>
        <p:txBody>
          <a:bodyPr>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173038" indent="-173038">
              <a:buFont typeface="Arial" panose="020B0604020202020204" pitchFamily="34" charset="0"/>
              <a:buChar char="•"/>
            </a:pPr>
            <a:r>
              <a:rPr lang="en-CA" sz="2800" b="1" kern="0" dirty="0" smtClean="0">
                <a:latin typeface="Calibri" panose="020F0502020204030204" pitchFamily="34" charset="0"/>
                <a:cs typeface="Calibri" panose="020F0502020204030204" pitchFamily="34" charset="0"/>
              </a:rPr>
              <a:t>Estimating the </a:t>
            </a:r>
            <a:r>
              <a:rPr lang="en-CA" sz="2800" b="1" kern="0" dirty="0" smtClean="0">
                <a:solidFill>
                  <a:srgbClr val="FF0000"/>
                </a:solidFill>
                <a:latin typeface="Calibri" panose="020F0502020204030204" pitchFamily="34" charset="0"/>
                <a:cs typeface="Calibri" panose="020F0502020204030204" pitchFamily="34" charset="0"/>
              </a:rPr>
              <a:t>afternoon</a:t>
            </a:r>
            <a:r>
              <a:rPr lang="en-CA" sz="2800" b="1" kern="0" dirty="0" smtClean="0">
                <a:latin typeface="Calibri" panose="020F0502020204030204" pitchFamily="34" charset="0"/>
                <a:cs typeface="Calibri" panose="020F0502020204030204" pitchFamily="34" charset="0"/>
              </a:rPr>
              <a:t> mixing height </a:t>
            </a:r>
            <a:endParaRPr lang="en-CA" sz="2400" b="1" kern="0" dirty="0" smtClean="0">
              <a:latin typeface="Calibri" panose="020F0502020204030204" pitchFamily="34" charset="0"/>
              <a:cs typeface="Calibri" panose="020F0502020204030204" pitchFamily="34" charset="0"/>
            </a:endParaRPr>
          </a:p>
          <a:p>
            <a:pPr lvl="1"/>
            <a:r>
              <a:rPr lang="en-CA" sz="2400" b="1" kern="0" dirty="0" smtClean="0">
                <a:latin typeface="Calibri" panose="020F0502020204030204" pitchFamily="34" charset="0"/>
                <a:cs typeface="Calibri" panose="020F0502020204030204" pitchFamily="34" charset="0"/>
              </a:rPr>
              <a:t>Extend the temp profile to the forecast maximum temp for the day, or</a:t>
            </a:r>
          </a:p>
          <a:p>
            <a:pPr lvl="1"/>
            <a:endParaRPr lang="en-CA" sz="1200" b="1" kern="0" dirty="0" smtClean="0">
              <a:latin typeface="Calibri" panose="020F0502020204030204" pitchFamily="34" charset="0"/>
              <a:cs typeface="Calibri" panose="020F0502020204030204" pitchFamily="34" charset="0"/>
            </a:endParaRPr>
          </a:p>
          <a:p>
            <a:pPr lvl="1"/>
            <a:r>
              <a:rPr lang="en-CA" sz="2400" b="1" kern="0" dirty="0" smtClean="0">
                <a:latin typeface="Calibri" panose="020F0502020204030204" pitchFamily="34" charset="0"/>
                <a:cs typeface="Calibri" panose="020F0502020204030204" pitchFamily="34" charset="0"/>
              </a:rPr>
              <a:t>Using </a:t>
            </a:r>
            <a:r>
              <a:rPr lang="en-CA" sz="2400" b="1" kern="0" dirty="0">
                <a:latin typeface="Calibri" panose="020F0502020204030204" pitchFamily="34" charset="0"/>
                <a:cs typeface="Calibri" panose="020F0502020204030204" pitchFamily="34" charset="0"/>
              </a:rPr>
              <a:t>the 00 UTC sounding if available</a:t>
            </a:r>
          </a:p>
          <a:p>
            <a:pPr marL="457200" lvl="1" indent="0">
              <a:buNone/>
            </a:pPr>
            <a:endParaRPr lang="en-CA" sz="1100" b="1" kern="0" dirty="0" smtClean="0">
              <a:latin typeface="Calibri" panose="020F0502020204030204" pitchFamily="34" charset="0"/>
              <a:cs typeface="Calibri" panose="020F0502020204030204" pitchFamily="34" charset="0"/>
            </a:endParaRPr>
          </a:p>
          <a:p>
            <a:pPr lvl="1"/>
            <a:r>
              <a:rPr lang="en-CA" sz="2400" b="1" kern="0" dirty="0" smtClean="0">
                <a:latin typeface="Calibri" panose="020F0502020204030204" pitchFamily="34" charset="0"/>
                <a:cs typeface="Calibri" panose="020F0502020204030204" pitchFamily="34" charset="0"/>
              </a:rPr>
              <a:t>Follow a line using the dry adiabatic lapse rate until it intersects the temperature profile (</a:t>
            </a:r>
            <a:r>
              <a:rPr lang="en-CA" sz="2400" b="1" kern="0" dirty="0" smtClean="0">
                <a:solidFill>
                  <a:srgbClr val="FF0000"/>
                </a:solidFill>
                <a:latin typeface="Calibri" panose="020F0502020204030204" pitchFamily="34" charset="0"/>
                <a:cs typeface="Calibri" panose="020F0502020204030204" pitchFamily="34" charset="0"/>
              </a:rPr>
              <a:t>assuming air is dry throughout this layer</a:t>
            </a:r>
            <a:r>
              <a:rPr lang="en-CA" sz="2400" b="1" kern="0" dirty="0" smtClean="0">
                <a:latin typeface="Calibri" panose="020F0502020204030204" pitchFamily="34" charset="0"/>
                <a:cs typeface="Calibri" panose="020F0502020204030204" pitchFamily="34" charset="0"/>
              </a:rPr>
              <a:t>)</a:t>
            </a:r>
            <a:endParaRPr lang="en-CA" sz="2400" b="1" kern="0" dirty="0">
              <a:latin typeface="Calibri" panose="020F0502020204030204" pitchFamily="34" charset="0"/>
              <a:cs typeface="Calibri" panose="020F0502020204030204" pitchFamily="34" charset="0"/>
            </a:endParaRPr>
          </a:p>
        </p:txBody>
      </p:sp>
      <p:pic>
        <p:nvPicPr>
          <p:cNvPr id="8" name="Picture 7"/>
          <p:cNvPicPr>
            <a:picLocks noChangeAspect="1"/>
          </p:cNvPicPr>
          <p:nvPr/>
        </p:nvPicPr>
        <p:blipFill>
          <a:blip r:embed="rId3"/>
          <a:stretch>
            <a:fillRect/>
          </a:stretch>
        </p:blipFill>
        <p:spPr>
          <a:xfrm>
            <a:off x="4867275" y="915056"/>
            <a:ext cx="7172325" cy="4867275"/>
          </a:xfrm>
          <a:prstGeom prst="rect">
            <a:avLst/>
          </a:prstGeom>
        </p:spPr>
      </p:pic>
    </p:spTree>
    <p:extLst>
      <p:ext uri="{BB962C8B-B14F-4D97-AF65-F5344CB8AC3E}">
        <p14:creationId xmlns:p14="http://schemas.microsoft.com/office/powerpoint/2010/main" val="21770805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altLang="en-US" smtClean="0"/>
              <a:t>WFBS S589 2022</a:t>
            </a:r>
            <a:endParaRPr lang="en-US" altLang="en-US" dirty="0"/>
          </a:p>
        </p:txBody>
      </p:sp>
      <p:sp>
        <p:nvSpPr>
          <p:cNvPr id="3" name="Slide Number Placeholder 2"/>
          <p:cNvSpPr>
            <a:spLocks noGrp="1"/>
          </p:cNvSpPr>
          <p:nvPr>
            <p:ph type="sldNum" sz="quarter" idx="12"/>
          </p:nvPr>
        </p:nvSpPr>
        <p:spPr/>
        <p:txBody>
          <a:bodyPr/>
          <a:lstStyle/>
          <a:p>
            <a:pPr>
              <a:defRPr/>
            </a:pPr>
            <a:fld id="{34228E85-DC60-47B9-9281-6B592085173E}" type="slidenum">
              <a:rPr lang="en-US" altLang="en-US" smtClean="0"/>
              <a:pPr>
                <a:defRPr/>
              </a:pPr>
              <a:t>13</a:t>
            </a:fld>
            <a:endParaRPr lang="en-US" altLang="en-US" dirty="0"/>
          </a:p>
        </p:txBody>
      </p:sp>
      <p:sp>
        <p:nvSpPr>
          <p:cNvPr id="6" name="TextBox 5"/>
          <p:cNvSpPr txBox="1"/>
          <p:nvPr/>
        </p:nvSpPr>
        <p:spPr>
          <a:xfrm>
            <a:off x="1905000" y="180001"/>
            <a:ext cx="8458200" cy="646331"/>
          </a:xfrm>
          <a:prstGeom prst="rect">
            <a:avLst/>
          </a:prstGeom>
          <a:noFill/>
        </p:spPr>
        <p:txBody>
          <a:bodyPr wrap="square" rtlCol="0">
            <a:spAutoFit/>
          </a:bodyPr>
          <a:lstStyle/>
          <a:p>
            <a:pPr algn="ctr"/>
            <a:r>
              <a:rPr lang="en-CA" sz="3600" b="1" dirty="0" smtClean="0">
                <a:solidFill>
                  <a:srgbClr val="C00000"/>
                </a:solidFill>
                <a:latin typeface="Calibri" panose="020F0502020204030204" pitchFamily="34" charset="0"/>
                <a:cs typeface="Calibri" panose="020F0502020204030204" pitchFamily="34" charset="0"/>
              </a:rPr>
              <a:t>Transport Winds</a:t>
            </a:r>
            <a:endParaRPr lang="en-CA" sz="3600" b="1" dirty="0">
              <a:solidFill>
                <a:srgbClr val="C00000"/>
              </a:solidFill>
              <a:latin typeface="Calibri" panose="020F0502020204030204" pitchFamily="34" charset="0"/>
              <a:cs typeface="Calibri" panose="020F0502020204030204" pitchFamily="34" charset="0"/>
            </a:endParaRPr>
          </a:p>
        </p:txBody>
      </p:sp>
      <p:sp>
        <p:nvSpPr>
          <p:cNvPr id="7" name="Content Placeholder 6"/>
          <p:cNvSpPr txBox="1">
            <a:spLocks/>
          </p:cNvSpPr>
          <p:nvPr/>
        </p:nvSpPr>
        <p:spPr>
          <a:xfrm>
            <a:off x="381000" y="838200"/>
            <a:ext cx="4953000" cy="4351338"/>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173038" indent="-173038">
              <a:buFont typeface="Arial" panose="020B0604020202020204" pitchFamily="34" charset="0"/>
              <a:buChar char="•"/>
            </a:pPr>
            <a:r>
              <a:rPr lang="en-CA" sz="2800" b="1" kern="0" dirty="0" smtClean="0">
                <a:latin typeface="Calibri" panose="020F0502020204030204" pitchFamily="34" charset="0"/>
                <a:cs typeface="Calibri" panose="020F0502020204030204" pitchFamily="34" charset="0"/>
              </a:rPr>
              <a:t>Important factor in smoke management forecasts</a:t>
            </a:r>
          </a:p>
          <a:p>
            <a:pPr marL="173038" indent="-173038">
              <a:buFont typeface="Arial" panose="020B0604020202020204" pitchFamily="34" charset="0"/>
              <a:buChar char="•"/>
            </a:pPr>
            <a:endParaRPr lang="en-CA" sz="2800" b="1" kern="0" dirty="0" smtClean="0">
              <a:latin typeface="Calibri" panose="020F0502020204030204" pitchFamily="34" charset="0"/>
              <a:cs typeface="Calibri" panose="020F0502020204030204" pitchFamily="34" charset="0"/>
            </a:endParaRPr>
          </a:p>
          <a:p>
            <a:pPr marL="173038" indent="-173038">
              <a:buFont typeface="Arial" panose="020B0604020202020204" pitchFamily="34" charset="0"/>
              <a:buChar char="•"/>
            </a:pPr>
            <a:r>
              <a:rPr lang="en-CA" sz="2800" b="1" kern="0" dirty="0" smtClean="0">
                <a:latin typeface="Calibri" panose="020F0502020204030204" pitchFamily="34" charset="0"/>
                <a:cs typeface="Calibri" panose="020F0502020204030204" pitchFamily="34" charset="0"/>
              </a:rPr>
              <a:t>The </a:t>
            </a:r>
            <a:r>
              <a:rPr lang="en-CA" sz="2800" b="1" kern="0" dirty="0" smtClean="0">
                <a:solidFill>
                  <a:srgbClr val="FF0000"/>
                </a:solidFill>
                <a:latin typeface="Calibri" panose="020F0502020204030204" pitchFamily="34" charset="0"/>
                <a:cs typeface="Calibri" panose="020F0502020204030204" pitchFamily="34" charset="0"/>
              </a:rPr>
              <a:t>average</a:t>
            </a:r>
            <a:r>
              <a:rPr lang="en-CA" sz="2800" b="1" kern="0" dirty="0" smtClean="0">
                <a:latin typeface="Calibri" panose="020F0502020204030204" pitchFamily="34" charset="0"/>
                <a:cs typeface="Calibri" panose="020F0502020204030204" pitchFamily="34" charset="0"/>
              </a:rPr>
              <a:t> speed and direction of all winds in the mixing layer</a:t>
            </a:r>
          </a:p>
          <a:p>
            <a:pPr marL="173038" indent="-173038">
              <a:buFont typeface="Arial" panose="020B0604020202020204" pitchFamily="34" charset="0"/>
              <a:buChar char="•"/>
            </a:pPr>
            <a:endParaRPr lang="en-CA" sz="2800" b="1" kern="0" dirty="0" smtClean="0">
              <a:latin typeface="Calibri" panose="020F0502020204030204" pitchFamily="34" charset="0"/>
              <a:cs typeface="Calibri" panose="020F0502020204030204" pitchFamily="34" charset="0"/>
            </a:endParaRPr>
          </a:p>
          <a:p>
            <a:pPr marL="173038" indent="-173038">
              <a:buFont typeface="Arial" panose="020B0604020202020204" pitchFamily="34" charset="0"/>
              <a:buChar char="•"/>
            </a:pPr>
            <a:r>
              <a:rPr lang="en-CA" sz="2800" b="1" kern="0" dirty="0" smtClean="0">
                <a:latin typeface="Calibri" panose="020F0502020204030204" pitchFamily="34" charset="0"/>
                <a:cs typeface="Calibri" panose="020F0502020204030204" pitchFamily="34" charset="0"/>
              </a:rPr>
              <a:t>Used to predict horizontal smoke dispersion</a:t>
            </a:r>
          </a:p>
          <a:p>
            <a:endParaRPr lang="en-CA" sz="2800" b="1" kern="0" dirty="0">
              <a:latin typeface="Calibri" panose="020F0502020204030204" pitchFamily="34" charset="0"/>
              <a:cs typeface="Calibri" panose="020F0502020204030204" pitchFamily="34" charset="0"/>
            </a:endParaRPr>
          </a:p>
        </p:txBody>
      </p:sp>
      <p:pic>
        <p:nvPicPr>
          <p:cNvPr id="8" name="Picture 7"/>
          <p:cNvPicPr>
            <a:picLocks noChangeAspect="1"/>
          </p:cNvPicPr>
          <p:nvPr/>
        </p:nvPicPr>
        <p:blipFill>
          <a:blip r:embed="rId3"/>
          <a:stretch>
            <a:fillRect/>
          </a:stretch>
        </p:blipFill>
        <p:spPr>
          <a:xfrm>
            <a:off x="4916237" y="1059551"/>
            <a:ext cx="6196263" cy="4692837"/>
          </a:xfrm>
          <a:prstGeom prst="rect">
            <a:avLst/>
          </a:prstGeom>
        </p:spPr>
      </p:pic>
    </p:spTree>
    <p:extLst>
      <p:ext uri="{BB962C8B-B14F-4D97-AF65-F5344CB8AC3E}">
        <p14:creationId xmlns:p14="http://schemas.microsoft.com/office/powerpoint/2010/main" val="11099606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altLang="en-US" smtClean="0"/>
              <a:t>WFBS S589 2022</a:t>
            </a:r>
            <a:endParaRPr lang="en-US" altLang="en-US" dirty="0"/>
          </a:p>
        </p:txBody>
      </p:sp>
      <p:sp>
        <p:nvSpPr>
          <p:cNvPr id="3" name="Slide Number Placeholder 2"/>
          <p:cNvSpPr>
            <a:spLocks noGrp="1"/>
          </p:cNvSpPr>
          <p:nvPr>
            <p:ph type="sldNum" sz="quarter" idx="12"/>
          </p:nvPr>
        </p:nvSpPr>
        <p:spPr/>
        <p:txBody>
          <a:bodyPr/>
          <a:lstStyle/>
          <a:p>
            <a:pPr>
              <a:defRPr/>
            </a:pPr>
            <a:fld id="{34228E85-DC60-47B9-9281-6B592085173E}" type="slidenum">
              <a:rPr lang="en-US" altLang="en-US" smtClean="0"/>
              <a:pPr>
                <a:defRPr/>
              </a:pPr>
              <a:t>14</a:t>
            </a:fld>
            <a:endParaRPr lang="en-US" altLang="en-US" dirty="0"/>
          </a:p>
        </p:txBody>
      </p:sp>
      <p:sp>
        <p:nvSpPr>
          <p:cNvPr id="6" name="TextBox 5"/>
          <p:cNvSpPr txBox="1"/>
          <p:nvPr/>
        </p:nvSpPr>
        <p:spPr>
          <a:xfrm>
            <a:off x="2209800" y="2160001"/>
            <a:ext cx="7772400" cy="707886"/>
          </a:xfrm>
          <a:prstGeom prst="rect">
            <a:avLst/>
          </a:prstGeom>
          <a:noFill/>
        </p:spPr>
        <p:txBody>
          <a:bodyPr wrap="square" rtlCol="0">
            <a:spAutoFit/>
          </a:bodyPr>
          <a:lstStyle/>
          <a:p>
            <a:pPr algn="ctr"/>
            <a:r>
              <a:rPr lang="en-CA" sz="4000" b="1" dirty="0" smtClean="0">
                <a:solidFill>
                  <a:srgbClr val="0066CC"/>
                </a:solidFill>
                <a:latin typeface="Corbel" panose="020B0503020204020204" pitchFamily="34" charset="0"/>
                <a:cs typeface="Arial" panose="020B0604020202020204" pitchFamily="34" charset="0"/>
              </a:rPr>
              <a:t>Venting Exercise </a:t>
            </a:r>
            <a:endParaRPr lang="en-CA" sz="4000" b="1" dirty="0">
              <a:solidFill>
                <a:srgbClr val="0066CC"/>
              </a:solidFill>
              <a:latin typeface="Corbel" panose="020B0503020204020204" pitchFamily="34" charset="0"/>
              <a:cs typeface="Arial" panose="020B0604020202020204" pitchFamily="34" charset="0"/>
            </a:endParaRPr>
          </a:p>
        </p:txBody>
      </p:sp>
    </p:spTree>
    <p:extLst>
      <p:ext uri="{BB962C8B-B14F-4D97-AF65-F5344CB8AC3E}">
        <p14:creationId xmlns:p14="http://schemas.microsoft.com/office/powerpoint/2010/main" val="35447748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altLang="en-US" smtClean="0"/>
              <a:t>WFBS S589 2022</a:t>
            </a:r>
            <a:endParaRPr lang="en-US" altLang="en-US" dirty="0"/>
          </a:p>
        </p:txBody>
      </p:sp>
      <p:sp>
        <p:nvSpPr>
          <p:cNvPr id="3" name="Slide Number Placeholder 2"/>
          <p:cNvSpPr>
            <a:spLocks noGrp="1"/>
          </p:cNvSpPr>
          <p:nvPr>
            <p:ph type="sldNum" sz="quarter" idx="12"/>
          </p:nvPr>
        </p:nvSpPr>
        <p:spPr/>
        <p:txBody>
          <a:bodyPr/>
          <a:lstStyle/>
          <a:p>
            <a:pPr>
              <a:defRPr/>
            </a:pPr>
            <a:fld id="{34228E85-DC60-47B9-9281-6B592085173E}" type="slidenum">
              <a:rPr lang="en-US" altLang="en-US" smtClean="0"/>
              <a:pPr>
                <a:defRPr/>
              </a:pPr>
              <a:t>15</a:t>
            </a:fld>
            <a:endParaRPr lang="en-US" altLang="en-US" dirty="0"/>
          </a:p>
        </p:txBody>
      </p:sp>
      <p:sp>
        <p:nvSpPr>
          <p:cNvPr id="6" name="TextBox 5"/>
          <p:cNvSpPr txBox="1"/>
          <p:nvPr/>
        </p:nvSpPr>
        <p:spPr>
          <a:xfrm>
            <a:off x="1905000" y="180001"/>
            <a:ext cx="8458200" cy="646331"/>
          </a:xfrm>
          <a:prstGeom prst="rect">
            <a:avLst/>
          </a:prstGeom>
          <a:noFill/>
        </p:spPr>
        <p:txBody>
          <a:bodyPr wrap="square" rtlCol="0">
            <a:spAutoFit/>
          </a:bodyPr>
          <a:lstStyle/>
          <a:p>
            <a:pPr algn="ctr"/>
            <a:r>
              <a:rPr lang="en-CA" sz="3600" b="1" dirty="0" smtClean="0">
                <a:solidFill>
                  <a:srgbClr val="C00000"/>
                </a:solidFill>
                <a:latin typeface="Calibri" panose="020F0502020204030204" pitchFamily="34" charset="0"/>
                <a:cs typeface="Calibri" panose="020F0502020204030204" pitchFamily="34" charset="0"/>
              </a:rPr>
              <a:t>Venting Exercise</a:t>
            </a:r>
            <a:endParaRPr lang="en-CA" sz="3600" b="1" dirty="0">
              <a:solidFill>
                <a:srgbClr val="C00000"/>
              </a:solidFill>
              <a:latin typeface="Calibri" panose="020F0502020204030204" pitchFamily="34" charset="0"/>
              <a:cs typeface="Calibri" panose="020F0502020204030204" pitchFamily="34" charset="0"/>
            </a:endParaRPr>
          </a:p>
        </p:txBody>
      </p:sp>
      <p:sp>
        <p:nvSpPr>
          <p:cNvPr id="7" name="Content Placeholder 6"/>
          <p:cNvSpPr txBox="1">
            <a:spLocks/>
          </p:cNvSpPr>
          <p:nvPr/>
        </p:nvSpPr>
        <p:spPr>
          <a:xfrm>
            <a:off x="2791326" y="1825625"/>
            <a:ext cx="8562474" cy="4351338"/>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173038" indent="-173038">
              <a:buFont typeface="Arial" panose="020B0604020202020204" pitchFamily="34" charset="0"/>
              <a:buChar char="•"/>
            </a:pPr>
            <a:r>
              <a:rPr lang="en-CA" sz="2800" b="1" kern="0" dirty="0" smtClean="0">
                <a:latin typeface="Calibri" panose="020F0502020204030204" pitchFamily="34" charset="0"/>
                <a:cs typeface="Calibri" panose="020F0502020204030204" pitchFamily="34" charset="0"/>
              </a:rPr>
              <a:t>Required</a:t>
            </a:r>
          </a:p>
          <a:p>
            <a:endParaRPr lang="en-CA" sz="2400" b="1" kern="0" dirty="0" smtClean="0">
              <a:latin typeface="Calibri" panose="020F0502020204030204" pitchFamily="34" charset="0"/>
              <a:cs typeface="Calibri" panose="020F0502020204030204" pitchFamily="34" charset="0"/>
            </a:endParaRPr>
          </a:p>
          <a:p>
            <a:pPr lvl="1"/>
            <a:r>
              <a:rPr lang="en-CA" sz="2400" b="1" kern="0" dirty="0" smtClean="0">
                <a:latin typeface="Calibri" panose="020F0502020204030204" pitchFamily="34" charset="0"/>
                <a:cs typeface="Calibri" panose="020F0502020204030204" pitchFamily="34" charset="0"/>
              </a:rPr>
              <a:t>WFBS spreadsheet</a:t>
            </a:r>
          </a:p>
          <a:p>
            <a:pPr marL="457200" lvl="1" indent="0">
              <a:buFontTx/>
              <a:buNone/>
            </a:pPr>
            <a:endParaRPr lang="en-CA" sz="2400" b="1" kern="0" dirty="0" smtClean="0">
              <a:latin typeface="Calibri" panose="020F0502020204030204" pitchFamily="34" charset="0"/>
              <a:cs typeface="Calibri" panose="020F0502020204030204" pitchFamily="34" charset="0"/>
            </a:endParaRPr>
          </a:p>
          <a:p>
            <a:pPr lvl="1"/>
            <a:r>
              <a:rPr lang="en-CA" sz="2400" b="1" kern="0" dirty="0" smtClean="0">
                <a:latin typeface="Calibri" panose="020F0502020204030204" pitchFamily="34" charset="0"/>
                <a:cs typeface="Calibri" panose="020F0502020204030204" pitchFamily="34" charset="0"/>
              </a:rPr>
              <a:t>Blank Thermodynamic diagram</a:t>
            </a:r>
            <a:endParaRPr lang="en-CA" sz="2400" b="1" kern="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816247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altLang="en-US" smtClean="0"/>
              <a:t>WFBS S589 2022</a:t>
            </a:r>
            <a:endParaRPr lang="en-US" altLang="en-US" dirty="0"/>
          </a:p>
        </p:txBody>
      </p:sp>
      <p:sp>
        <p:nvSpPr>
          <p:cNvPr id="3" name="Slide Number Placeholder 2"/>
          <p:cNvSpPr>
            <a:spLocks noGrp="1"/>
          </p:cNvSpPr>
          <p:nvPr>
            <p:ph type="sldNum" sz="quarter" idx="12"/>
          </p:nvPr>
        </p:nvSpPr>
        <p:spPr/>
        <p:txBody>
          <a:bodyPr/>
          <a:lstStyle/>
          <a:p>
            <a:pPr>
              <a:defRPr/>
            </a:pPr>
            <a:fld id="{34228E85-DC60-47B9-9281-6B592085173E}" type="slidenum">
              <a:rPr lang="en-US" altLang="en-US" smtClean="0"/>
              <a:pPr>
                <a:defRPr/>
              </a:pPr>
              <a:t>16</a:t>
            </a:fld>
            <a:endParaRPr lang="en-US" altLang="en-US" dirty="0"/>
          </a:p>
        </p:txBody>
      </p:sp>
      <p:sp>
        <p:nvSpPr>
          <p:cNvPr id="6" name="TextBox 5"/>
          <p:cNvSpPr txBox="1"/>
          <p:nvPr/>
        </p:nvSpPr>
        <p:spPr>
          <a:xfrm>
            <a:off x="1905000" y="180001"/>
            <a:ext cx="8458200" cy="646331"/>
          </a:xfrm>
          <a:prstGeom prst="rect">
            <a:avLst/>
          </a:prstGeom>
          <a:noFill/>
        </p:spPr>
        <p:txBody>
          <a:bodyPr wrap="square" rtlCol="0">
            <a:spAutoFit/>
          </a:bodyPr>
          <a:lstStyle/>
          <a:p>
            <a:pPr algn="ctr"/>
            <a:r>
              <a:rPr lang="en-CA" sz="3600" b="1" dirty="0" smtClean="0">
                <a:solidFill>
                  <a:srgbClr val="C00000"/>
                </a:solidFill>
                <a:latin typeface="Calibri" panose="020F0502020204030204" pitchFamily="34" charset="0"/>
                <a:cs typeface="Calibri" panose="020F0502020204030204" pitchFamily="34" charset="0"/>
              </a:rPr>
              <a:t>WFBS Spreadsheet</a:t>
            </a:r>
            <a:endParaRPr lang="en-CA" sz="3600" b="1" dirty="0">
              <a:solidFill>
                <a:srgbClr val="C00000"/>
              </a:solidFill>
              <a:latin typeface="Calibri" panose="020F0502020204030204" pitchFamily="34" charset="0"/>
              <a:cs typeface="Calibri" panose="020F0502020204030204" pitchFamily="34" charset="0"/>
            </a:endParaRPr>
          </a:p>
        </p:txBody>
      </p:sp>
      <p:pic>
        <p:nvPicPr>
          <p:cNvPr id="7" name="Content Placeholder 5"/>
          <p:cNvPicPr>
            <a:picLocks noChangeAspect="1"/>
          </p:cNvPicPr>
          <p:nvPr/>
        </p:nvPicPr>
        <p:blipFill>
          <a:blip r:embed="rId3"/>
          <a:stretch>
            <a:fillRect/>
          </a:stretch>
        </p:blipFill>
        <p:spPr>
          <a:xfrm>
            <a:off x="3096968" y="969343"/>
            <a:ext cx="5649990" cy="4890091"/>
          </a:xfrm>
          <a:prstGeom prst="rect">
            <a:avLst/>
          </a:prstGeom>
        </p:spPr>
      </p:pic>
      <p:sp>
        <p:nvSpPr>
          <p:cNvPr id="8" name="Left Arrow 7"/>
          <p:cNvSpPr/>
          <p:nvPr/>
        </p:nvSpPr>
        <p:spPr>
          <a:xfrm>
            <a:off x="8746958" y="3176395"/>
            <a:ext cx="1792705" cy="443041"/>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9128323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altLang="en-US" smtClean="0"/>
              <a:t>WFBS S589 2022</a:t>
            </a:r>
            <a:endParaRPr lang="en-US" altLang="en-US" dirty="0"/>
          </a:p>
        </p:txBody>
      </p:sp>
      <p:sp>
        <p:nvSpPr>
          <p:cNvPr id="3" name="Slide Number Placeholder 2"/>
          <p:cNvSpPr>
            <a:spLocks noGrp="1"/>
          </p:cNvSpPr>
          <p:nvPr>
            <p:ph type="sldNum" sz="quarter" idx="12"/>
          </p:nvPr>
        </p:nvSpPr>
        <p:spPr/>
        <p:txBody>
          <a:bodyPr/>
          <a:lstStyle/>
          <a:p>
            <a:pPr>
              <a:defRPr/>
            </a:pPr>
            <a:fld id="{34228E85-DC60-47B9-9281-6B592085173E}" type="slidenum">
              <a:rPr lang="en-US" altLang="en-US" smtClean="0"/>
              <a:pPr>
                <a:defRPr/>
              </a:pPr>
              <a:t>17</a:t>
            </a:fld>
            <a:endParaRPr lang="en-US" altLang="en-US" dirty="0"/>
          </a:p>
        </p:txBody>
      </p:sp>
      <p:sp>
        <p:nvSpPr>
          <p:cNvPr id="6" name="TextBox 5"/>
          <p:cNvSpPr txBox="1"/>
          <p:nvPr/>
        </p:nvSpPr>
        <p:spPr>
          <a:xfrm>
            <a:off x="1905000" y="180001"/>
            <a:ext cx="8458200" cy="646331"/>
          </a:xfrm>
          <a:prstGeom prst="rect">
            <a:avLst/>
          </a:prstGeom>
          <a:noFill/>
        </p:spPr>
        <p:txBody>
          <a:bodyPr wrap="square" rtlCol="0">
            <a:spAutoFit/>
          </a:bodyPr>
          <a:lstStyle/>
          <a:p>
            <a:pPr algn="ctr"/>
            <a:r>
              <a:rPr lang="en-CA" sz="3600" b="1" dirty="0" smtClean="0">
                <a:solidFill>
                  <a:srgbClr val="C00000"/>
                </a:solidFill>
                <a:latin typeface="Calibri" panose="020F0502020204030204" pitchFamily="34" charset="0"/>
                <a:cs typeface="Calibri" panose="020F0502020204030204" pitchFamily="34" charset="0"/>
              </a:rPr>
              <a:t>WFBS Spreadsheet</a:t>
            </a:r>
            <a:endParaRPr lang="en-CA" sz="3600" b="1" dirty="0">
              <a:solidFill>
                <a:srgbClr val="C00000"/>
              </a:solidFill>
              <a:latin typeface="Calibri" panose="020F0502020204030204" pitchFamily="34" charset="0"/>
              <a:cs typeface="Calibri" panose="020F0502020204030204" pitchFamily="34" charset="0"/>
            </a:endParaRPr>
          </a:p>
        </p:txBody>
      </p:sp>
      <p:pic>
        <p:nvPicPr>
          <p:cNvPr id="7" name="Content Placeholder 7"/>
          <p:cNvPicPr>
            <a:picLocks noChangeAspect="1"/>
          </p:cNvPicPr>
          <p:nvPr/>
        </p:nvPicPr>
        <p:blipFill>
          <a:blip r:embed="rId3"/>
          <a:stretch>
            <a:fillRect/>
          </a:stretch>
        </p:blipFill>
        <p:spPr>
          <a:xfrm>
            <a:off x="1676108" y="1227821"/>
            <a:ext cx="6204344" cy="4351338"/>
          </a:xfrm>
          <a:prstGeom prst="rect">
            <a:avLst/>
          </a:prstGeom>
        </p:spPr>
      </p:pic>
      <p:sp>
        <p:nvSpPr>
          <p:cNvPr id="8" name="Left Arrow 7"/>
          <p:cNvSpPr/>
          <p:nvPr/>
        </p:nvSpPr>
        <p:spPr>
          <a:xfrm>
            <a:off x="7503695" y="3029957"/>
            <a:ext cx="1792705" cy="443041"/>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5353854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altLang="en-US" smtClean="0"/>
              <a:t>WFBS S589 2022</a:t>
            </a:r>
            <a:endParaRPr lang="en-US" altLang="en-US" dirty="0"/>
          </a:p>
        </p:txBody>
      </p:sp>
      <p:sp>
        <p:nvSpPr>
          <p:cNvPr id="3" name="Slide Number Placeholder 2"/>
          <p:cNvSpPr>
            <a:spLocks noGrp="1"/>
          </p:cNvSpPr>
          <p:nvPr>
            <p:ph type="sldNum" sz="quarter" idx="12"/>
          </p:nvPr>
        </p:nvSpPr>
        <p:spPr/>
        <p:txBody>
          <a:bodyPr/>
          <a:lstStyle/>
          <a:p>
            <a:pPr>
              <a:defRPr/>
            </a:pPr>
            <a:fld id="{34228E85-DC60-47B9-9281-6B592085173E}" type="slidenum">
              <a:rPr lang="en-US" altLang="en-US" smtClean="0"/>
              <a:pPr>
                <a:defRPr/>
              </a:pPr>
              <a:t>18</a:t>
            </a:fld>
            <a:endParaRPr lang="en-US" altLang="en-US" dirty="0"/>
          </a:p>
        </p:txBody>
      </p:sp>
      <p:sp>
        <p:nvSpPr>
          <p:cNvPr id="6" name="TextBox 5"/>
          <p:cNvSpPr txBox="1"/>
          <p:nvPr/>
        </p:nvSpPr>
        <p:spPr>
          <a:xfrm>
            <a:off x="1905000" y="180001"/>
            <a:ext cx="8458200" cy="646331"/>
          </a:xfrm>
          <a:prstGeom prst="rect">
            <a:avLst/>
          </a:prstGeom>
          <a:noFill/>
        </p:spPr>
        <p:txBody>
          <a:bodyPr wrap="square" rtlCol="0">
            <a:spAutoFit/>
          </a:bodyPr>
          <a:lstStyle/>
          <a:p>
            <a:pPr algn="ctr"/>
            <a:r>
              <a:rPr lang="en-CA" sz="3600" b="1" dirty="0" smtClean="0">
                <a:solidFill>
                  <a:srgbClr val="C00000"/>
                </a:solidFill>
                <a:latin typeface="Calibri" panose="020F0502020204030204" pitchFamily="34" charset="0"/>
                <a:cs typeface="Calibri" panose="020F0502020204030204" pitchFamily="34" charset="0"/>
              </a:rPr>
              <a:t>Thermodynamic (</a:t>
            </a:r>
            <a:r>
              <a:rPr lang="en-CA" sz="3600" b="1" dirty="0" err="1" smtClean="0">
                <a:solidFill>
                  <a:srgbClr val="C00000"/>
                </a:solidFill>
                <a:latin typeface="Calibri" panose="020F0502020204030204" pitchFamily="34" charset="0"/>
                <a:cs typeface="Calibri" panose="020F0502020204030204" pitchFamily="34" charset="0"/>
              </a:rPr>
              <a:t>Stuve</a:t>
            </a:r>
            <a:r>
              <a:rPr lang="en-CA" sz="3600" b="1" dirty="0" smtClean="0">
                <a:solidFill>
                  <a:srgbClr val="C00000"/>
                </a:solidFill>
                <a:latin typeface="Calibri" panose="020F0502020204030204" pitchFamily="34" charset="0"/>
                <a:cs typeface="Calibri" panose="020F0502020204030204" pitchFamily="34" charset="0"/>
              </a:rPr>
              <a:t>) diagram</a:t>
            </a:r>
            <a:endParaRPr lang="en-CA" sz="3600" b="1" dirty="0">
              <a:solidFill>
                <a:srgbClr val="C00000"/>
              </a:solidFill>
              <a:latin typeface="Calibri" panose="020F0502020204030204" pitchFamily="34" charset="0"/>
              <a:cs typeface="Calibri" panose="020F0502020204030204" pitchFamily="34" charset="0"/>
            </a:endParaRPr>
          </a:p>
        </p:txBody>
      </p:sp>
      <p:pic>
        <p:nvPicPr>
          <p:cNvPr id="7" name="Picture 6"/>
          <p:cNvPicPr>
            <a:picLocks noChangeAspect="1"/>
          </p:cNvPicPr>
          <p:nvPr/>
        </p:nvPicPr>
        <p:blipFill>
          <a:blip r:embed="rId3"/>
          <a:stretch>
            <a:fillRect/>
          </a:stretch>
        </p:blipFill>
        <p:spPr>
          <a:xfrm>
            <a:off x="7108825" y="701297"/>
            <a:ext cx="4371975" cy="5672138"/>
          </a:xfrm>
          <a:prstGeom prst="rect">
            <a:avLst/>
          </a:prstGeom>
        </p:spPr>
      </p:pic>
      <p:sp>
        <p:nvSpPr>
          <p:cNvPr id="8" name="TextBox 7"/>
          <p:cNvSpPr txBox="1"/>
          <p:nvPr/>
        </p:nvSpPr>
        <p:spPr>
          <a:xfrm>
            <a:off x="228600" y="882908"/>
            <a:ext cx="6819437" cy="4832092"/>
          </a:xfrm>
          <a:prstGeom prst="rect">
            <a:avLst/>
          </a:prstGeom>
          <a:noFill/>
        </p:spPr>
        <p:txBody>
          <a:bodyPr wrap="square" rtlCol="0">
            <a:spAutoFit/>
          </a:bodyPr>
          <a:lstStyle/>
          <a:p>
            <a:pPr marL="173038" indent="-173038">
              <a:buFont typeface="Arial" panose="020B0604020202020204" pitchFamily="34" charset="0"/>
              <a:buChar char="•"/>
            </a:pPr>
            <a:r>
              <a:rPr lang="en-CA" sz="2800" b="1" dirty="0" smtClean="0">
                <a:latin typeface="Calibri" panose="020F0502020204030204" pitchFamily="34" charset="0"/>
                <a:cs typeface="Calibri" panose="020F0502020204030204" pitchFamily="34" charset="0"/>
              </a:rPr>
              <a:t>Electronic versions of this are available in the course material (</a:t>
            </a:r>
            <a:r>
              <a:rPr lang="en-CA" sz="2800" b="1" i="1" dirty="0" smtClean="0">
                <a:latin typeface="Calibri" panose="020F0502020204030204" pitchFamily="34" charset="0"/>
                <a:cs typeface="Calibri" panose="020F0502020204030204" pitchFamily="34" charset="0"/>
              </a:rPr>
              <a:t>ThermodynamicDiagram.pdf</a:t>
            </a:r>
            <a:r>
              <a:rPr lang="en-CA" sz="2800" b="1" dirty="0" smtClean="0">
                <a:latin typeface="Calibri" panose="020F0502020204030204" pitchFamily="34" charset="0"/>
                <a:cs typeface="Calibri" panose="020F0502020204030204" pitchFamily="34" charset="0"/>
              </a:rPr>
              <a:t>, </a:t>
            </a:r>
            <a:r>
              <a:rPr lang="en-CA" sz="2800" b="1" i="1" dirty="0" smtClean="0">
                <a:latin typeface="Calibri" panose="020F0502020204030204" pitchFamily="34" charset="0"/>
                <a:cs typeface="Calibri" panose="020F0502020204030204" pitchFamily="34" charset="0"/>
              </a:rPr>
              <a:t>StuveDiagram.png</a:t>
            </a:r>
            <a:r>
              <a:rPr lang="en-CA" sz="2800" b="1" dirty="0" smtClean="0">
                <a:latin typeface="Calibri" panose="020F0502020204030204" pitchFamily="34" charset="0"/>
                <a:cs typeface="Calibri" panose="020F0502020204030204" pitchFamily="34" charset="0"/>
              </a:rPr>
              <a:t>).</a:t>
            </a:r>
          </a:p>
          <a:p>
            <a:pPr marL="173038" indent="-173038">
              <a:buFont typeface="Arial" panose="020B0604020202020204" pitchFamily="34" charset="0"/>
              <a:buChar char="•"/>
            </a:pPr>
            <a:endParaRPr lang="en-CA" sz="2800" b="1" dirty="0" smtClean="0">
              <a:latin typeface="Calibri" panose="020F0502020204030204" pitchFamily="34" charset="0"/>
              <a:cs typeface="Calibri" panose="020F0502020204030204" pitchFamily="34" charset="0"/>
            </a:endParaRPr>
          </a:p>
          <a:p>
            <a:pPr marL="173038" indent="-173038">
              <a:buFont typeface="Arial" panose="020B0604020202020204" pitchFamily="34" charset="0"/>
              <a:buChar char="•"/>
            </a:pPr>
            <a:r>
              <a:rPr lang="en-CA" sz="2800" b="1" dirty="0" smtClean="0">
                <a:latin typeface="Calibri" panose="020F0502020204030204" pitchFamily="34" charset="0"/>
                <a:cs typeface="Calibri" panose="020F0502020204030204" pitchFamily="34" charset="0"/>
              </a:rPr>
              <a:t>Be sure you have this on your computer.</a:t>
            </a:r>
          </a:p>
          <a:p>
            <a:pPr marL="173038" indent="-173038">
              <a:buFont typeface="Arial" panose="020B0604020202020204" pitchFamily="34" charset="0"/>
              <a:buChar char="•"/>
            </a:pPr>
            <a:endParaRPr lang="en-CA" sz="2800" b="1" dirty="0" smtClean="0">
              <a:latin typeface="Calibri" panose="020F0502020204030204" pitchFamily="34" charset="0"/>
              <a:cs typeface="Calibri" panose="020F0502020204030204" pitchFamily="34" charset="0"/>
            </a:endParaRPr>
          </a:p>
          <a:p>
            <a:pPr marL="173038" indent="-173038">
              <a:buFont typeface="Arial" panose="020B0604020202020204" pitchFamily="34" charset="0"/>
              <a:buChar char="•"/>
            </a:pPr>
            <a:r>
              <a:rPr lang="en-CA" sz="2800" b="1" dirty="0" smtClean="0">
                <a:latin typeface="Calibri" panose="020F0502020204030204" pitchFamily="34" charset="0"/>
                <a:cs typeface="Calibri" panose="020F0502020204030204" pitchFamily="34" charset="0"/>
              </a:rPr>
              <a:t>It is probably easiest to load into a Word or </a:t>
            </a:r>
            <a:r>
              <a:rPr lang="en-CA" sz="2800" b="1" dirty="0" err="1" smtClean="0">
                <a:latin typeface="Calibri" panose="020F0502020204030204" pitchFamily="34" charset="0"/>
                <a:cs typeface="Calibri" panose="020F0502020204030204" pitchFamily="34" charset="0"/>
              </a:rPr>
              <a:t>Powerpoint</a:t>
            </a:r>
            <a:r>
              <a:rPr lang="en-CA" sz="2800" b="1" dirty="0" smtClean="0">
                <a:latin typeface="Calibri" panose="020F0502020204030204" pitchFamily="34" charset="0"/>
                <a:cs typeface="Calibri" panose="020F0502020204030204" pitchFamily="34" charset="0"/>
              </a:rPr>
              <a:t> document and annotate the diagrams there.</a:t>
            </a:r>
          </a:p>
          <a:p>
            <a:endParaRPr lang="en-CA"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79063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altLang="en-US" smtClean="0"/>
              <a:t>WFBS S589 2022</a:t>
            </a:r>
            <a:endParaRPr lang="en-US" altLang="en-US" dirty="0"/>
          </a:p>
        </p:txBody>
      </p:sp>
      <p:sp>
        <p:nvSpPr>
          <p:cNvPr id="3" name="Slide Number Placeholder 2"/>
          <p:cNvSpPr>
            <a:spLocks noGrp="1"/>
          </p:cNvSpPr>
          <p:nvPr>
            <p:ph type="sldNum" sz="quarter" idx="12"/>
          </p:nvPr>
        </p:nvSpPr>
        <p:spPr/>
        <p:txBody>
          <a:bodyPr/>
          <a:lstStyle/>
          <a:p>
            <a:pPr>
              <a:defRPr/>
            </a:pPr>
            <a:fld id="{34228E85-DC60-47B9-9281-6B592085173E}" type="slidenum">
              <a:rPr lang="en-US" altLang="en-US" smtClean="0"/>
              <a:pPr>
                <a:defRPr/>
              </a:pPr>
              <a:t>19</a:t>
            </a:fld>
            <a:endParaRPr lang="en-US" altLang="en-US" dirty="0"/>
          </a:p>
        </p:txBody>
      </p:sp>
      <p:sp>
        <p:nvSpPr>
          <p:cNvPr id="6" name="TextBox 5"/>
          <p:cNvSpPr txBox="1"/>
          <p:nvPr/>
        </p:nvSpPr>
        <p:spPr>
          <a:xfrm>
            <a:off x="1905000" y="180001"/>
            <a:ext cx="8458200" cy="646331"/>
          </a:xfrm>
          <a:prstGeom prst="rect">
            <a:avLst/>
          </a:prstGeom>
          <a:noFill/>
        </p:spPr>
        <p:txBody>
          <a:bodyPr wrap="square" rtlCol="0">
            <a:spAutoFit/>
          </a:bodyPr>
          <a:lstStyle/>
          <a:p>
            <a:pPr algn="ctr"/>
            <a:r>
              <a:rPr lang="en-CA" sz="3600" b="1" dirty="0" smtClean="0">
                <a:solidFill>
                  <a:srgbClr val="C00000"/>
                </a:solidFill>
                <a:latin typeface="Calibri" panose="020F0502020204030204" pitchFamily="34" charset="0"/>
                <a:cs typeface="Calibri" panose="020F0502020204030204" pitchFamily="34" charset="0"/>
              </a:rPr>
              <a:t>Calculate Venting</a:t>
            </a:r>
            <a:endParaRPr lang="en-CA" sz="3600" b="1" dirty="0">
              <a:solidFill>
                <a:srgbClr val="C00000"/>
              </a:solidFill>
              <a:latin typeface="Calibri" panose="020F0502020204030204" pitchFamily="34" charset="0"/>
              <a:cs typeface="Calibri" panose="020F0502020204030204" pitchFamily="34" charset="0"/>
            </a:endParaRPr>
          </a:p>
        </p:txBody>
      </p:sp>
      <p:sp>
        <p:nvSpPr>
          <p:cNvPr id="7" name="Content Placeholder 2"/>
          <p:cNvSpPr txBox="1">
            <a:spLocks/>
          </p:cNvSpPr>
          <p:nvPr/>
        </p:nvSpPr>
        <p:spPr>
          <a:xfrm>
            <a:off x="304800" y="914400"/>
            <a:ext cx="4419600" cy="5562600"/>
          </a:xfrm>
          <a:prstGeom prst="rect">
            <a:avLst/>
          </a:prstGeom>
        </p:spPr>
        <p:txBody>
          <a:bodyPr>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173038" indent="-173038">
              <a:buFont typeface="Arial" panose="020B0604020202020204" pitchFamily="34" charset="0"/>
              <a:buChar char="•"/>
            </a:pPr>
            <a:r>
              <a:rPr lang="en-CA" sz="2800" b="1" kern="0" dirty="0" smtClean="0">
                <a:latin typeface="Calibri" panose="020F0502020204030204" pitchFamily="34" charset="0"/>
                <a:cs typeface="Calibri" panose="020F0502020204030204" pitchFamily="34" charset="0"/>
              </a:rPr>
              <a:t>Plot the temperature profile on the diagram</a:t>
            </a:r>
          </a:p>
          <a:p>
            <a:pPr marL="173038" indent="-173038">
              <a:buFont typeface="Arial" panose="020B0604020202020204" pitchFamily="34" charset="0"/>
              <a:buChar char="•"/>
            </a:pPr>
            <a:r>
              <a:rPr lang="en-CA" sz="2800" b="1" kern="0" dirty="0" smtClean="0">
                <a:latin typeface="Calibri" panose="020F0502020204030204" pitchFamily="34" charset="0"/>
                <a:cs typeface="Calibri" panose="020F0502020204030204" pitchFamily="34" charset="0"/>
              </a:rPr>
              <a:t>Max temperature for the day was 24C</a:t>
            </a:r>
          </a:p>
          <a:p>
            <a:pPr marL="173038" indent="-173038">
              <a:buFont typeface="Arial" panose="020B0604020202020204" pitchFamily="34" charset="0"/>
              <a:buChar char="•"/>
            </a:pPr>
            <a:r>
              <a:rPr lang="en-CA" sz="2800" b="1" kern="0" dirty="0" smtClean="0">
                <a:latin typeface="Calibri" panose="020F0502020204030204" pitchFamily="34" charset="0"/>
                <a:cs typeface="Calibri" panose="020F0502020204030204" pitchFamily="34" charset="0"/>
              </a:rPr>
              <a:t>Calculate the mixing height by following the dry adiabatic from the max temp until it crosses the temp profile</a:t>
            </a:r>
          </a:p>
          <a:p>
            <a:pPr marL="173038" indent="-173038">
              <a:buFont typeface="Arial" panose="020B0604020202020204" pitchFamily="34" charset="0"/>
              <a:buChar char="•"/>
            </a:pPr>
            <a:r>
              <a:rPr lang="en-CA" sz="2800" b="1" kern="0" dirty="0" smtClean="0">
                <a:latin typeface="Calibri" panose="020F0502020204030204" pitchFamily="34" charset="0"/>
                <a:cs typeface="Calibri" panose="020F0502020204030204" pitchFamily="34" charset="0"/>
              </a:rPr>
              <a:t>Calculate the average winds within the mixing layer</a:t>
            </a:r>
            <a:endParaRPr lang="en-CA" sz="2800" b="1" kern="0" dirty="0">
              <a:latin typeface="Calibri" panose="020F0502020204030204" pitchFamily="34" charset="0"/>
              <a:cs typeface="Calibri" panose="020F0502020204030204" pitchFamily="34" charset="0"/>
            </a:endParaRPr>
          </a:p>
        </p:txBody>
      </p:sp>
      <p:grpSp>
        <p:nvGrpSpPr>
          <p:cNvPr id="8" name="Group 7"/>
          <p:cNvGrpSpPr/>
          <p:nvPr/>
        </p:nvGrpSpPr>
        <p:grpSpPr>
          <a:xfrm>
            <a:off x="4639366" y="1325563"/>
            <a:ext cx="7400234" cy="3227639"/>
            <a:chOff x="4671450" y="1825625"/>
            <a:chExt cx="7400234" cy="3227639"/>
          </a:xfrm>
        </p:grpSpPr>
        <p:pic>
          <p:nvPicPr>
            <p:cNvPr id="9" name="Picture 8"/>
            <p:cNvPicPr>
              <a:picLocks noChangeAspect="1"/>
            </p:cNvPicPr>
            <p:nvPr/>
          </p:nvPicPr>
          <p:blipFill>
            <a:blip r:embed="rId3"/>
            <a:stretch>
              <a:fillRect/>
            </a:stretch>
          </p:blipFill>
          <p:spPr>
            <a:xfrm>
              <a:off x="4671450" y="2275466"/>
              <a:ext cx="7400234" cy="2777798"/>
            </a:xfrm>
            <a:prstGeom prst="rect">
              <a:avLst/>
            </a:prstGeom>
          </p:spPr>
        </p:pic>
        <p:sp>
          <p:nvSpPr>
            <p:cNvPr id="10" name="TextBox 9"/>
            <p:cNvSpPr txBox="1"/>
            <p:nvPr/>
          </p:nvSpPr>
          <p:spPr>
            <a:xfrm>
              <a:off x="5474368" y="1825625"/>
              <a:ext cx="4616457" cy="369332"/>
            </a:xfrm>
            <a:prstGeom prst="rect">
              <a:avLst/>
            </a:prstGeom>
            <a:noFill/>
          </p:spPr>
          <p:txBody>
            <a:bodyPr wrap="none" rtlCol="0">
              <a:spAutoFit/>
            </a:bodyPr>
            <a:lstStyle/>
            <a:p>
              <a:r>
                <a:rPr lang="en-CA" dirty="0" err="1"/>
                <a:t>Minisonde</a:t>
              </a:r>
              <a:r>
                <a:rPr lang="en-CA" dirty="0"/>
                <a:t> sounding for Oct 20, 2017 at 17 UTC</a:t>
              </a:r>
            </a:p>
          </p:txBody>
        </p:sp>
      </p:grpSp>
    </p:spTree>
    <p:extLst>
      <p:ext uri="{BB962C8B-B14F-4D97-AF65-F5344CB8AC3E}">
        <p14:creationId xmlns:p14="http://schemas.microsoft.com/office/powerpoint/2010/main" val="24709504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altLang="en-US" smtClean="0"/>
              <a:t>WFBS S589 2022</a:t>
            </a:r>
            <a:endParaRPr lang="en-US" altLang="en-US" dirty="0"/>
          </a:p>
        </p:txBody>
      </p:sp>
      <p:sp>
        <p:nvSpPr>
          <p:cNvPr id="3" name="Slide Number Placeholder 2"/>
          <p:cNvSpPr>
            <a:spLocks noGrp="1"/>
          </p:cNvSpPr>
          <p:nvPr>
            <p:ph type="sldNum" sz="quarter" idx="12"/>
          </p:nvPr>
        </p:nvSpPr>
        <p:spPr/>
        <p:txBody>
          <a:bodyPr/>
          <a:lstStyle/>
          <a:p>
            <a:pPr>
              <a:defRPr/>
            </a:pPr>
            <a:fld id="{34228E85-DC60-47B9-9281-6B592085173E}" type="slidenum">
              <a:rPr lang="en-US" altLang="en-US" smtClean="0"/>
              <a:pPr>
                <a:defRPr/>
              </a:pPr>
              <a:t>2</a:t>
            </a:fld>
            <a:endParaRPr lang="en-US" altLang="en-US" dirty="0"/>
          </a:p>
        </p:txBody>
      </p:sp>
      <p:sp>
        <p:nvSpPr>
          <p:cNvPr id="4" name="TextBox 3"/>
          <p:cNvSpPr txBox="1"/>
          <p:nvPr/>
        </p:nvSpPr>
        <p:spPr>
          <a:xfrm>
            <a:off x="1752600" y="180001"/>
            <a:ext cx="8610600" cy="584775"/>
          </a:xfrm>
          <a:prstGeom prst="rect">
            <a:avLst/>
          </a:prstGeom>
          <a:noFill/>
        </p:spPr>
        <p:txBody>
          <a:bodyPr wrap="square" rtlCol="0">
            <a:spAutoFit/>
          </a:bodyPr>
          <a:lstStyle/>
          <a:p>
            <a:pPr algn="ctr"/>
            <a:r>
              <a:rPr lang="en-CA" sz="3200" b="1" dirty="0">
                <a:solidFill>
                  <a:srgbClr val="C00000"/>
                </a:solidFill>
                <a:latin typeface="Arial" panose="020B0604020202020204" pitchFamily="34" charset="0"/>
                <a:cs typeface="Arial" panose="020B0604020202020204" pitchFamily="34" charset="0"/>
              </a:rPr>
              <a:t>Heading: Arial 32pt centred, vertical=0.5cm </a:t>
            </a:r>
          </a:p>
        </p:txBody>
      </p:sp>
      <p:sp>
        <p:nvSpPr>
          <p:cNvPr id="5" name="TextBox 4"/>
          <p:cNvSpPr txBox="1"/>
          <p:nvPr/>
        </p:nvSpPr>
        <p:spPr>
          <a:xfrm>
            <a:off x="1905000" y="3641230"/>
            <a:ext cx="8458200" cy="1692771"/>
          </a:xfrm>
          <a:prstGeom prst="rect">
            <a:avLst/>
          </a:prstGeom>
          <a:noFill/>
        </p:spPr>
        <p:txBody>
          <a:bodyPr wrap="square" rtlCol="0">
            <a:spAutoFit/>
          </a:bodyPr>
          <a:lstStyle/>
          <a:p>
            <a:r>
              <a:rPr lang="en-CA" sz="2800" b="1" dirty="0">
                <a:latin typeface="Arial" panose="020B0604020202020204" pitchFamily="34" charset="0"/>
                <a:cs typeface="Arial" panose="020B0604020202020204" pitchFamily="34" charset="0"/>
              </a:rPr>
              <a:t>Text: Level 1 = Calibri 28 </a:t>
            </a:r>
            <a:r>
              <a:rPr lang="en-CA" sz="2800" b="1" dirty="0" err="1">
                <a:latin typeface="Arial" panose="020B0604020202020204" pitchFamily="34" charset="0"/>
                <a:cs typeface="Arial" panose="020B0604020202020204" pitchFamily="34" charset="0"/>
              </a:rPr>
              <a:t>pt</a:t>
            </a:r>
            <a:endParaRPr lang="en-CA" sz="2800" b="1" dirty="0">
              <a:latin typeface="Arial" panose="020B0604020202020204" pitchFamily="34" charset="0"/>
              <a:cs typeface="Arial" panose="020B0604020202020204" pitchFamily="34" charset="0"/>
            </a:endParaRPr>
          </a:p>
          <a:p>
            <a:endParaRPr lang="en-CA" sz="2800" b="1" dirty="0">
              <a:latin typeface="Arial" panose="020B0604020202020204" pitchFamily="34" charset="0"/>
              <a:cs typeface="Arial" panose="020B0604020202020204" pitchFamily="34" charset="0"/>
            </a:endParaRPr>
          </a:p>
          <a:p>
            <a:pPr defTabSz="358775"/>
            <a:r>
              <a:rPr lang="en-CA" b="1" dirty="0">
                <a:latin typeface="Arial" panose="020B0604020202020204" pitchFamily="34" charset="0"/>
                <a:cs typeface="Arial" panose="020B0604020202020204" pitchFamily="34" charset="0"/>
              </a:rPr>
              <a:t>	Text level 2 = Calibri 24pt</a:t>
            </a:r>
          </a:p>
          <a:p>
            <a:endParaRPr lang="en-CA" b="1" dirty="0">
              <a:latin typeface="Calibri" panose="020F0502020204030204" pitchFamily="34" charset="0"/>
              <a:cs typeface="Calibri" panose="020F0502020204030204" pitchFamily="34" charset="0"/>
            </a:endParaRPr>
          </a:p>
        </p:txBody>
      </p:sp>
      <p:sp>
        <p:nvSpPr>
          <p:cNvPr id="6" name="TextBox 5"/>
          <p:cNvSpPr txBox="1"/>
          <p:nvPr/>
        </p:nvSpPr>
        <p:spPr>
          <a:xfrm>
            <a:off x="1752600" y="2160000"/>
            <a:ext cx="8610600" cy="707886"/>
          </a:xfrm>
          <a:prstGeom prst="rect">
            <a:avLst/>
          </a:prstGeom>
          <a:noFill/>
        </p:spPr>
        <p:txBody>
          <a:bodyPr wrap="square" rtlCol="0">
            <a:spAutoFit/>
          </a:bodyPr>
          <a:lstStyle/>
          <a:p>
            <a:pPr algn="ctr"/>
            <a:r>
              <a:rPr lang="en-CA" sz="4000" b="1" dirty="0">
                <a:solidFill>
                  <a:srgbClr val="0066CC"/>
                </a:solidFill>
                <a:latin typeface="Corbel" panose="020B0503020204020204" pitchFamily="34" charset="0"/>
                <a:cs typeface="Arial" panose="020B0604020202020204" pitchFamily="34" charset="0"/>
              </a:rPr>
              <a:t>Section Title: Corbel 40pt centred  hor. </a:t>
            </a:r>
          </a:p>
        </p:txBody>
      </p:sp>
    </p:spTree>
    <p:extLst>
      <p:ext uri="{BB962C8B-B14F-4D97-AF65-F5344CB8AC3E}">
        <p14:creationId xmlns:p14="http://schemas.microsoft.com/office/powerpoint/2010/main" val="38672063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altLang="en-US" smtClean="0"/>
              <a:t>WFBS S589 2022</a:t>
            </a:r>
            <a:endParaRPr lang="en-US" altLang="en-US" dirty="0"/>
          </a:p>
        </p:txBody>
      </p:sp>
      <p:sp>
        <p:nvSpPr>
          <p:cNvPr id="3" name="Slide Number Placeholder 2"/>
          <p:cNvSpPr>
            <a:spLocks noGrp="1"/>
          </p:cNvSpPr>
          <p:nvPr>
            <p:ph type="sldNum" sz="quarter" idx="12"/>
          </p:nvPr>
        </p:nvSpPr>
        <p:spPr/>
        <p:txBody>
          <a:bodyPr/>
          <a:lstStyle/>
          <a:p>
            <a:pPr>
              <a:defRPr/>
            </a:pPr>
            <a:fld id="{34228E85-DC60-47B9-9281-6B592085173E}" type="slidenum">
              <a:rPr lang="en-US" altLang="en-US" smtClean="0"/>
              <a:pPr>
                <a:defRPr/>
              </a:pPr>
              <a:t>20</a:t>
            </a:fld>
            <a:endParaRPr lang="en-US" altLang="en-US" dirty="0"/>
          </a:p>
        </p:txBody>
      </p:sp>
      <p:sp>
        <p:nvSpPr>
          <p:cNvPr id="6" name="TextBox 5"/>
          <p:cNvSpPr txBox="1"/>
          <p:nvPr/>
        </p:nvSpPr>
        <p:spPr>
          <a:xfrm>
            <a:off x="1905000" y="180001"/>
            <a:ext cx="8458200" cy="646331"/>
          </a:xfrm>
          <a:prstGeom prst="rect">
            <a:avLst/>
          </a:prstGeom>
          <a:noFill/>
        </p:spPr>
        <p:txBody>
          <a:bodyPr wrap="square" rtlCol="0">
            <a:spAutoFit/>
          </a:bodyPr>
          <a:lstStyle/>
          <a:p>
            <a:pPr algn="ctr"/>
            <a:r>
              <a:rPr lang="en-CA" sz="3600" b="1" dirty="0" smtClean="0">
                <a:solidFill>
                  <a:srgbClr val="C00000"/>
                </a:solidFill>
                <a:latin typeface="Calibri" panose="020F0502020204030204" pitchFamily="34" charset="0"/>
                <a:cs typeface="Calibri" panose="020F0502020204030204" pitchFamily="34" charset="0"/>
              </a:rPr>
              <a:t>Some CWFIS Examples</a:t>
            </a:r>
            <a:endParaRPr lang="en-CA" sz="3600" b="1" dirty="0">
              <a:solidFill>
                <a:srgbClr val="C00000"/>
              </a:solidFill>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53400" y="1066800"/>
            <a:ext cx="3771900" cy="3257550"/>
          </a:xfrm>
          <a:prstGeom prst="rect">
            <a:avLst/>
          </a:prstGeom>
        </p:spPr>
      </p:pic>
      <p:pic>
        <p:nvPicPr>
          <p:cNvPr id="13314" name="Picture 2" descr="Mixing Height"/>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29124" y="3067457"/>
            <a:ext cx="3771428" cy="3257143"/>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Transport Wind Vecto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191000" y="2076857"/>
            <a:ext cx="3771428" cy="32571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91588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altLang="en-US" dirty="0" smtClean="0"/>
              <a:t>WFBS S589 2022</a:t>
            </a:r>
            <a:endParaRPr lang="en-US" altLang="en-US" dirty="0"/>
          </a:p>
        </p:txBody>
      </p:sp>
      <p:sp>
        <p:nvSpPr>
          <p:cNvPr id="3" name="Slide Number Placeholder 2"/>
          <p:cNvSpPr>
            <a:spLocks noGrp="1"/>
          </p:cNvSpPr>
          <p:nvPr>
            <p:ph type="sldNum" sz="quarter" idx="12"/>
          </p:nvPr>
        </p:nvSpPr>
        <p:spPr/>
        <p:txBody>
          <a:bodyPr/>
          <a:lstStyle/>
          <a:p>
            <a:pPr>
              <a:defRPr/>
            </a:pPr>
            <a:fld id="{34228E85-DC60-47B9-9281-6B592085173E}" type="slidenum">
              <a:rPr lang="en-US" altLang="en-US" smtClean="0"/>
              <a:pPr>
                <a:defRPr/>
              </a:pPr>
              <a:t>21</a:t>
            </a:fld>
            <a:endParaRPr lang="en-US" altLang="en-US" dirty="0"/>
          </a:p>
        </p:txBody>
      </p:sp>
      <p:sp>
        <p:nvSpPr>
          <p:cNvPr id="6" name="TextBox 5"/>
          <p:cNvSpPr txBox="1"/>
          <p:nvPr/>
        </p:nvSpPr>
        <p:spPr>
          <a:xfrm>
            <a:off x="1905000" y="180001"/>
            <a:ext cx="8458200" cy="646331"/>
          </a:xfrm>
          <a:prstGeom prst="rect">
            <a:avLst/>
          </a:prstGeom>
          <a:noFill/>
        </p:spPr>
        <p:txBody>
          <a:bodyPr wrap="square" rtlCol="0">
            <a:spAutoFit/>
          </a:bodyPr>
          <a:lstStyle/>
          <a:p>
            <a:pPr algn="ctr"/>
            <a:r>
              <a:rPr lang="en-CA" sz="3600" b="1" dirty="0" smtClean="0">
                <a:solidFill>
                  <a:srgbClr val="C00000"/>
                </a:solidFill>
                <a:latin typeface="Calibri" panose="020F0502020204030204" pitchFamily="34" charset="0"/>
                <a:cs typeface="Calibri" panose="020F0502020204030204" pitchFamily="34" charset="0"/>
              </a:rPr>
              <a:t>Venting Exercise – Temperature Profile</a:t>
            </a:r>
            <a:endParaRPr lang="en-CA" sz="3600" b="1" dirty="0">
              <a:solidFill>
                <a:srgbClr val="C00000"/>
              </a:solidFill>
              <a:latin typeface="Calibri" panose="020F0502020204030204" pitchFamily="34" charset="0"/>
              <a:cs typeface="Calibri" panose="020F0502020204030204" pitchFamily="34" charset="0"/>
            </a:endParaRPr>
          </a:p>
        </p:txBody>
      </p:sp>
      <p:pic>
        <p:nvPicPr>
          <p:cNvPr id="7" name="Content Placeholder 5"/>
          <p:cNvPicPr>
            <a:picLocks noChangeAspect="1"/>
          </p:cNvPicPr>
          <p:nvPr/>
        </p:nvPicPr>
        <p:blipFill>
          <a:blip r:embed="rId3"/>
          <a:stretch>
            <a:fillRect/>
          </a:stretch>
        </p:blipFill>
        <p:spPr>
          <a:xfrm>
            <a:off x="1433322" y="851154"/>
            <a:ext cx="9539478" cy="5397246"/>
          </a:xfrm>
          <a:prstGeom prst="rect">
            <a:avLst/>
          </a:prstGeom>
        </p:spPr>
      </p:pic>
    </p:spTree>
    <p:extLst>
      <p:ext uri="{BB962C8B-B14F-4D97-AF65-F5344CB8AC3E}">
        <p14:creationId xmlns:p14="http://schemas.microsoft.com/office/powerpoint/2010/main" val="20083830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altLang="en-US" smtClean="0"/>
              <a:t>WFBS S589 2022</a:t>
            </a:r>
            <a:endParaRPr lang="en-US" altLang="en-US" dirty="0"/>
          </a:p>
        </p:txBody>
      </p:sp>
      <p:sp>
        <p:nvSpPr>
          <p:cNvPr id="3" name="Slide Number Placeholder 2"/>
          <p:cNvSpPr>
            <a:spLocks noGrp="1"/>
          </p:cNvSpPr>
          <p:nvPr>
            <p:ph type="sldNum" sz="quarter" idx="12"/>
          </p:nvPr>
        </p:nvSpPr>
        <p:spPr/>
        <p:txBody>
          <a:bodyPr/>
          <a:lstStyle/>
          <a:p>
            <a:pPr>
              <a:defRPr/>
            </a:pPr>
            <a:fld id="{34228E85-DC60-47B9-9281-6B592085173E}" type="slidenum">
              <a:rPr lang="en-US" altLang="en-US" smtClean="0"/>
              <a:pPr>
                <a:defRPr/>
              </a:pPr>
              <a:t>22</a:t>
            </a:fld>
            <a:endParaRPr lang="en-US" altLang="en-US" dirty="0"/>
          </a:p>
        </p:txBody>
      </p:sp>
      <p:sp>
        <p:nvSpPr>
          <p:cNvPr id="6" name="TextBox 5"/>
          <p:cNvSpPr txBox="1"/>
          <p:nvPr/>
        </p:nvSpPr>
        <p:spPr>
          <a:xfrm>
            <a:off x="1905000" y="180001"/>
            <a:ext cx="8458200" cy="646331"/>
          </a:xfrm>
          <a:prstGeom prst="rect">
            <a:avLst/>
          </a:prstGeom>
          <a:noFill/>
        </p:spPr>
        <p:txBody>
          <a:bodyPr wrap="square" rtlCol="0">
            <a:spAutoFit/>
          </a:bodyPr>
          <a:lstStyle/>
          <a:p>
            <a:pPr algn="ctr"/>
            <a:r>
              <a:rPr lang="en-CA" sz="3600" b="1" dirty="0" smtClean="0">
                <a:solidFill>
                  <a:srgbClr val="C00000"/>
                </a:solidFill>
                <a:latin typeface="Calibri" panose="020F0502020204030204" pitchFamily="34" charset="0"/>
                <a:cs typeface="Calibri" panose="020F0502020204030204" pitchFamily="34" charset="0"/>
              </a:rPr>
              <a:t>Calculate Wind</a:t>
            </a:r>
            <a:endParaRPr lang="en-CA" sz="3600" b="1" dirty="0">
              <a:solidFill>
                <a:srgbClr val="C00000"/>
              </a:solidFill>
              <a:latin typeface="Calibri" panose="020F0502020204030204" pitchFamily="34" charset="0"/>
              <a:cs typeface="Calibri" panose="020F0502020204030204" pitchFamily="34" charset="0"/>
            </a:endParaRPr>
          </a:p>
        </p:txBody>
      </p:sp>
      <p:sp>
        <p:nvSpPr>
          <p:cNvPr id="7" name="Content Placeholder 2"/>
          <p:cNvSpPr txBox="1">
            <a:spLocks/>
          </p:cNvSpPr>
          <p:nvPr/>
        </p:nvSpPr>
        <p:spPr>
          <a:xfrm>
            <a:off x="342901" y="914400"/>
            <a:ext cx="3543299" cy="4351338"/>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endParaRPr lang="en-CA" kern="0" dirty="0" smtClean="0"/>
          </a:p>
          <a:p>
            <a:endParaRPr lang="en-CA" kern="0" dirty="0" smtClean="0"/>
          </a:p>
          <a:p>
            <a:pPr marL="173038" indent="-173038">
              <a:buFont typeface="Arial" panose="020B0604020202020204" pitchFamily="34" charset="0"/>
              <a:buChar char="•"/>
            </a:pPr>
            <a:r>
              <a:rPr lang="en-CA" sz="2800" b="1" kern="0" dirty="0" smtClean="0">
                <a:latin typeface="Calibri" panose="020F0502020204030204" pitchFamily="34" charset="0"/>
                <a:cs typeface="Calibri" panose="020F0502020204030204" pitchFamily="34" charset="0"/>
              </a:rPr>
              <a:t>Sum of all wind values to 1600’</a:t>
            </a:r>
          </a:p>
          <a:p>
            <a:pPr marL="173038" indent="-173038">
              <a:buFont typeface="Arial" panose="020B0604020202020204" pitchFamily="34" charset="0"/>
              <a:buChar char="•"/>
            </a:pPr>
            <a:endParaRPr lang="en-CA" sz="2800" b="1" kern="0" dirty="0" smtClean="0">
              <a:latin typeface="Calibri" panose="020F0502020204030204" pitchFamily="34" charset="0"/>
              <a:cs typeface="Calibri" panose="020F0502020204030204" pitchFamily="34" charset="0"/>
            </a:endParaRPr>
          </a:p>
          <a:p>
            <a:pPr marL="173038" indent="-173038">
              <a:buFont typeface="Arial" panose="020B0604020202020204" pitchFamily="34" charset="0"/>
              <a:buChar char="•"/>
            </a:pPr>
            <a:r>
              <a:rPr lang="en-CA" sz="2800" b="1" kern="0" dirty="0" smtClean="0">
                <a:latin typeface="Calibri" panose="020F0502020204030204" pitchFamily="34" charset="0"/>
                <a:cs typeface="Calibri" panose="020F0502020204030204" pitchFamily="34" charset="0"/>
              </a:rPr>
              <a:t>113.2 / 5 = 22.6 km/h</a:t>
            </a:r>
            <a:endParaRPr lang="en-CA" sz="2800" b="1" kern="0" dirty="0">
              <a:latin typeface="Calibri" panose="020F0502020204030204" pitchFamily="34" charset="0"/>
              <a:cs typeface="Calibri" panose="020F0502020204030204" pitchFamily="34" charset="0"/>
            </a:endParaRPr>
          </a:p>
        </p:txBody>
      </p:sp>
      <p:pic>
        <p:nvPicPr>
          <p:cNvPr id="8" name="Picture 7"/>
          <p:cNvPicPr>
            <a:picLocks noChangeAspect="1"/>
          </p:cNvPicPr>
          <p:nvPr/>
        </p:nvPicPr>
        <p:blipFill>
          <a:blip r:embed="rId3"/>
          <a:stretch>
            <a:fillRect/>
          </a:stretch>
        </p:blipFill>
        <p:spPr>
          <a:xfrm>
            <a:off x="4060577" y="1825625"/>
            <a:ext cx="7401185" cy="3261643"/>
          </a:xfrm>
          <a:prstGeom prst="rect">
            <a:avLst/>
          </a:prstGeom>
        </p:spPr>
      </p:pic>
    </p:spTree>
    <p:extLst>
      <p:ext uri="{BB962C8B-B14F-4D97-AF65-F5344CB8AC3E}">
        <p14:creationId xmlns:p14="http://schemas.microsoft.com/office/powerpoint/2010/main" val="22894610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altLang="en-US" smtClean="0"/>
              <a:t>WFBS S589 2022</a:t>
            </a:r>
            <a:endParaRPr lang="en-US" altLang="en-US" dirty="0"/>
          </a:p>
        </p:txBody>
      </p:sp>
      <p:sp>
        <p:nvSpPr>
          <p:cNvPr id="3" name="Slide Number Placeholder 2"/>
          <p:cNvSpPr>
            <a:spLocks noGrp="1"/>
          </p:cNvSpPr>
          <p:nvPr>
            <p:ph type="sldNum" sz="quarter" idx="12"/>
          </p:nvPr>
        </p:nvSpPr>
        <p:spPr/>
        <p:txBody>
          <a:bodyPr/>
          <a:lstStyle/>
          <a:p>
            <a:pPr>
              <a:defRPr/>
            </a:pPr>
            <a:fld id="{34228E85-DC60-47B9-9281-6B592085173E}" type="slidenum">
              <a:rPr lang="en-US" altLang="en-US" smtClean="0"/>
              <a:pPr>
                <a:defRPr/>
              </a:pPr>
              <a:t>23</a:t>
            </a:fld>
            <a:endParaRPr lang="en-US" altLang="en-US" dirty="0"/>
          </a:p>
        </p:txBody>
      </p:sp>
      <p:sp>
        <p:nvSpPr>
          <p:cNvPr id="6" name="TextBox 5"/>
          <p:cNvSpPr txBox="1"/>
          <p:nvPr/>
        </p:nvSpPr>
        <p:spPr>
          <a:xfrm>
            <a:off x="1905000" y="180001"/>
            <a:ext cx="8458200" cy="646331"/>
          </a:xfrm>
          <a:prstGeom prst="rect">
            <a:avLst/>
          </a:prstGeom>
          <a:noFill/>
        </p:spPr>
        <p:txBody>
          <a:bodyPr wrap="square" rtlCol="0">
            <a:spAutoFit/>
          </a:bodyPr>
          <a:lstStyle/>
          <a:p>
            <a:pPr algn="ctr"/>
            <a:r>
              <a:rPr lang="en-CA" sz="3600" b="1" dirty="0" smtClean="0">
                <a:solidFill>
                  <a:srgbClr val="C00000"/>
                </a:solidFill>
                <a:latin typeface="Calibri" panose="020F0502020204030204" pitchFamily="34" charset="0"/>
                <a:cs typeface="Calibri" panose="020F0502020204030204" pitchFamily="34" charset="0"/>
              </a:rPr>
              <a:t>Spreadsheet Inputs</a:t>
            </a:r>
            <a:endParaRPr lang="en-CA" sz="3600" b="1" dirty="0">
              <a:solidFill>
                <a:srgbClr val="C00000"/>
              </a:solidFill>
              <a:latin typeface="Calibri" panose="020F0502020204030204" pitchFamily="34" charset="0"/>
              <a:cs typeface="Calibri" panose="020F0502020204030204" pitchFamily="34" charset="0"/>
            </a:endParaRPr>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932682" y="3222917"/>
            <a:ext cx="1386438" cy="367546"/>
          </a:xfrm>
          <a:prstGeom prst="rect">
            <a:avLst/>
          </a:prstGeom>
        </p:spPr>
      </p:pic>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932682" y="1786583"/>
            <a:ext cx="1386438" cy="367546"/>
          </a:xfrm>
          <a:prstGeom prst="rect">
            <a:avLst/>
          </a:prstGeom>
        </p:spPr>
      </p:pic>
      <p:pic>
        <p:nvPicPr>
          <p:cNvPr id="9" name="Picture 8"/>
          <p:cNvPicPr>
            <a:picLocks noChangeAspect="1"/>
          </p:cNvPicPr>
          <p:nvPr/>
        </p:nvPicPr>
        <p:blipFill>
          <a:blip r:embed="rId4"/>
          <a:stretch>
            <a:fillRect/>
          </a:stretch>
        </p:blipFill>
        <p:spPr>
          <a:xfrm>
            <a:off x="2454679" y="1013048"/>
            <a:ext cx="6478003" cy="4766832"/>
          </a:xfrm>
          <a:prstGeom prst="rect">
            <a:avLst/>
          </a:prstGeom>
        </p:spPr>
      </p:pic>
    </p:spTree>
    <p:extLst>
      <p:ext uri="{BB962C8B-B14F-4D97-AF65-F5344CB8AC3E}">
        <p14:creationId xmlns:p14="http://schemas.microsoft.com/office/powerpoint/2010/main" val="18462478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45020" y="244951"/>
            <a:ext cx="9144000" cy="6087533"/>
          </a:xfrm>
          <a:prstGeom prst="rect">
            <a:avLst/>
          </a:prstGeom>
        </p:spPr>
      </p:pic>
      <p:sp>
        <p:nvSpPr>
          <p:cNvPr id="2" name="Footer Placeholder 1"/>
          <p:cNvSpPr>
            <a:spLocks noGrp="1"/>
          </p:cNvSpPr>
          <p:nvPr>
            <p:ph type="ftr" sz="quarter" idx="11"/>
          </p:nvPr>
        </p:nvSpPr>
        <p:spPr/>
        <p:txBody>
          <a:bodyPr/>
          <a:lstStyle/>
          <a:p>
            <a:pPr>
              <a:defRPr/>
            </a:pPr>
            <a:r>
              <a:rPr lang="en-US" altLang="en-US" smtClean="0"/>
              <a:t>WFBS S589 2022</a:t>
            </a:r>
            <a:endParaRPr lang="en-US" altLang="en-US" dirty="0"/>
          </a:p>
        </p:txBody>
      </p:sp>
      <p:sp>
        <p:nvSpPr>
          <p:cNvPr id="3" name="Slide Number Placeholder 2"/>
          <p:cNvSpPr>
            <a:spLocks noGrp="1"/>
          </p:cNvSpPr>
          <p:nvPr>
            <p:ph type="sldNum" sz="quarter" idx="12"/>
          </p:nvPr>
        </p:nvSpPr>
        <p:spPr/>
        <p:txBody>
          <a:bodyPr/>
          <a:lstStyle/>
          <a:p>
            <a:pPr>
              <a:defRPr/>
            </a:pPr>
            <a:fld id="{34228E85-DC60-47B9-9281-6B592085173E}" type="slidenum">
              <a:rPr lang="en-US" altLang="en-US" smtClean="0"/>
              <a:pPr>
                <a:defRPr/>
              </a:pPr>
              <a:t>24</a:t>
            </a:fld>
            <a:endParaRPr lang="en-US" altLang="en-US" dirty="0"/>
          </a:p>
        </p:txBody>
      </p:sp>
      <p:pic>
        <p:nvPicPr>
          <p:cNvPr id="10" name="Picture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01874" y="407934"/>
            <a:ext cx="3527774" cy="5924550"/>
          </a:xfrm>
          <a:prstGeom prst="rect">
            <a:avLst/>
          </a:prstGeom>
        </p:spPr>
      </p:pic>
      <p:pic>
        <p:nvPicPr>
          <p:cNvPr id="11" name="Picture 10"/>
          <p:cNvPicPr>
            <a:picLocks noChangeAspect="1"/>
          </p:cNvPicPr>
          <p:nvPr/>
        </p:nvPicPr>
        <p:blipFill>
          <a:blip r:embed="rId5"/>
          <a:stretch>
            <a:fillRect/>
          </a:stretch>
        </p:blipFill>
        <p:spPr>
          <a:xfrm>
            <a:off x="8038436" y="385285"/>
            <a:ext cx="3601605" cy="5938130"/>
          </a:xfrm>
          <a:prstGeom prst="rect">
            <a:avLst/>
          </a:prstGeom>
        </p:spPr>
      </p:pic>
      <p:cxnSp>
        <p:nvCxnSpPr>
          <p:cNvPr id="12" name="Straight Connector 11"/>
          <p:cNvCxnSpPr/>
          <p:nvPr/>
        </p:nvCxnSpPr>
        <p:spPr>
          <a:xfrm>
            <a:off x="1651238" y="4508879"/>
            <a:ext cx="9131300" cy="0"/>
          </a:xfrm>
          <a:prstGeom prst="line">
            <a:avLst/>
          </a:prstGeom>
          <a:ln w="158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1534628" y="2321592"/>
            <a:ext cx="9160742" cy="22516"/>
          </a:xfrm>
          <a:prstGeom prst="line">
            <a:avLst/>
          </a:prstGeom>
          <a:ln w="158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8422899" y="3288718"/>
            <a:ext cx="613065" cy="2785421"/>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422899" y="638267"/>
            <a:ext cx="1240621" cy="5501505"/>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9099403" y="619457"/>
            <a:ext cx="1240621" cy="5501505"/>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9653556" y="565587"/>
            <a:ext cx="1240621" cy="5501505"/>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0221219" y="565587"/>
            <a:ext cx="1240621" cy="5501505"/>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905000" y="180001"/>
            <a:ext cx="8458200" cy="646331"/>
          </a:xfrm>
          <a:prstGeom prst="rect">
            <a:avLst/>
          </a:prstGeom>
          <a:noFill/>
        </p:spPr>
        <p:txBody>
          <a:bodyPr wrap="square" rtlCol="0">
            <a:spAutoFit/>
          </a:bodyPr>
          <a:lstStyle/>
          <a:p>
            <a:pPr algn="ctr"/>
            <a:r>
              <a:rPr lang="en-CA" sz="3600" b="1" dirty="0" err="1" smtClean="0">
                <a:solidFill>
                  <a:srgbClr val="C00000"/>
                </a:solidFill>
                <a:latin typeface="Calibri" panose="020F0502020204030204" pitchFamily="34" charset="0"/>
                <a:cs typeface="Calibri" panose="020F0502020204030204" pitchFamily="34" charset="0"/>
              </a:rPr>
              <a:t>Sakwite</a:t>
            </a:r>
            <a:r>
              <a:rPr lang="en-CA" sz="3600" b="1" dirty="0" smtClean="0">
                <a:solidFill>
                  <a:srgbClr val="C00000"/>
                </a:solidFill>
                <a:latin typeface="Calibri" panose="020F0502020204030204" pitchFamily="34" charset="0"/>
                <a:cs typeface="Calibri" panose="020F0502020204030204" pitchFamily="34" charset="0"/>
              </a:rPr>
              <a:t> Lake PB Temperature Profile</a:t>
            </a:r>
            <a:endParaRPr lang="en-CA" sz="3600" b="1"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57107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55834" y="223930"/>
            <a:ext cx="9144000" cy="6087533"/>
          </a:xfrm>
          <a:prstGeom prst="rect">
            <a:avLst/>
          </a:prstGeom>
        </p:spPr>
      </p:pic>
      <p:pic>
        <p:nvPicPr>
          <p:cNvPr id="8" name="Picture 7"/>
          <p:cNvPicPr>
            <a:picLocks noChangeAspect="1"/>
          </p:cNvPicPr>
          <p:nvPr/>
        </p:nvPicPr>
        <p:blipFill>
          <a:blip r:embed="rId4"/>
          <a:stretch>
            <a:fillRect/>
          </a:stretch>
        </p:blipFill>
        <p:spPr>
          <a:xfrm>
            <a:off x="8513363" y="370479"/>
            <a:ext cx="2953327" cy="5940984"/>
          </a:xfrm>
          <a:prstGeom prst="rect">
            <a:avLst/>
          </a:prstGeom>
        </p:spPr>
      </p:pic>
      <p:cxnSp>
        <p:nvCxnSpPr>
          <p:cNvPr id="9" name="Straight Connector 8"/>
          <p:cNvCxnSpPr/>
          <p:nvPr/>
        </p:nvCxnSpPr>
        <p:spPr>
          <a:xfrm>
            <a:off x="1355834" y="3534940"/>
            <a:ext cx="9131300" cy="0"/>
          </a:xfrm>
          <a:prstGeom prst="line">
            <a:avLst/>
          </a:prstGeom>
          <a:ln w="158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355834" y="1460640"/>
            <a:ext cx="9131300" cy="0"/>
          </a:xfrm>
          <a:prstGeom prst="line">
            <a:avLst/>
          </a:prstGeom>
          <a:ln w="15875">
            <a:solidFill>
              <a:srgbClr val="C00000"/>
            </a:solidFill>
          </a:ln>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11"/>
          </p:nvPr>
        </p:nvSpPr>
        <p:spPr/>
        <p:txBody>
          <a:bodyPr/>
          <a:lstStyle/>
          <a:p>
            <a:pPr>
              <a:defRPr/>
            </a:pPr>
            <a:r>
              <a:rPr lang="en-US" altLang="en-US" smtClean="0"/>
              <a:t>WFBS S589 2022</a:t>
            </a:r>
            <a:endParaRPr lang="en-US" altLang="en-US" dirty="0"/>
          </a:p>
        </p:txBody>
      </p:sp>
      <p:sp>
        <p:nvSpPr>
          <p:cNvPr id="3" name="Slide Number Placeholder 2"/>
          <p:cNvSpPr>
            <a:spLocks noGrp="1"/>
          </p:cNvSpPr>
          <p:nvPr>
            <p:ph type="sldNum" sz="quarter" idx="12"/>
          </p:nvPr>
        </p:nvSpPr>
        <p:spPr/>
        <p:txBody>
          <a:bodyPr/>
          <a:lstStyle/>
          <a:p>
            <a:pPr>
              <a:defRPr/>
            </a:pPr>
            <a:fld id="{34228E85-DC60-47B9-9281-6B592085173E}" type="slidenum">
              <a:rPr lang="en-US" altLang="en-US" smtClean="0"/>
              <a:pPr>
                <a:defRPr/>
              </a:pPr>
              <a:t>25</a:t>
            </a:fld>
            <a:endParaRPr lang="en-US" altLang="en-US" dirty="0"/>
          </a:p>
        </p:txBody>
      </p:sp>
      <p:sp>
        <p:nvSpPr>
          <p:cNvPr id="6" name="TextBox 5"/>
          <p:cNvSpPr txBox="1"/>
          <p:nvPr/>
        </p:nvSpPr>
        <p:spPr>
          <a:xfrm>
            <a:off x="1905000" y="180001"/>
            <a:ext cx="8458200" cy="646331"/>
          </a:xfrm>
          <a:prstGeom prst="rect">
            <a:avLst/>
          </a:prstGeom>
          <a:noFill/>
        </p:spPr>
        <p:txBody>
          <a:bodyPr wrap="square" rtlCol="0">
            <a:spAutoFit/>
          </a:bodyPr>
          <a:lstStyle/>
          <a:p>
            <a:pPr algn="ctr"/>
            <a:r>
              <a:rPr lang="en-CA" sz="3600" b="1" dirty="0" err="1" smtClean="0">
                <a:solidFill>
                  <a:srgbClr val="C00000"/>
                </a:solidFill>
                <a:latin typeface="Calibri" panose="020F0502020204030204" pitchFamily="34" charset="0"/>
                <a:cs typeface="Calibri" panose="020F0502020204030204" pitchFamily="34" charset="0"/>
              </a:rPr>
              <a:t>Sakwite</a:t>
            </a:r>
            <a:r>
              <a:rPr lang="en-CA" sz="3600" b="1" dirty="0" smtClean="0">
                <a:solidFill>
                  <a:srgbClr val="C00000"/>
                </a:solidFill>
                <a:latin typeface="Calibri" panose="020F0502020204030204" pitchFamily="34" charset="0"/>
                <a:cs typeface="Calibri" panose="020F0502020204030204" pitchFamily="34" charset="0"/>
              </a:rPr>
              <a:t> Lake PB Wind Profile</a:t>
            </a:r>
            <a:endParaRPr lang="en-CA" sz="3600" b="1"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23716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altLang="en-US" smtClean="0"/>
              <a:t>WFBS S589 2022</a:t>
            </a:r>
            <a:endParaRPr lang="en-US" altLang="en-US" dirty="0"/>
          </a:p>
        </p:txBody>
      </p:sp>
      <p:sp>
        <p:nvSpPr>
          <p:cNvPr id="3" name="Slide Number Placeholder 2"/>
          <p:cNvSpPr>
            <a:spLocks noGrp="1"/>
          </p:cNvSpPr>
          <p:nvPr>
            <p:ph type="sldNum" sz="quarter" idx="12"/>
          </p:nvPr>
        </p:nvSpPr>
        <p:spPr/>
        <p:txBody>
          <a:bodyPr/>
          <a:lstStyle/>
          <a:p>
            <a:pPr>
              <a:defRPr/>
            </a:pPr>
            <a:fld id="{34228E85-DC60-47B9-9281-6B592085173E}" type="slidenum">
              <a:rPr lang="en-US" altLang="en-US" smtClean="0"/>
              <a:pPr>
                <a:defRPr/>
              </a:pPr>
              <a:t>26</a:t>
            </a:fld>
            <a:endParaRPr lang="en-US" altLang="en-US" dirty="0"/>
          </a:p>
        </p:txBody>
      </p:sp>
      <p:sp>
        <p:nvSpPr>
          <p:cNvPr id="6" name="TextBox 5"/>
          <p:cNvSpPr txBox="1"/>
          <p:nvPr/>
        </p:nvSpPr>
        <p:spPr>
          <a:xfrm>
            <a:off x="1905000" y="180001"/>
            <a:ext cx="8458200" cy="646331"/>
          </a:xfrm>
          <a:prstGeom prst="rect">
            <a:avLst/>
          </a:prstGeom>
          <a:noFill/>
        </p:spPr>
        <p:txBody>
          <a:bodyPr wrap="square" rtlCol="0">
            <a:spAutoFit/>
          </a:bodyPr>
          <a:lstStyle/>
          <a:p>
            <a:pPr algn="ctr"/>
            <a:r>
              <a:rPr lang="en-CA" sz="3600" b="1" dirty="0" smtClean="0">
                <a:solidFill>
                  <a:srgbClr val="C00000"/>
                </a:solidFill>
                <a:latin typeface="Calibri" panose="020F0502020204030204" pitchFamily="34" charset="0"/>
                <a:cs typeface="Calibri" panose="020F0502020204030204" pitchFamily="34" charset="0"/>
              </a:rPr>
              <a:t>Summary</a:t>
            </a:r>
            <a:endParaRPr lang="en-CA" sz="3600" b="1" dirty="0">
              <a:solidFill>
                <a:srgbClr val="C00000"/>
              </a:solidFill>
              <a:latin typeface="Calibri" panose="020F0502020204030204" pitchFamily="34" charset="0"/>
              <a:cs typeface="Calibri" panose="020F0502020204030204" pitchFamily="34" charset="0"/>
            </a:endParaRPr>
          </a:p>
        </p:txBody>
      </p:sp>
      <p:sp>
        <p:nvSpPr>
          <p:cNvPr id="7" name="Content Placeholder 2"/>
          <p:cNvSpPr txBox="1">
            <a:spLocks/>
          </p:cNvSpPr>
          <p:nvPr/>
        </p:nvSpPr>
        <p:spPr>
          <a:xfrm>
            <a:off x="838200" y="1825625"/>
            <a:ext cx="10515600" cy="3203575"/>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r>
              <a:rPr lang="en-CA" b="1" kern="0" dirty="0" smtClean="0">
                <a:latin typeface="Calibri" panose="020F0502020204030204" pitchFamily="34" charset="0"/>
                <a:cs typeface="Calibri" panose="020F0502020204030204" pitchFamily="34" charset="0"/>
              </a:rPr>
              <a:t>Venting, or the Ventilation Index, is a crude estimate of how well smoke released into the atmosphere will be carried away from the surface during the afternoon</a:t>
            </a:r>
          </a:p>
          <a:p>
            <a:endParaRPr lang="en-CA" b="1" kern="0" dirty="0" smtClean="0">
              <a:latin typeface="Calibri" panose="020F0502020204030204" pitchFamily="34" charset="0"/>
              <a:cs typeface="Calibri" panose="020F0502020204030204" pitchFamily="34" charset="0"/>
            </a:endParaRPr>
          </a:p>
          <a:p>
            <a:r>
              <a:rPr lang="en-CA" b="1" kern="0" dirty="0" smtClean="0">
                <a:latin typeface="Calibri" panose="020F0502020204030204" pitchFamily="34" charset="0"/>
                <a:cs typeface="Calibri" panose="020F0502020204030204" pitchFamily="34" charset="0"/>
              </a:rPr>
              <a:t>Uses the mixed layer depth </a:t>
            </a:r>
            <a:r>
              <a:rPr lang="en-CA" b="1" kern="0" dirty="0" smtClean="0">
                <a:solidFill>
                  <a:srgbClr val="0070C0"/>
                </a:solidFill>
                <a:latin typeface="Calibri" panose="020F0502020204030204" pitchFamily="34" charset="0"/>
                <a:cs typeface="Calibri" panose="020F0502020204030204" pitchFamily="34" charset="0"/>
              </a:rPr>
              <a:t>multiplied</a:t>
            </a:r>
            <a:r>
              <a:rPr lang="en-CA" b="1" kern="0" dirty="0" smtClean="0">
                <a:latin typeface="Calibri" panose="020F0502020204030204" pitchFamily="34" charset="0"/>
                <a:cs typeface="Calibri" panose="020F0502020204030204" pitchFamily="34" charset="0"/>
              </a:rPr>
              <a:t> by the wind speed.</a:t>
            </a:r>
          </a:p>
          <a:p>
            <a:pPr marL="0" indent="0">
              <a:buNone/>
            </a:pPr>
            <a:endParaRPr lang="en-CA" b="1" kern="0" dirty="0" smtClean="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507727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34228E85-DC60-47B9-9281-6B592085173E}" type="slidenum">
              <a:rPr lang="en-US" altLang="en-US" smtClean="0"/>
              <a:pPr>
                <a:defRPr/>
              </a:pPr>
              <a:t>27</a:t>
            </a:fld>
            <a:endParaRPr lang="en-US" altLang="en-US"/>
          </a:p>
        </p:txBody>
      </p:sp>
      <p:sp>
        <p:nvSpPr>
          <p:cNvPr id="5" name="Footer Placeholder 4"/>
          <p:cNvSpPr>
            <a:spLocks noGrp="1"/>
          </p:cNvSpPr>
          <p:nvPr>
            <p:ph type="ftr" sz="quarter" idx="11"/>
          </p:nvPr>
        </p:nvSpPr>
        <p:spPr/>
        <p:txBody>
          <a:bodyPr/>
          <a:lstStyle/>
          <a:p>
            <a:pPr>
              <a:defRPr/>
            </a:pPr>
            <a:r>
              <a:rPr lang="en-US" altLang="en-US" dirty="0" smtClean="0"/>
              <a:t>WFBS S491 2022</a:t>
            </a:r>
            <a:endParaRPr lang="en-US" altLang="en-US" dirty="0"/>
          </a:p>
        </p:txBody>
      </p:sp>
      <p:sp>
        <p:nvSpPr>
          <p:cNvPr id="9" name="TextBox 8"/>
          <p:cNvSpPr txBox="1"/>
          <p:nvPr/>
        </p:nvSpPr>
        <p:spPr>
          <a:xfrm>
            <a:off x="6553200" y="762000"/>
            <a:ext cx="5105401" cy="3581400"/>
          </a:xfrm>
          <a:prstGeom prst="rect">
            <a:avLst/>
          </a:prstGeom>
          <a:noFill/>
        </p:spPr>
        <p:txBody>
          <a:bodyPr wrap="square" rtlCol="0">
            <a:noAutofit/>
          </a:bodyPr>
          <a:lstStyle/>
          <a:p>
            <a:pPr eaLnBrk="1" hangingPunct="1">
              <a:defRPr/>
            </a:pPr>
            <a:r>
              <a:rPr lang="en-CA" b="1" dirty="0">
                <a:solidFill>
                  <a:srgbClr val="009900"/>
                </a:solidFill>
                <a:latin typeface="Corbel" panose="020B0503020204020204" pitchFamily="34" charset="0"/>
                <a:cs typeface="Arial" charset="0"/>
              </a:rPr>
              <a:t>Contact:</a:t>
            </a:r>
          </a:p>
          <a:p>
            <a:pPr eaLnBrk="1" hangingPunct="1">
              <a:defRPr/>
            </a:pPr>
            <a:r>
              <a:rPr lang="en-CA" b="1" dirty="0">
                <a:solidFill>
                  <a:prstClr val="black"/>
                </a:solidFill>
                <a:latin typeface="Corbel" panose="020B0503020204020204" pitchFamily="34" charset="0"/>
                <a:cs typeface="Arial" charset="0"/>
              </a:rPr>
              <a:t>Richard </a:t>
            </a:r>
            <a:r>
              <a:rPr lang="en-CA" b="1" dirty="0" err="1">
                <a:solidFill>
                  <a:prstClr val="black"/>
                </a:solidFill>
                <a:latin typeface="Corbel" panose="020B0503020204020204" pitchFamily="34" charset="0"/>
                <a:cs typeface="Arial" charset="0"/>
              </a:rPr>
              <a:t>Carr</a:t>
            </a:r>
            <a:endParaRPr lang="en-CA" b="1" dirty="0">
              <a:solidFill>
                <a:prstClr val="black"/>
              </a:solidFill>
              <a:latin typeface="Corbel" panose="020B0503020204020204" pitchFamily="34" charset="0"/>
              <a:cs typeface="Arial" charset="0"/>
            </a:endParaRPr>
          </a:p>
          <a:p>
            <a:pPr eaLnBrk="1" hangingPunct="1">
              <a:defRPr/>
            </a:pPr>
            <a:r>
              <a:rPr lang="en-CA" b="1" dirty="0">
                <a:solidFill>
                  <a:prstClr val="black"/>
                </a:solidFill>
                <a:latin typeface="Corbel" panose="020B0503020204020204" pitchFamily="34" charset="0"/>
                <a:cs typeface="Arial" charset="0"/>
              </a:rPr>
              <a:t>Wildland Fire Research Analyst</a:t>
            </a:r>
          </a:p>
          <a:p>
            <a:pPr eaLnBrk="1" hangingPunct="1">
              <a:defRPr/>
            </a:pPr>
            <a:endParaRPr lang="en-CA" sz="1200" b="1" dirty="0">
              <a:solidFill>
                <a:prstClr val="black"/>
              </a:solidFill>
              <a:latin typeface="Corbel" panose="020B0503020204020204" pitchFamily="34" charset="0"/>
              <a:cs typeface="Arial" charset="0"/>
            </a:endParaRPr>
          </a:p>
          <a:p>
            <a:pPr eaLnBrk="1" hangingPunct="1">
              <a:defRPr/>
            </a:pPr>
            <a:r>
              <a:rPr lang="en-CA" b="1" dirty="0">
                <a:solidFill>
                  <a:prstClr val="black"/>
                </a:solidFill>
                <a:latin typeface="Corbel" panose="020B0503020204020204" pitchFamily="34" charset="0"/>
                <a:cs typeface="Arial" charset="0"/>
                <a:hlinkClick r:id="rId3"/>
              </a:rPr>
              <a:t>Richard.Carr@NRCan-RNCan.gc.ca</a:t>
            </a:r>
            <a:endParaRPr lang="en-CA" b="1" dirty="0">
              <a:solidFill>
                <a:prstClr val="black"/>
              </a:solidFill>
              <a:latin typeface="Corbel" panose="020B0503020204020204" pitchFamily="34" charset="0"/>
              <a:cs typeface="Arial" charset="0"/>
            </a:endParaRPr>
          </a:p>
          <a:p>
            <a:pPr eaLnBrk="1" hangingPunct="1">
              <a:defRPr/>
            </a:pPr>
            <a:endParaRPr lang="en-CA" sz="1200" b="1" dirty="0">
              <a:solidFill>
                <a:prstClr val="black"/>
              </a:solidFill>
              <a:latin typeface="Corbel" panose="020B0503020204020204" pitchFamily="34" charset="0"/>
              <a:cs typeface="Arial" charset="0"/>
            </a:endParaRPr>
          </a:p>
          <a:p>
            <a:pPr eaLnBrk="1" hangingPunct="1">
              <a:defRPr/>
            </a:pPr>
            <a:r>
              <a:rPr lang="en-CA" b="1" dirty="0">
                <a:solidFill>
                  <a:prstClr val="black"/>
                </a:solidFill>
                <a:latin typeface="Corbel" panose="020B0503020204020204" pitchFamily="34" charset="0"/>
                <a:cs typeface="Arial" charset="0"/>
              </a:rPr>
              <a:t>5320 122 Street NW</a:t>
            </a:r>
          </a:p>
          <a:p>
            <a:pPr eaLnBrk="1" hangingPunct="1">
              <a:defRPr/>
            </a:pPr>
            <a:r>
              <a:rPr lang="en-CA" b="1" dirty="0">
                <a:solidFill>
                  <a:prstClr val="black"/>
                </a:solidFill>
                <a:latin typeface="Corbel" panose="020B0503020204020204" pitchFamily="34" charset="0"/>
                <a:cs typeface="Arial" charset="0"/>
              </a:rPr>
              <a:t>Edmonton, AB, Canada</a:t>
            </a:r>
          </a:p>
          <a:p>
            <a:pPr eaLnBrk="1" hangingPunct="1">
              <a:defRPr/>
            </a:pPr>
            <a:r>
              <a:rPr lang="en-CA" b="1" dirty="0">
                <a:solidFill>
                  <a:prstClr val="black"/>
                </a:solidFill>
                <a:latin typeface="Corbel" panose="020B0503020204020204" pitchFamily="34" charset="0"/>
                <a:cs typeface="Arial" charset="0"/>
              </a:rPr>
              <a:t>T6H 3S5</a:t>
            </a:r>
          </a:p>
          <a:p>
            <a:pPr eaLnBrk="1" hangingPunct="1">
              <a:defRPr/>
            </a:pPr>
            <a:endParaRPr lang="en-CA" sz="1200" b="1" dirty="0">
              <a:solidFill>
                <a:prstClr val="black"/>
              </a:solidFill>
              <a:latin typeface="Corbel" panose="020B0503020204020204" pitchFamily="34" charset="0"/>
              <a:cs typeface="Arial" charset="0"/>
            </a:endParaRPr>
          </a:p>
          <a:p>
            <a:pPr eaLnBrk="1" hangingPunct="1">
              <a:defRPr/>
            </a:pPr>
            <a:r>
              <a:rPr lang="en-CA" b="1" strike="sngStrike" dirty="0">
                <a:solidFill>
                  <a:prstClr val="black"/>
                </a:solidFill>
                <a:latin typeface="Corbel" panose="020B0503020204020204" pitchFamily="34" charset="0"/>
              </a:rPr>
              <a:t>825-510-1265 </a:t>
            </a:r>
            <a:r>
              <a:rPr lang="en-CA" b="1" dirty="0">
                <a:solidFill>
                  <a:srgbClr val="008000"/>
                </a:solidFill>
                <a:latin typeface="Corbel" panose="020B0503020204020204" pitchFamily="34" charset="0"/>
              </a:rPr>
              <a:t>780-710-3147</a:t>
            </a:r>
            <a:endParaRPr lang="en-CA" b="1" dirty="0">
              <a:solidFill>
                <a:srgbClr val="008000"/>
              </a:solidFill>
              <a:latin typeface="Corbel" panose="020B0503020204020204" pitchFamily="34" charset="0"/>
              <a:cs typeface="Arial" charset="0"/>
            </a:endParaRPr>
          </a:p>
        </p:txBody>
      </p:sp>
      <p:grpSp>
        <p:nvGrpSpPr>
          <p:cNvPr id="15" name="Group 14"/>
          <p:cNvGrpSpPr/>
          <p:nvPr/>
        </p:nvGrpSpPr>
        <p:grpSpPr>
          <a:xfrm>
            <a:off x="2278310" y="1219200"/>
            <a:ext cx="1836490" cy="2191331"/>
            <a:chOff x="1219200" y="1828800"/>
            <a:chExt cx="1836490" cy="2191331"/>
          </a:xfrm>
        </p:grpSpPr>
        <p:sp>
          <p:nvSpPr>
            <p:cNvPr id="11" name="TextBox 10"/>
            <p:cNvSpPr txBox="1"/>
            <p:nvPr/>
          </p:nvSpPr>
          <p:spPr>
            <a:xfrm>
              <a:off x="2150884" y="2601300"/>
              <a:ext cx="466794" cy="646331"/>
            </a:xfrm>
            <a:prstGeom prst="rect">
              <a:avLst/>
            </a:prstGeom>
            <a:noFill/>
          </p:spPr>
          <p:txBody>
            <a:bodyPr wrap="none" rtlCol="0">
              <a:spAutoFit/>
            </a:bodyPr>
            <a:lstStyle/>
            <a:p>
              <a:pPr eaLnBrk="1" hangingPunct="1">
                <a:defRPr/>
              </a:pPr>
              <a:r>
                <a:rPr lang="en-CA" sz="3600" b="1" dirty="0">
                  <a:solidFill>
                    <a:prstClr val="black"/>
                  </a:solidFill>
                  <a:latin typeface="Arial" panose="020B0604020202020204" pitchFamily="34" charset="0"/>
                  <a:cs typeface="Arial" charset="0"/>
                </a:rPr>
                <a:t>?</a:t>
              </a:r>
            </a:p>
          </p:txBody>
        </p:sp>
        <p:sp>
          <p:nvSpPr>
            <p:cNvPr id="6" name="TextBox 5"/>
            <p:cNvSpPr txBox="1"/>
            <p:nvPr/>
          </p:nvSpPr>
          <p:spPr>
            <a:xfrm>
              <a:off x="2588896" y="1828800"/>
              <a:ext cx="466794" cy="646331"/>
            </a:xfrm>
            <a:prstGeom prst="rect">
              <a:avLst/>
            </a:prstGeom>
            <a:noFill/>
          </p:spPr>
          <p:txBody>
            <a:bodyPr wrap="none" rtlCol="0">
              <a:spAutoFit/>
            </a:bodyPr>
            <a:lstStyle/>
            <a:p>
              <a:pPr eaLnBrk="1" hangingPunct="1">
                <a:defRPr/>
              </a:pPr>
              <a:r>
                <a:rPr lang="en-CA" sz="3600" b="1" dirty="0">
                  <a:solidFill>
                    <a:srgbClr val="00B0F0"/>
                  </a:solidFill>
                  <a:latin typeface="Arial" panose="020B0604020202020204" pitchFamily="34" charset="0"/>
                  <a:cs typeface="Arial" charset="0"/>
                </a:rPr>
                <a:t>?</a:t>
              </a:r>
            </a:p>
          </p:txBody>
        </p:sp>
        <p:sp>
          <p:nvSpPr>
            <p:cNvPr id="7" name="TextBox 6"/>
            <p:cNvSpPr txBox="1"/>
            <p:nvPr/>
          </p:nvSpPr>
          <p:spPr>
            <a:xfrm>
              <a:off x="1219200" y="2895600"/>
              <a:ext cx="466794" cy="646331"/>
            </a:xfrm>
            <a:prstGeom prst="rect">
              <a:avLst/>
            </a:prstGeom>
            <a:noFill/>
          </p:spPr>
          <p:txBody>
            <a:bodyPr wrap="none" rtlCol="0">
              <a:spAutoFit/>
            </a:bodyPr>
            <a:lstStyle/>
            <a:p>
              <a:pPr eaLnBrk="1" hangingPunct="1">
                <a:defRPr/>
              </a:pPr>
              <a:r>
                <a:rPr lang="en-CA" sz="3600" b="1" dirty="0">
                  <a:solidFill>
                    <a:srgbClr val="FFFF00"/>
                  </a:solidFill>
                  <a:latin typeface="Arial" panose="020B0604020202020204" pitchFamily="34" charset="0"/>
                  <a:cs typeface="Arial" charset="0"/>
                </a:rPr>
                <a:t>?</a:t>
              </a:r>
            </a:p>
          </p:txBody>
        </p:sp>
        <p:sp>
          <p:nvSpPr>
            <p:cNvPr id="10" name="TextBox 9"/>
            <p:cNvSpPr txBox="1"/>
            <p:nvPr/>
          </p:nvSpPr>
          <p:spPr>
            <a:xfrm>
              <a:off x="1684090" y="2170331"/>
              <a:ext cx="466794" cy="646331"/>
            </a:xfrm>
            <a:prstGeom prst="rect">
              <a:avLst/>
            </a:prstGeom>
            <a:noFill/>
          </p:spPr>
          <p:txBody>
            <a:bodyPr wrap="none" rtlCol="0">
              <a:spAutoFit/>
            </a:bodyPr>
            <a:lstStyle/>
            <a:p>
              <a:pPr eaLnBrk="1" hangingPunct="1">
                <a:defRPr/>
              </a:pPr>
              <a:r>
                <a:rPr lang="en-CA" sz="3600" b="1" dirty="0">
                  <a:solidFill>
                    <a:srgbClr val="008000"/>
                  </a:solidFill>
                  <a:latin typeface="Arial" panose="020B0604020202020204" pitchFamily="34" charset="0"/>
                  <a:cs typeface="Arial" charset="0"/>
                </a:rPr>
                <a:t>?</a:t>
              </a:r>
            </a:p>
          </p:txBody>
        </p:sp>
        <p:sp>
          <p:nvSpPr>
            <p:cNvPr id="12" name="TextBox 11"/>
            <p:cNvSpPr txBox="1"/>
            <p:nvPr/>
          </p:nvSpPr>
          <p:spPr>
            <a:xfrm>
              <a:off x="2269576" y="3373800"/>
              <a:ext cx="466794" cy="646331"/>
            </a:xfrm>
            <a:prstGeom prst="rect">
              <a:avLst/>
            </a:prstGeom>
            <a:noFill/>
          </p:spPr>
          <p:txBody>
            <a:bodyPr wrap="none" rtlCol="0">
              <a:spAutoFit/>
            </a:bodyPr>
            <a:lstStyle/>
            <a:p>
              <a:pPr eaLnBrk="1" hangingPunct="1">
                <a:defRPr/>
              </a:pPr>
              <a:r>
                <a:rPr lang="en-CA" sz="3600" b="1" dirty="0">
                  <a:solidFill>
                    <a:srgbClr val="FF0000"/>
                  </a:solidFill>
                  <a:latin typeface="Arial" panose="020B0604020202020204" pitchFamily="34" charset="0"/>
                  <a:cs typeface="Arial" charset="0"/>
                </a:rPr>
                <a:t>?</a:t>
              </a:r>
            </a:p>
          </p:txBody>
        </p:sp>
      </p:grpSp>
      <p:sp>
        <p:nvSpPr>
          <p:cNvPr id="13" name="TextBox 12"/>
          <p:cNvSpPr txBox="1"/>
          <p:nvPr/>
        </p:nvSpPr>
        <p:spPr>
          <a:xfrm>
            <a:off x="1676400" y="180001"/>
            <a:ext cx="8839200" cy="584775"/>
          </a:xfrm>
          <a:prstGeom prst="rect">
            <a:avLst/>
          </a:prstGeom>
          <a:noFill/>
        </p:spPr>
        <p:txBody>
          <a:bodyPr wrap="square" rtlCol="0">
            <a:spAutoFit/>
          </a:bodyPr>
          <a:lstStyle/>
          <a:p>
            <a:pPr algn="ctr"/>
            <a:r>
              <a:rPr lang="en-CA" sz="3200" b="1" dirty="0">
                <a:solidFill>
                  <a:srgbClr val="C00000"/>
                </a:solidFill>
                <a:latin typeface="Arial" panose="020B0604020202020204" pitchFamily="34" charset="0"/>
                <a:cs typeface="Arial" panose="020B0604020202020204" pitchFamily="34" charset="0"/>
              </a:rPr>
              <a:t>Contact Information</a:t>
            </a:r>
          </a:p>
        </p:txBody>
      </p:sp>
      <p:sp>
        <p:nvSpPr>
          <p:cNvPr id="3" name="Rectangle 2"/>
          <p:cNvSpPr/>
          <p:nvPr/>
        </p:nvSpPr>
        <p:spPr>
          <a:xfrm>
            <a:off x="550737" y="4038600"/>
            <a:ext cx="7755063" cy="2308324"/>
          </a:xfrm>
          <a:prstGeom prst="rect">
            <a:avLst/>
          </a:prstGeom>
        </p:spPr>
        <p:txBody>
          <a:bodyPr wrap="square">
            <a:spAutoFit/>
          </a:bodyPr>
          <a:lstStyle/>
          <a:p>
            <a:r>
              <a:rPr lang="en-CA" b="1" dirty="0">
                <a:solidFill>
                  <a:srgbClr val="0070C0"/>
                </a:solidFill>
                <a:latin typeface="Corbel" panose="020B0503020204020204" pitchFamily="34" charset="0"/>
                <a:cs typeface="Calibri" panose="020F0502020204030204" pitchFamily="34" charset="0"/>
              </a:rPr>
              <a:t>Mike </a:t>
            </a:r>
            <a:r>
              <a:rPr lang="en-CA" b="1" dirty="0" err="1">
                <a:solidFill>
                  <a:srgbClr val="0070C0"/>
                </a:solidFill>
                <a:latin typeface="Corbel" panose="020B0503020204020204" pitchFamily="34" charset="0"/>
                <a:cs typeface="Calibri" panose="020F0502020204030204" pitchFamily="34" charset="0"/>
              </a:rPr>
              <a:t>Pistilli</a:t>
            </a:r>
            <a:endParaRPr lang="en-CA" b="1" dirty="0">
              <a:solidFill>
                <a:srgbClr val="0070C0"/>
              </a:solidFill>
              <a:latin typeface="Corbel" panose="020B0503020204020204" pitchFamily="34" charset="0"/>
              <a:cs typeface="Calibri" panose="020F0502020204030204" pitchFamily="34" charset="0"/>
            </a:endParaRPr>
          </a:p>
          <a:p>
            <a:r>
              <a:rPr lang="en-CA" b="1" dirty="0">
                <a:solidFill>
                  <a:srgbClr val="0070C0"/>
                </a:solidFill>
                <a:latin typeface="Corbel" panose="020B0503020204020204" pitchFamily="34" charset="0"/>
                <a:cs typeface="Calibri" panose="020F0502020204030204" pitchFamily="34" charset="0"/>
              </a:rPr>
              <a:t>Planning and Information Coordinator, Northwest Region</a:t>
            </a:r>
          </a:p>
          <a:p>
            <a:r>
              <a:rPr lang="en-CA" b="1" dirty="0">
                <a:solidFill>
                  <a:srgbClr val="0070C0"/>
                </a:solidFill>
                <a:latin typeface="Corbel" panose="020B0503020204020204" pitchFamily="34" charset="0"/>
                <a:cs typeface="Calibri" panose="020F0502020204030204" pitchFamily="34" charset="0"/>
              </a:rPr>
              <a:t>Aviation, Forest Fire, and Emergency Service</a:t>
            </a:r>
          </a:p>
          <a:p>
            <a:r>
              <a:rPr lang="en-CA" b="1" dirty="0">
                <a:solidFill>
                  <a:srgbClr val="0070C0"/>
                </a:solidFill>
                <a:latin typeface="Corbel" panose="020B0503020204020204" pitchFamily="34" charset="0"/>
                <a:cs typeface="Calibri" panose="020F0502020204030204" pitchFamily="34" charset="0"/>
              </a:rPr>
              <a:t>Ontario</a:t>
            </a:r>
          </a:p>
          <a:p>
            <a:r>
              <a:rPr lang="en-CA" b="1" dirty="0">
                <a:solidFill>
                  <a:srgbClr val="0070C0"/>
                </a:solidFill>
                <a:latin typeface="Corbel" panose="020B0503020204020204" pitchFamily="34" charset="0"/>
                <a:cs typeface="Calibri" panose="020F0502020204030204" pitchFamily="34" charset="0"/>
              </a:rPr>
              <a:t>Mobile: 807-275-6767</a:t>
            </a:r>
          </a:p>
          <a:p>
            <a:r>
              <a:rPr lang="en-CA" b="1" dirty="0">
                <a:latin typeface="Corbel" panose="020B0503020204020204" pitchFamily="34" charset="0"/>
                <a:cs typeface="Calibri" panose="020F0502020204030204" pitchFamily="34" charset="0"/>
                <a:hlinkClick r:id="rId4"/>
              </a:rPr>
              <a:t>mike.pistilli@ontario.ca</a:t>
            </a:r>
            <a:endParaRPr lang="en-CA" b="1" dirty="0">
              <a:latin typeface="Corbel" panose="020B0503020204020204" pitchFamily="34" charset="0"/>
              <a:cs typeface="Calibri" panose="020F0502020204030204" pitchFamily="34" charset="0"/>
            </a:endParaRPr>
          </a:p>
        </p:txBody>
      </p:sp>
    </p:spTree>
    <p:extLst>
      <p:ext uri="{BB962C8B-B14F-4D97-AF65-F5344CB8AC3E}">
        <p14:creationId xmlns:p14="http://schemas.microsoft.com/office/powerpoint/2010/main" val="24982132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altLang="en-US" smtClean="0"/>
              <a:t>WFBS S589 2022</a:t>
            </a:r>
            <a:endParaRPr lang="en-US" altLang="en-US" dirty="0"/>
          </a:p>
        </p:txBody>
      </p:sp>
      <p:sp>
        <p:nvSpPr>
          <p:cNvPr id="3" name="Slide Number Placeholder 2"/>
          <p:cNvSpPr>
            <a:spLocks noGrp="1"/>
          </p:cNvSpPr>
          <p:nvPr>
            <p:ph type="sldNum" sz="quarter" idx="12"/>
          </p:nvPr>
        </p:nvSpPr>
        <p:spPr/>
        <p:txBody>
          <a:bodyPr/>
          <a:lstStyle/>
          <a:p>
            <a:pPr>
              <a:defRPr/>
            </a:pPr>
            <a:fld id="{34228E85-DC60-47B9-9281-6B592085173E}" type="slidenum">
              <a:rPr lang="en-US" altLang="en-US" smtClean="0"/>
              <a:pPr>
                <a:defRPr/>
              </a:pPr>
              <a:t>3</a:t>
            </a:fld>
            <a:endParaRPr lang="en-US" altLang="en-US" dirty="0"/>
          </a:p>
        </p:txBody>
      </p:sp>
      <p:sp>
        <p:nvSpPr>
          <p:cNvPr id="5" name="TextBox 4"/>
          <p:cNvSpPr txBox="1"/>
          <p:nvPr/>
        </p:nvSpPr>
        <p:spPr>
          <a:xfrm>
            <a:off x="533400" y="1447800"/>
            <a:ext cx="11277600" cy="1815882"/>
          </a:xfrm>
          <a:prstGeom prst="rect">
            <a:avLst/>
          </a:prstGeom>
          <a:noFill/>
        </p:spPr>
        <p:txBody>
          <a:bodyPr wrap="square" rtlCol="0">
            <a:spAutoFit/>
          </a:bodyPr>
          <a:lstStyle/>
          <a:p>
            <a:pPr marL="173038" indent="-173038">
              <a:buFont typeface="Arial" panose="020B0604020202020204" pitchFamily="34" charset="0"/>
              <a:buChar char="•"/>
            </a:pPr>
            <a:r>
              <a:rPr lang="en-CA" sz="2800" b="1" dirty="0">
                <a:latin typeface="Calibri" panose="020F0502020204030204" pitchFamily="34" charset="0"/>
                <a:cs typeface="Calibri" panose="020F0502020204030204" pitchFamily="34" charset="0"/>
              </a:rPr>
              <a:t>Describe venting and its effects on fire behaviour</a:t>
            </a:r>
          </a:p>
          <a:p>
            <a:pPr marL="173038" indent="-173038">
              <a:buFont typeface="Arial" panose="020B0604020202020204" pitchFamily="34" charset="0"/>
              <a:buChar char="•"/>
            </a:pPr>
            <a:endParaRPr lang="en-CA" sz="2800" b="1" dirty="0">
              <a:latin typeface="Calibri" panose="020F0502020204030204" pitchFamily="34" charset="0"/>
              <a:cs typeface="Calibri" panose="020F0502020204030204" pitchFamily="34" charset="0"/>
            </a:endParaRPr>
          </a:p>
          <a:p>
            <a:pPr marL="173038" indent="-173038">
              <a:buFont typeface="Arial" panose="020B0604020202020204" pitchFamily="34" charset="0"/>
              <a:buChar char="•"/>
            </a:pPr>
            <a:r>
              <a:rPr lang="en-CA" sz="2800" b="1" dirty="0">
                <a:latin typeface="Calibri" panose="020F0502020204030204" pitchFamily="34" charset="0"/>
                <a:cs typeface="Calibri" panose="020F0502020204030204" pitchFamily="34" charset="0"/>
              </a:rPr>
              <a:t>Calculate the venting index by calculating the atmosphere’s mixing height and winds</a:t>
            </a:r>
          </a:p>
        </p:txBody>
      </p:sp>
      <p:sp>
        <p:nvSpPr>
          <p:cNvPr id="6" name="TextBox 5"/>
          <p:cNvSpPr txBox="1"/>
          <p:nvPr/>
        </p:nvSpPr>
        <p:spPr>
          <a:xfrm>
            <a:off x="1905000" y="180001"/>
            <a:ext cx="8458200" cy="646331"/>
          </a:xfrm>
          <a:prstGeom prst="rect">
            <a:avLst/>
          </a:prstGeom>
          <a:noFill/>
        </p:spPr>
        <p:txBody>
          <a:bodyPr wrap="square" rtlCol="0">
            <a:spAutoFit/>
          </a:bodyPr>
          <a:lstStyle/>
          <a:p>
            <a:pPr algn="ctr"/>
            <a:r>
              <a:rPr lang="en-CA" sz="3600" b="1" dirty="0">
                <a:solidFill>
                  <a:srgbClr val="C00000"/>
                </a:solidFill>
                <a:latin typeface="Calibri" panose="020F0502020204030204" pitchFamily="34" charset="0"/>
                <a:cs typeface="Calibri" panose="020F0502020204030204" pitchFamily="34" charset="0"/>
              </a:rPr>
              <a:t>Objectives</a:t>
            </a:r>
          </a:p>
        </p:txBody>
      </p:sp>
    </p:spTree>
    <p:extLst>
      <p:ext uri="{BB962C8B-B14F-4D97-AF65-F5344CB8AC3E}">
        <p14:creationId xmlns:p14="http://schemas.microsoft.com/office/powerpoint/2010/main" val="25839609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altLang="en-US" smtClean="0"/>
              <a:t>WFBS S589 2022</a:t>
            </a:r>
            <a:endParaRPr lang="en-US" altLang="en-US" dirty="0"/>
          </a:p>
        </p:txBody>
      </p:sp>
      <p:sp>
        <p:nvSpPr>
          <p:cNvPr id="3" name="Slide Number Placeholder 2"/>
          <p:cNvSpPr>
            <a:spLocks noGrp="1"/>
          </p:cNvSpPr>
          <p:nvPr>
            <p:ph type="sldNum" sz="quarter" idx="12"/>
          </p:nvPr>
        </p:nvSpPr>
        <p:spPr/>
        <p:txBody>
          <a:bodyPr/>
          <a:lstStyle/>
          <a:p>
            <a:pPr>
              <a:defRPr/>
            </a:pPr>
            <a:fld id="{34228E85-DC60-47B9-9281-6B592085173E}" type="slidenum">
              <a:rPr lang="en-US" altLang="en-US" smtClean="0"/>
              <a:pPr>
                <a:defRPr/>
              </a:pPr>
              <a:t>4</a:t>
            </a:fld>
            <a:endParaRPr lang="en-US" altLang="en-US" dirty="0"/>
          </a:p>
        </p:txBody>
      </p:sp>
      <p:sp>
        <p:nvSpPr>
          <p:cNvPr id="5" name="TextBox 4"/>
          <p:cNvSpPr txBox="1"/>
          <p:nvPr/>
        </p:nvSpPr>
        <p:spPr>
          <a:xfrm>
            <a:off x="685800" y="1302604"/>
            <a:ext cx="10896600" cy="3293209"/>
          </a:xfrm>
          <a:prstGeom prst="rect">
            <a:avLst/>
          </a:prstGeom>
          <a:noFill/>
        </p:spPr>
        <p:txBody>
          <a:bodyPr wrap="square" rtlCol="0">
            <a:spAutoFit/>
          </a:bodyPr>
          <a:lstStyle/>
          <a:p>
            <a:pPr marL="173038" indent="-173038">
              <a:buFont typeface="Arial" panose="020B0604020202020204" pitchFamily="34" charset="0"/>
              <a:buChar char="•"/>
            </a:pPr>
            <a:r>
              <a:rPr lang="en-CA" sz="2800" b="1" dirty="0">
                <a:latin typeface="Calibri" panose="020F0502020204030204" pitchFamily="34" charset="0"/>
                <a:cs typeface="Calibri" panose="020F0502020204030204" pitchFamily="34" charset="0"/>
              </a:rPr>
              <a:t>The ability of the lower atmosphere to mix and transport smoke through the boundary layer (normally considered to extend up to 3000’, or 1000m AGL)</a:t>
            </a:r>
          </a:p>
          <a:p>
            <a:pPr marL="173038" indent="-173038">
              <a:buFont typeface="Arial" panose="020B0604020202020204" pitchFamily="34" charset="0"/>
              <a:buChar char="•"/>
            </a:pPr>
            <a:endParaRPr lang="en-CA" sz="2800" b="1" dirty="0">
              <a:latin typeface="Calibri" panose="020F0502020204030204" pitchFamily="34" charset="0"/>
              <a:cs typeface="Calibri" panose="020F0502020204030204" pitchFamily="34" charset="0"/>
            </a:endParaRPr>
          </a:p>
          <a:p>
            <a:pPr marL="531813" indent="-173038">
              <a:buFont typeface="Arial" panose="020B0604020202020204" pitchFamily="34" charset="0"/>
              <a:buChar char="•"/>
            </a:pPr>
            <a:r>
              <a:rPr lang="en-CA" b="1" dirty="0">
                <a:latin typeface="Calibri" panose="020F0502020204030204" pitchFamily="34" charset="0"/>
                <a:cs typeface="Calibri" panose="020F0502020204030204" pitchFamily="34" charset="0"/>
              </a:rPr>
              <a:t>Can be </a:t>
            </a:r>
            <a:r>
              <a:rPr lang="en-CA" b="1" dirty="0" smtClean="0">
                <a:latin typeface="Calibri" panose="020F0502020204030204" pitchFamily="34" charset="0"/>
                <a:cs typeface="Calibri" panose="020F0502020204030204" pitchFamily="34" charset="0"/>
              </a:rPr>
              <a:t>higher, especially </a:t>
            </a:r>
            <a:r>
              <a:rPr lang="en-CA" b="1" dirty="0">
                <a:latin typeface="Calibri" panose="020F0502020204030204" pitchFamily="34" charset="0"/>
                <a:cs typeface="Calibri" panose="020F0502020204030204" pitchFamily="34" charset="0"/>
              </a:rPr>
              <a:t>in unstable air masses</a:t>
            </a:r>
          </a:p>
          <a:p>
            <a:pPr marL="531813" indent="-173038">
              <a:buFont typeface="Arial" panose="020B0604020202020204" pitchFamily="34" charset="0"/>
              <a:buChar char="•"/>
            </a:pPr>
            <a:endParaRPr lang="en-CA" b="1" dirty="0">
              <a:latin typeface="Calibri" panose="020F0502020204030204" pitchFamily="34" charset="0"/>
              <a:cs typeface="Calibri" panose="020F0502020204030204" pitchFamily="34" charset="0"/>
            </a:endParaRPr>
          </a:p>
          <a:p>
            <a:pPr marL="531813" indent="-173038">
              <a:buFont typeface="Arial" panose="020B0604020202020204" pitchFamily="34" charset="0"/>
              <a:buChar char="•"/>
            </a:pPr>
            <a:r>
              <a:rPr lang="en-CA" b="1" dirty="0">
                <a:latin typeface="Calibri" panose="020F0502020204030204" pitchFamily="34" charset="0"/>
                <a:cs typeface="Calibri" panose="020F0502020204030204" pitchFamily="34" charset="0"/>
              </a:rPr>
              <a:t>During a surface inversion the ability of the atmosphere to disperse smoke is virtually zero</a:t>
            </a:r>
          </a:p>
        </p:txBody>
      </p:sp>
      <p:sp>
        <p:nvSpPr>
          <p:cNvPr id="6" name="TextBox 5"/>
          <p:cNvSpPr txBox="1"/>
          <p:nvPr/>
        </p:nvSpPr>
        <p:spPr>
          <a:xfrm>
            <a:off x="1905000" y="180001"/>
            <a:ext cx="8458200" cy="646331"/>
          </a:xfrm>
          <a:prstGeom prst="rect">
            <a:avLst/>
          </a:prstGeom>
          <a:noFill/>
        </p:spPr>
        <p:txBody>
          <a:bodyPr wrap="square" rtlCol="0">
            <a:spAutoFit/>
          </a:bodyPr>
          <a:lstStyle/>
          <a:p>
            <a:pPr algn="ctr"/>
            <a:r>
              <a:rPr lang="en-CA" sz="3600" b="1" dirty="0">
                <a:solidFill>
                  <a:srgbClr val="C00000"/>
                </a:solidFill>
                <a:latin typeface="Calibri" panose="020F0502020204030204" pitchFamily="34" charset="0"/>
                <a:cs typeface="Calibri" panose="020F0502020204030204" pitchFamily="34" charset="0"/>
              </a:rPr>
              <a:t>Venting</a:t>
            </a:r>
          </a:p>
        </p:txBody>
      </p:sp>
    </p:spTree>
    <p:extLst>
      <p:ext uri="{BB962C8B-B14F-4D97-AF65-F5344CB8AC3E}">
        <p14:creationId xmlns:p14="http://schemas.microsoft.com/office/powerpoint/2010/main" val="3138415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altLang="en-US" smtClean="0"/>
              <a:t>WFBS S589 2022</a:t>
            </a:r>
            <a:endParaRPr lang="en-US" altLang="en-US" dirty="0"/>
          </a:p>
        </p:txBody>
      </p:sp>
      <p:sp>
        <p:nvSpPr>
          <p:cNvPr id="3" name="Slide Number Placeholder 2"/>
          <p:cNvSpPr>
            <a:spLocks noGrp="1"/>
          </p:cNvSpPr>
          <p:nvPr>
            <p:ph type="sldNum" sz="quarter" idx="12"/>
          </p:nvPr>
        </p:nvSpPr>
        <p:spPr/>
        <p:txBody>
          <a:bodyPr/>
          <a:lstStyle/>
          <a:p>
            <a:pPr>
              <a:defRPr/>
            </a:pPr>
            <a:fld id="{34228E85-DC60-47B9-9281-6B592085173E}" type="slidenum">
              <a:rPr lang="en-US" altLang="en-US" smtClean="0"/>
              <a:pPr>
                <a:defRPr/>
              </a:pPr>
              <a:t>5</a:t>
            </a:fld>
            <a:endParaRPr lang="en-US" altLang="en-US" dirty="0"/>
          </a:p>
        </p:txBody>
      </p:sp>
      <p:sp>
        <p:nvSpPr>
          <p:cNvPr id="5" name="TextBox 4"/>
          <p:cNvSpPr txBox="1"/>
          <p:nvPr/>
        </p:nvSpPr>
        <p:spPr>
          <a:xfrm>
            <a:off x="609600" y="990601"/>
            <a:ext cx="11049000" cy="4031873"/>
          </a:xfrm>
          <a:prstGeom prst="rect">
            <a:avLst/>
          </a:prstGeom>
          <a:noFill/>
        </p:spPr>
        <p:txBody>
          <a:bodyPr wrap="square" rtlCol="0">
            <a:spAutoFit/>
          </a:bodyPr>
          <a:lstStyle/>
          <a:p>
            <a:pPr marL="173038" indent="-173038">
              <a:buFont typeface="Arial" panose="020B0604020202020204" pitchFamily="34" charset="0"/>
              <a:buChar char="•"/>
            </a:pPr>
            <a:r>
              <a:rPr lang="en-CA" sz="2800" b="1" dirty="0">
                <a:latin typeface="Calibri" panose="020F0502020204030204" pitchFamily="34" charset="0"/>
                <a:cs typeface="Calibri" panose="020F0502020204030204" pitchFamily="34" charset="0"/>
              </a:rPr>
              <a:t>What is it?</a:t>
            </a:r>
          </a:p>
          <a:p>
            <a:pPr marL="173038" indent="-173038">
              <a:buFont typeface="Arial" panose="020B0604020202020204" pitchFamily="34" charset="0"/>
              <a:buChar char="•"/>
            </a:pPr>
            <a:endParaRPr lang="en-CA" sz="2800" b="1" dirty="0">
              <a:latin typeface="Calibri" panose="020F0502020204030204" pitchFamily="34" charset="0"/>
              <a:cs typeface="Calibri" panose="020F0502020204030204" pitchFamily="34" charset="0"/>
            </a:endParaRPr>
          </a:p>
          <a:p>
            <a:pPr marL="531813" indent="-173038">
              <a:buFont typeface="Arial" panose="020B0604020202020204" pitchFamily="34" charset="0"/>
              <a:buChar char="•"/>
            </a:pPr>
            <a:r>
              <a:rPr lang="en-CA" b="1" dirty="0">
                <a:latin typeface="Calibri" panose="020F0502020204030204" pitchFamily="34" charset="0"/>
                <a:cs typeface="Calibri" panose="020F0502020204030204" pitchFamily="34" charset="0"/>
              </a:rPr>
              <a:t>It is a crude estimate of how well smoke released into the atmosphere will be carried away from the surface during the afternoon –i.e. will the valley be cleaned up quickly?</a:t>
            </a:r>
          </a:p>
          <a:p>
            <a:pPr lvl="1"/>
            <a:endParaRPr lang="en-CA" b="1" dirty="0">
              <a:latin typeface="Calibri" panose="020F0502020204030204" pitchFamily="34" charset="0"/>
              <a:cs typeface="Calibri" panose="020F0502020204030204" pitchFamily="34" charset="0"/>
            </a:endParaRPr>
          </a:p>
          <a:p>
            <a:pPr lvl="1"/>
            <a:endParaRPr lang="en-CA" b="1" dirty="0">
              <a:latin typeface="Calibri" panose="020F0502020204030204" pitchFamily="34" charset="0"/>
              <a:cs typeface="Calibri" panose="020F0502020204030204" pitchFamily="34" charset="0"/>
            </a:endParaRPr>
          </a:p>
          <a:p>
            <a:pPr marL="173038" indent="-173038">
              <a:buFont typeface="Arial" panose="020B0604020202020204" pitchFamily="34" charset="0"/>
              <a:buChar char="•"/>
            </a:pPr>
            <a:r>
              <a:rPr lang="en-CA" sz="2800" b="1" dirty="0">
                <a:latin typeface="Calibri" panose="020F0502020204030204" pitchFamily="34" charset="0"/>
                <a:cs typeface="Calibri" panose="020F0502020204030204" pitchFamily="34" charset="0"/>
              </a:rPr>
              <a:t>How is it calculated?</a:t>
            </a:r>
          </a:p>
          <a:p>
            <a:pPr marL="173038" indent="-173038">
              <a:buFont typeface="Arial" panose="020B0604020202020204" pitchFamily="34" charset="0"/>
              <a:buChar char="•"/>
            </a:pPr>
            <a:endParaRPr lang="en-CA" sz="2800" b="1" dirty="0">
              <a:latin typeface="Calibri" panose="020F0502020204030204" pitchFamily="34" charset="0"/>
              <a:cs typeface="Calibri" panose="020F0502020204030204" pitchFamily="34" charset="0"/>
            </a:endParaRPr>
          </a:p>
          <a:p>
            <a:pPr marL="531813" indent="-173038">
              <a:buFont typeface="Arial" panose="020B0604020202020204" pitchFamily="34" charset="0"/>
              <a:buChar char="•"/>
            </a:pPr>
            <a:r>
              <a:rPr lang="en-CA" b="1" dirty="0">
                <a:latin typeface="Calibri" panose="020F0502020204030204" pitchFamily="34" charset="0"/>
                <a:cs typeface="Calibri" panose="020F0502020204030204" pitchFamily="34" charset="0"/>
              </a:rPr>
              <a:t>Using the mixed layer depth (m) </a:t>
            </a:r>
            <a:r>
              <a:rPr lang="en-CA" b="1" dirty="0">
                <a:solidFill>
                  <a:srgbClr val="0070C0"/>
                </a:solidFill>
                <a:latin typeface="Calibri" panose="020F0502020204030204" pitchFamily="34" charset="0"/>
                <a:cs typeface="Calibri" panose="020F0502020204030204" pitchFamily="34" charset="0"/>
              </a:rPr>
              <a:t>multiplied</a:t>
            </a:r>
            <a:r>
              <a:rPr lang="en-CA" b="1" dirty="0">
                <a:latin typeface="Calibri" panose="020F0502020204030204" pitchFamily="34" charset="0"/>
                <a:cs typeface="Calibri" panose="020F0502020204030204" pitchFamily="34" charset="0"/>
              </a:rPr>
              <a:t> by the wind speed (m/s).</a:t>
            </a:r>
          </a:p>
        </p:txBody>
      </p:sp>
      <p:sp>
        <p:nvSpPr>
          <p:cNvPr id="6" name="TextBox 5"/>
          <p:cNvSpPr txBox="1"/>
          <p:nvPr/>
        </p:nvSpPr>
        <p:spPr>
          <a:xfrm>
            <a:off x="1905000" y="180001"/>
            <a:ext cx="8458200" cy="646331"/>
          </a:xfrm>
          <a:prstGeom prst="rect">
            <a:avLst/>
          </a:prstGeom>
          <a:noFill/>
        </p:spPr>
        <p:txBody>
          <a:bodyPr wrap="square" rtlCol="0">
            <a:spAutoFit/>
          </a:bodyPr>
          <a:lstStyle/>
          <a:p>
            <a:pPr algn="ctr"/>
            <a:r>
              <a:rPr lang="en-CA" sz="3600" b="1" dirty="0">
                <a:solidFill>
                  <a:srgbClr val="C00000"/>
                </a:solidFill>
                <a:latin typeface="Calibri" panose="020F0502020204030204" pitchFamily="34" charset="0"/>
                <a:cs typeface="Calibri" panose="020F0502020204030204" pitchFamily="34" charset="0"/>
              </a:rPr>
              <a:t>Ventilation Index</a:t>
            </a:r>
          </a:p>
        </p:txBody>
      </p:sp>
    </p:spTree>
    <p:extLst>
      <p:ext uri="{BB962C8B-B14F-4D97-AF65-F5344CB8AC3E}">
        <p14:creationId xmlns:p14="http://schemas.microsoft.com/office/powerpoint/2010/main" val="21498105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altLang="en-US" smtClean="0"/>
              <a:t>WFBS S589 2022</a:t>
            </a:r>
            <a:endParaRPr lang="en-US" altLang="en-US" dirty="0"/>
          </a:p>
        </p:txBody>
      </p:sp>
      <p:sp>
        <p:nvSpPr>
          <p:cNvPr id="3" name="Slide Number Placeholder 2"/>
          <p:cNvSpPr>
            <a:spLocks noGrp="1"/>
          </p:cNvSpPr>
          <p:nvPr>
            <p:ph type="sldNum" sz="quarter" idx="12"/>
          </p:nvPr>
        </p:nvSpPr>
        <p:spPr/>
        <p:txBody>
          <a:bodyPr/>
          <a:lstStyle/>
          <a:p>
            <a:pPr>
              <a:defRPr/>
            </a:pPr>
            <a:fld id="{34228E85-DC60-47B9-9281-6B592085173E}" type="slidenum">
              <a:rPr lang="en-US" altLang="en-US" smtClean="0"/>
              <a:pPr>
                <a:defRPr/>
              </a:pPr>
              <a:t>6</a:t>
            </a:fld>
            <a:endParaRPr lang="en-US" altLang="en-US" dirty="0"/>
          </a:p>
        </p:txBody>
      </p:sp>
      <p:sp>
        <p:nvSpPr>
          <p:cNvPr id="6" name="TextBox 5"/>
          <p:cNvSpPr txBox="1"/>
          <p:nvPr/>
        </p:nvSpPr>
        <p:spPr>
          <a:xfrm>
            <a:off x="1905000" y="180001"/>
            <a:ext cx="8458200" cy="646331"/>
          </a:xfrm>
          <a:prstGeom prst="rect">
            <a:avLst/>
          </a:prstGeom>
          <a:noFill/>
        </p:spPr>
        <p:txBody>
          <a:bodyPr wrap="square" rtlCol="0">
            <a:spAutoFit/>
          </a:bodyPr>
          <a:lstStyle/>
          <a:p>
            <a:pPr algn="ctr"/>
            <a:r>
              <a:rPr lang="en-CA" sz="3600" b="1" dirty="0">
                <a:solidFill>
                  <a:srgbClr val="C00000"/>
                </a:solidFill>
                <a:latin typeface="Calibri" panose="020F0502020204030204" pitchFamily="34" charset="0"/>
                <a:cs typeface="Calibri" panose="020F0502020204030204" pitchFamily="34" charset="0"/>
              </a:rPr>
              <a:t>Ventilation Index</a:t>
            </a:r>
          </a:p>
        </p:txBody>
      </p:sp>
      <p:sp>
        <p:nvSpPr>
          <p:cNvPr id="7" name="Content Placeholder 2"/>
          <p:cNvSpPr txBox="1">
            <a:spLocks/>
          </p:cNvSpPr>
          <p:nvPr/>
        </p:nvSpPr>
        <p:spPr>
          <a:xfrm>
            <a:off x="533400" y="935355"/>
            <a:ext cx="11201400" cy="4703445"/>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buNone/>
            </a:pPr>
            <a:r>
              <a:rPr lang="en-CA" b="1" kern="0" dirty="0">
                <a:solidFill>
                  <a:srgbClr val="FF0000"/>
                </a:solidFill>
                <a:latin typeface="Calibri" panose="020F0502020204030204" pitchFamily="34" charset="0"/>
                <a:cs typeface="Calibri" panose="020F0502020204030204" pitchFamily="34" charset="0"/>
              </a:rPr>
              <a:t>CAUTION!</a:t>
            </a:r>
            <a:endParaRPr lang="en-CA" b="1" kern="0" dirty="0">
              <a:latin typeface="Calibri" panose="020F0502020204030204" pitchFamily="34" charset="0"/>
              <a:cs typeface="Calibri" panose="020F0502020204030204" pitchFamily="34" charset="0"/>
            </a:endParaRPr>
          </a:p>
          <a:p>
            <a:pPr marL="173038" indent="-173038">
              <a:buFont typeface="Arial" panose="020B0604020202020204" pitchFamily="34" charset="0"/>
              <a:buChar char="•"/>
            </a:pPr>
            <a:r>
              <a:rPr lang="en-CA" sz="2800" b="1" kern="0" dirty="0">
                <a:latin typeface="Calibri" panose="020F0502020204030204" pitchFamily="34" charset="0"/>
                <a:cs typeface="Calibri" panose="020F0502020204030204" pitchFamily="34" charset="0"/>
              </a:rPr>
              <a:t>It is not related to calculation of the Air Quality Index</a:t>
            </a:r>
          </a:p>
          <a:p>
            <a:pPr marL="173038" indent="-173038">
              <a:buFont typeface="Arial" panose="020B0604020202020204" pitchFamily="34" charset="0"/>
              <a:buChar char="•"/>
            </a:pPr>
            <a:endParaRPr lang="en-CA" sz="1200" b="1" kern="0" dirty="0">
              <a:latin typeface="Calibri" panose="020F0502020204030204" pitchFamily="34" charset="0"/>
              <a:cs typeface="Calibri" panose="020F0502020204030204" pitchFamily="34" charset="0"/>
            </a:endParaRPr>
          </a:p>
          <a:p>
            <a:pPr marL="173038" indent="-173038">
              <a:buFont typeface="Arial" panose="020B0604020202020204" pitchFamily="34" charset="0"/>
              <a:buChar char="•"/>
            </a:pPr>
            <a:r>
              <a:rPr lang="en-CA" sz="2800" b="1" kern="0" dirty="0">
                <a:latin typeface="Calibri" panose="020F0502020204030204" pitchFamily="34" charset="0"/>
                <a:cs typeface="Calibri" panose="020F0502020204030204" pitchFamily="34" charset="0"/>
              </a:rPr>
              <a:t>It was not designed for small fires in cold valleys, it was designed for large fires on level ground.</a:t>
            </a:r>
          </a:p>
          <a:p>
            <a:pPr marL="173038" indent="-173038">
              <a:buFont typeface="Arial" panose="020B0604020202020204" pitchFamily="34" charset="0"/>
              <a:buChar char="•"/>
            </a:pPr>
            <a:endParaRPr lang="en-CA" sz="1200" b="1" kern="0" dirty="0">
              <a:latin typeface="Calibri" panose="020F0502020204030204" pitchFamily="34" charset="0"/>
              <a:cs typeface="Calibri" panose="020F0502020204030204" pitchFamily="34" charset="0"/>
            </a:endParaRPr>
          </a:p>
          <a:p>
            <a:pPr marL="173038" indent="-173038">
              <a:buFont typeface="Arial" panose="020B0604020202020204" pitchFamily="34" charset="0"/>
              <a:buChar char="•"/>
            </a:pPr>
            <a:r>
              <a:rPr lang="en-CA" sz="2800" b="1" kern="0" dirty="0" smtClean="0">
                <a:latin typeface="Calibri" panose="020F0502020204030204" pitchFamily="34" charset="0"/>
                <a:cs typeface="Calibri" panose="020F0502020204030204" pitchFamily="34" charset="0"/>
              </a:rPr>
              <a:t>Clear </a:t>
            </a:r>
            <a:r>
              <a:rPr lang="en-CA" sz="2800" b="1" kern="0" dirty="0">
                <a:latin typeface="Calibri" panose="020F0502020204030204" pitchFamily="34" charset="0"/>
                <a:cs typeface="Calibri" panose="020F0502020204030204" pitchFamily="34" charset="0"/>
              </a:rPr>
              <a:t>and cold winter days are usually poor venting days. </a:t>
            </a:r>
          </a:p>
          <a:p>
            <a:pPr marL="173038" indent="-173038">
              <a:buFont typeface="Arial" panose="020B0604020202020204" pitchFamily="34" charset="0"/>
              <a:buChar char="•"/>
            </a:pPr>
            <a:endParaRPr lang="en-CA" sz="1200" b="1" kern="0" dirty="0">
              <a:latin typeface="Calibri" panose="020F0502020204030204" pitchFamily="34" charset="0"/>
              <a:cs typeface="Calibri" panose="020F0502020204030204" pitchFamily="34" charset="0"/>
            </a:endParaRPr>
          </a:p>
          <a:p>
            <a:pPr marL="173038" indent="-173038">
              <a:buFont typeface="Arial" panose="020B0604020202020204" pitchFamily="34" charset="0"/>
              <a:buChar char="•"/>
            </a:pPr>
            <a:r>
              <a:rPr lang="en-CA" sz="2800" b="1" kern="0" dirty="0">
                <a:latin typeface="Calibri" panose="020F0502020204030204" pitchFamily="34" charset="0"/>
                <a:cs typeface="Calibri" panose="020F0502020204030204" pitchFamily="34" charset="0"/>
              </a:rPr>
              <a:t>It has little to do with the way a plume behaves near the ground. </a:t>
            </a:r>
          </a:p>
        </p:txBody>
      </p:sp>
    </p:spTree>
    <p:extLst>
      <p:ext uri="{BB962C8B-B14F-4D97-AF65-F5344CB8AC3E}">
        <p14:creationId xmlns:p14="http://schemas.microsoft.com/office/powerpoint/2010/main" val="2760387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altLang="en-US" smtClean="0"/>
              <a:t>WFBS S589 2022</a:t>
            </a:r>
            <a:endParaRPr lang="en-US" altLang="en-US" dirty="0"/>
          </a:p>
        </p:txBody>
      </p:sp>
      <p:sp>
        <p:nvSpPr>
          <p:cNvPr id="3" name="Slide Number Placeholder 2"/>
          <p:cNvSpPr>
            <a:spLocks noGrp="1"/>
          </p:cNvSpPr>
          <p:nvPr>
            <p:ph type="sldNum" sz="quarter" idx="12"/>
          </p:nvPr>
        </p:nvSpPr>
        <p:spPr/>
        <p:txBody>
          <a:bodyPr/>
          <a:lstStyle/>
          <a:p>
            <a:pPr>
              <a:defRPr/>
            </a:pPr>
            <a:fld id="{34228E85-DC60-47B9-9281-6B592085173E}" type="slidenum">
              <a:rPr lang="en-US" altLang="en-US" smtClean="0"/>
              <a:pPr>
                <a:defRPr/>
              </a:pPr>
              <a:t>7</a:t>
            </a:fld>
            <a:endParaRPr lang="en-US" altLang="en-US" dirty="0"/>
          </a:p>
        </p:txBody>
      </p:sp>
      <p:sp>
        <p:nvSpPr>
          <p:cNvPr id="6" name="TextBox 5"/>
          <p:cNvSpPr txBox="1"/>
          <p:nvPr/>
        </p:nvSpPr>
        <p:spPr>
          <a:xfrm>
            <a:off x="1905000" y="180001"/>
            <a:ext cx="8458200" cy="646331"/>
          </a:xfrm>
          <a:prstGeom prst="rect">
            <a:avLst/>
          </a:prstGeom>
          <a:noFill/>
        </p:spPr>
        <p:txBody>
          <a:bodyPr wrap="square" rtlCol="0">
            <a:spAutoFit/>
          </a:bodyPr>
          <a:lstStyle/>
          <a:p>
            <a:pPr algn="ctr"/>
            <a:r>
              <a:rPr lang="en-CA" sz="3600" b="1" dirty="0" smtClean="0">
                <a:solidFill>
                  <a:srgbClr val="C00000"/>
                </a:solidFill>
                <a:latin typeface="Calibri" panose="020F0502020204030204" pitchFamily="34" charset="0"/>
                <a:cs typeface="Calibri" panose="020F0502020204030204" pitchFamily="34" charset="0"/>
              </a:rPr>
              <a:t>Ventilation</a:t>
            </a:r>
            <a:endParaRPr lang="en-CA" sz="3600" b="1" dirty="0">
              <a:solidFill>
                <a:srgbClr val="C00000"/>
              </a:solidFill>
              <a:latin typeface="Calibri" panose="020F0502020204030204" pitchFamily="34" charset="0"/>
              <a:cs typeface="Calibri" panose="020F0502020204030204" pitchFamily="34" charset="0"/>
            </a:endParaRPr>
          </a:p>
        </p:txBody>
      </p:sp>
      <p:sp>
        <p:nvSpPr>
          <p:cNvPr id="7" name="Content Placeholder 2"/>
          <p:cNvSpPr txBox="1">
            <a:spLocks/>
          </p:cNvSpPr>
          <p:nvPr/>
        </p:nvSpPr>
        <p:spPr>
          <a:xfrm>
            <a:off x="220133" y="762000"/>
            <a:ext cx="5037667" cy="4351338"/>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173038" indent="-173038">
              <a:buFont typeface="Arial" panose="020B0604020202020204" pitchFamily="34" charset="0"/>
              <a:buChar char="•"/>
            </a:pPr>
            <a:r>
              <a:rPr lang="en-CA" sz="2800" b="1" kern="0" dirty="0">
                <a:latin typeface="Calibri" panose="020F0502020204030204" pitchFamily="34" charset="0"/>
                <a:cs typeface="Calibri" panose="020F0502020204030204" pitchFamily="34" charset="0"/>
              </a:rPr>
              <a:t>Low mixing heights cause smoke to get trapped at the surface:</a:t>
            </a:r>
          </a:p>
          <a:p>
            <a:pPr lvl="1"/>
            <a:r>
              <a:rPr lang="en-CA" sz="2400" b="1" kern="0" dirty="0">
                <a:latin typeface="Calibri" panose="020F0502020204030204" pitchFamily="34" charset="0"/>
                <a:cs typeface="Calibri" panose="020F0502020204030204" pitchFamily="34" charset="0"/>
              </a:rPr>
              <a:t>Poor air quality</a:t>
            </a:r>
          </a:p>
          <a:p>
            <a:pPr lvl="1"/>
            <a:r>
              <a:rPr lang="en-CA" sz="2400" b="1" kern="0" dirty="0">
                <a:latin typeface="Calibri" panose="020F0502020204030204" pitchFamily="34" charset="0"/>
                <a:cs typeface="Calibri" panose="020F0502020204030204" pitchFamily="34" charset="0"/>
              </a:rPr>
              <a:t>Poor visibility</a:t>
            </a:r>
          </a:p>
          <a:p>
            <a:pPr lvl="1"/>
            <a:r>
              <a:rPr lang="en-CA" sz="2400" b="1" kern="0" dirty="0">
                <a:latin typeface="Calibri" panose="020F0502020204030204" pitchFamily="34" charset="0"/>
                <a:cs typeface="Calibri" panose="020F0502020204030204" pitchFamily="34" charset="0"/>
              </a:rPr>
              <a:t>Firing operations</a:t>
            </a:r>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94111" y="1782233"/>
            <a:ext cx="5954889" cy="4466167"/>
          </a:xfrm>
          <a:prstGeom prst="rect">
            <a:avLst/>
          </a:prstGeom>
        </p:spPr>
      </p:pic>
      <p:pic>
        <p:nvPicPr>
          <p:cNvPr id="4" name="Picture 3"/>
          <p:cNvPicPr>
            <a:picLocks noChangeAspect="1"/>
          </p:cNvPicPr>
          <p:nvPr/>
        </p:nvPicPr>
        <p:blipFill>
          <a:blip r:embed="rId4"/>
          <a:stretch>
            <a:fillRect/>
          </a:stretch>
        </p:blipFill>
        <p:spPr>
          <a:xfrm>
            <a:off x="1648583" y="94199"/>
            <a:ext cx="8894835" cy="6669602"/>
          </a:xfrm>
          <a:prstGeom prst="rect">
            <a:avLst/>
          </a:prstGeom>
        </p:spPr>
      </p:pic>
    </p:spTree>
    <p:extLst>
      <p:ext uri="{BB962C8B-B14F-4D97-AF65-F5344CB8AC3E}">
        <p14:creationId xmlns:p14="http://schemas.microsoft.com/office/powerpoint/2010/main" val="8350006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29200" y="1219201"/>
            <a:ext cx="6841375" cy="4559531"/>
          </a:xfrm>
          <a:prstGeom prst="rect">
            <a:avLst/>
          </a:prstGeom>
        </p:spPr>
      </p:pic>
      <p:sp>
        <p:nvSpPr>
          <p:cNvPr id="2" name="Footer Placeholder 1"/>
          <p:cNvSpPr>
            <a:spLocks noGrp="1"/>
          </p:cNvSpPr>
          <p:nvPr>
            <p:ph type="ftr" sz="quarter" idx="11"/>
          </p:nvPr>
        </p:nvSpPr>
        <p:spPr/>
        <p:txBody>
          <a:bodyPr/>
          <a:lstStyle/>
          <a:p>
            <a:pPr>
              <a:defRPr/>
            </a:pPr>
            <a:r>
              <a:rPr lang="en-US" altLang="en-US" smtClean="0"/>
              <a:t>WFBS S589 2022</a:t>
            </a:r>
            <a:endParaRPr lang="en-US" altLang="en-US" dirty="0"/>
          </a:p>
        </p:txBody>
      </p:sp>
      <p:sp>
        <p:nvSpPr>
          <p:cNvPr id="3" name="Slide Number Placeholder 2"/>
          <p:cNvSpPr>
            <a:spLocks noGrp="1"/>
          </p:cNvSpPr>
          <p:nvPr>
            <p:ph type="sldNum" sz="quarter" idx="12"/>
          </p:nvPr>
        </p:nvSpPr>
        <p:spPr/>
        <p:txBody>
          <a:bodyPr/>
          <a:lstStyle/>
          <a:p>
            <a:pPr>
              <a:defRPr/>
            </a:pPr>
            <a:fld id="{34228E85-DC60-47B9-9281-6B592085173E}" type="slidenum">
              <a:rPr lang="en-US" altLang="en-US" smtClean="0"/>
              <a:pPr>
                <a:defRPr/>
              </a:pPr>
              <a:t>8</a:t>
            </a:fld>
            <a:endParaRPr lang="en-US" altLang="en-US" dirty="0"/>
          </a:p>
        </p:txBody>
      </p:sp>
      <p:sp>
        <p:nvSpPr>
          <p:cNvPr id="5" name="TextBox 4"/>
          <p:cNvSpPr txBox="1"/>
          <p:nvPr/>
        </p:nvSpPr>
        <p:spPr>
          <a:xfrm>
            <a:off x="228600" y="1066800"/>
            <a:ext cx="4876800" cy="4832092"/>
          </a:xfrm>
          <a:prstGeom prst="rect">
            <a:avLst/>
          </a:prstGeom>
          <a:noFill/>
        </p:spPr>
        <p:txBody>
          <a:bodyPr wrap="square" rtlCol="0">
            <a:spAutoFit/>
          </a:bodyPr>
          <a:lstStyle/>
          <a:p>
            <a:pPr marL="173038" indent="-173038">
              <a:buFont typeface="Arial" panose="020B0604020202020204" pitchFamily="34" charset="0"/>
              <a:buChar char="•"/>
            </a:pPr>
            <a:r>
              <a:rPr lang="en-US" sz="2800" b="1" dirty="0">
                <a:latin typeface="Calibri" panose="020F0502020204030204" pitchFamily="34" charset="0"/>
                <a:cs typeface="Calibri" panose="020F0502020204030204" pitchFamily="34" charset="0"/>
              </a:rPr>
              <a:t>High mixing heights usually allow for the dispersion of smoke through a deeper part of the atmosphere</a:t>
            </a:r>
          </a:p>
          <a:p>
            <a:pPr marL="173038" indent="-173038">
              <a:buFont typeface="Arial" panose="020B0604020202020204" pitchFamily="34" charset="0"/>
              <a:buChar char="•"/>
            </a:pPr>
            <a:endParaRPr lang="en-US" sz="2800" b="1" dirty="0">
              <a:latin typeface="Calibri" panose="020F0502020204030204" pitchFamily="34" charset="0"/>
              <a:cs typeface="Calibri" panose="020F0502020204030204" pitchFamily="34" charset="0"/>
            </a:endParaRPr>
          </a:p>
          <a:p>
            <a:pPr marL="173038" indent="-173038">
              <a:buFont typeface="Arial" panose="020B0604020202020204" pitchFamily="34" charset="0"/>
              <a:buChar char="•"/>
            </a:pPr>
            <a:r>
              <a:rPr lang="en-US" sz="2800" b="1" dirty="0">
                <a:latin typeface="Calibri" panose="020F0502020204030204" pitchFamily="34" charset="0"/>
                <a:cs typeface="Calibri" panose="020F0502020204030204" pitchFamily="34" charset="0"/>
              </a:rPr>
              <a:t>Burn operations are more successful when dispersion is good </a:t>
            </a:r>
          </a:p>
          <a:p>
            <a:pPr marL="173038" indent="-173038">
              <a:buFont typeface="Arial" panose="020B0604020202020204" pitchFamily="34" charset="0"/>
              <a:buChar char="•"/>
            </a:pPr>
            <a:endParaRPr lang="en-US" sz="2800" b="1" dirty="0">
              <a:latin typeface="Calibri" panose="020F0502020204030204" pitchFamily="34" charset="0"/>
              <a:cs typeface="Calibri" panose="020F0502020204030204" pitchFamily="34" charset="0"/>
            </a:endParaRPr>
          </a:p>
          <a:p>
            <a:pPr marL="173038" indent="-173038">
              <a:buFont typeface="Arial" panose="020B0604020202020204" pitchFamily="34" charset="0"/>
              <a:buChar char="•"/>
            </a:pPr>
            <a:r>
              <a:rPr lang="en-US" sz="2800" b="1" dirty="0">
                <a:latin typeface="Calibri" panose="020F0502020204030204" pitchFamily="34" charset="0"/>
                <a:cs typeface="Calibri" panose="020F0502020204030204" pitchFamily="34" charset="0"/>
              </a:rPr>
              <a:t>Categorized as Poor, Fair, or Good</a:t>
            </a:r>
          </a:p>
        </p:txBody>
      </p:sp>
      <p:sp>
        <p:nvSpPr>
          <p:cNvPr id="6" name="TextBox 5"/>
          <p:cNvSpPr txBox="1"/>
          <p:nvPr/>
        </p:nvSpPr>
        <p:spPr>
          <a:xfrm>
            <a:off x="1905000" y="180001"/>
            <a:ext cx="8458200" cy="646331"/>
          </a:xfrm>
          <a:prstGeom prst="rect">
            <a:avLst/>
          </a:prstGeom>
          <a:noFill/>
        </p:spPr>
        <p:txBody>
          <a:bodyPr wrap="square" rtlCol="0">
            <a:spAutoFit/>
          </a:bodyPr>
          <a:lstStyle/>
          <a:p>
            <a:pPr algn="ctr"/>
            <a:r>
              <a:rPr lang="en-CA" sz="3600" b="1" dirty="0">
                <a:solidFill>
                  <a:srgbClr val="C00000"/>
                </a:solidFill>
                <a:latin typeface="Calibri" panose="020F0502020204030204" pitchFamily="34" charset="0"/>
                <a:cs typeface="Calibri" panose="020F0502020204030204" pitchFamily="34" charset="0"/>
              </a:rPr>
              <a:t>Ventilation Index</a:t>
            </a:r>
          </a:p>
        </p:txBody>
      </p:sp>
    </p:spTree>
    <p:extLst>
      <p:ext uri="{BB962C8B-B14F-4D97-AF65-F5344CB8AC3E}">
        <p14:creationId xmlns:p14="http://schemas.microsoft.com/office/powerpoint/2010/main" val="6167083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altLang="en-US" smtClean="0"/>
              <a:t>WFBS S589 2022</a:t>
            </a:r>
            <a:endParaRPr lang="en-US" altLang="en-US" dirty="0"/>
          </a:p>
        </p:txBody>
      </p:sp>
      <p:sp>
        <p:nvSpPr>
          <p:cNvPr id="3" name="Slide Number Placeholder 2"/>
          <p:cNvSpPr>
            <a:spLocks noGrp="1"/>
          </p:cNvSpPr>
          <p:nvPr>
            <p:ph type="sldNum" sz="quarter" idx="12"/>
          </p:nvPr>
        </p:nvSpPr>
        <p:spPr/>
        <p:txBody>
          <a:bodyPr/>
          <a:lstStyle/>
          <a:p>
            <a:pPr>
              <a:defRPr/>
            </a:pPr>
            <a:fld id="{34228E85-DC60-47B9-9281-6B592085173E}" type="slidenum">
              <a:rPr lang="en-US" altLang="en-US" smtClean="0"/>
              <a:pPr>
                <a:defRPr/>
              </a:pPr>
              <a:t>9</a:t>
            </a:fld>
            <a:endParaRPr lang="en-US" altLang="en-US" dirty="0"/>
          </a:p>
        </p:txBody>
      </p:sp>
      <p:sp>
        <p:nvSpPr>
          <p:cNvPr id="6" name="TextBox 5"/>
          <p:cNvSpPr txBox="1"/>
          <p:nvPr/>
        </p:nvSpPr>
        <p:spPr>
          <a:xfrm>
            <a:off x="1905000" y="180001"/>
            <a:ext cx="8458200" cy="646331"/>
          </a:xfrm>
          <a:prstGeom prst="rect">
            <a:avLst/>
          </a:prstGeom>
          <a:noFill/>
        </p:spPr>
        <p:txBody>
          <a:bodyPr wrap="square" rtlCol="0">
            <a:spAutoFit/>
          </a:bodyPr>
          <a:lstStyle/>
          <a:p>
            <a:pPr algn="ctr"/>
            <a:r>
              <a:rPr lang="en-CA" sz="3600" b="1" dirty="0">
                <a:solidFill>
                  <a:srgbClr val="C00000"/>
                </a:solidFill>
                <a:latin typeface="Calibri" panose="020F0502020204030204" pitchFamily="34" charset="0"/>
                <a:cs typeface="Calibri" panose="020F0502020204030204" pitchFamily="34" charset="0"/>
              </a:rPr>
              <a:t>Mixing Height</a:t>
            </a:r>
          </a:p>
        </p:txBody>
      </p:sp>
      <p:sp>
        <p:nvSpPr>
          <p:cNvPr id="7" name="Content Placeholder 2"/>
          <p:cNvSpPr txBox="1">
            <a:spLocks/>
          </p:cNvSpPr>
          <p:nvPr/>
        </p:nvSpPr>
        <p:spPr>
          <a:xfrm>
            <a:off x="381000" y="1219200"/>
            <a:ext cx="4094747" cy="4351338"/>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173038" indent="-173038">
              <a:buFont typeface="Arial" panose="020B0604020202020204" pitchFamily="34" charset="0"/>
              <a:buChar char="•"/>
            </a:pPr>
            <a:r>
              <a:rPr lang="en-CA" sz="2800" b="1" kern="0" dirty="0">
                <a:latin typeface="Calibri" panose="020F0502020204030204" pitchFamily="34" charset="0"/>
                <a:cs typeface="Calibri" panose="020F0502020204030204" pitchFamily="34" charset="0"/>
              </a:rPr>
              <a:t>The top of the surface layer where a parcel of air (smoke) stops rising</a:t>
            </a:r>
          </a:p>
          <a:p>
            <a:pPr marL="173038" indent="-173038">
              <a:buFont typeface="Arial" panose="020B0604020202020204" pitchFamily="34" charset="0"/>
              <a:buChar char="•"/>
            </a:pPr>
            <a:endParaRPr lang="en-CA" sz="2800" b="1" kern="0" dirty="0">
              <a:latin typeface="Calibri" panose="020F0502020204030204" pitchFamily="34" charset="0"/>
              <a:cs typeface="Calibri" panose="020F0502020204030204" pitchFamily="34" charset="0"/>
            </a:endParaRPr>
          </a:p>
          <a:p>
            <a:pPr marL="173038" indent="-173038">
              <a:buFont typeface="Arial" panose="020B0604020202020204" pitchFamily="34" charset="0"/>
              <a:buChar char="•"/>
            </a:pPr>
            <a:r>
              <a:rPr lang="en-CA" sz="2800" b="1" kern="0" dirty="0">
                <a:latin typeface="Calibri" panose="020F0502020204030204" pitchFamily="34" charset="0"/>
                <a:cs typeface="Calibri" panose="020F0502020204030204" pitchFamily="34" charset="0"/>
              </a:rPr>
              <a:t>This layer is turbulent and well mixed together</a:t>
            </a:r>
          </a:p>
        </p:txBody>
      </p:sp>
      <p:pic>
        <p:nvPicPr>
          <p:cNvPr id="8" name="Picture 7"/>
          <p:cNvPicPr>
            <a:picLocks noChangeAspect="1"/>
          </p:cNvPicPr>
          <p:nvPr/>
        </p:nvPicPr>
        <p:blipFill>
          <a:blip r:embed="rId3"/>
          <a:stretch>
            <a:fillRect/>
          </a:stretch>
        </p:blipFill>
        <p:spPr>
          <a:xfrm>
            <a:off x="4724400" y="1240505"/>
            <a:ext cx="6925074" cy="4474495"/>
          </a:xfrm>
          <a:prstGeom prst="rect">
            <a:avLst/>
          </a:prstGeom>
        </p:spPr>
      </p:pic>
    </p:spTree>
    <p:extLst>
      <p:ext uri="{BB962C8B-B14F-4D97-AF65-F5344CB8AC3E}">
        <p14:creationId xmlns:p14="http://schemas.microsoft.com/office/powerpoint/2010/main" val="10815047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Blank Presentation">
  <a:themeElements>
    <a:clrScheme name="Custo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9999FF"/>
      </a:hlink>
      <a:folHlink>
        <a:srgbClr val="CC66FF"/>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h:\system\office97\Blank Presentation.pot</Template>
  <TotalTime>11185</TotalTime>
  <Words>2703</Words>
  <Application>Microsoft Office PowerPoint</Application>
  <PresentationFormat>Widescreen</PresentationFormat>
  <Paragraphs>315</Paragraphs>
  <Slides>27</Slides>
  <Notes>24</Notes>
  <HiddenSlides>2</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Corbel</vt:lpstr>
      <vt:lpstr>Times New Roman</vt:lpstr>
      <vt:lpstr>Blank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Environmental Protection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nnimchuk</dc:creator>
  <cp:lastModifiedBy>Richard Carr</cp:lastModifiedBy>
  <cp:revision>416</cp:revision>
  <dcterms:created xsi:type="dcterms:W3CDTF">2000-01-19T18:41:44Z</dcterms:created>
  <dcterms:modified xsi:type="dcterms:W3CDTF">2021-11-12T18:19:53Z</dcterms:modified>
</cp:coreProperties>
</file>