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513" r:id="rId2"/>
    <p:sldId id="520" r:id="rId3"/>
    <p:sldId id="505" r:id="rId4"/>
    <p:sldId id="521" r:id="rId5"/>
    <p:sldId id="516" r:id="rId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FF6600"/>
    <a:srgbClr val="0000FF"/>
    <a:srgbClr val="FF5050"/>
    <a:srgbClr val="FF0066"/>
    <a:srgbClr val="006600"/>
    <a:srgbClr val="FFFF00"/>
    <a:srgbClr val="CCFFCC"/>
    <a:srgbClr val="CC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2" autoAdjust="0"/>
    <p:restoredTop sz="82603" autoAdjust="0"/>
  </p:normalViewPr>
  <p:slideViewPr>
    <p:cSldViewPr>
      <p:cViewPr varScale="1">
        <p:scale>
          <a:sx n="55" d="100"/>
          <a:sy n="55" d="100"/>
        </p:scale>
        <p:origin x="1484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394F533-66B5-4C03-BD98-05BEAAE7DB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A347AB9-AA3B-44AE-9519-6A6F100F8B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0C1B28F-4824-4945-B137-A8BBB09A37D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>
              <a:buFontTx/>
              <a:buAutoNum type="arabicPeriod"/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9791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CA" altLang="en-US" dirty="0" smtClean="0"/>
              <a:t>Plot the profile from Kelowna in 2003</a:t>
            </a: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B5B6117-3E65-4C3E-84AD-A08E49A61362}" type="slidenum">
              <a:rPr lang="en-CA" altLang="en-US" sz="1200">
                <a:solidFill>
                  <a:prstClr val="black"/>
                </a:solidFill>
              </a:rPr>
              <a:pPr/>
              <a:t>2</a:t>
            </a:fld>
            <a:endParaRPr lang="en-CA" alt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163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89A5C43-5608-43AC-8DAE-BA994CFE8D20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CA" altLang="en-US" dirty="0" smtClean="0"/>
              <a:t>Have the class build a profile from the Helicopter sounding.</a:t>
            </a:r>
          </a:p>
          <a:p>
            <a:pPr eaLnBrk="1" hangingPunct="1"/>
            <a:r>
              <a:rPr lang="en-CA" altLang="en-US" dirty="0" smtClean="0"/>
              <a:t>Ensure the class has a </a:t>
            </a:r>
            <a:r>
              <a:rPr lang="en-CA" altLang="en-US" dirty="0" err="1" smtClean="0"/>
              <a:t>Stuve</a:t>
            </a:r>
            <a:r>
              <a:rPr lang="en-CA" altLang="en-US" baseline="0" dirty="0" smtClean="0"/>
              <a:t> Diagram to work with.</a:t>
            </a:r>
            <a:endParaRPr lang="en-CA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5581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CA" altLang="en-US" dirty="0" smtClean="0"/>
              <a:t>Plot the profile from Kelowna in 2003</a:t>
            </a: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B5B6117-3E65-4C3E-84AD-A08E49A61362}" type="slidenum">
              <a:rPr lang="en-CA" altLang="en-US" sz="1200">
                <a:solidFill>
                  <a:prstClr val="black"/>
                </a:solidFill>
              </a:rPr>
              <a:pPr/>
              <a:t>4</a:t>
            </a:fld>
            <a:endParaRPr lang="en-CA" alt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299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0C1B28F-4824-4945-B137-A8BBB09A37D0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en-CA" altLang="en-US" dirty="0" smtClean="0"/>
              <a:t>Richard</a:t>
            </a:r>
            <a:r>
              <a:rPr lang="en-CA" altLang="en-US" baseline="0" dirty="0" smtClean="0"/>
              <a:t> Carr, January 2020: Added section title</a:t>
            </a: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0410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10600" y="76200"/>
            <a:ext cx="457200" cy="381000"/>
          </a:xfrm>
          <a:ln/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fld id="{5E5EFC99-A417-4800-9DE1-55FC6AFB4DE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646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696F5-B140-407F-99BE-C47B510814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75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73FC7-D629-4A88-9825-88A6215CC7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482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86800" y="38100"/>
            <a:ext cx="430404" cy="457200"/>
          </a:xfrm>
          <a:ln/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fld id="{7E663AE6-5E72-40D2-B9C3-3E4B5D88B98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34400" y="38100"/>
            <a:ext cx="533400" cy="457200"/>
          </a:xfrm>
          <a:ln/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fld id="{ED78BD70-792E-4309-99E4-D2A1CABBBD1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10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081AB-5422-4CFB-A85A-1E5B7AA12A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80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02CCD-82AD-427C-9C11-AAFB29B964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4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6F55A-E05C-4AFC-82B4-3004757D60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36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BA2A0-1A52-4620-9BF6-78B8C885B5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247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600" b="1" i="0" baseline="0">
                <a:solidFill>
                  <a:srgbClr val="0066CC"/>
                </a:solidFill>
              </a:defRPr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10600" y="76200"/>
            <a:ext cx="457200" cy="457200"/>
          </a:xfrm>
          <a:ln/>
        </p:spPr>
        <p:txBody>
          <a:bodyPr/>
          <a:lstStyle>
            <a:lvl1pPr>
              <a:defRPr sz="2000" b="1" baseline="0">
                <a:solidFill>
                  <a:srgbClr val="008000"/>
                </a:solidFill>
              </a:defRPr>
            </a:lvl1pPr>
          </a:lstStyle>
          <a:p>
            <a:pPr>
              <a:defRPr/>
            </a:pPr>
            <a:fld id="{34228E85-DC60-47B9-9281-6B592085173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9301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A0DED-4D40-4DFE-886C-6DC14A2A3D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3488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F7D65-8AE0-40E1-8C86-CC9CAA66D9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03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1BDFDA1-761B-45F4-937F-FB77F4E469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gif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gif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Richard.Carr@NRCan-RNCan.gc.c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28E85-DC60-47B9-9281-6B592085173E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1390233"/>
            <a:ext cx="77724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400" b="1" dirty="0" smtClean="0">
                <a:solidFill>
                  <a:srgbClr val="0080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S589: Weather and Atmospheric </a:t>
            </a:r>
            <a:r>
              <a:rPr lang="en-CA" sz="4400" b="1" dirty="0" smtClean="0">
                <a:solidFill>
                  <a:srgbClr val="0080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Stability</a:t>
            </a:r>
          </a:p>
          <a:p>
            <a:pPr algn="ctr"/>
            <a:endParaRPr lang="en-CA" sz="4400" b="1" dirty="0" smtClean="0">
              <a:solidFill>
                <a:srgbClr val="008000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  <a:p>
            <a:pPr algn="ctr"/>
            <a:endParaRPr lang="en-CA" sz="4400" b="1" dirty="0">
              <a:solidFill>
                <a:srgbClr val="008000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  <a:p>
            <a:pPr algn="ctr"/>
            <a:r>
              <a:rPr lang="en-CA" sz="3600" b="1" dirty="0" smtClean="0">
                <a:latin typeface="Corbel" panose="020B0503020204020204" pitchFamily="34" charset="0"/>
                <a:cs typeface="Arial" panose="020B0604020202020204" pitchFamily="34" charset="0"/>
              </a:rPr>
              <a:t>Your Name: _______________</a:t>
            </a:r>
            <a:endParaRPr lang="en-CA" sz="3600" b="1" dirty="0"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836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5394325" y="1524000"/>
            <a:ext cx="3368675" cy="4832092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Stability Assessment</a:t>
            </a:r>
          </a:p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200" b="1" u="sng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data you collected over the fire at 8 am on the morning of August 31</a:t>
            </a:r>
            <a:r>
              <a:rPr lang="en-US" altLang="en-US" sz="2400" b="1" baseline="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determine the stability of the lower atmosphere.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concerning this morning?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5256213" cy="6858000"/>
            <a:chOff x="0" y="0"/>
            <a:chExt cx="5256213" cy="6858000"/>
          </a:xfrm>
        </p:grpSpPr>
        <p:graphicFrame>
          <p:nvGraphicFramePr>
            <p:cNvPr id="37890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93347144"/>
                </p:ext>
              </p:extLst>
            </p:nvPr>
          </p:nvGraphicFramePr>
          <p:xfrm>
            <a:off x="0" y="0"/>
            <a:ext cx="5256213" cy="685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4" name="Document" r:id="rId4" imgW="7402147" imgH="9658013" progId="Word.Document.8">
                    <p:embed/>
                  </p:oleObj>
                </mc:Choice>
                <mc:Fallback>
                  <p:oleObj name="Document" r:id="rId4" imgW="7402147" imgH="9658013" progId="Word.Document.8">
                    <p:embed/>
                    <p:pic>
                      <p:nvPicPr>
                        <p:cNvPr id="3789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256213" cy="6858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069" name="Straight Connector 23"/>
            <p:cNvCxnSpPr>
              <a:cxnSpLocks noChangeShapeType="1"/>
            </p:cNvCxnSpPr>
            <p:nvPr/>
          </p:nvCxnSpPr>
          <p:spPr bwMode="auto">
            <a:xfrm>
              <a:off x="3276600" y="5562600"/>
              <a:ext cx="1066800" cy="1588"/>
            </a:xfrm>
            <a:prstGeom prst="line">
              <a:avLst/>
            </a:prstGeom>
            <a:noFill/>
            <a:ln w="444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0" name="Straight Connector 24"/>
            <p:cNvCxnSpPr>
              <a:cxnSpLocks noChangeShapeType="1"/>
            </p:cNvCxnSpPr>
            <p:nvPr/>
          </p:nvCxnSpPr>
          <p:spPr bwMode="auto">
            <a:xfrm>
              <a:off x="2971800" y="3962400"/>
              <a:ext cx="1371600" cy="1588"/>
            </a:xfrm>
            <a:prstGeom prst="line">
              <a:avLst/>
            </a:prstGeom>
            <a:noFill/>
            <a:ln w="444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2072" name="Picture 24" descr="\\handle\dthicks$\My Pictures\Microsoft Clip Organizer\j0236357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89325" y="4267200"/>
              <a:ext cx="6731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" name="TextBox 26"/>
          <p:cNvSpPr txBox="1"/>
          <p:nvPr/>
        </p:nvSpPr>
        <p:spPr>
          <a:xfrm>
            <a:off x="4953000" y="180000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 2: OK </a:t>
            </a:r>
            <a:r>
              <a:rPr lang="en-CA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Mtn</a:t>
            </a:r>
            <a:r>
              <a:rPr lang="en-CA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Park </a:t>
            </a:r>
            <a:r>
              <a:rPr lang="en-C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CA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ire (at home)</a:t>
            </a:r>
            <a:endParaRPr lang="en-CA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49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28E85-DC60-47B9-9281-6B592085173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180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 2: Helicopter sounding</a:t>
            </a:r>
            <a:endParaRPr lang="en-CA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3182" t="9293" r="13605" b="3637"/>
          <a:stretch/>
        </p:blipFill>
        <p:spPr>
          <a:xfrm>
            <a:off x="457200" y="894020"/>
            <a:ext cx="5940000" cy="525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77000" y="1079718"/>
            <a:ext cx="244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Okanagan </a:t>
            </a:r>
            <a:r>
              <a:rPr lang="en-CA" sz="2800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Mountain Park fire, Kelowna, </a:t>
            </a:r>
            <a:r>
              <a:rPr lang="en-CA" sz="2800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2003</a:t>
            </a:r>
          </a:p>
        </p:txBody>
      </p:sp>
    </p:spTree>
    <p:extLst>
      <p:ext uri="{BB962C8B-B14F-4D97-AF65-F5344CB8AC3E}">
        <p14:creationId xmlns:p14="http://schemas.microsoft.com/office/powerpoint/2010/main" val="37134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5256213" cy="6858000"/>
            <a:chOff x="0" y="0"/>
            <a:chExt cx="5256213" cy="6858000"/>
          </a:xfrm>
        </p:grpSpPr>
        <p:graphicFrame>
          <p:nvGraphicFramePr>
            <p:cNvPr id="37890" name="Object 3"/>
            <p:cNvGraphicFramePr>
              <a:graphicFrameLocks noChangeAspect="1"/>
            </p:cNvGraphicFramePr>
            <p:nvPr>
              <p:extLst/>
            </p:nvPr>
          </p:nvGraphicFramePr>
          <p:xfrm>
            <a:off x="0" y="0"/>
            <a:ext cx="5256213" cy="685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7" name="Document" r:id="rId4" imgW="7402147" imgH="9658013" progId="Word.Document.8">
                    <p:embed/>
                  </p:oleObj>
                </mc:Choice>
                <mc:Fallback>
                  <p:oleObj name="Document" r:id="rId4" imgW="7402147" imgH="9658013" progId="Word.Document.8">
                    <p:embed/>
                    <p:pic>
                      <p:nvPicPr>
                        <p:cNvPr id="3789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256213" cy="6858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069" name="Straight Connector 23"/>
            <p:cNvCxnSpPr>
              <a:cxnSpLocks noChangeShapeType="1"/>
            </p:cNvCxnSpPr>
            <p:nvPr/>
          </p:nvCxnSpPr>
          <p:spPr bwMode="auto">
            <a:xfrm>
              <a:off x="3276600" y="5562600"/>
              <a:ext cx="1066800" cy="1588"/>
            </a:xfrm>
            <a:prstGeom prst="line">
              <a:avLst/>
            </a:prstGeom>
            <a:noFill/>
            <a:ln w="444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0" name="Straight Connector 24"/>
            <p:cNvCxnSpPr>
              <a:cxnSpLocks noChangeShapeType="1"/>
            </p:cNvCxnSpPr>
            <p:nvPr/>
          </p:nvCxnSpPr>
          <p:spPr bwMode="auto">
            <a:xfrm>
              <a:off x="2971800" y="3962400"/>
              <a:ext cx="1371600" cy="1588"/>
            </a:xfrm>
            <a:prstGeom prst="line">
              <a:avLst/>
            </a:prstGeom>
            <a:noFill/>
            <a:ln w="444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2072" name="Picture 24" descr="\\handle\dthicks$\My Pictures\Microsoft Clip Organizer\j0236357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89325" y="4267200"/>
              <a:ext cx="6731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5486400" y="425708"/>
            <a:ext cx="3432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Your name:</a:t>
            </a:r>
          </a:p>
          <a:p>
            <a:endParaRPr lang="en-CA" sz="28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800" b="1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800" b="1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8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8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Plot the points on this diagram, or print a copy, add points, then scan your copy for submission.</a:t>
            </a:r>
            <a:endParaRPr lang="en-CA" sz="28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47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28E85-DC60-47B9-9281-6B592085173E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7999" y="1219200"/>
            <a:ext cx="5867401" cy="4419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charset="0"/>
              </a:rPr>
              <a:t>Contact: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charset="0"/>
              </a:rPr>
              <a:t>Richard </a:t>
            </a:r>
            <a:r>
              <a:rPr kumimoji="0" lang="en-C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charset="0"/>
              </a:rPr>
              <a:t>Carr</a:t>
            </a:r>
            <a:endParaRPr kumimoji="0" lang="en-CA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charset="0"/>
              </a:rPr>
              <a:t>Wildland Fire Research Analyst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charset="0"/>
                <a:hlinkClick r:id="rId3"/>
              </a:rPr>
              <a:t>Richard.Carr@NRCan-RNCan.gc.ca</a:t>
            </a:r>
            <a:endParaRPr kumimoji="0" lang="en-CA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charset="0"/>
              </a:rPr>
              <a:t>5320 122 Street NW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charset="0"/>
              </a:rPr>
              <a:t>Edmonton, AB, Canada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charset="0"/>
              </a:rPr>
              <a:t>T6H 3S5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sz="2800" b="1" strike="sngStrike" noProof="0" dirty="0" smtClean="0">
                <a:solidFill>
                  <a:prstClr val="black"/>
                </a:solidFill>
                <a:latin typeface="Corbel" panose="020B0503020204020204" pitchFamily="34" charset="0"/>
              </a:rPr>
              <a:t>825-510-1265 </a:t>
            </a:r>
            <a:r>
              <a:rPr lang="en-CA" sz="2800" b="1" noProof="0" dirty="0" smtClean="0">
                <a:solidFill>
                  <a:srgbClr val="008000"/>
                </a:solidFill>
                <a:latin typeface="Corbel" panose="020B0503020204020204" pitchFamily="34" charset="0"/>
              </a:rPr>
              <a:t>780-710-3147</a:t>
            </a:r>
            <a:endParaRPr kumimoji="0" lang="en-CA" sz="2800" b="1" i="0" u="non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rbel" panose="020B0503020204020204" pitchFamily="34" charset="0"/>
              <a:cs typeface="Arial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78110" y="1676400"/>
            <a:ext cx="1836490" cy="2191331"/>
            <a:chOff x="1219200" y="1828800"/>
            <a:chExt cx="1836490" cy="2191331"/>
          </a:xfrm>
        </p:grpSpPr>
        <p:sp>
          <p:nvSpPr>
            <p:cNvPr id="11" name="TextBox 10"/>
            <p:cNvSpPr txBox="1"/>
            <p:nvPr/>
          </p:nvSpPr>
          <p:spPr>
            <a:xfrm>
              <a:off x="2150884" y="2601300"/>
              <a:ext cx="46679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charset="0"/>
                </a:rPr>
                <a:t>?</a:t>
              </a:r>
              <a:endParaRPr kumimoji="0" lang="en-CA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88896" y="1828800"/>
              <a:ext cx="46679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charset="0"/>
                </a:rPr>
                <a:t>?</a:t>
              </a:r>
              <a:endParaRPr kumimoji="0" lang="en-CA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19200" y="2895600"/>
              <a:ext cx="46679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charset="0"/>
                </a:rPr>
                <a:t>?</a:t>
              </a:r>
              <a:endParaRPr kumimoji="0" lang="en-CA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84090" y="2170331"/>
              <a:ext cx="46679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charset="0"/>
                </a:rPr>
                <a:t>?</a:t>
              </a:r>
              <a:endParaRPr kumimoji="0" lang="en-CA" sz="3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69576" y="3373800"/>
              <a:ext cx="46679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charset="0"/>
                </a:rPr>
                <a:t>?</a:t>
              </a:r>
              <a:endParaRPr kumimoji="0" lang="en-CA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52400" y="180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  <a:endParaRPr lang="en-CA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47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66FF"/>
      </a:hlink>
      <a:folHlink>
        <a:srgbClr val="0070C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h:\system\office97\Blank Presentation.pot</Template>
  <TotalTime>10437</TotalTime>
  <Words>184</Words>
  <Application>Microsoft Office PowerPoint</Application>
  <PresentationFormat>On-screen Show (4:3)</PresentationFormat>
  <Paragraphs>51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Corbel</vt:lpstr>
      <vt:lpstr>Times New Roman</vt:lpstr>
      <vt:lpstr>Blank Presentation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Environmental Protection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nnimchuk</dc:creator>
  <cp:lastModifiedBy>Richard Carr</cp:lastModifiedBy>
  <cp:revision>407</cp:revision>
  <dcterms:created xsi:type="dcterms:W3CDTF">2000-01-19T18:41:44Z</dcterms:created>
  <dcterms:modified xsi:type="dcterms:W3CDTF">2021-10-06T16:36:12Z</dcterms:modified>
</cp:coreProperties>
</file>