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513" r:id="rId2"/>
    <p:sldId id="514" r:id="rId3"/>
    <p:sldId id="391" r:id="rId4"/>
    <p:sldId id="459" r:id="rId5"/>
    <p:sldId id="507" r:id="rId6"/>
    <p:sldId id="473" r:id="rId7"/>
    <p:sldId id="461" r:id="rId8"/>
    <p:sldId id="468" r:id="rId9"/>
    <p:sldId id="469" r:id="rId10"/>
    <p:sldId id="470" r:id="rId11"/>
    <p:sldId id="506" r:id="rId12"/>
    <p:sldId id="474" r:id="rId13"/>
    <p:sldId id="510" r:id="rId14"/>
    <p:sldId id="515" r:id="rId15"/>
    <p:sldId id="475" r:id="rId16"/>
    <p:sldId id="493" r:id="rId17"/>
    <p:sldId id="494" r:id="rId18"/>
    <p:sldId id="492" r:id="rId19"/>
    <p:sldId id="491" r:id="rId20"/>
    <p:sldId id="488" r:id="rId21"/>
    <p:sldId id="521" r:id="rId22"/>
    <p:sldId id="497" r:id="rId23"/>
    <p:sldId id="499" r:id="rId24"/>
    <p:sldId id="498" r:id="rId25"/>
    <p:sldId id="504" r:id="rId26"/>
    <p:sldId id="520" r:id="rId27"/>
    <p:sldId id="505" r:id="rId28"/>
    <p:sldId id="508" r:id="rId29"/>
    <p:sldId id="512" r:id="rId30"/>
    <p:sldId id="511" r:id="rId31"/>
    <p:sldId id="367" r:id="rId32"/>
    <p:sldId id="516" r:id="rId3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0000FF"/>
    <a:srgbClr val="FF6600"/>
    <a:srgbClr val="FF0066"/>
    <a:srgbClr val="008000"/>
    <a:srgbClr val="006600"/>
    <a:srgbClr val="FFFF00"/>
    <a:srgbClr val="CCFFCC"/>
    <a:srgbClr val="CC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2" autoAdjust="0"/>
    <p:restoredTop sz="82603" autoAdjust="0"/>
  </p:normalViewPr>
  <p:slideViewPr>
    <p:cSldViewPr>
      <p:cViewPr varScale="1">
        <p:scale>
          <a:sx n="55" d="100"/>
          <a:sy n="55" d="100"/>
        </p:scale>
        <p:origin x="148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3209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3210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3210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394F533-66B5-4C03-BD98-05BEAAE7DB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97283"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7286"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97287"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A347AB9-AA3B-44AE-9519-6A6F100F8B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1B28F-4824-4945-B137-A8BBB09A37D0}" type="slidenum">
              <a:rPr lang="en-US" altLang="en-US" sz="1200"/>
              <a:pPr/>
              <a:t>1</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228600" indent="-228600">
              <a:buFontTx/>
              <a:buAutoNum type="arabicPeriod"/>
            </a:pPr>
            <a:endParaRPr lang="en-CA" altLang="en-US" dirty="0" smtClean="0"/>
          </a:p>
        </p:txBody>
      </p:sp>
    </p:spTree>
    <p:extLst>
      <p:ext uri="{BB962C8B-B14F-4D97-AF65-F5344CB8AC3E}">
        <p14:creationId xmlns:p14="http://schemas.microsoft.com/office/powerpoint/2010/main" val="136979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10</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Richard Carr, May 28, 2021: Revised</a:t>
            </a:r>
            <a:r>
              <a:rPr lang="en-US" baseline="0" dirty="0" smtClean="0"/>
              <a:t> from Amanda Ashton’s 2018 slides.</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the air parcel temperature decreases to the same temperature as the environmental dew point, it is now considered a saturated air parcel and will continue to rise at the SALR until it is the same temperature as the surrounding environment.</a:t>
            </a:r>
            <a:endParaRPr lang="en-CA" dirty="0" smtClean="0"/>
          </a:p>
          <a:p>
            <a:endParaRPr lang="en-CA" altLang="en-US" dirty="0" smtClean="0"/>
          </a:p>
        </p:txBody>
      </p:sp>
    </p:spTree>
    <p:extLst>
      <p:ext uri="{BB962C8B-B14F-4D97-AF65-F5344CB8AC3E}">
        <p14:creationId xmlns:p14="http://schemas.microsoft.com/office/powerpoint/2010/main" val="318364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11</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dirty="0" smtClean="0"/>
              <a:t>Class discussion</a:t>
            </a:r>
          </a:p>
          <a:p>
            <a:pPr marL="171450" indent="-171450">
              <a:buFont typeface="Arial" panose="020B0604020202020204" pitchFamily="34" charset="0"/>
              <a:buChar char="•"/>
            </a:pPr>
            <a:r>
              <a:rPr lang="en-US" dirty="0" smtClean="0"/>
              <a:t>Smoke issues</a:t>
            </a:r>
          </a:p>
          <a:p>
            <a:pPr marL="171450" indent="-171450">
              <a:buFont typeface="Arial" panose="020B0604020202020204" pitchFamily="34" charset="0"/>
              <a:buChar char="•"/>
            </a:pPr>
            <a:r>
              <a:rPr lang="en-US" dirty="0" smtClean="0"/>
              <a:t>Can lookouts do</a:t>
            </a:r>
            <a:r>
              <a:rPr lang="en-US" baseline="0" dirty="0" smtClean="0"/>
              <a:t> their jobs?</a:t>
            </a:r>
          </a:p>
          <a:p>
            <a:pPr marL="171450" indent="-171450">
              <a:buFont typeface="Arial" panose="020B0604020202020204" pitchFamily="34" charset="0"/>
              <a:buChar char="•"/>
            </a:pPr>
            <a:r>
              <a:rPr lang="en-US" baseline="0" dirty="0" smtClean="0"/>
              <a:t>Aircraft visibility</a:t>
            </a:r>
            <a:endParaRPr lang="en-CA" dirty="0" smtClean="0"/>
          </a:p>
          <a:p>
            <a:endParaRPr lang="en-CA" altLang="en-US" dirty="0" smtClean="0"/>
          </a:p>
        </p:txBody>
      </p:sp>
    </p:spTree>
    <p:extLst>
      <p:ext uri="{BB962C8B-B14F-4D97-AF65-F5344CB8AC3E}">
        <p14:creationId xmlns:p14="http://schemas.microsoft.com/office/powerpoint/2010/main" val="142598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12</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dirty="0" smtClean="0"/>
              <a:t>Class discussion</a:t>
            </a:r>
          </a:p>
          <a:p>
            <a:pPr marL="171450" indent="-171450">
              <a:buFont typeface="Arial" panose="020B0604020202020204" pitchFamily="34" charset="0"/>
              <a:buChar char="•"/>
            </a:pPr>
            <a:r>
              <a:rPr lang="en-US" dirty="0" smtClean="0"/>
              <a:t>Smoke issues</a:t>
            </a:r>
          </a:p>
          <a:p>
            <a:pPr marL="171450" indent="-171450">
              <a:buFont typeface="Arial" panose="020B0604020202020204" pitchFamily="34" charset="0"/>
              <a:buChar char="•"/>
            </a:pPr>
            <a:r>
              <a:rPr lang="en-US" dirty="0" smtClean="0"/>
              <a:t>Can lookouts do</a:t>
            </a:r>
            <a:r>
              <a:rPr lang="en-US" baseline="0" dirty="0" smtClean="0"/>
              <a:t> their jobs?</a:t>
            </a:r>
          </a:p>
          <a:p>
            <a:pPr marL="171450" indent="-171450">
              <a:buFont typeface="Arial" panose="020B0604020202020204" pitchFamily="34" charset="0"/>
              <a:buChar char="•"/>
            </a:pPr>
            <a:r>
              <a:rPr lang="en-US" baseline="0" dirty="0" smtClean="0"/>
              <a:t>Aircraft visibility?</a:t>
            </a:r>
          </a:p>
          <a:p>
            <a:pPr marL="171450" indent="-171450">
              <a:buFont typeface="Arial" panose="020B0604020202020204" pitchFamily="34" charset="0"/>
              <a:buChar char="•"/>
            </a:pPr>
            <a:r>
              <a:rPr lang="en-US" baseline="0" dirty="0" smtClean="0"/>
              <a:t>What happens when an inversion breaks?</a:t>
            </a:r>
            <a:endParaRPr lang="en-CA" dirty="0" smtClean="0"/>
          </a:p>
          <a:p>
            <a:endParaRPr lang="en-CA" altLang="en-US" dirty="0" smtClean="0"/>
          </a:p>
        </p:txBody>
      </p:sp>
    </p:spTree>
    <p:extLst>
      <p:ext uri="{BB962C8B-B14F-4D97-AF65-F5344CB8AC3E}">
        <p14:creationId xmlns:p14="http://schemas.microsoft.com/office/powerpoint/2010/main" val="208317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13</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dirty="0" smtClean="0"/>
              <a:t>The full set of smoke plume photos can be found in pre-2020 versions</a:t>
            </a:r>
            <a:r>
              <a:rPr lang="en-US" baseline="0" dirty="0" smtClean="0"/>
              <a:t> of this </a:t>
            </a:r>
            <a:r>
              <a:rPr lang="en-US" baseline="0" dirty="0" err="1" smtClean="0"/>
              <a:t>powerpoint</a:t>
            </a:r>
            <a:r>
              <a:rPr lang="en-US" baseline="0" smtClean="0"/>
              <a:t>.</a:t>
            </a:r>
            <a:endParaRPr lang="en-US" smtClean="0"/>
          </a:p>
          <a:p>
            <a:r>
              <a:rPr lang="en-US" dirty="0" smtClean="0"/>
              <a:t>Class discussion</a:t>
            </a:r>
          </a:p>
          <a:p>
            <a:pPr marL="171450" indent="-171450">
              <a:buFont typeface="Arial" panose="020B0604020202020204" pitchFamily="34" charset="0"/>
              <a:buChar char="•"/>
            </a:pPr>
            <a:r>
              <a:rPr lang="en-US" dirty="0" smtClean="0"/>
              <a:t>Smoke issues</a:t>
            </a:r>
          </a:p>
          <a:p>
            <a:pPr marL="171450" indent="-171450">
              <a:buFont typeface="Arial" panose="020B0604020202020204" pitchFamily="34" charset="0"/>
              <a:buChar char="•"/>
            </a:pPr>
            <a:r>
              <a:rPr lang="en-US" dirty="0" smtClean="0"/>
              <a:t>Can lookouts do</a:t>
            </a:r>
            <a:r>
              <a:rPr lang="en-US" baseline="0" dirty="0" smtClean="0"/>
              <a:t> their jobs?</a:t>
            </a:r>
          </a:p>
          <a:p>
            <a:pPr marL="171450" indent="-171450">
              <a:buFont typeface="Arial" panose="020B0604020202020204" pitchFamily="34" charset="0"/>
              <a:buChar char="•"/>
            </a:pPr>
            <a:r>
              <a:rPr lang="en-US" baseline="0" dirty="0" smtClean="0"/>
              <a:t>Aircraft visibility?</a:t>
            </a:r>
          </a:p>
          <a:p>
            <a:pPr marL="171450" indent="-171450">
              <a:buFont typeface="Arial" panose="020B0604020202020204" pitchFamily="34" charset="0"/>
              <a:buChar char="•"/>
            </a:pPr>
            <a:r>
              <a:rPr lang="en-US" baseline="0" dirty="0" smtClean="0"/>
              <a:t>What happens when an inversion breaks?</a:t>
            </a:r>
            <a:endParaRPr lang="en-CA" dirty="0" smtClean="0"/>
          </a:p>
          <a:p>
            <a:endParaRPr lang="en-CA" altLang="en-US" dirty="0" smtClean="0"/>
          </a:p>
        </p:txBody>
      </p:sp>
    </p:spTree>
    <p:extLst>
      <p:ext uri="{BB962C8B-B14F-4D97-AF65-F5344CB8AC3E}">
        <p14:creationId xmlns:p14="http://schemas.microsoft.com/office/powerpoint/2010/main" val="118327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14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October 4, 2021.</a:t>
            </a:r>
          </a:p>
        </p:txBody>
      </p:sp>
    </p:spTree>
    <p:extLst>
      <p:ext uri="{BB962C8B-B14F-4D97-AF65-F5344CB8AC3E}">
        <p14:creationId xmlns:p14="http://schemas.microsoft.com/office/powerpoint/2010/main" val="173969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1B28F-4824-4945-B137-A8BBB09A37D0}" type="slidenum">
              <a:rPr lang="en-US" altLang="en-US" sz="1200"/>
              <a:pPr/>
              <a:t>15</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indent="0">
              <a:buFontTx/>
              <a:buNone/>
            </a:pPr>
            <a:r>
              <a:rPr lang="en-CA" altLang="en-US" dirty="0" smtClean="0"/>
              <a:t>Richard</a:t>
            </a:r>
            <a:r>
              <a:rPr lang="en-CA" altLang="en-US" baseline="0" dirty="0" smtClean="0"/>
              <a:t> Carr, January 2020: Added section title</a:t>
            </a:r>
            <a:endParaRPr lang="en-CA" altLang="en-US" dirty="0" smtClean="0"/>
          </a:p>
        </p:txBody>
      </p:sp>
    </p:spTree>
    <p:extLst>
      <p:ext uri="{BB962C8B-B14F-4D97-AF65-F5344CB8AC3E}">
        <p14:creationId xmlns:p14="http://schemas.microsoft.com/office/powerpoint/2010/main" val="24680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16</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October 4, 2021.</a:t>
            </a:r>
          </a:p>
        </p:txBody>
      </p:sp>
    </p:spTree>
    <p:extLst>
      <p:ext uri="{BB962C8B-B14F-4D97-AF65-F5344CB8AC3E}">
        <p14:creationId xmlns:p14="http://schemas.microsoft.com/office/powerpoint/2010/main" val="313432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9A5C43-5608-43AC-8DAE-BA994CFE8D2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2021.</a:t>
            </a:r>
          </a:p>
        </p:txBody>
      </p:sp>
    </p:spTree>
    <p:extLst>
      <p:ext uri="{BB962C8B-B14F-4D97-AF65-F5344CB8AC3E}">
        <p14:creationId xmlns:p14="http://schemas.microsoft.com/office/powerpoint/2010/main" val="305489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9A5C43-5608-43AC-8DAE-BA994CFE8D2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2021.</a:t>
            </a:r>
          </a:p>
        </p:txBody>
      </p:sp>
    </p:spTree>
    <p:extLst>
      <p:ext uri="{BB962C8B-B14F-4D97-AF65-F5344CB8AC3E}">
        <p14:creationId xmlns:p14="http://schemas.microsoft.com/office/powerpoint/2010/main" val="3994193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9A5C43-5608-43AC-8DAE-BA994CFE8D2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2021.</a:t>
            </a:r>
          </a:p>
          <a:p>
            <a:endParaRPr lang="en-CA" altLang="en-US" dirty="0" smtClean="0"/>
          </a:p>
          <a:p>
            <a:r>
              <a:rPr lang="en-CA" altLang="en-US" dirty="0" smtClean="0"/>
              <a:t>T-Td = Dew</a:t>
            </a:r>
            <a:r>
              <a:rPr lang="en-CA" altLang="en-US" baseline="0" dirty="0" smtClean="0"/>
              <a:t> point depression or spread</a:t>
            </a:r>
          </a:p>
          <a:p>
            <a:r>
              <a:rPr lang="en-CA" altLang="en-US" baseline="0" dirty="0" smtClean="0"/>
              <a:t>Where is air dry? Moist enough to generate cloud?</a:t>
            </a:r>
          </a:p>
          <a:p>
            <a:r>
              <a:rPr lang="en-CA" altLang="en-US" baseline="0" dirty="0" smtClean="0"/>
              <a:t>Can you find an inversion?</a:t>
            </a:r>
          </a:p>
          <a:p>
            <a:endParaRPr lang="en-CA" altLang="en-US" baseline="0" dirty="0" smtClean="0"/>
          </a:p>
          <a:p>
            <a:r>
              <a:rPr lang="en-CA" altLang="en-US" baseline="0" dirty="0" smtClean="0"/>
              <a:t>Notes from Amanda Ashton’s 2018 slide:</a:t>
            </a:r>
          </a:p>
          <a:p>
            <a:r>
              <a:rPr lang="en-US" dirty="0" smtClean="0"/>
              <a:t>Skew-T’s are essentially</a:t>
            </a:r>
            <a:r>
              <a:rPr lang="en-US" baseline="0" dirty="0" smtClean="0"/>
              <a:t> a visual thermodynamic calculator that meteorologists can use to look at the entirety of the atmosphere.  It relays information on temperature, pressure, humidity and winds.  We will only be concerned with the temperatures at each height and the DALR and MALR for the purpose of our exercise.</a:t>
            </a:r>
          </a:p>
          <a:p>
            <a:r>
              <a:rPr lang="en-US" baseline="0" dirty="0" smtClean="0"/>
              <a:t>Quick observations can be made by looking at just the temperature and dew point profiles – determinations on stability, instability, air mass moisture and wind shear can all be made at glance.</a:t>
            </a:r>
          </a:p>
          <a:p>
            <a:endParaRPr lang="en-CA" dirty="0" smtClean="0"/>
          </a:p>
        </p:txBody>
      </p:sp>
    </p:spTree>
    <p:extLst>
      <p:ext uri="{BB962C8B-B14F-4D97-AF65-F5344CB8AC3E}">
        <p14:creationId xmlns:p14="http://schemas.microsoft.com/office/powerpoint/2010/main" val="121476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1B28F-4824-4945-B137-A8BBB09A37D0}" type="slidenum">
              <a:rPr lang="en-US" altLang="en-US" sz="1200"/>
              <a:pPr/>
              <a:t>2</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228600" indent="-228600">
              <a:buFontTx/>
              <a:buAutoNum type="arabicPeriod"/>
            </a:pPr>
            <a:endParaRPr lang="en-CA" altLang="en-US" dirty="0" smtClean="0"/>
          </a:p>
        </p:txBody>
      </p:sp>
    </p:spTree>
    <p:extLst>
      <p:ext uri="{BB962C8B-B14F-4D97-AF65-F5344CB8AC3E}">
        <p14:creationId xmlns:p14="http://schemas.microsoft.com/office/powerpoint/2010/main" val="36901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9A5C43-5608-43AC-8DAE-BA994CFE8D2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2021.</a:t>
            </a:r>
          </a:p>
        </p:txBody>
      </p:sp>
    </p:spTree>
    <p:extLst>
      <p:ext uri="{BB962C8B-B14F-4D97-AF65-F5344CB8AC3E}">
        <p14:creationId xmlns:p14="http://schemas.microsoft.com/office/powerpoint/2010/main" val="176330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21</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2021. Added new and clearer</a:t>
            </a:r>
            <a:r>
              <a:rPr lang="en-CA" altLang="en-US" baseline="0" dirty="0" smtClean="0"/>
              <a:t> diagram.</a:t>
            </a:r>
            <a:endParaRPr lang="en-CA" altLang="en-US" dirty="0" smtClean="0"/>
          </a:p>
          <a:p>
            <a:r>
              <a:rPr lang="en-CA" altLang="en-US" dirty="0" smtClean="0"/>
              <a:t>Adapted from Amanda Ashton’s 2018 slide.</a:t>
            </a:r>
          </a:p>
        </p:txBody>
      </p:sp>
    </p:spTree>
    <p:extLst>
      <p:ext uri="{BB962C8B-B14F-4D97-AF65-F5344CB8AC3E}">
        <p14:creationId xmlns:p14="http://schemas.microsoft.com/office/powerpoint/2010/main" val="719369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22</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smtClean="0"/>
              <a:t>Richard Carr, 2021. Edited the text a bit.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smtClean="0"/>
              <a:t>Adapted from Amanda Ashton’s 2018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smtClean="0"/>
          </a:p>
          <a:p>
            <a:r>
              <a:rPr lang="en-US" baseline="0" dirty="0" smtClean="0"/>
              <a:t>Temperatures are read like a Cartesian graph</a:t>
            </a:r>
          </a:p>
          <a:p>
            <a:r>
              <a:rPr lang="en-US" baseline="0" dirty="0" smtClean="0"/>
              <a:t>E.g. 31 degrees at 1000ft in red</a:t>
            </a:r>
          </a:p>
          <a:p>
            <a:r>
              <a:rPr lang="en-US" baseline="0" dirty="0" smtClean="0"/>
              <a:t>      10C @ 2500 </a:t>
            </a:r>
            <a:r>
              <a:rPr lang="en-US" baseline="0" dirty="0" err="1" smtClean="0"/>
              <a:t>ft</a:t>
            </a:r>
            <a:r>
              <a:rPr lang="en-US" baseline="0" dirty="0" smtClean="0"/>
              <a:t> in purple</a:t>
            </a:r>
          </a:p>
          <a:p>
            <a:r>
              <a:rPr lang="en-US" baseline="0" dirty="0" smtClean="0"/>
              <a:t>       -7C @ 10000 </a:t>
            </a:r>
            <a:r>
              <a:rPr lang="en-US" baseline="0" dirty="0" err="1" smtClean="0"/>
              <a:t>ft</a:t>
            </a:r>
            <a:r>
              <a:rPr lang="en-US" baseline="0" dirty="0" smtClean="0"/>
              <a:t> in Blue	</a:t>
            </a:r>
          </a:p>
          <a:p>
            <a:endParaRPr lang="en-CA" altLang="en-US" dirty="0" smtClean="0"/>
          </a:p>
        </p:txBody>
      </p:sp>
    </p:spTree>
    <p:extLst>
      <p:ext uri="{BB962C8B-B14F-4D97-AF65-F5344CB8AC3E}">
        <p14:creationId xmlns:p14="http://schemas.microsoft.com/office/powerpoint/2010/main" val="2474448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23</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smtClean="0"/>
              <a:t>Adapted</a:t>
            </a:r>
            <a:r>
              <a:rPr lang="en-US" altLang="en-US" baseline="0" dirty="0" smtClean="0"/>
              <a:t> from Amanda Ashton’s 2018 slide. Text in bold replaces strikeout: Richard </a:t>
            </a:r>
            <a:r>
              <a:rPr lang="en-US" altLang="en-US" baseline="0" dirty="0" err="1" smtClean="0"/>
              <a:t>Carr</a:t>
            </a:r>
            <a:r>
              <a:rPr lang="en-US" altLang="en-US" baseline="0" dirty="0" smtClean="0"/>
              <a:t> 20210528.</a:t>
            </a:r>
          </a:p>
          <a:p>
            <a:pPr eaLnBrk="1" hangingPunct="1"/>
            <a:endParaRPr lang="en-US" altLang="en-US" dirty="0" smtClean="0"/>
          </a:p>
          <a:p>
            <a:pPr eaLnBrk="1" hangingPunct="1"/>
            <a:r>
              <a:rPr lang="en-US" altLang="en-US" dirty="0" smtClean="0"/>
              <a:t>Starting</a:t>
            </a:r>
            <a:r>
              <a:rPr lang="en-US" altLang="en-US" baseline="0" dirty="0" smtClean="0"/>
              <a:t> at the surface at ~ 1600 </a:t>
            </a:r>
            <a:r>
              <a:rPr lang="en-US" altLang="en-US" baseline="0" dirty="0" err="1" smtClean="0"/>
              <a:t>ft</a:t>
            </a:r>
            <a:r>
              <a:rPr lang="en-US" altLang="en-US" baseline="0" dirty="0" smtClean="0"/>
              <a:t>, the temperature profile was completed to 9000ft.  From this we can determine that the environmental profile is unstable </a:t>
            </a:r>
            <a:r>
              <a:rPr lang="en-US" altLang="en-US" strike="sngStrike" baseline="0" dirty="0" smtClean="0"/>
              <a:t>to about</a:t>
            </a:r>
            <a:r>
              <a:rPr lang="en-US" altLang="en-US" baseline="0" dirty="0" smtClean="0"/>
              <a:t> </a:t>
            </a:r>
            <a:r>
              <a:rPr lang="en-US" altLang="en-US" b="1" baseline="0" dirty="0" smtClean="0"/>
              <a:t>between about 3000 to slightly over </a:t>
            </a:r>
            <a:r>
              <a:rPr lang="en-US" altLang="en-US" baseline="0" dirty="0" smtClean="0"/>
              <a:t>4000ft where it becomes slightly more stable at 5000 ft. </a:t>
            </a:r>
            <a:r>
              <a:rPr lang="en-US" altLang="en-US" b="1" baseline="0" dirty="0" smtClean="0"/>
              <a:t>with a slight inversion. Above that the profile appears neutrally stable.</a:t>
            </a:r>
          </a:p>
          <a:p>
            <a:pPr eaLnBrk="1" hangingPunct="1"/>
            <a:r>
              <a:rPr lang="en-US" altLang="en-US" baseline="0" dirty="0" smtClean="0"/>
              <a:t>Does the fire activity pictured match an unstable environment?  What may be occurring at the top of this smoke column out of the picture?</a:t>
            </a:r>
            <a:endParaRPr lang="en-CA" altLang="en-US" dirty="0" smtClean="0"/>
          </a:p>
          <a:p>
            <a:endParaRPr lang="en-CA" altLang="en-US" dirty="0" smtClean="0"/>
          </a:p>
        </p:txBody>
      </p:sp>
    </p:spTree>
    <p:extLst>
      <p:ext uri="{BB962C8B-B14F-4D97-AF65-F5344CB8AC3E}">
        <p14:creationId xmlns:p14="http://schemas.microsoft.com/office/powerpoint/2010/main" val="333898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CA" altLang="en-US" dirty="0" smtClean="0"/>
              <a:t>Have the class build a profile from the Helicopter sounding.</a:t>
            </a:r>
          </a:p>
          <a:p>
            <a:pPr eaLnBrk="1" hangingPunct="1"/>
            <a:r>
              <a:rPr lang="en-CA" altLang="en-US" dirty="0" smtClean="0"/>
              <a:t>Ensure the class has a </a:t>
            </a:r>
            <a:r>
              <a:rPr lang="en-CA" altLang="en-US" dirty="0" err="1" smtClean="0"/>
              <a:t>Stuve</a:t>
            </a:r>
            <a:r>
              <a:rPr lang="en-CA" altLang="en-US" baseline="0" dirty="0" smtClean="0"/>
              <a:t> Diagram to work with.</a:t>
            </a:r>
            <a:endParaRPr lang="en-CA" altLang="en-US" dirty="0" smtClean="0"/>
          </a:p>
          <a:p>
            <a:pPr eaLnBrk="1" hangingPunct="1"/>
            <a:endParaRPr lang="en-US" altLang="en-US" dirty="0" smtClean="0"/>
          </a:p>
        </p:txBody>
      </p:sp>
    </p:spTree>
    <p:extLst>
      <p:ext uri="{BB962C8B-B14F-4D97-AF65-F5344CB8AC3E}">
        <p14:creationId xmlns:p14="http://schemas.microsoft.com/office/powerpoint/2010/main" val="60291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25</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CA" altLang="en-US" dirty="0" smtClean="0"/>
              <a:t>Have the class build a profile from the Helicopter sounding.</a:t>
            </a:r>
          </a:p>
          <a:p>
            <a:pPr eaLnBrk="1" hangingPunct="1"/>
            <a:endParaRPr lang="en-US" altLang="en-US" dirty="0" smtClean="0"/>
          </a:p>
          <a:p>
            <a:pPr eaLnBrk="1" hangingPunct="1"/>
            <a:r>
              <a:rPr lang="en-US" altLang="en-US" dirty="0" smtClean="0"/>
              <a:t>Explain</a:t>
            </a:r>
            <a:r>
              <a:rPr lang="en-US" altLang="en-US" baseline="0" dirty="0" smtClean="0"/>
              <a:t> how to determine at what temperature the inversion is going to break – by following the dry adiabatic to the surface.</a:t>
            </a:r>
            <a:endParaRPr lang="en-CA" altLang="en-US" dirty="0" smtClean="0"/>
          </a:p>
          <a:p>
            <a:endParaRPr lang="en-CA" altLang="en-US" dirty="0" smtClean="0"/>
          </a:p>
        </p:txBody>
      </p:sp>
    </p:spTree>
    <p:extLst>
      <p:ext uri="{BB962C8B-B14F-4D97-AF65-F5344CB8AC3E}">
        <p14:creationId xmlns:p14="http://schemas.microsoft.com/office/powerpoint/2010/main" val="3105864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smtClean="0"/>
              <a:t>Plot the profile from Kelowna in 2003</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5B6117-3E65-4C3E-84AD-A08E49A61362}" type="slidenum">
              <a:rPr lang="en-CA" altLang="en-US" sz="1200">
                <a:solidFill>
                  <a:prstClr val="black"/>
                </a:solidFill>
              </a:rPr>
              <a:pPr/>
              <a:t>26</a:t>
            </a:fld>
            <a:endParaRPr lang="en-CA" altLang="en-US" sz="1200">
              <a:solidFill>
                <a:prstClr val="black"/>
              </a:solidFill>
            </a:endParaRPr>
          </a:p>
        </p:txBody>
      </p:sp>
    </p:spTree>
    <p:extLst>
      <p:ext uri="{BB962C8B-B14F-4D97-AF65-F5344CB8AC3E}">
        <p14:creationId xmlns:p14="http://schemas.microsoft.com/office/powerpoint/2010/main" val="257016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27</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CA" altLang="en-US" dirty="0" smtClean="0"/>
              <a:t>Have the class build a profile from the Helicopter sounding.</a:t>
            </a:r>
          </a:p>
          <a:p>
            <a:pPr eaLnBrk="1" hangingPunct="1"/>
            <a:r>
              <a:rPr lang="en-CA" altLang="en-US" dirty="0" smtClean="0"/>
              <a:t>Ensure the class has a </a:t>
            </a:r>
            <a:r>
              <a:rPr lang="en-CA" altLang="en-US" dirty="0" err="1" smtClean="0"/>
              <a:t>Stuve</a:t>
            </a:r>
            <a:r>
              <a:rPr lang="en-CA" altLang="en-US" baseline="0" dirty="0" smtClean="0"/>
              <a:t> Diagram to work with.</a:t>
            </a:r>
            <a:endParaRPr lang="en-CA" altLang="en-US" dirty="0" smtClean="0"/>
          </a:p>
          <a:p>
            <a:pPr eaLnBrk="1" hangingPunct="1"/>
            <a:endParaRPr lang="en-US" altLang="en-US" dirty="0" smtClean="0"/>
          </a:p>
        </p:txBody>
      </p:sp>
    </p:spTree>
    <p:extLst>
      <p:ext uri="{BB962C8B-B14F-4D97-AF65-F5344CB8AC3E}">
        <p14:creationId xmlns:p14="http://schemas.microsoft.com/office/powerpoint/2010/main" val="230558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28</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CA" altLang="en-US" dirty="0" smtClean="0"/>
              <a:t>Richard Carr, 2021.</a:t>
            </a:r>
          </a:p>
        </p:txBody>
      </p:sp>
    </p:spTree>
    <p:extLst>
      <p:ext uri="{BB962C8B-B14F-4D97-AF65-F5344CB8AC3E}">
        <p14:creationId xmlns:p14="http://schemas.microsoft.com/office/powerpoint/2010/main" val="20718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29</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Richard </a:t>
            </a:r>
            <a:r>
              <a:rPr lang="en-US" dirty="0" err="1" smtClean="0"/>
              <a:t>Carr</a:t>
            </a:r>
            <a:r>
              <a:rPr lang="en-US" dirty="0" smtClean="0"/>
              <a:t> 20210528: Revised</a:t>
            </a:r>
            <a:r>
              <a:rPr lang="en-US" baseline="0" dirty="0" smtClean="0"/>
              <a:t> from Amanda Ashton’s 2018 slides.</a:t>
            </a:r>
            <a:endParaRPr lang="en-US" sz="1200" u="sng" kern="1200" dirty="0" smtClean="0">
              <a:solidFill>
                <a:srgbClr val="1F497D"/>
              </a:solidFill>
              <a:effectLst/>
              <a:latin typeface="Times New Roman" pitchFamily="18" charset="0"/>
              <a:ea typeface="Calibri"/>
              <a:cs typeface="Arial"/>
              <a:hlinkClick r:id=""/>
            </a:endParaRPr>
          </a:p>
          <a:p>
            <a:r>
              <a:rPr lang="en-US" sz="1200" u="sng" kern="1200" dirty="0" smtClean="0">
                <a:solidFill>
                  <a:srgbClr val="1F497D"/>
                </a:solidFill>
                <a:effectLst/>
                <a:latin typeface="Times New Roman" pitchFamily="18" charset="0"/>
                <a:ea typeface="Calibri"/>
                <a:cs typeface="Arial"/>
                <a:hlinkClick r:id=""/>
              </a:rPr>
              <a:t>https://www.canada.ca/en/environment-climate-change/services/weather-manuals-documentation/manobs-surface-observations/sky.html#p-1-8-5-2</a:t>
            </a:r>
            <a:r>
              <a:rPr lang="en-US" sz="1200" u="sng" kern="1200" dirty="0" smtClean="0">
                <a:solidFill>
                  <a:srgbClr val="1F497D"/>
                </a:solidFill>
                <a:effectLst/>
                <a:latin typeface="Times New Roman" pitchFamily="18" charset="0"/>
                <a:ea typeface="Calibri"/>
                <a:cs typeface="Arial"/>
              </a:rPr>
              <a:t>  (link no</a:t>
            </a:r>
            <a:r>
              <a:rPr lang="en-US" sz="1200" u="sng" kern="1200" baseline="0" dirty="0" smtClean="0">
                <a:solidFill>
                  <a:srgbClr val="1F497D"/>
                </a:solidFill>
                <a:effectLst/>
                <a:latin typeface="Times New Roman" pitchFamily="18" charset="0"/>
                <a:ea typeface="Calibri"/>
                <a:cs typeface="Arial"/>
              </a:rPr>
              <a:t> longer exists)</a:t>
            </a:r>
            <a:endParaRPr lang="en-US" sz="1200" u="sng" kern="1200" dirty="0" smtClean="0">
              <a:solidFill>
                <a:srgbClr val="1F497D"/>
              </a:solidFill>
              <a:effectLst/>
              <a:latin typeface="Times New Roman" pitchFamily="18" charset="0"/>
              <a:ea typeface="+mn-ea"/>
              <a:cs typeface="Arial"/>
            </a:endParaRPr>
          </a:p>
          <a:p>
            <a:r>
              <a:rPr lang="en-US" sz="1200" i="1" u="none" kern="1200" dirty="0" smtClean="0">
                <a:solidFill>
                  <a:srgbClr val="1F497D"/>
                </a:solidFill>
                <a:effectLst/>
                <a:latin typeface="Times New Roman" pitchFamily="18" charset="0"/>
                <a:ea typeface="+mn-ea"/>
                <a:cs typeface="Arial"/>
              </a:rPr>
              <a:t>Chart 1.8.5.2 – Approx. Height</a:t>
            </a:r>
            <a:r>
              <a:rPr lang="en-US" sz="1200" i="1" u="none" kern="1200" baseline="0" dirty="0" smtClean="0">
                <a:solidFill>
                  <a:srgbClr val="1F497D"/>
                </a:solidFill>
                <a:effectLst/>
                <a:latin typeface="Times New Roman" pitchFamily="18" charset="0"/>
                <a:ea typeface="+mn-ea"/>
                <a:cs typeface="Arial"/>
              </a:rPr>
              <a:t> of Base of the CU Cloud as determined by differences between T and Td in Celsius</a:t>
            </a:r>
          </a:p>
          <a:p>
            <a:r>
              <a:rPr lang="en-US" sz="1200" i="0" u="none" kern="1200" baseline="0" dirty="0" smtClean="0">
                <a:solidFill>
                  <a:srgbClr val="1F497D"/>
                </a:solidFill>
                <a:effectLst/>
                <a:latin typeface="Times New Roman" pitchFamily="18" charset="0"/>
                <a:ea typeface="+mn-ea"/>
                <a:cs typeface="Arial"/>
              </a:rPr>
              <a:t>From Paul Kruger, AB Fire </a:t>
            </a:r>
            <a:r>
              <a:rPr lang="en-US" sz="1200" i="0" u="none" kern="1200" baseline="0" dirty="0" err="1" smtClean="0">
                <a:solidFill>
                  <a:srgbClr val="1F497D"/>
                </a:solidFill>
                <a:effectLst/>
                <a:latin typeface="Times New Roman" pitchFamily="18" charset="0"/>
                <a:ea typeface="+mn-ea"/>
                <a:cs typeface="Arial"/>
              </a:rPr>
              <a:t>Wx</a:t>
            </a:r>
            <a:r>
              <a:rPr lang="en-US" sz="1200" i="0" u="none" kern="1200" baseline="0" dirty="0" smtClean="0">
                <a:solidFill>
                  <a:srgbClr val="1F497D"/>
                </a:solidFill>
                <a:effectLst/>
                <a:latin typeface="Times New Roman" pitchFamily="18" charset="0"/>
                <a:ea typeface="+mn-ea"/>
                <a:cs typeface="Arial"/>
              </a:rPr>
              <a:t> Meteorologist</a:t>
            </a:r>
          </a:p>
          <a:p>
            <a:endParaRPr lang="en-US" altLang="en-US" sz="1200" i="0" u="none" kern="1200" baseline="0" dirty="0" smtClean="0">
              <a:solidFill>
                <a:srgbClr val="1F497D"/>
              </a:solidFill>
              <a:effectLst/>
              <a:latin typeface="Times New Roman" pitchFamily="18" charset="0"/>
              <a:ea typeface="+mn-ea"/>
              <a:cs typeface="Arial"/>
            </a:endParaRPr>
          </a:p>
          <a:p>
            <a:r>
              <a:rPr lang="en-US" dirty="0" smtClean="0"/>
              <a:t>Low clouds – have direct impacts</a:t>
            </a:r>
            <a:r>
              <a:rPr lang="en-US" baseline="0" dirty="0" smtClean="0"/>
              <a:t> on potential weather and fire </a:t>
            </a:r>
            <a:r>
              <a:rPr lang="en-US" baseline="0" dirty="0" err="1" smtClean="0"/>
              <a:t>behaviour</a:t>
            </a:r>
            <a:endParaRPr lang="en-US" baseline="0" dirty="0" smtClean="0"/>
          </a:p>
          <a:p>
            <a:r>
              <a:rPr lang="en-US" baseline="0" dirty="0" smtClean="0"/>
              <a:t>Middle – can be direct and/or indirect indicators</a:t>
            </a:r>
          </a:p>
          <a:p>
            <a:r>
              <a:rPr lang="en-US" baseline="0" dirty="0" smtClean="0"/>
              <a:t>High  - usually seen as indirect indicators of </a:t>
            </a:r>
            <a:r>
              <a:rPr lang="en-US" baseline="0" dirty="0" err="1" smtClean="0"/>
              <a:t>behaviour</a:t>
            </a:r>
            <a:endParaRPr lang="en-CA" dirty="0" smtClean="0"/>
          </a:p>
          <a:p>
            <a:endParaRPr lang="en-CA" altLang="en-US" dirty="0" smtClean="0"/>
          </a:p>
        </p:txBody>
      </p:sp>
    </p:spTree>
    <p:extLst>
      <p:ext uri="{BB962C8B-B14F-4D97-AF65-F5344CB8AC3E}">
        <p14:creationId xmlns:p14="http://schemas.microsoft.com/office/powerpoint/2010/main" val="126610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1B28F-4824-4945-B137-A8BBB09A37D0}" type="slidenum">
              <a:rPr lang="en-US" altLang="en-US" sz="1200"/>
              <a:pPr/>
              <a:t>3</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indent="0">
              <a:buFontTx/>
              <a:buNone/>
            </a:pPr>
            <a:r>
              <a:rPr lang="en-CA" altLang="en-US" dirty="0" smtClean="0"/>
              <a:t>Richard Carr, October 4, 2021.</a:t>
            </a:r>
          </a:p>
        </p:txBody>
      </p:sp>
    </p:spTree>
    <p:extLst>
      <p:ext uri="{BB962C8B-B14F-4D97-AF65-F5344CB8AC3E}">
        <p14:creationId xmlns:p14="http://schemas.microsoft.com/office/powerpoint/2010/main" val="91560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Richard Carr, 2021.</a:t>
            </a:r>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30</a:t>
            </a:fld>
            <a:endParaRPr lang="en-US" altLang="en-US"/>
          </a:p>
        </p:txBody>
      </p:sp>
    </p:spTree>
    <p:extLst>
      <p:ext uri="{BB962C8B-B14F-4D97-AF65-F5344CB8AC3E}">
        <p14:creationId xmlns:p14="http://schemas.microsoft.com/office/powerpoint/2010/main" val="661318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1B28F-4824-4945-B137-A8BBB09A37D0}" type="slidenum">
              <a:rPr lang="en-US" altLang="en-US" sz="1200"/>
              <a:pPr/>
              <a:t>32</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indent="0">
              <a:buFontTx/>
              <a:buNone/>
            </a:pPr>
            <a:r>
              <a:rPr lang="en-CA" altLang="en-US" dirty="0" smtClean="0"/>
              <a:t>Richard</a:t>
            </a:r>
            <a:r>
              <a:rPr lang="en-CA" altLang="en-US" baseline="0" dirty="0" smtClean="0"/>
              <a:t> Carr, January 2020: Added section title</a:t>
            </a:r>
            <a:endParaRPr lang="en-CA" altLang="en-US" dirty="0" smtClean="0"/>
          </a:p>
        </p:txBody>
      </p:sp>
    </p:spTree>
    <p:extLst>
      <p:ext uri="{BB962C8B-B14F-4D97-AF65-F5344CB8AC3E}">
        <p14:creationId xmlns:p14="http://schemas.microsoft.com/office/powerpoint/2010/main" val="416041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US" dirty="0" smtClean="0"/>
              <a:t>Richard</a:t>
            </a:r>
            <a:r>
              <a:rPr lang="en-US" baseline="0" dirty="0" smtClean="0"/>
              <a:t> </a:t>
            </a:r>
            <a:r>
              <a:rPr lang="en-US" baseline="0" dirty="0" err="1" smtClean="0"/>
              <a:t>Carr</a:t>
            </a:r>
            <a:r>
              <a:rPr lang="en-US" baseline="0" dirty="0" smtClean="0"/>
              <a:t> 20210528: Revised text</a:t>
            </a:r>
            <a:endParaRPr lang="en-US" dirty="0" smtClean="0"/>
          </a:p>
          <a:p>
            <a:pPr marL="171450" indent="-171450">
              <a:buFont typeface="Arial" panose="020B0604020202020204" pitchFamily="34" charset="0"/>
              <a:buChar char="•"/>
            </a:pPr>
            <a:r>
              <a:rPr lang="en-US" dirty="0" smtClean="0"/>
              <a:t>Forecasters use three</a:t>
            </a:r>
            <a:r>
              <a:rPr lang="en-US" baseline="0" dirty="0" smtClean="0"/>
              <a:t> types of stability to describe the atmosphere – stable, unstable and neutral.  These are also sometimes referred to as positively buoyant, negatively buoyant and neutrally buoyant.</a:t>
            </a:r>
          </a:p>
          <a:p>
            <a:pPr marL="628650" lvl="1" indent="-171450">
              <a:buFont typeface="Arial" panose="020B0604020202020204" pitchFamily="34" charset="0"/>
              <a:buChar char="•"/>
            </a:pPr>
            <a:r>
              <a:rPr lang="en-US" baseline="0" dirty="0" smtClean="0"/>
              <a:t>Stable (negatively) suppresses or resists vertical movement.  It will rise to a certain level and then sink because it is colder than its surrounding environment.</a:t>
            </a:r>
          </a:p>
          <a:p>
            <a:pPr marL="628650" lvl="1" indent="-171450">
              <a:buFont typeface="Arial" panose="020B0604020202020204" pitchFamily="34" charset="0"/>
              <a:buChar char="•"/>
            </a:pPr>
            <a:r>
              <a:rPr lang="en-US" baseline="0" dirty="0" smtClean="0"/>
              <a:t>Unstable air (positively) enhances or encourages vertical movement.  Unstable air parcels will rise until it reaches equilibrium level with it’s surrounding environment aka gets to the same ambient </a:t>
            </a:r>
            <a:r>
              <a:rPr lang="en-US" baseline="0" dirty="0" err="1" smtClean="0"/>
              <a:t>temperatue</a:t>
            </a:r>
            <a:r>
              <a:rPr lang="en-US" baseline="0" dirty="0" smtClean="0"/>
              <a:t>.</a:t>
            </a:r>
          </a:p>
          <a:p>
            <a:pPr marL="628650" lvl="1" indent="-171450">
              <a:buFont typeface="Arial" panose="020B0604020202020204" pitchFamily="34" charset="0"/>
              <a:buChar char="•"/>
            </a:pPr>
            <a:r>
              <a:rPr lang="en-US" baseline="0" dirty="0" smtClean="0"/>
              <a:t>Neutral air has neither of the above qualities.</a:t>
            </a:r>
          </a:p>
          <a:p>
            <a:pPr marL="171450" indent="-171450">
              <a:buFont typeface="Arial" panose="020B0604020202020204" pitchFamily="34" charset="0"/>
              <a:buChar char="•"/>
            </a:pPr>
            <a:r>
              <a:rPr lang="en-US" baseline="0" dirty="0" smtClean="0"/>
              <a:t>The air parcel </a:t>
            </a:r>
            <a:r>
              <a:rPr lang="en-US" baseline="0" dirty="0" err="1" smtClean="0"/>
              <a:t>contruct</a:t>
            </a:r>
            <a:r>
              <a:rPr lang="en-US" baseline="0" dirty="0" smtClean="0"/>
              <a:t> is used to help define the movement of air within the atmosphere.  This is where a parcel of air is moved vertically and horizontally but remains self contained.  It is expanded and compressed with movement through the environment but the outside atmosphere does not mix.  Think of it as a balloon or beach ball.</a:t>
            </a:r>
            <a:endParaRPr lang="en-CA" dirty="0" smtClean="0"/>
          </a:p>
          <a:p>
            <a:endParaRPr lang="en-CA" altLang="en-US" dirty="0" smtClean="0"/>
          </a:p>
        </p:txBody>
      </p:sp>
    </p:spTree>
    <p:extLst>
      <p:ext uri="{BB962C8B-B14F-4D97-AF65-F5344CB8AC3E}">
        <p14:creationId xmlns:p14="http://schemas.microsoft.com/office/powerpoint/2010/main" val="164078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5</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US" dirty="0" smtClean="0"/>
              <a:t>Richard</a:t>
            </a:r>
            <a:r>
              <a:rPr lang="en-US" baseline="0" dirty="0" smtClean="0"/>
              <a:t> </a:t>
            </a:r>
            <a:r>
              <a:rPr lang="en-US" baseline="0" dirty="0" err="1" smtClean="0"/>
              <a:t>Carr</a:t>
            </a:r>
            <a:r>
              <a:rPr lang="en-US" baseline="0" dirty="0" smtClean="0"/>
              <a:t> 20210528: Revised text</a:t>
            </a:r>
            <a:endParaRPr lang="en-US" dirty="0" smtClean="0"/>
          </a:p>
          <a:p>
            <a:pPr marL="171450" indent="-171450">
              <a:buFont typeface="Arial" panose="020B0604020202020204" pitchFamily="34" charset="0"/>
              <a:buChar char="•"/>
            </a:pPr>
            <a:r>
              <a:rPr lang="en-US" dirty="0" smtClean="0"/>
              <a:t>Forecasters use three</a:t>
            </a:r>
            <a:r>
              <a:rPr lang="en-US" baseline="0" dirty="0" smtClean="0"/>
              <a:t> types of stability to describe the atmosphere – stable, unstable and neutral.  These are also sometimes referred to as positively buoyant, negatively buoyant and neutrally buoyant.</a:t>
            </a:r>
          </a:p>
          <a:p>
            <a:pPr marL="628650" lvl="1" indent="-171450">
              <a:buFont typeface="Arial" panose="020B0604020202020204" pitchFamily="34" charset="0"/>
              <a:buChar char="•"/>
            </a:pPr>
            <a:r>
              <a:rPr lang="en-US" baseline="0" dirty="0" smtClean="0"/>
              <a:t>Stable (negatively) suppresses or resists vertical movement.  It will rise to a certain level and then sink because it is colder than its surrounding environment.</a:t>
            </a:r>
          </a:p>
          <a:p>
            <a:pPr marL="628650" lvl="1" indent="-171450">
              <a:buFont typeface="Arial" panose="020B0604020202020204" pitchFamily="34" charset="0"/>
              <a:buChar char="•"/>
            </a:pPr>
            <a:r>
              <a:rPr lang="en-US" baseline="0" dirty="0" smtClean="0"/>
              <a:t>Unstable air (positively) enhances or encourages vertical movement.  Unstable air parcels will rise until it reaches equilibrium level with it’s surrounding environment aka gets to the same ambient </a:t>
            </a:r>
            <a:r>
              <a:rPr lang="en-US" baseline="0" dirty="0" err="1" smtClean="0"/>
              <a:t>temperatue</a:t>
            </a:r>
            <a:r>
              <a:rPr lang="en-US" baseline="0" dirty="0" smtClean="0"/>
              <a:t>.</a:t>
            </a:r>
          </a:p>
          <a:p>
            <a:pPr marL="628650" lvl="1" indent="-171450">
              <a:buFont typeface="Arial" panose="020B0604020202020204" pitchFamily="34" charset="0"/>
              <a:buChar char="•"/>
            </a:pPr>
            <a:r>
              <a:rPr lang="en-US" baseline="0" dirty="0" smtClean="0"/>
              <a:t>Neutral air has neither of the above qualities.</a:t>
            </a:r>
          </a:p>
          <a:p>
            <a:pPr marL="171450" indent="-171450">
              <a:buFont typeface="Arial" panose="020B0604020202020204" pitchFamily="34" charset="0"/>
              <a:buChar char="•"/>
            </a:pPr>
            <a:r>
              <a:rPr lang="en-US" baseline="0" dirty="0" smtClean="0"/>
              <a:t>The air parcel </a:t>
            </a:r>
            <a:r>
              <a:rPr lang="en-US" baseline="0" dirty="0" err="1" smtClean="0"/>
              <a:t>contruct</a:t>
            </a:r>
            <a:r>
              <a:rPr lang="en-US" baseline="0" dirty="0" smtClean="0"/>
              <a:t> is used to help define the movement of air within the atmosphere.  This is where a parcel of air is moved vertically and horizontally but remains self contained.  It is expanded and compressed with movement through the environment but the outside atmosphere does not mix.  Think of it as a balloon or beach ball.</a:t>
            </a:r>
            <a:endParaRPr lang="en-CA" dirty="0" smtClean="0"/>
          </a:p>
          <a:p>
            <a:endParaRPr lang="en-CA" altLang="en-US" dirty="0" smtClean="0"/>
          </a:p>
        </p:txBody>
      </p:sp>
    </p:spTree>
    <p:extLst>
      <p:ext uri="{BB962C8B-B14F-4D97-AF65-F5344CB8AC3E}">
        <p14:creationId xmlns:p14="http://schemas.microsoft.com/office/powerpoint/2010/main" val="230817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6</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dirty="0" smtClean="0"/>
              <a:t>Richard</a:t>
            </a:r>
            <a:r>
              <a:rPr lang="en-US" baseline="0" dirty="0" smtClean="0"/>
              <a:t> </a:t>
            </a:r>
            <a:r>
              <a:rPr lang="en-US" baseline="0" dirty="0" err="1" smtClean="0"/>
              <a:t>Carr</a:t>
            </a:r>
            <a:r>
              <a:rPr lang="en-US" baseline="0" dirty="0" smtClean="0"/>
              <a:t> 20210528: Blended 2020 and Amanda Ashton’s 2018 approach.</a:t>
            </a:r>
          </a:p>
          <a:p>
            <a:endParaRPr lang="en-US" dirty="0" smtClean="0"/>
          </a:p>
          <a:p>
            <a:r>
              <a:rPr lang="en-US" dirty="0" smtClean="0"/>
              <a:t>Clouds can</a:t>
            </a:r>
            <a:r>
              <a:rPr lang="en-US" baseline="0" dirty="0" smtClean="0"/>
              <a:t> be a good indication of inversions – where temperatures increase with height.  Can be found through the entire atmosphere or within a smaller layer </a:t>
            </a:r>
            <a:r>
              <a:rPr lang="en-US" baseline="0" dirty="0" err="1" smtClean="0"/>
              <a:t>ie</a:t>
            </a:r>
            <a:r>
              <a:rPr lang="en-US" baseline="0" dirty="0" smtClean="0"/>
              <a:t>) capping inversions</a:t>
            </a:r>
            <a:endParaRPr lang="en-US" dirty="0" smtClean="0"/>
          </a:p>
          <a:p>
            <a:r>
              <a:rPr lang="en-US" dirty="0" smtClean="0"/>
              <a:t>There are four types</a:t>
            </a:r>
            <a:r>
              <a:rPr lang="en-US" baseline="0" dirty="0" smtClean="0"/>
              <a:t> of inversions:</a:t>
            </a:r>
          </a:p>
          <a:p>
            <a:pPr marL="171450" indent="-171450">
              <a:buFont typeface="Arial" panose="020B0604020202020204" pitchFamily="34" charset="0"/>
              <a:buChar char="•"/>
            </a:pPr>
            <a:r>
              <a:rPr lang="en-US" baseline="0" dirty="0" smtClean="0"/>
              <a:t>Night time or radiation inversion is the most common.  When the air near the ground cools faster than the air above</a:t>
            </a:r>
          </a:p>
          <a:p>
            <a:pPr marL="171450" indent="-171450">
              <a:buFont typeface="Arial" panose="020B0604020202020204" pitchFamily="34" charset="0"/>
              <a:buChar char="•"/>
            </a:pPr>
            <a:r>
              <a:rPr lang="en-US" baseline="0" dirty="0" smtClean="0"/>
              <a:t>Marine occurs when cool, moist, stable air slides under warm, dry unstable air.  Also called a “marine push”</a:t>
            </a:r>
          </a:p>
          <a:p>
            <a:pPr marL="171450" indent="-171450">
              <a:buFont typeface="Arial" panose="020B0604020202020204" pitchFamily="34" charset="0"/>
              <a:buChar char="•"/>
            </a:pPr>
            <a:r>
              <a:rPr lang="en-US" baseline="0" dirty="0" smtClean="0"/>
              <a:t>Subsidence </a:t>
            </a:r>
          </a:p>
          <a:p>
            <a:pPr marL="171450" indent="-171450">
              <a:buFont typeface="Arial" panose="020B0604020202020204" pitchFamily="34" charset="0"/>
              <a:buChar char="•"/>
            </a:pPr>
            <a:r>
              <a:rPr lang="en-US" baseline="0" dirty="0" smtClean="0"/>
              <a:t>Frontal – cold air pushes in under warmer air or warm air slides up and over cold air mass</a:t>
            </a:r>
          </a:p>
          <a:p>
            <a:pPr marL="628650" lvl="1" indent="-171450">
              <a:buFont typeface="Arial" panose="020B0604020202020204" pitchFamily="34" charset="0"/>
              <a:buChar char="•"/>
            </a:pPr>
            <a:r>
              <a:rPr lang="en-US" baseline="0" dirty="0" smtClean="0"/>
              <a:t>Stratus clouds define the top</a:t>
            </a:r>
            <a:endParaRPr lang="en-CA" dirty="0" smtClean="0"/>
          </a:p>
          <a:p>
            <a:endParaRPr lang="en-CA" altLang="en-US" dirty="0" smtClean="0"/>
          </a:p>
        </p:txBody>
      </p:sp>
    </p:spTree>
    <p:extLst>
      <p:ext uri="{BB962C8B-B14F-4D97-AF65-F5344CB8AC3E}">
        <p14:creationId xmlns:p14="http://schemas.microsoft.com/office/powerpoint/2010/main" val="411944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7</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en-CA" altLang="en-US" dirty="0" smtClean="0"/>
          </a:p>
        </p:txBody>
      </p:sp>
    </p:spTree>
    <p:extLst>
      <p:ext uri="{BB962C8B-B14F-4D97-AF65-F5344CB8AC3E}">
        <p14:creationId xmlns:p14="http://schemas.microsoft.com/office/powerpoint/2010/main" val="293587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8</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Richard </a:t>
            </a:r>
            <a:r>
              <a:rPr lang="en-US" dirty="0" err="1" smtClean="0"/>
              <a:t>Carr</a:t>
            </a:r>
            <a:r>
              <a:rPr lang="en-US" dirty="0" smtClean="0"/>
              <a:t> 20210528: Revised</a:t>
            </a:r>
            <a:r>
              <a:rPr lang="en-US" baseline="0" dirty="0" smtClean="0"/>
              <a:t> from Amanda Ashton’s 2018 slides.</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Meteorologists</a:t>
            </a:r>
            <a:r>
              <a:rPr lang="en-US" baseline="0" dirty="0" smtClean="0"/>
              <a:t> refer to the change in temperature with height as the environmental lapse rate.</a:t>
            </a:r>
          </a:p>
          <a:p>
            <a:endParaRPr lang="en-CA" altLang="en-US" dirty="0" smtClean="0"/>
          </a:p>
        </p:txBody>
      </p:sp>
    </p:spTree>
    <p:extLst>
      <p:ext uri="{BB962C8B-B14F-4D97-AF65-F5344CB8AC3E}">
        <p14:creationId xmlns:p14="http://schemas.microsoft.com/office/powerpoint/2010/main" val="415171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A5C43-5608-43AC-8DAE-BA994CFE8D20}" type="slidenum">
              <a:rPr lang="en-US" altLang="en-US" sz="1200"/>
              <a:pPr/>
              <a:t>9</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Richard </a:t>
            </a:r>
            <a:r>
              <a:rPr lang="en-US" dirty="0" err="1" smtClean="0"/>
              <a:t>Carr</a:t>
            </a:r>
            <a:r>
              <a:rPr lang="en-US" dirty="0" smtClean="0"/>
              <a:t> 20210528: Revised</a:t>
            </a:r>
            <a:r>
              <a:rPr lang="en-US" baseline="0" dirty="0" smtClean="0"/>
              <a:t> from Amanda Ashton’s 2018 slides.</a:t>
            </a:r>
            <a:endParaRPr lang="en-US" dirty="0" smtClean="0"/>
          </a:p>
          <a:p>
            <a:pPr marL="0" indent="0">
              <a:buFont typeface="Arial" panose="020B0604020202020204" pitchFamily="34" charset="0"/>
              <a:buNone/>
            </a:pPr>
            <a:r>
              <a:rPr lang="en-US" baseline="0" dirty="0" smtClean="0"/>
              <a:t>A parcel of air that is lifted by any of the lifting processes, will continue to rise at the DALR until it cools to the same temperature as the surrounding environment.</a:t>
            </a:r>
          </a:p>
          <a:p>
            <a:endParaRPr lang="en-CA" altLang="en-US" dirty="0" smtClean="0"/>
          </a:p>
        </p:txBody>
      </p:sp>
    </p:spTree>
    <p:extLst>
      <p:ext uri="{BB962C8B-B14F-4D97-AF65-F5344CB8AC3E}">
        <p14:creationId xmlns:p14="http://schemas.microsoft.com/office/powerpoint/2010/main" val="399159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6" name="Rectangle 6"/>
          <p:cNvSpPr>
            <a:spLocks noGrp="1" noChangeArrowheads="1"/>
          </p:cNvSpPr>
          <p:nvPr>
            <p:ph type="sldNum" sz="quarter" idx="12"/>
          </p:nvPr>
        </p:nvSpPr>
        <p:spPr>
          <a:xfrm>
            <a:off x="8610600" y="76200"/>
            <a:ext cx="457200" cy="381000"/>
          </a:xfrm>
          <a:ln/>
        </p:spPr>
        <p:txBody>
          <a:bodyPr/>
          <a:lstStyle>
            <a:lvl1pPr>
              <a:defRPr b="1">
                <a:solidFill>
                  <a:srgbClr val="FF0000"/>
                </a:solidFill>
              </a:defRPr>
            </a:lvl1pPr>
          </a:lstStyle>
          <a:p>
            <a:pPr>
              <a:defRPr/>
            </a:pPr>
            <a:fld id="{5E5EFC99-A417-4800-9DE1-55FC6AFB4DEB}" type="slidenum">
              <a:rPr lang="en-US" altLang="en-US" smtClean="0"/>
              <a:pPr>
                <a:defRPr/>
              </a:pPr>
              <a:t>‹#›</a:t>
            </a:fld>
            <a:endParaRPr lang="en-US" altLang="en-US"/>
          </a:p>
        </p:txBody>
      </p:sp>
    </p:spTree>
    <p:extLst>
      <p:ext uri="{BB962C8B-B14F-4D97-AF65-F5344CB8AC3E}">
        <p14:creationId xmlns:p14="http://schemas.microsoft.com/office/powerpoint/2010/main" val="937646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F696F5-B140-407F-99BE-C47B510814CB}" type="slidenum">
              <a:rPr lang="en-US" altLang="en-US"/>
              <a:pPr>
                <a:defRPr/>
              </a:pPr>
              <a:t>‹#›</a:t>
            </a:fld>
            <a:endParaRPr lang="en-US" altLang="en-US"/>
          </a:p>
        </p:txBody>
      </p:sp>
    </p:spTree>
    <p:extLst>
      <p:ext uri="{BB962C8B-B14F-4D97-AF65-F5344CB8AC3E}">
        <p14:creationId xmlns:p14="http://schemas.microsoft.com/office/powerpoint/2010/main" val="323875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873FC7-D629-4A88-9825-88A6215CC764}" type="slidenum">
              <a:rPr lang="en-US" altLang="en-US"/>
              <a:pPr>
                <a:defRPr/>
              </a:pPr>
              <a:t>‹#›</a:t>
            </a:fld>
            <a:endParaRPr lang="en-US" altLang="en-US"/>
          </a:p>
        </p:txBody>
      </p:sp>
    </p:spTree>
    <p:extLst>
      <p:ext uri="{BB962C8B-B14F-4D97-AF65-F5344CB8AC3E}">
        <p14:creationId xmlns:p14="http://schemas.microsoft.com/office/powerpoint/2010/main" val="282548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7" name="Rectangle 6"/>
          <p:cNvSpPr>
            <a:spLocks noGrp="1" noChangeArrowheads="1"/>
          </p:cNvSpPr>
          <p:nvPr>
            <p:ph type="sldNum" sz="quarter" idx="12"/>
          </p:nvPr>
        </p:nvSpPr>
        <p:spPr>
          <a:xfrm>
            <a:off x="8686800" y="38100"/>
            <a:ext cx="430404" cy="457200"/>
          </a:xfrm>
          <a:ln/>
        </p:spPr>
        <p:txBody>
          <a:bodyPr/>
          <a:lstStyle>
            <a:lvl1pPr>
              <a:defRPr b="1">
                <a:solidFill>
                  <a:srgbClr val="FF0000"/>
                </a:solidFill>
              </a:defRPr>
            </a:lvl1pPr>
          </a:lstStyle>
          <a:p>
            <a:pPr>
              <a:defRPr/>
            </a:pPr>
            <a:fld id="{7E663AE6-5E72-40D2-B9C3-3E4B5D88B98C}" type="slidenum">
              <a:rPr lang="en-US" altLang="en-US" smtClean="0"/>
              <a:pPr>
                <a:defRPr/>
              </a:pPr>
              <a:t>‹#›</a:t>
            </a:fld>
            <a:endParaRPr lang="en-US" altLang="en-US"/>
          </a:p>
        </p:txBody>
      </p:sp>
    </p:spTree>
    <p:extLst>
      <p:ext uri="{BB962C8B-B14F-4D97-AF65-F5344CB8AC3E}">
        <p14:creationId xmlns:p14="http://schemas.microsoft.com/office/powerpoint/2010/main" val="719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6" name="Rectangle 6"/>
          <p:cNvSpPr>
            <a:spLocks noGrp="1" noChangeArrowheads="1"/>
          </p:cNvSpPr>
          <p:nvPr>
            <p:ph type="sldNum" sz="quarter" idx="12"/>
          </p:nvPr>
        </p:nvSpPr>
        <p:spPr>
          <a:xfrm>
            <a:off x="8534400" y="38100"/>
            <a:ext cx="533400" cy="457200"/>
          </a:xfrm>
          <a:ln/>
        </p:spPr>
        <p:txBody>
          <a:bodyPr/>
          <a:lstStyle>
            <a:lvl1pPr>
              <a:defRPr b="1">
                <a:solidFill>
                  <a:srgbClr val="FF0000"/>
                </a:solidFill>
              </a:defRPr>
            </a:lvl1pPr>
          </a:lstStyle>
          <a:p>
            <a:pPr>
              <a:defRPr/>
            </a:pPr>
            <a:fld id="{ED78BD70-792E-4309-99E4-D2A1CABBBD1B}" type="slidenum">
              <a:rPr lang="en-US" altLang="en-US" smtClean="0"/>
              <a:pPr>
                <a:defRPr/>
              </a:pPr>
              <a:t>‹#›</a:t>
            </a:fld>
            <a:endParaRPr lang="en-US" altLang="en-US"/>
          </a:p>
        </p:txBody>
      </p:sp>
    </p:spTree>
    <p:extLst>
      <p:ext uri="{BB962C8B-B14F-4D97-AF65-F5344CB8AC3E}">
        <p14:creationId xmlns:p14="http://schemas.microsoft.com/office/powerpoint/2010/main" val="376410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A081AB-5422-4CFB-A85A-1E5B7AA12AE6}" type="slidenum">
              <a:rPr lang="en-US" altLang="en-US"/>
              <a:pPr>
                <a:defRPr/>
              </a:pPr>
              <a:t>‹#›</a:t>
            </a:fld>
            <a:endParaRPr lang="en-US" altLang="en-US"/>
          </a:p>
        </p:txBody>
      </p:sp>
    </p:spTree>
    <p:extLst>
      <p:ext uri="{BB962C8B-B14F-4D97-AF65-F5344CB8AC3E}">
        <p14:creationId xmlns:p14="http://schemas.microsoft.com/office/powerpoint/2010/main" val="268880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D02CCD-82AD-427C-9C11-AAFB29B964A5}" type="slidenum">
              <a:rPr lang="en-US" altLang="en-US"/>
              <a:pPr>
                <a:defRPr/>
              </a:pPr>
              <a:t>‹#›</a:t>
            </a:fld>
            <a:endParaRPr lang="en-US" altLang="en-US"/>
          </a:p>
        </p:txBody>
      </p:sp>
    </p:spTree>
    <p:extLst>
      <p:ext uri="{BB962C8B-B14F-4D97-AF65-F5344CB8AC3E}">
        <p14:creationId xmlns:p14="http://schemas.microsoft.com/office/powerpoint/2010/main" val="85334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276F55A-E05C-4AFC-82B4-3004757D6078}" type="slidenum">
              <a:rPr lang="en-US" altLang="en-US"/>
              <a:pPr>
                <a:defRPr/>
              </a:pPr>
              <a:t>‹#›</a:t>
            </a:fld>
            <a:endParaRPr lang="en-US" altLang="en-US"/>
          </a:p>
        </p:txBody>
      </p:sp>
    </p:spTree>
    <p:extLst>
      <p:ext uri="{BB962C8B-B14F-4D97-AF65-F5344CB8AC3E}">
        <p14:creationId xmlns:p14="http://schemas.microsoft.com/office/powerpoint/2010/main" val="333336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A2BA2A0-1A52-4620-9BF6-78B8C885B5AA}" type="slidenum">
              <a:rPr lang="en-US" altLang="en-US"/>
              <a:pPr>
                <a:defRPr/>
              </a:pPr>
              <a:t>‹#›</a:t>
            </a:fld>
            <a:endParaRPr lang="en-US" altLang="en-US"/>
          </a:p>
        </p:txBody>
      </p:sp>
    </p:spTree>
    <p:extLst>
      <p:ext uri="{BB962C8B-B14F-4D97-AF65-F5344CB8AC3E}">
        <p14:creationId xmlns:p14="http://schemas.microsoft.com/office/powerpoint/2010/main" val="296524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sz="1600" b="1" i="0" baseline="0">
                <a:solidFill>
                  <a:srgbClr val="0066CC"/>
                </a:solidFill>
              </a:defRPr>
            </a:lvl1pPr>
          </a:lstStyle>
          <a:p>
            <a:pPr>
              <a:defRPr/>
            </a:pPr>
            <a:r>
              <a:rPr lang="en-US" altLang="en-US" dirty="0" smtClean="0"/>
              <a:t>WFBS S491 2022</a:t>
            </a:r>
            <a:endParaRPr lang="en-US" altLang="en-US" dirty="0"/>
          </a:p>
        </p:txBody>
      </p:sp>
      <p:sp>
        <p:nvSpPr>
          <p:cNvPr id="4" name="Rectangle 6"/>
          <p:cNvSpPr>
            <a:spLocks noGrp="1" noChangeArrowheads="1"/>
          </p:cNvSpPr>
          <p:nvPr>
            <p:ph type="sldNum" sz="quarter" idx="12"/>
          </p:nvPr>
        </p:nvSpPr>
        <p:spPr>
          <a:xfrm>
            <a:off x="8610600" y="76200"/>
            <a:ext cx="457200" cy="457200"/>
          </a:xfrm>
          <a:ln/>
        </p:spPr>
        <p:txBody>
          <a:bodyPr/>
          <a:lstStyle>
            <a:lvl1pPr>
              <a:defRPr sz="2000" b="1" baseline="0">
                <a:solidFill>
                  <a:srgbClr val="008000"/>
                </a:solidFill>
              </a:defRPr>
            </a:lvl1pPr>
          </a:lstStyle>
          <a:p>
            <a:pPr>
              <a:defRPr/>
            </a:pPr>
            <a:fld id="{34228E85-DC60-47B9-9281-6B592085173E}" type="slidenum">
              <a:rPr lang="en-US" altLang="en-US" smtClean="0"/>
              <a:pPr>
                <a:defRPr/>
              </a:pPr>
              <a:t>‹#›</a:t>
            </a:fld>
            <a:endParaRPr lang="en-US" altLang="en-US" dirty="0"/>
          </a:p>
        </p:txBody>
      </p:sp>
    </p:spTree>
    <p:extLst>
      <p:ext uri="{BB962C8B-B14F-4D97-AF65-F5344CB8AC3E}">
        <p14:creationId xmlns:p14="http://schemas.microsoft.com/office/powerpoint/2010/main" val="31493019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2A0DED-4D40-4DFE-886C-6DC14A2A3DC2}" type="slidenum">
              <a:rPr lang="en-US" altLang="en-US"/>
              <a:pPr>
                <a:defRPr/>
              </a:pPr>
              <a:t>‹#›</a:t>
            </a:fld>
            <a:endParaRPr lang="en-US" altLang="en-US"/>
          </a:p>
        </p:txBody>
      </p:sp>
    </p:spTree>
    <p:extLst>
      <p:ext uri="{BB962C8B-B14F-4D97-AF65-F5344CB8AC3E}">
        <p14:creationId xmlns:p14="http://schemas.microsoft.com/office/powerpoint/2010/main" val="429348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WFBS S491 2022</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0F7D65-8AE0-40E1-8C86-CC9CAA66D934}" type="slidenum">
              <a:rPr lang="en-US" altLang="en-US"/>
              <a:pPr>
                <a:defRPr/>
              </a:pPr>
              <a:t>‹#›</a:t>
            </a:fld>
            <a:endParaRPr lang="en-US" altLang="en-US"/>
          </a:p>
        </p:txBody>
      </p:sp>
    </p:spTree>
    <p:extLst>
      <p:ext uri="{BB962C8B-B14F-4D97-AF65-F5344CB8AC3E}">
        <p14:creationId xmlns:p14="http://schemas.microsoft.com/office/powerpoint/2010/main" val="250403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en-US" dirty="0" smtClean="0"/>
              <a:t>WFBS S491 2022</a:t>
            </a: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BDFDA1-761B-45F4-937F-FB77F4E469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upload.wikimedia.org/wikipedia/commons/1/13/Emagram.GI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File:Tephigram.pn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en.wikipedia.org/wiki/File:St&#252;ve_diagra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gif"/><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Richard.Carr@NRCan-RNCan.gc.ca"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a:t>
            </a:fld>
            <a:endParaRPr lang="en-US" altLang="en-US"/>
          </a:p>
        </p:txBody>
      </p:sp>
      <p:sp>
        <p:nvSpPr>
          <p:cNvPr id="5" name="TextBox 4"/>
          <p:cNvSpPr txBox="1"/>
          <p:nvPr/>
        </p:nvSpPr>
        <p:spPr>
          <a:xfrm>
            <a:off x="762000" y="2126159"/>
            <a:ext cx="7772400" cy="1446550"/>
          </a:xfrm>
          <a:prstGeom prst="rect">
            <a:avLst/>
          </a:prstGeom>
          <a:noFill/>
        </p:spPr>
        <p:txBody>
          <a:bodyPr wrap="square" rtlCol="0">
            <a:spAutoFit/>
          </a:bodyPr>
          <a:lstStyle/>
          <a:p>
            <a:pPr algn="ctr"/>
            <a:r>
              <a:rPr lang="en-CA" sz="4400" b="1" dirty="0" smtClean="0">
                <a:solidFill>
                  <a:srgbClr val="008000"/>
                </a:solidFill>
                <a:latin typeface="Corbel" panose="020B0503020204020204" pitchFamily="34" charset="0"/>
                <a:cs typeface="Arial" panose="020B0604020202020204" pitchFamily="34" charset="0"/>
              </a:rPr>
              <a:t>S589: Weather and Atmospheric Stability</a:t>
            </a:r>
            <a:endParaRPr lang="en-CA" sz="4000" b="1" dirty="0">
              <a:solidFill>
                <a:srgbClr val="0066CC"/>
              </a:solidFill>
              <a:latin typeface="Corbel" panose="020B0503020204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648366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5029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Moist air rising follows the moist (wet) adiabatic lapse rate:</a:t>
            </a:r>
          </a:p>
          <a:p>
            <a:pPr marL="531813" indent="-173038"/>
            <a:r>
              <a:rPr lang="en-US" sz="2400" b="1" kern="0" dirty="0" smtClean="0">
                <a:latin typeface="Arial" panose="020B0604020202020204" pitchFamily="34" charset="0"/>
                <a:cs typeface="Arial" panose="020B0604020202020204" pitchFamily="34" charset="0"/>
              </a:rPr>
              <a:t>1.5C/1000 </a:t>
            </a:r>
            <a:r>
              <a:rPr lang="en-US" sz="2400" b="1" kern="0" dirty="0">
                <a:solidFill>
                  <a:srgbClr val="0000FF"/>
                </a:solidFill>
                <a:latin typeface="Arial" panose="020B0604020202020204" pitchFamily="34" charset="0"/>
                <a:cs typeface="Arial" panose="020B0604020202020204" pitchFamily="34" charset="0"/>
              </a:rPr>
              <a:t>feet</a:t>
            </a:r>
            <a:r>
              <a:rPr lang="en-US" sz="2400" b="1" kern="0" dirty="0">
                <a:latin typeface="Arial" panose="020B0604020202020204" pitchFamily="34" charset="0"/>
                <a:cs typeface="Arial" panose="020B0604020202020204" pitchFamily="34" charset="0"/>
              </a:rPr>
              <a:t> or </a:t>
            </a:r>
            <a:r>
              <a:rPr lang="en-US" sz="2400" b="1" kern="0" dirty="0" smtClean="0">
                <a:latin typeface="Arial" panose="020B0604020202020204" pitchFamily="34" charset="0"/>
                <a:cs typeface="Arial" panose="020B0604020202020204" pitchFamily="34" charset="0"/>
              </a:rPr>
              <a:t>5C/</a:t>
            </a:r>
            <a:r>
              <a:rPr lang="en-US" sz="2400" b="1" kern="0" dirty="0" smtClean="0">
                <a:solidFill>
                  <a:srgbClr val="008000"/>
                </a:solidFill>
                <a:latin typeface="Arial" panose="020B0604020202020204" pitchFamily="34" charset="0"/>
                <a:cs typeface="Arial" panose="020B0604020202020204" pitchFamily="34" charset="0"/>
              </a:rPr>
              <a:t>km</a:t>
            </a:r>
          </a:p>
          <a:p>
            <a:pPr marL="531813" indent="-173038"/>
            <a:r>
              <a:rPr lang="en-US" sz="2400" b="1" kern="0" dirty="0" smtClean="0">
                <a:latin typeface="Arial" panose="020B0604020202020204" pitchFamily="34" charset="0"/>
                <a:cs typeface="Arial" panose="020B0604020202020204" pitchFamily="34" charset="0"/>
              </a:rPr>
              <a:t>Varies with temperature, greater value in cold air</a:t>
            </a:r>
            <a:endParaRPr lang="en-US" sz="28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10</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Moist Adiabatic Lapse Rate</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5" name="Picture 4"/>
          <p:cNvPicPr>
            <a:picLocks noChangeAspect="1"/>
          </p:cNvPicPr>
          <p:nvPr/>
        </p:nvPicPr>
        <p:blipFill>
          <a:blip r:embed="rId3"/>
          <a:stretch>
            <a:fillRect/>
          </a:stretch>
        </p:blipFill>
        <p:spPr>
          <a:xfrm>
            <a:off x="304800" y="2743200"/>
            <a:ext cx="4901609" cy="3243353"/>
          </a:xfrm>
          <a:prstGeom prst="rect">
            <a:avLst/>
          </a:prstGeom>
        </p:spPr>
      </p:pic>
      <p:sp>
        <p:nvSpPr>
          <p:cNvPr id="7" name="TextBox 6"/>
          <p:cNvSpPr txBox="1"/>
          <p:nvPr/>
        </p:nvSpPr>
        <p:spPr>
          <a:xfrm>
            <a:off x="3617669" y="4590871"/>
            <a:ext cx="4916731" cy="1200329"/>
          </a:xfrm>
          <a:prstGeom prst="rect">
            <a:avLst/>
          </a:prstGeom>
          <a:noFill/>
        </p:spPr>
        <p:txBody>
          <a:bodyPr wrap="none" rtlCol="0">
            <a:spAutoFit/>
          </a:bodyPr>
          <a:lstStyle/>
          <a:p>
            <a:r>
              <a:rPr lang="en-CA" b="1" dirty="0" smtClean="0">
                <a:solidFill>
                  <a:srgbClr val="0000FF"/>
                </a:solidFill>
                <a:latin typeface="Arial" panose="020B0604020202020204" pitchFamily="34" charset="0"/>
                <a:cs typeface="Arial" panose="020B0604020202020204" pitchFamily="34" charset="0"/>
              </a:rPr>
              <a:t>T=Td=Saturation</a:t>
            </a:r>
          </a:p>
          <a:p>
            <a:r>
              <a:rPr lang="en-CA" b="1" dirty="0" smtClean="0">
                <a:solidFill>
                  <a:srgbClr val="0000FF"/>
                </a:solidFill>
                <a:latin typeface="Arial" panose="020B0604020202020204" pitchFamily="34" charset="0"/>
                <a:cs typeface="Arial" panose="020B0604020202020204" pitchFamily="34" charset="0"/>
              </a:rPr>
              <a:t>Net condensation</a:t>
            </a:r>
          </a:p>
          <a:p>
            <a:r>
              <a:rPr lang="en-CA" b="1" dirty="0">
                <a:solidFill>
                  <a:srgbClr val="0000FF"/>
                </a:solidFill>
                <a:latin typeface="Arial" panose="020B0604020202020204" pitchFamily="34" charset="0"/>
                <a:cs typeface="Arial" panose="020B0604020202020204" pitchFamily="34" charset="0"/>
              </a:rPr>
              <a:t>a</a:t>
            </a:r>
            <a:r>
              <a:rPr lang="en-CA" b="1" dirty="0" smtClean="0">
                <a:solidFill>
                  <a:srgbClr val="0000FF"/>
                </a:solidFill>
                <a:latin typeface="Arial" panose="020B0604020202020204" pitchFamily="34" charset="0"/>
                <a:cs typeface="Arial" panose="020B0604020202020204" pitchFamily="34" charset="0"/>
              </a:rPr>
              <a:t>t Lift Condensation Level (LCL)</a:t>
            </a:r>
            <a:endParaRPr lang="en-CA" b="1" dirty="0">
              <a:solidFill>
                <a:srgbClr val="0000FF"/>
              </a:solidFill>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H="1" flipV="1">
            <a:off x="3124200" y="3852953"/>
            <a:ext cx="990600" cy="737918"/>
          </a:xfrm>
          <a:prstGeom prst="straightConnector1">
            <a:avLst/>
          </a:prstGeom>
          <a:solidFill>
            <a:schemeClr val="accent1"/>
          </a:solidFill>
          <a:ln w="635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434740" y="2819400"/>
            <a:ext cx="3480660" cy="1785104"/>
          </a:xfrm>
          <a:prstGeom prst="rect">
            <a:avLst/>
          </a:prstGeom>
          <a:noFill/>
        </p:spPr>
        <p:txBody>
          <a:bodyPr wrap="square" rtlCol="0">
            <a:spAutoFit/>
          </a:bodyPr>
          <a:lstStyle/>
          <a:p>
            <a:r>
              <a:rPr lang="en-US" sz="2200" b="1" kern="0" dirty="0">
                <a:latin typeface="Arial" panose="020B0604020202020204" pitchFamily="34" charset="0"/>
                <a:cs typeface="Arial" panose="020B0604020202020204" pitchFamily="34" charset="0"/>
              </a:rPr>
              <a:t>Moist air sinking compresses and warms, so follows the dry adiabatic lapse rate when unsaturated</a:t>
            </a:r>
            <a:endParaRPr lang="en-CA" sz="2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263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990600"/>
            <a:ext cx="8001000" cy="52578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Inversion present: dense smoke near ground</a:t>
            </a:r>
          </a:p>
          <a:p>
            <a:pPr marL="173038" indent="-173038"/>
            <a:endParaRPr lang="en-US" sz="28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Fumigation </a:t>
            </a:r>
          </a:p>
          <a:p>
            <a:pPr marL="531813" indent="-173038"/>
            <a:endParaRPr lang="en-US" sz="2400" b="1" kern="0" dirty="0" smtClean="0">
              <a:latin typeface="Arial" panose="020B0604020202020204" pitchFamily="34" charset="0"/>
              <a:cs typeface="Arial" panose="020B0604020202020204" pitchFamily="34" charset="0"/>
            </a:endParaRPr>
          </a:p>
          <a:p>
            <a:pPr marL="531813" indent="-173038"/>
            <a:endParaRPr lang="en-US" sz="2400" b="1" kern="0" dirty="0">
              <a:latin typeface="Arial" panose="020B0604020202020204" pitchFamily="34" charset="0"/>
              <a:cs typeface="Arial" panose="020B0604020202020204" pitchFamily="34" charset="0"/>
            </a:endParaRPr>
          </a:p>
          <a:p>
            <a:pPr marL="531813" indent="-173038"/>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Health impacts</a:t>
            </a:r>
          </a:p>
          <a:p>
            <a:pPr marL="531813" indent="-173038"/>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Reduced visibility: hampers aircraft operation </a:t>
            </a:r>
          </a:p>
          <a:p>
            <a:pPr marL="531813" indent="-173038"/>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Crew safety affected?</a:t>
            </a:r>
          </a:p>
          <a:p>
            <a:pPr marL="0" indent="0">
              <a:buNone/>
            </a:pPr>
            <a:endParaRPr lang="en-US" sz="2800" b="1" kern="0" dirty="0" smtClean="0">
              <a:latin typeface="Arial" panose="020B0604020202020204" pitchFamily="34" charset="0"/>
              <a:cs typeface="Arial" panose="020B0604020202020204" pitchFamily="34" charset="0"/>
            </a:endParaRPr>
          </a:p>
          <a:p>
            <a:pPr marL="0" indent="0">
              <a:buNone/>
            </a:pPr>
            <a:endParaRPr lang="en-US" sz="2800" b="1" kern="0" dirty="0" smtClean="0">
              <a:latin typeface="Arial" panose="020B0604020202020204" pitchFamily="34" charset="0"/>
              <a:cs typeface="Arial" panose="020B0604020202020204" pitchFamily="34" charset="0"/>
            </a:endParaRPr>
          </a:p>
          <a:p>
            <a:pPr marL="0" indent="0">
              <a:buNone/>
            </a:pPr>
            <a:endParaRPr lang="en-US" sz="1200" b="1" kern="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11</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Inversions applied to fire operations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7" name="TextBox 6"/>
          <p:cNvSpPr txBox="1"/>
          <p:nvPr/>
        </p:nvSpPr>
        <p:spPr>
          <a:xfrm>
            <a:off x="5029200" y="2234505"/>
            <a:ext cx="3048000" cy="1384995"/>
          </a:xfrm>
          <a:prstGeom prst="rect">
            <a:avLst/>
          </a:prstGeom>
          <a:noFill/>
          <a:ln w="12700">
            <a:solidFill>
              <a:srgbClr val="008000"/>
            </a:solidFill>
          </a:ln>
        </p:spPr>
        <p:txBody>
          <a:bodyPr wrap="square" rtlCol="0">
            <a:spAutoFit/>
          </a:bodyPr>
          <a:lstStyle/>
          <a:p>
            <a:r>
              <a:rPr lang="en-CA" sz="2800" i="1" dirty="0" smtClean="0">
                <a:latin typeface="Arial" panose="020B0604020202020204" pitchFamily="34" charset="0"/>
                <a:cs typeface="Arial" panose="020B0604020202020204" pitchFamily="34" charset="0"/>
              </a:rPr>
              <a:t>Need photo of dense smoke near ground</a:t>
            </a:r>
            <a:endParaRPr lang="en-CA"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778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003" y="2514303"/>
            <a:ext cx="4572397" cy="3429297"/>
          </a:xfrm>
          <a:prstGeom prst="rect">
            <a:avLst/>
          </a:prstGeom>
        </p:spPr>
      </p:pic>
      <p:sp>
        <p:nvSpPr>
          <p:cNvPr id="6" name="Content Placeholder 2"/>
          <p:cNvSpPr txBox="1">
            <a:spLocks/>
          </p:cNvSpPr>
          <p:nvPr/>
        </p:nvSpPr>
        <p:spPr>
          <a:xfrm>
            <a:off x="381000" y="990600"/>
            <a:ext cx="8382000" cy="52578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Inversion breaks: fire intensity increases</a:t>
            </a:r>
          </a:p>
          <a:p>
            <a:pPr marL="173038" indent="-173038"/>
            <a:endParaRPr lang="en-US" sz="28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Improves visibility near surface</a:t>
            </a:r>
          </a:p>
          <a:p>
            <a:pPr marL="531813" indent="-173038"/>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Safety of crews above fire compromised</a:t>
            </a:r>
          </a:p>
          <a:p>
            <a:pPr marL="358775" indent="0">
              <a:buNone/>
            </a:pPr>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Plume-driven fire?</a:t>
            </a:r>
          </a:p>
          <a:p>
            <a:pPr marL="0" indent="0">
              <a:buNone/>
            </a:pPr>
            <a:endParaRPr lang="en-US" sz="1200" b="1" kern="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12</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Inversion breaking applied to fire operations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3760043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13</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What does this plume look like?</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599"/>
          <a:stretch/>
        </p:blipFill>
        <p:spPr>
          <a:xfrm>
            <a:off x="304800" y="1447503"/>
            <a:ext cx="3456000" cy="3429297"/>
          </a:xfrm>
          <a:prstGeom prst="rect">
            <a:avLst/>
          </a:prstGeom>
        </p:spPr>
      </p:pic>
      <p:pic>
        <p:nvPicPr>
          <p:cNvPr id="7" name="Picture 4" descr="IMG_086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1686" y="905627"/>
            <a:ext cx="3901440" cy="520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G_086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69736" y="1946011"/>
            <a:ext cx="2340864" cy="312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3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800100"/>
            <a:ext cx="4191000" cy="3619500"/>
          </a:xfrm>
          <a:prstGeom prst="rect">
            <a:avLst/>
          </a:prstGeom>
        </p:spPr>
      </p:pic>
      <p:sp>
        <p:nvSpPr>
          <p:cNvPr id="6" name="Content Placeholder 2"/>
          <p:cNvSpPr txBox="1">
            <a:spLocks/>
          </p:cNvSpPr>
          <p:nvPr/>
        </p:nvSpPr>
        <p:spPr>
          <a:xfrm>
            <a:off x="381000" y="838200"/>
            <a:ext cx="6781800" cy="54864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Estimates</a:t>
            </a:r>
          </a:p>
          <a:p>
            <a:pPr marL="173038" indent="-173038"/>
            <a:endParaRPr lang="en-US" sz="1200" b="1" kern="0" dirty="0" smtClean="0">
              <a:latin typeface="Arial" panose="020B0604020202020204" pitchFamily="34" charset="0"/>
              <a:cs typeface="Arial" panose="020B0604020202020204" pitchFamily="34" charset="0"/>
            </a:endParaRPr>
          </a:p>
          <a:p>
            <a:pPr marL="173038" indent="-173038"/>
            <a:r>
              <a:rPr lang="en-US" sz="2800" b="1" kern="0" dirty="0" err="1" smtClean="0">
                <a:latin typeface="Arial" panose="020B0604020202020204" pitchFamily="34" charset="0"/>
                <a:cs typeface="Arial" panose="020B0604020202020204" pitchFamily="34" charset="0"/>
              </a:rPr>
              <a:t>Pasquill</a:t>
            </a:r>
            <a:r>
              <a:rPr lang="en-US" sz="2800" b="1" kern="0" dirty="0" smtClean="0">
                <a:latin typeface="Arial" panose="020B0604020202020204" pitchFamily="34" charset="0"/>
                <a:cs typeface="Arial" panose="020B0604020202020204" pitchFamily="34" charset="0"/>
              </a:rPr>
              <a:t> (-Gifford-Turner) stability assessment</a:t>
            </a:r>
          </a:p>
          <a:p>
            <a:pPr marL="531813" indent="-173038"/>
            <a:r>
              <a:rPr lang="en-US" sz="2400" b="1" kern="0" dirty="0" smtClean="0">
                <a:latin typeface="Arial" panose="020B0604020202020204" pitchFamily="34" charset="0"/>
                <a:cs typeface="Arial" panose="020B0604020202020204" pitchFamily="34" charset="0"/>
              </a:rPr>
              <a:t>Solar radiation</a:t>
            </a:r>
          </a:p>
          <a:p>
            <a:pPr marL="890588" indent="-173038"/>
            <a:r>
              <a:rPr lang="en-US" sz="2000" b="1" kern="0" dirty="0" smtClean="0">
                <a:latin typeface="Arial" panose="020B0604020202020204" pitchFamily="34" charset="0"/>
                <a:cs typeface="Arial" panose="020B0604020202020204" pitchFamily="34" charset="0"/>
              </a:rPr>
              <a:t>Sun angle</a:t>
            </a:r>
          </a:p>
          <a:p>
            <a:pPr marL="890588" indent="-173038"/>
            <a:r>
              <a:rPr lang="en-US" sz="2000" b="1" kern="0" dirty="0" smtClean="0">
                <a:latin typeface="Arial" panose="020B0604020202020204" pitchFamily="34" charset="0"/>
                <a:cs typeface="Arial" panose="020B0604020202020204" pitchFamily="34" charset="0"/>
              </a:rPr>
              <a:t>Cloud cover</a:t>
            </a:r>
          </a:p>
          <a:p>
            <a:pPr marL="531813" indent="-173038"/>
            <a:r>
              <a:rPr lang="en-US" sz="2400" b="1" kern="0" dirty="0" smtClean="0">
                <a:latin typeface="Arial" panose="020B0604020202020204" pitchFamily="34" charset="0"/>
                <a:cs typeface="Arial" panose="020B0604020202020204" pitchFamily="34" charset="0"/>
              </a:rPr>
              <a:t>Wind speed</a:t>
            </a:r>
          </a:p>
          <a:p>
            <a:pPr marL="531813" indent="-173038"/>
            <a:endParaRPr lang="en-US" sz="1200" b="1" kern="0" dirty="0" smtClean="0">
              <a:latin typeface="Arial" panose="020B0604020202020204" pitchFamily="34" charset="0"/>
              <a:cs typeface="Arial" panose="020B0604020202020204" pitchFamily="34" charset="0"/>
            </a:endParaRPr>
          </a:p>
          <a:p>
            <a:pPr marL="173038" indent="-173038"/>
            <a:r>
              <a:rPr lang="en-US" sz="2800" b="1" kern="0" dirty="0" err="1" smtClean="0">
                <a:latin typeface="Arial" panose="020B0604020202020204" pitchFamily="34" charset="0"/>
                <a:cs typeface="Arial" panose="020B0604020202020204" pitchFamily="34" charset="0"/>
              </a:rPr>
              <a:t>Lavdas</a:t>
            </a:r>
            <a:r>
              <a:rPr lang="en-US" sz="2800" b="1" kern="0" dirty="0" smtClean="0">
                <a:latin typeface="Arial" panose="020B0604020202020204" pitchFamily="34" charset="0"/>
                <a:cs typeface="Arial" panose="020B0604020202020204" pitchFamily="34" charset="0"/>
              </a:rPr>
              <a:t> (1986) Dispersion Index</a:t>
            </a:r>
          </a:p>
          <a:p>
            <a:pPr marL="173038" indent="-173038"/>
            <a:endParaRPr lang="en-US" sz="1200" b="1" kern="0" dirty="0" smtClean="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Ventilation Index</a:t>
            </a:r>
          </a:p>
          <a:p>
            <a:pPr marL="531813" indent="-173038"/>
            <a:r>
              <a:rPr lang="en-US" sz="2400" b="1" kern="0" dirty="0" smtClean="0">
                <a:latin typeface="Arial" panose="020B0604020202020204" pitchFamily="34" charset="0"/>
                <a:cs typeface="Arial" panose="020B0604020202020204" pitchFamily="34" charset="0"/>
              </a:rPr>
              <a:t>More information on venting in II-B-3</a:t>
            </a:r>
            <a:endParaRPr lang="en-CA" sz="24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14</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Ground-based </a:t>
            </a:r>
            <a:r>
              <a:rPr lang="en-CA" sz="3200" b="1" dirty="0">
                <a:solidFill>
                  <a:srgbClr val="C00000"/>
                </a:solidFill>
                <a:latin typeface="Arial" panose="020B0604020202020204" pitchFamily="34" charset="0"/>
                <a:cs typeface="Arial" panose="020B0604020202020204" pitchFamily="34" charset="0"/>
              </a:rPr>
              <a:t>S</a:t>
            </a:r>
            <a:r>
              <a:rPr lang="en-CA" sz="3200" b="1" dirty="0" smtClean="0">
                <a:solidFill>
                  <a:srgbClr val="C00000"/>
                </a:solidFill>
                <a:latin typeface="Arial" panose="020B0604020202020204" pitchFamily="34" charset="0"/>
                <a:cs typeface="Arial" panose="020B0604020202020204" pitchFamily="34" charset="0"/>
              </a:rPr>
              <a:t>tability Observations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3454124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15</a:t>
            </a:fld>
            <a:endParaRPr lang="en-US" altLang="en-US"/>
          </a:p>
        </p:txBody>
      </p:sp>
      <p:sp>
        <p:nvSpPr>
          <p:cNvPr id="3" name="TextBox 2"/>
          <p:cNvSpPr txBox="1"/>
          <p:nvPr/>
        </p:nvSpPr>
        <p:spPr>
          <a:xfrm>
            <a:off x="914400" y="2160000"/>
            <a:ext cx="7467600" cy="707886"/>
          </a:xfrm>
          <a:prstGeom prst="rect">
            <a:avLst/>
          </a:prstGeom>
          <a:noFill/>
        </p:spPr>
        <p:txBody>
          <a:bodyPr wrap="square" rtlCol="0">
            <a:spAutoFit/>
          </a:bodyPr>
          <a:lstStyle/>
          <a:p>
            <a:pPr algn="ctr"/>
            <a:r>
              <a:rPr lang="en-CA" sz="4000" b="1" dirty="0" smtClean="0">
                <a:solidFill>
                  <a:srgbClr val="0066CC"/>
                </a:solidFill>
                <a:latin typeface="Corbel" panose="020B0503020204020204" pitchFamily="34" charset="0"/>
              </a:rPr>
              <a:t>Thermodynamic Diagrams</a:t>
            </a:r>
            <a:endParaRPr lang="en-CA" sz="4000" b="1" dirty="0">
              <a:solidFill>
                <a:srgbClr val="0066CC"/>
              </a:solidFill>
              <a:latin typeface="Corbel" panose="020B0503020204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94806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00" y="3886200"/>
            <a:ext cx="2478239" cy="2624556"/>
          </a:xfrm>
          <a:prstGeom prst="rect">
            <a:avLst/>
          </a:prstGeom>
        </p:spPr>
      </p:pic>
      <p:sp>
        <p:nvSpPr>
          <p:cNvPr id="6" name="Content Placeholder 2"/>
          <p:cNvSpPr txBox="1">
            <a:spLocks/>
          </p:cNvSpPr>
          <p:nvPr/>
        </p:nvSpPr>
        <p:spPr>
          <a:xfrm>
            <a:off x="381000" y="838199"/>
            <a:ext cx="8458200" cy="48768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Weather balloons</a:t>
            </a:r>
          </a:p>
          <a:p>
            <a:pPr marL="531813" indent="-173038"/>
            <a:r>
              <a:rPr lang="en-US" sz="2400" b="1" kern="0" dirty="0" err="1" smtClean="0">
                <a:latin typeface="Arial" panose="020B0604020202020204" pitchFamily="34" charset="0"/>
                <a:cs typeface="Arial" panose="020B0604020202020204" pitchFamily="34" charset="0"/>
              </a:rPr>
              <a:t>Pibals</a:t>
            </a:r>
            <a:endParaRPr lang="en-US" sz="2400" b="1" kern="0" dirty="0" smtClean="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Aircraft … helicopters</a:t>
            </a:r>
          </a:p>
          <a:p>
            <a:pPr marL="173038" indent="-173038"/>
            <a:r>
              <a:rPr lang="en-US" sz="2800" b="1" kern="0" dirty="0" err="1" smtClean="0">
                <a:latin typeface="Arial" panose="020B0604020202020204" pitchFamily="34" charset="0"/>
                <a:cs typeface="Arial" panose="020B0604020202020204" pitchFamily="34" charset="0"/>
              </a:rPr>
              <a:t>Dropsondes</a:t>
            </a:r>
            <a:endParaRPr lang="en-US" sz="2800" b="1" kern="0" dirty="0" smtClean="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Rocket </a:t>
            </a:r>
            <a:r>
              <a:rPr lang="en-US" sz="2800" b="1" kern="0" dirty="0" err="1" smtClean="0">
                <a:latin typeface="Arial" panose="020B0604020202020204" pitchFamily="34" charset="0"/>
                <a:cs typeface="Arial" panose="020B0604020202020204" pitchFamily="34" charset="0"/>
              </a:rPr>
              <a:t>sondes</a:t>
            </a:r>
            <a:endParaRPr lang="en-US" sz="2800" b="1" kern="0" dirty="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Data from fixed stations available in text and thermodynamic diagram form</a:t>
            </a:r>
          </a:p>
          <a:p>
            <a:pPr marL="0" indent="0">
              <a:buNone/>
            </a:pPr>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Plot examples in the previous </a:t>
            </a:r>
          </a:p>
          <a:p>
            <a:pPr marL="358775" indent="0">
              <a:buNone/>
            </a:pPr>
            <a:r>
              <a:rPr lang="en-US" sz="2400" b="1" kern="0" dirty="0" smtClean="0">
                <a:latin typeface="Arial" panose="020B0604020202020204" pitchFamily="34" charset="0"/>
                <a:cs typeface="Arial" panose="020B0604020202020204" pitchFamily="34" charset="0"/>
              </a:rPr>
              <a:t>  chapter, “Weather Data Sources”</a:t>
            </a:r>
          </a:p>
          <a:p>
            <a:pPr marL="173038" indent="-173038"/>
            <a:endParaRPr lang="en-US" sz="2800" b="1" kern="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16</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Upper Air Data Sources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800" y="838200"/>
            <a:ext cx="2160000" cy="2160000"/>
          </a:xfrm>
          <a:prstGeom prst="rect">
            <a:avLst/>
          </a:prstGeom>
        </p:spPr>
      </p:pic>
    </p:spTree>
    <p:extLst>
      <p:ext uri="{BB962C8B-B14F-4D97-AF65-F5344CB8AC3E}">
        <p14:creationId xmlns:p14="http://schemas.microsoft.com/office/powerpoint/2010/main" val="2725815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228E85-DC60-47B9-9281-6B592085173E}" type="slidenum">
              <a:rPr kumimoji="0" lang="en-US" altLang="en-US" sz="2000" b="1" i="0" u="none" strike="noStrike" kern="1200" cap="none" spc="0" normalizeH="0" baseline="0" noProof="0" smtClean="0">
                <a:ln>
                  <a:noFill/>
                </a:ln>
                <a:solidFill>
                  <a:srgbClr val="008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p:txBody>
      </p:sp>
      <p:sp>
        <p:nvSpPr>
          <p:cNvPr id="3" name="TextBox 2"/>
          <p:cNvSpPr txBox="1"/>
          <p:nvPr/>
        </p:nvSpPr>
        <p:spPr>
          <a:xfrm>
            <a:off x="152400" y="180000"/>
            <a:ext cx="88392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3200" b="1" noProof="0" dirty="0" err="1" smtClean="0">
                <a:solidFill>
                  <a:srgbClr val="C00000"/>
                </a:solidFill>
                <a:latin typeface="Arial" panose="020B0604020202020204" pitchFamily="34" charset="0"/>
                <a:cs typeface="Arial" panose="020B0604020202020204" pitchFamily="34" charset="0"/>
              </a:rPr>
              <a:t>Emagram</a:t>
            </a:r>
            <a:endParaRPr kumimoji="0" lang="en-CA"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mn-cs"/>
              </a:rPr>
              <a:t>WFBS S491 2022</a:t>
            </a:r>
            <a:endParaRPr kumimoji="0" lang="en-US" altLang="en-US" sz="1600" b="1" i="0" u="none" strike="noStrike" kern="1200" cap="none" spc="0" normalizeH="0" baseline="0" noProof="0" dirty="0">
              <a:ln>
                <a:noFill/>
              </a:ln>
              <a:solidFill>
                <a:srgbClr val="0066CC"/>
              </a:solidFill>
              <a:effectLst/>
              <a:uLnTx/>
              <a:uFillTx/>
              <a:latin typeface="Times New Roman" panose="02020603050405020304" pitchFamily="18" charset="0"/>
              <a:ea typeface="+mn-ea"/>
              <a:cs typeface="+mn-cs"/>
            </a:endParaRPr>
          </a:p>
        </p:txBody>
      </p:sp>
      <p:sp>
        <p:nvSpPr>
          <p:cNvPr id="10" name="TextBox 9"/>
          <p:cNvSpPr txBox="1"/>
          <p:nvPr/>
        </p:nvSpPr>
        <p:spPr>
          <a:xfrm>
            <a:off x="923597" y="3389717"/>
            <a:ext cx="1534394" cy="430887"/>
          </a:xfrm>
          <a:prstGeom prst="rect">
            <a:avLst/>
          </a:prstGeom>
          <a:noFill/>
        </p:spPr>
        <p:txBody>
          <a:bodyPr wrap="none" rtlCol="0">
            <a:spAutoFit/>
          </a:bodyPr>
          <a:lstStyle/>
          <a:p>
            <a:r>
              <a:rPr lang="en-CA" sz="2200" b="1" dirty="0" smtClean="0">
                <a:solidFill>
                  <a:srgbClr val="0000FF"/>
                </a:solidFill>
                <a:latin typeface="Arial" panose="020B0604020202020204" pitchFamily="34" charset="0"/>
                <a:cs typeface="Arial" panose="020B0604020202020204" pitchFamily="34" charset="0"/>
              </a:rPr>
              <a:t>Isotherms</a:t>
            </a:r>
            <a:endParaRPr lang="en-CA" sz="22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923597" y="3857521"/>
            <a:ext cx="2117887" cy="430887"/>
          </a:xfrm>
          <a:prstGeom prst="rect">
            <a:avLst/>
          </a:prstGeom>
          <a:noFill/>
        </p:spPr>
        <p:txBody>
          <a:bodyPr wrap="none" rtlCol="0">
            <a:spAutoFit/>
          </a:bodyPr>
          <a:lstStyle/>
          <a:p>
            <a:r>
              <a:rPr lang="en-CA" sz="2200" b="1" dirty="0" smtClean="0">
                <a:latin typeface="Arial" panose="020B0604020202020204" pitchFamily="34" charset="0"/>
                <a:cs typeface="Arial" panose="020B0604020202020204" pitchFamily="34" charset="0"/>
              </a:rPr>
              <a:t>Isobars/height</a:t>
            </a:r>
            <a:endParaRPr lang="en-CA" sz="2200" b="1" dirty="0">
              <a:latin typeface="Arial" panose="020B0604020202020204" pitchFamily="34" charset="0"/>
              <a:cs typeface="Arial" panose="020B0604020202020204" pitchFamily="34" charset="0"/>
            </a:endParaRPr>
          </a:p>
        </p:txBody>
      </p:sp>
      <p:sp>
        <p:nvSpPr>
          <p:cNvPr id="17" name="TextBox 16"/>
          <p:cNvSpPr txBox="1"/>
          <p:nvPr/>
        </p:nvSpPr>
        <p:spPr>
          <a:xfrm>
            <a:off x="914400" y="4293513"/>
            <a:ext cx="1866217" cy="430887"/>
          </a:xfrm>
          <a:prstGeom prst="rect">
            <a:avLst/>
          </a:prstGeom>
          <a:noFill/>
        </p:spPr>
        <p:txBody>
          <a:bodyPr wrap="none" rtlCol="0">
            <a:spAutoFit/>
          </a:bodyPr>
          <a:lstStyle/>
          <a:p>
            <a:r>
              <a:rPr lang="en-CA" sz="2200" b="1" dirty="0" smtClean="0">
                <a:solidFill>
                  <a:srgbClr val="CC6600"/>
                </a:solidFill>
                <a:latin typeface="Arial" panose="020B0604020202020204" pitchFamily="34" charset="0"/>
                <a:cs typeface="Arial" panose="020B0604020202020204" pitchFamily="34" charset="0"/>
              </a:rPr>
              <a:t>Mixing Ratio</a:t>
            </a:r>
            <a:endParaRPr lang="en-CA" sz="2200" b="1" dirty="0">
              <a:solidFill>
                <a:srgbClr val="CC6600"/>
              </a:solidFill>
              <a:latin typeface="Arial" panose="020B0604020202020204" pitchFamily="34" charset="0"/>
              <a:cs typeface="Arial" panose="020B0604020202020204" pitchFamily="34" charset="0"/>
            </a:endParaRPr>
          </a:p>
        </p:txBody>
      </p:sp>
      <p:sp>
        <p:nvSpPr>
          <p:cNvPr id="22" name="TextBox 21"/>
          <p:cNvSpPr txBox="1"/>
          <p:nvPr/>
        </p:nvSpPr>
        <p:spPr>
          <a:xfrm>
            <a:off x="914400" y="4750713"/>
            <a:ext cx="1916679" cy="430887"/>
          </a:xfrm>
          <a:prstGeom prst="rect">
            <a:avLst/>
          </a:prstGeom>
          <a:noFill/>
        </p:spPr>
        <p:txBody>
          <a:bodyPr wrap="none" rtlCol="0">
            <a:spAutoFit/>
          </a:bodyPr>
          <a:lstStyle/>
          <a:p>
            <a:r>
              <a:rPr lang="en-CA" sz="2200" b="1" dirty="0" smtClean="0">
                <a:solidFill>
                  <a:srgbClr val="00B050"/>
                </a:solidFill>
                <a:latin typeface="Arial" panose="020B0604020202020204" pitchFamily="34" charset="0"/>
                <a:cs typeface="Arial" panose="020B0604020202020204" pitchFamily="34" charset="0"/>
              </a:rPr>
              <a:t>Dry </a:t>
            </a:r>
            <a:r>
              <a:rPr lang="en-CA" sz="2200" b="1" dirty="0" err="1" smtClean="0">
                <a:solidFill>
                  <a:srgbClr val="00B050"/>
                </a:solidFill>
                <a:latin typeface="Arial" panose="020B0604020202020204" pitchFamily="34" charset="0"/>
                <a:cs typeface="Arial" panose="020B0604020202020204" pitchFamily="34" charset="0"/>
              </a:rPr>
              <a:t>Adiabats</a:t>
            </a:r>
            <a:endParaRPr lang="en-CA" sz="2200" b="1" dirty="0">
              <a:solidFill>
                <a:srgbClr val="00B050"/>
              </a:solidFill>
              <a:latin typeface="Arial" panose="020B0604020202020204" pitchFamily="34" charset="0"/>
              <a:cs typeface="Arial" panose="020B0604020202020204" pitchFamily="34" charset="0"/>
            </a:endParaRPr>
          </a:p>
        </p:txBody>
      </p:sp>
      <p:sp>
        <p:nvSpPr>
          <p:cNvPr id="26" name="TextBox 25"/>
          <p:cNvSpPr txBox="1"/>
          <p:nvPr/>
        </p:nvSpPr>
        <p:spPr>
          <a:xfrm>
            <a:off x="914400" y="5194756"/>
            <a:ext cx="2185983" cy="430887"/>
          </a:xfrm>
          <a:prstGeom prst="rect">
            <a:avLst/>
          </a:prstGeom>
          <a:noFill/>
        </p:spPr>
        <p:txBody>
          <a:bodyPr wrap="none" rtlCol="0">
            <a:spAutoFit/>
          </a:bodyPr>
          <a:lstStyle/>
          <a:p>
            <a:r>
              <a:rPr lang="en-CA" sz="2200" b="1" dirty="0" smtClean="0">
                <a:solidFill>
                  <a:srgbClr val="00B0F0"/>
                </a:solidFill>
                <a:latin typeface="Arial" panose="020B0604020202020204" pitchFamily="34" charset="0"/>
                <a:cs typeface="Arial" panose="020B0604020202020204" pitchFamily="34" charset="0"/>
              </a:rPr>
              <a:t>Moist </a:t>
            </a:r>
            <a:r>
              <a:rPr lang="en-CA" sz="2200" b="1" dirty="0" err="1" smtClean="0">
                <a:solidFill>
                  <a:srgbClr val="00B0F0"/>
                </a:solidFill>
                <a:latin typeface="Arial" panose="020B0604020202020204" pitchFamily="34" charset="0"/>
                <a:cs typeface="Arial" panose="020B0604020202020204" pitchFamily="34" charset="0"/>
              </a:rPr>
              <a:t>Adiabats</a:t>
            </a:r>
            <a:endParaRPr lang="en-CA" sz="2200" b="1" dirty="0">
              <a:solidFill>
                <a:srgbClr val="00B0F0"/>
              </a:solidFill>
              <a:latin typeface="Arial" panose="020B0604020202020204" pitchFamily="34" charset="0"/>
              <a:cs typeface="Arial" panose="020B0604020202020204" pitchFamily="34" charset="0"/>
            </a:endParaRPr>
          </a:p>
        </p:txBody>
      </p:sp>
      <p:sp>
        <p:nvSpPr>
          <p:cNvPr id="7" name="TextBox 6"/>
          <p:cNvSpPr txBox="1"/>
          <p:nvPr/>
        </p:nvSpPr>
        <p:spPr>
          <a:xfrm>
            <a:off x="698997" y="6015335"/>
            <a:ext cx="5168403" cy="461665"/>
          </a:xfrm>
          <a:prstGeom prst="rect">
            <a:avLst/>
          </a:prstGeom>
          <a:noFill/>
        </p:spPr>
        <p:txBody>
          <a:bodyPr wrap="none" rtlCol="0">
            <a:spAutoFit/>
          </a:bodyPr>
          <a:lstStyle/>
          <a:p>
            <a:r>
              <a:rPr lang="en-CA" sz="1200" b="1" dirty="0" smtClean="0">
                <a:latin typeface="Arial" panose="020B0604020202020204" pitchFamily="34" charset="0"/>
                <a:cs typeface="Arial" panose="020B0604020202020204" pitchFamily="34" charset="0"/>
                <a:hlinkClick r:id="rId3"/>
              </a:rPr>
              <a:t>https</a:t>
            </a:r>
            <a:r>
              <a:rPr lang="en-CA" sz="1200" b="1" dirty="0">
                <a:latin typeface="Arial" panose="020B0604020202020204" pitchFamily="34" charset="0"/>
                <a:cs typeface="Arial" panose="020B0604020202020204" pitchFamily="34" charset="0"/>
                <a:hlinkClick r:id="rId3"/>
              </a:rPr>
              <a:t>://</a:t>
            </a:r>
            <a:r>
              <a:rPr lang="en-CA" sz="1200" b="1" dirty="0" smtClean="0">
                <a:latin typeface="Arial" panose="020B0604020202020204" pitchFamily="34" charset="0"/>
                <a:cs typeface="Arial" panose="020B0604020202020204" pitchFamily="34" charset="0"/>
                <a:hlinkClick r:id="rId3"/>
              </a:rPr>
              <a:t>upload.wikimedia.org/wikipedia/commons/1/13/Emagram.GIF</a:t>
            </a:r>
            <a:endParaRPr lang="en-CA" sz="1200" b="1" dirty="0" smtClean="0">
              <a:latin typeface="Arial" panose="020B0604020202020204" pitchFamily="34" charset="0"/>
              <a:cs typeface="Arial" panose="020B0604020202020204" pitchFamily="34" charset="0"/>
            </a:endParaRPr>
          </a:p>
          <a:p>
            <a:r>
              <a:rPr lang="en-CA" sz="1200" b="1" dirty="0" smtClean="0">
                <a:latin typeface="Arial" panose="020B0604020202020204" pitchFamily="34" charset="0"/>
                <a:cs typeface="Arial" panose="020B0604020202020204" pitchFamily="34" charset="0"/>
              </a:rPr>
              <a:t>Accessed May 28, 2021.</a:t>
            </a:r>
            <a:endParaRPr lang="en-CA" sz="1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55400" y="1598656"/>
            <a:ext cx="5760000" cy="4344944"/>
          </a:xfrm>
          <a:prstGeom prst="rect">
            <a:avLst/>
          </a:prstGeom>
        </p:spPr>
      </p:pic>
      <p:cxnSp>
        <p:nvCxnSpPr>
          <p:cNvPr id="12" name="Straight Connector 11"/>
          <p:cNvCxnSpPr/>
          <p:nvPr/>
        </p:nvCxnSpPr>
        <p:spPr bwMode="auto">
          <a:xfrm>
            <a:off x="3657600" y="4724400"/>
            <a:ext cx="4752000" cy="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105400" y="3429000"/>
            <a:ext cx="488588" cy="2133600"/>
          </a:xfrm>
          <a:prstGeom prst="line">
            <a:avLst/>
          </a:prstGeom>
          <a:solidFill>
            <a:schemeClr val="accent1"/>
          </a:solidFill>
          <a:ln w="50800" cap="flat" cmpd="sng" algn="ctr">
            <a:solidFill>
              <a:srgbClr val="CC66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3961929" y="3817274"/>
            <a:ext cx="2576604" cy="1745326"/>
          </a:xfrm>
          <a:prstGeom prst="line">
            <a:avLst/>
          </a:prstGeom>
          <a:solidFill>
            <a:schemeClr val="accent1"/>
          </a:solidFill>
          <a:ln w="508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reeform 24"/>
          <p:cNvSpPr/>
          <p:nvPr/>
        </p:nvSpPr>
        <p:spPr bwMode="auto">
          <a:xfrm>
            <a:off x="4286250" y="2765425"/>
            <a:ext cx="2939326" cy="2782626"/>
          </a:xfrm>
          <a:custGeom>
            <a:avLst/>
            <a:gdLst>
              <a:gd name="connsiteX0" fmla="*/ 3183038 w 3183038"/>
              <a:gd name="connsiteY0" fmla="*/ 2581155 h 2581155"/>
              <a:gd name="connsiteX1" fmla="*/ 0 w 3183038"/>
              <a:gd name="connsiteY1" fmla="*/ 0 h 2581155"/>
              <a:gd name="connsiteX2" fmla="*/ 0 w 3183038"/>
              <a:gd name="connsiteY2" fmla="*/ 0 h 2581155"/>
              <a:gd name="connsiteX0" fmla="*/ 3183038 w 3183038"/>
              <a:gd name="connsiteY0" fmla="*/ 2581155 h 2581155"/>
              <a:gd name="connsiteX1" fmla="*/ 1122744 w 3183038"/>
              <a:gd name="connsiteY1" fmla="*/ 925975 h 2581155"/>
              <a:gd name="connsiteX2" fmla="*/ 0 w 3183038"/>
              <a:gd name="connsiteY2" fmla="*/ 0 h 2581155"/>
              <a:gd name="connsiteX3" fmla="*/ 0 w 3183038"/>
              <a:gd name="connsiteY3"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0 w 3183038"/>
              <a:gd name="connsiteY3" fmla="*/ 0 h 2581155"/>
              <a:gd name="connsiteX4" fmla="*/ 0 w 3183038"/>
              <a:gd name="connsiteY4"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713053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678328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215341 w 3183038"/>
              <a:gd name="connsiteY3" fmla="*/ 902826 h 2581155"/>
              <a:gd name="connsiteX4" fmla="*/ 544010 w 3183038"/>
              <a:gd name="connsiteY4" fmla="*/ 439838 h 2581155"/>
              <a:gd name="connsiteX5" fmla="*/ 0 w 3183038"/>
              <a:gd name="connsiteY5" fmla="*/ 0 h 2581155"/>
              <a:gd name="connsiteX6" fmla="*/ 0 w 3183038"/>
              <a:gd name="connsiteY6"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972273 w 3183038"/>
              <a:gd name="connsiteY5" fmla="*/ 150471 h 2581155"/>
              <a:gd name="connsiteX6" fmla="*/ 0 w 3183038"/>
              <a:gd name="connsiteY6" fmla="*/ 0 h 2581155"/>
              <a:gd name="connsiteX7" fmla="*/ 0 w 3183038"/>
              <a:gd name="connsiteY7" fmla="*/ 0 h 2581155"/>
              <a:gd name="connsiteX0" fmla="*/ 3193039 w 3193039"/>
              <a:gd name="connsiteY0" fmla="*/ 2696901 h 2696901"/>
              <a:gd name="connsiteX1" fmla="*/ 2776351 w 3193039"/>
              <a:gd name="connsiteY1" fmla="*/ 2199186 h 2696901"/>
              <a:gd name="connsiteX2" fmla="*/ 2371236 w 3193039"/>
              <a:gd name="connsiteY2" fmla="*/ 1608879 h 2696901"/>
              <a:gd name="connsiteX3" fmla="*/ 1931399 w 3193039"/>
              <a:gd name="connsiteY3" fmla="*/ 1134315 h 2696901"/>
              <a:gd name="connsiteX4" fmla="*/ 1503134 w 3193039"/>
              <a:gd name="connsiteY4" fmla="*/ 706056 h 2696901"/>
              <a:gd name="connsiteX5" fmla="*/ 982274 w 3193039"/>
              <a:gd name="connsiteY5" fmla="*/ 266217 h 2696901"/>
              <a:gd name="connsiteX6" fmla="*/ 10001 w 3193039"/>
              <a:gd name="connsiteY6" fmla="*/ 115746 h 2696901"/>
              <a:gd name="connsiteX7" fmla="*/ 507713 w 3193039"/>
              <a:gd name="connsiteY7" fmla="*/ 0 h 2696901"/>
              <a:gd name="connsiteX0" fmla="*/ 2685326 w 2685326"/>
              <a:gd name="connsiteY0" fmla="*/ 2696901 h 2696901"/>
              <a:gd name="connsiteX1" fmla="*/ 2268638 w 2685326"/>
              <a:gd name="connsiteY1" fmla="*/ 2199186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2685326 w 2685326"/>
              <a:gd name="connsiteY0" fmla="*/ 2696901 h 2696901"/>
              <a:gd name="connsiteX1" fmla="*/ 2291788 w 2685326"/>
              <a:gd name="connsiteY1" fmla="*/ 2164462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2685326 w 2685326"/>
              <a:gd name="connsiteY0" fmla="*/ 2696901 h 2696901"/>
              <a:gd name="connsiteX1" fmla="*/ 2291788 w 2685326"/>
              <a:gd name="connsiteY1" fmla="*/ 2164462 h 2696901"/>
              <a:gd name="connsiteX2" fmla="*/ 1863523 w 2685326"/>
              <a:gd name="connsiteY2" fmla="*/ 1608879 h 2696901"/>
              <a:gd name="connsiteX3" fmla="*/ 1423686 w 2685326"/>
              <a:gd name="connsiteY3" fmla="*/ 1134315 h 2696901"/>
              <a:gd name="connsiteX4" fmla="*/ 973196 w 2685326"/>
              <a:gd name="connsiteY4" fmla="*/ 712406 h 2696901"/>
              <a:gd name="connsiteX5" fmla="*/ 474561 w 2685326"/>
              <a:gd name="connsiteY5" fmla="*/ 266217 h 2696901"/>
              <a:gd name="connsiteX6" fmla="*/ 0 w 2685326"/>
              <a:gd name="connsiteY6" fmla="*/ 0 h 2696901"/>
              <a:gd name="connsiteX0" fmla="*/ 2685326 w 2685326"/>
              <a:gd name="connsiteY0" fmla="*/ 2696901 h 2696901"/>
              <a:gd name="connsiteX1" fmla="*/ 2291788 w 2685326"/>
              <a:gd name="connsiteY1" fmla="*/ 2164462 h 2696901"/>
              <a:gd name="connsiteX2" fmla="*/ 1923848 w 2685326"/>
              <a:gd name="connsiteY2" fmla="*/ 1589829 h 2696901"/>
              <a:gd name="connsiteX3" fmla="*/ 1423686 w 2685326"/>
              <a:gd name="connsiteY3" fmla="*/ 1134315 h 2696901"/>
              <a:gd name="connsiteX4" fmla="*/ 973196 w 2685326"/>
              <a:gd name="connsiteY4" fmla="*/ 712406 h 2696901"/>
              <a:gd name="connsiteX5" fmla="*/ 474561 w 2685326"/>
              <a:gd name="connsiteY5" fmla="*/ 266217 h 2696901"/>
              <a:gd name="connsiteX6" fmla="*/ 0 w 2685326"/>
              <a:gd name="connsiteY6" fmla="*/ 0 h 2696901"/>
              <a:gd name="connsiteX0" fmla="*/ 2685326 w 2685326"/>
              <a:gd name="connsiteY0" fmla="*/ 2696901 h 2696901"/>
              <a:gd name="connsiteX1" fmla="*/ 2441013 w 2685326"/>
              <a:gd name="connsiteY1" fmla="*/ 2148587 h 2696901"/>
              <a:gd name="connsiteX2" fmla="*/ 1923848 w 2685326"/>
              <a:gd name="connsiteY2" fmla="*/ 1589829 h 2696901"/>
              <a:gd name="connsiteX3" fmla="*/ 1423686 w 2685326"/>
              <a:gd name="connsiteY3" fmla="*/ 1134315 h 2696901"/>
              <a:gd name="connsiteX4" fmla="*/ 973196 w 2685326"/>
              <a:gd name="connsiteY4" fmla="*/ 712406 h 2696901"/>
              <a:gd name="connsiteX5" fmla="*/ 474561 w 2685326"/>
              <a:gd name="connsiteY5" fmla="*/ 266217 h 2696901"/>
              <a:gd name="connsiteX6" fmla="*/ 0 w 2685326"/>
              <a:gd name="connsiteY6" fmla="*/ 0 h 2696901"/>
              <a:gd name="connsiteX0" fmla="*/ 2958376 w 2958376"/>
              <a:gd name="connsiteY0" fmla="*/ 2728651 h 2728651"/>
              <a:gd name="connsiteX1" fmla="*/ 2441013 w 2958376"/>
              <a:gd name="connsiteY1" fmla="*/ 2148587 h 2728651"/>
              <a:gd name="connsiteX2" fmla="*/ 1923848 w 2958376"/>
              <a:gd name="connsiteY2" fmla="*/ 1589829 h 2728651"/>
              <a:gd name="connsiteX3" fmla="*/ 1423686 w 2958376"/>
              <a:gd name="connsiteY3" fmla="*/ 1134315 h 2728651"/>
              <a:gd name="connsiteX4" fmla="*/ 973196 w 2958376"/>
              <a:gd name="connsiteY4" fmla="*/ 712406 h 2728651"/>
              <a:gd name="connsiteX5" fmla="*/ 474561 w 2958376"/>
              <a:gd name="connsiteY5" fmla="*/ 266217 h 2728651"/>
              <a:gd name="connsiteX6" fmla="*/ 0 w 2958376"/>
              <a:gd name="connsiteY6" fmla="*/ 0 h 2728651"/>
              <a:gd name="connsiteX0" fmla="*/ 2958376 w 2958376"/>
              <a:gd name="connsiteY0" fmla="*/ 2728651 h 2728651"/>
              <a:gd name="connsiteX1" fmla="*/ 2441013 w 2958376"/>
              <a:gd name="connsiteY1" fmla="*/ 2148587 h 2728651"/>
              <a:gd name="connsiteX2" fmla="*/ 1923848 w 2958376"/>
              <a:gd name="connsiteY2" fmla="*/ 1589829 h 2728651"/>
              <a:gd name="connsiteX3" fmla="*/ 1423686 w 2958376"/>
              <a:gd name="connsiteY3" fmla="*/ 1134315 h 2728651"/>
              <a:gd name="connsiteX4" fmla="*/ 973196 w 2958376"/>
              <a:gd name="connsiteY4" fmla="*/ 712406 h 2728651"/>
              <a:gd name="connsiteX5" fmla="*/ 452336 w 2958376"/>
              <a:gd name="connsiteY5" fmla="*/ 301142 h 2728651"/>
              <a:gd name="connsiteX6" fmla="*/ 0 w 2958376"/>
              <a:gd name="connsiteY6" fmla="*/ 0 h 2728651"/>
              <a:gd name="connsiteX0" fmla="*/ 2939326 w 2939326"/>
              <a:gd name="connsiteY0" fmla="*/ 2782626 h 2782626"/>
              <a:gd name="connsiteX1" fmla="*/ 2421963 w 2939326"/>
              <a:gd name="connsiteY1" fmla="*/ 2202562 h 2782626"/>
              <a:gd name="connsiteX2" fmla="*/ 1904798 w 2939326"/>
              <a:gd name="connsiteY2" fmla="*/ 1643804 h 2782626"/>
              <a:gd name="connsiteX3" fmla="*/ 1404636 w 2939326"/>
              <a:gd name="connsiteY3" fmla="*/ 1188290 h 2782626"/>
              <a:gd name="connsiteX4" fmla="*/ 954146 w 2939326"/>
              <a:gd name="connsiteY4" fmla="*/ 766381 h 2782626"/>
              <a:gd name="connsiteX5" fmla="*/ 433286 w 2939326"/>
              <a:gd name="connsiteY5" fmla="*/ 355117 h 2782626"/>
              <a:gd name="connsiteX6" fmla="*/ 0 w 2939326"/>
              <a:gd name="connsiteY6" fmla="*/ 0 h 27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9326" h="2782626">
                <a:moveTo>
                  <a:pt x="2939326" y="2782626"/>
                </a:moveTo>
                <a:lnTo>
                  <a:pt x="2421963" y="2202562"/>
                </a:lnTo>
                <a:lnTo>
                  <a:pt x="1904798" y="1643804"/>
                </a:lnTo>
                <a:lnTo>
                  <a:pt x="1404636" y="1188290"/>
                </a:lnTo>
                <a:lnTo>
                  <a:pt x="954146" y="766381"/>
                </a:lnTo>
                <a:cubicBezTo>
                  <a:pt x="780526" y="619768"/>
                  <a:pt x="606906" y="501730"/>
                  <a:pt x="433286" y="355117"/>
                </a:cubicBezTo>
                <a:cubicBezTo>
                  <a:pt x="267383" y="237441"/>
                  <a:pt x="98867" y="55462"/>
                  <a:pt x="0" y="0"/>
                </a:cubicBezTo>
              </a:path>
            </a:pathLst>
          </a:custGeom>
          <a:noFill/>
          <a:ln w="50800" cap="flat" cmpd="sng" algn="ctr">
            <a:solidFill>
              <a:srgbClr val="00B0F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p:nvPr/>
        </p:nvCxnSpPr>
        <p:spPr bwMode="auto">
          <a:xfrm flipV="1">
            <a:off x="5791200" y="1905000"/>
            <a:ext cx="0" cy="3657600"/>
          </a:xfrm>
          <a:prstGeom prst="line">
            <a:avLst/>
          </a:prstGeom>
          <a:solidFill>
            <a:schemeClr val="accent1"/>
          </a:solidFill>
          <a:ln w="508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Content Placeholder 2"/>
          <p:cNvSpPr txBox="1">
            <a:spLocks/>
          </p:cNvSpPr>
          <p:nvPr/>
        </p:nvSpPr>
        <p:spPr>
          <a:xfrm>
            <a:off x="381000" y="838201"/>
            <a:ext cx="8458200" cy="162242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Predecessor to the T-phi (</a:t>
            </a:r>
            <a:r>
              <a:rPr lang="en-US" sz="2800" b="1" kern="0" dirty="0" err="1" smtClean="0">
                <a:latin typeface="Arial" panose="020B0604020202020204" pitchFamily="34" charset="0"/>
                <a:cs typeface="Arial" panose="020B0604020202020204" pitchFamily="34" charset="0"/>
              </a:rPr>
              <a:t>tephigram</a:t>
            </a:r>
            <a:r>
              <a:rPr lang="en-US" sz="2800" b="1" kern="0" dirty="0" smtClean="0">
                <a:latin typeface="Arial" panose="020B0604020202020204" pitchFamily="34" charset="0"/>
                <a:cs typeface="Arial" panose="020B0604020202020204" pitchFamily="34" charset="0"/>
              </a:rPr>
              <a:t>)</a:t>
            </a:r>
          </a:p>
          <a:p>
            <a:pPr marL="173038" indent="-173038"/>
            <a:endParaRPr lang="en-US" sz="2800" b="1" kern="0" dirty="0" smtClean="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Used in Europe?</a:t>
            </a:r>
            <a:endParaRPr lang="en-US" sz="2800" b="1" kern="0" dirty="0">
              <a:latin typeface="Arial" panose="020B0604020202020204" pitchFamily="34" charset="0"/>
              <a:cs typeface="Arial" panose="020B0604020202020204" pitchFamily="34" charset="0"/>
            </a:endParaRPr>
          </a:p>
          <a:p>
            <a:pPr marL="173038" indent="-173038"/>
            <a:endParaRPr kumimoji="0" lang="en-CA"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2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2" grpId="0"/>
      <p:bldP spid="26"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228E85-DC60-47B9-9281-6B592085173E}" type="slidenum">
              <a:rPr kumimoji="0" lang="en-US" altLang="en-US" sz="2000" b="1" i="0" u="none" strike="noStrike" kern="1200" cap="none" spc="0" normalizeH="0" baseline="0" noProof="0" smtClean="0">
                <a:ln>
                  <a:noFill/>
                </a:ln>
                <a:solidFill>
                  <a:srgbClr val="008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p:txBody>
      </p:sp>
      <p:sp>
        <p:nvSpPr>
          <p:cNvPr id="3" name="TextBox 2"/>
          <p:cNvSpPr txBox="1"/>
          <p:nvPr/>
        </p:nvSpPr>
        <p:spPr>
          <a:xfrm>
            <a:off x="152400" y="180000"/>
            <a:ext cx="88392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3200" b="1" dirty="0" smtClean="0">
                <a:solidFill>
                  <a:srgbClr val="C00000"/>
                </a:solidFill>
                <a:latin typeface="Arial" panose="020B0604020202020204" pitchFamily="34" charset="0"/>
                <a:cs typeface="Arial" panose="020B0604020202020204" pitchFamily="34" charset="0"/>
              </a:rPr>
              <a:t>T-Phi Diagram</a:t>
            </a:r>
            <a:endParaRPr kumimoji="0" lang="en-CA"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mn-cs"/>
              </a:rPr>
              <a:t>WFBS S491 2022</a:t>
            </a:r>
            <a:endParaRPr kumimoji="0" lang="en-US" altLang="en-US" sz="1600" b="1" i="0" u="none" strike="noStrike" kern="1200" cap="none" spc="0" normalizeH="0" baseline="0" noProof="0" dirty="0">
              <a:ln>
                <a:noFill/>
              </a:ln>
              <a:solidFill>
                <a:srgbClr val="0066CC"/>
              </a:solidFill>
              <a:effectLst/>
              <a:uLnTx/>
              <a:uFillTx/>
              <a:latin typeface="Times New Roman" panose="02020603050405020304" pitchFamily="18" charset="0"/>
              <a:ea typeface="+mn-ea"/>
              <a:cs typeface="+mn-cs"/>
            </a:endParaRPr>
          </a:p>
        </p:txBody>
      </p:sp>
      <p:sp>
        <p:nvSpPr>
          <p:cNvPr id="10" name="TextBox 9"/>
          <p:cNvSpPr txBox="1"/>
          <p:nvPr/>
        </p:nvSpPr>
        <p:spPr>
          <a:xfrm>
            <a:off x="923597" y="3389717"/>
            <a:ext cx="1534394" cy="430887"/>
          </a:xfrm>
          <a:prstGeom prst="rect">
            <a:avLst/>
          </a:prstGeom>
          <a:noFill/>
        </p:spPr>
        <p:txBody>
          <a:bodyPr wrap="none" rtlCol="0">
            <a:spAutoFit/>
          </a:bodyPr>
          <a:lstStyle/>
          <a:p>
            <a:r>
              <a:rPr lang="en-CA" sz="2200" b="1" dirty="0" smtClean="0">
                <a:solidFill>
                  <a:srgbClr val="0000FF"/>
                </a:solidFill>
                <a:latin typeface="Arial" panose="020B0604020202020204" pitchFamily="34" charset="0"/>
                <a:cs typeface="Arial" panose="020B0604020202020204" pitchFamily="34" charset="0"/>
              </a:rPr>
              <a:t>Isotherms</a:t>
            </a:r>
            <a:endParaRPr lang="en-CA" sz="22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923597" y="3857521"/>
            <a:ext cx="2117887" cy="430887"/>
          </a:xfrm>
          <a:prstGeom prst="rect">
            <a:avLst/>
          </a:prstGeom>
          <a:noFill/>
          <a:ln>
            <a:noFill/>
          </a:ln>
        </p:spPr>
        <p:txBody>
          <a:bodyPr wrap="none" rtlCol="0">
            <a:spAutoFit/>
          </a:bodyPr>
          <a:lstStyle/>
          <a:p>
            <a:r>
              <a:rPr lang="en-CA" sz="2200" b="1" dirty="0" smtClean="0">
                <a:latin typeface="Arial" panose="020B0604020202020204" pitchFamily="34" charset="0"/>
                <a:cs typeface="Arial" panose="020B0604020202020204" pitchFamily="34" charset="0"/>
              </a:rPr>
              <a:t>Isobars/height</a:t>
            </a:r>
            <a:endParaRPr lang="en-CA" sz="2200" b="1" dirty="0">
              <a:latin typeface="Arial" panose="020B0604020202020204" pitchFamily="34" charset="0"/>
              <a:cs typeface="Arial" panose="020B0604020202020204" pitchFamily="34" charset="0"/>
            </a:endParaRPr>
          </a:p>
        </p:txBody>
      </p:sp>
      <p:sp>
        <p:nvSpPr>
          <p:cNvPr id="17" name="TextBox 16"/>
          <p:cNvSpPr txBox="1"/>
          <p:nvPr/>
        </p:nvSpPr>
        <p:spPr>
          <a:xfrm>
            <a:off x="914400" y="4293513"/>
            <a:ext cx="1866217" cy="430887"/>
          </a:xfrm>
          <a:prstGeom prst="rect">
            <a:avLst/>
          </a:prstGeom>
          <a:noFill/>
        </p:spPr>
        <p:txBody>
          <a:bodyPr wrap="none" rtlCol="0">
            <a:spAutoFit/>
          </a:bodyPr>
          <a:lstStyle/>
          <a:p>
            <a:r>
              <a:rPr lang="en-CA" sz="2200" b="1" dirty="0" smtClean="0">
                <a:solidFill>
                  <a:srgbClr val="CC6600"/>
                </a:solidFill>
                <a:latin typeface="Arial" panose="020B0604020202020204" pitchFamily="34" charset="0"/>
                <a:cs typeface="Arial" panose="020B0604020202020204" pitchFamily="34" charset="0"/>
              </a:rPr>
              <a:t>Mixing Ratio</a:t>
            </a:r>
            <a:endParaRPr lang="en-CA" sz="2200" b="1" dirty="0">
              <a:solidFill>
                <a:srgbClr val="CC6600"/>
              </a:solidFill>
              <a:latin typeface="Arial" panose="020B0604020202020204" pitchFamily="34" charset="0"/>
              <a:cs typeface="Arial" panose="020B0604020202020204" pitchFamily="34" charset="0"/>
            </a:endParaRPr>
          </a:p>
        </p:txBody>
      </p:sp>
      <p:sp>
        <p:nvSpPr>
          <p:cNvPr id="22" name="TextBox 21"/>
          <p:cNvSpPr txBox="1"/>
          <p:nvPr/>
        </p:nvSpPr>
        <p:spPr>
          <a:xfrm>
            <a:off x="914400" y="4750713"/>
            <a:ext cx="1916679" cy="430887"/>
          </a:xfrm>
          <a:prstGeom prst="rect">
            <a:avLst/>
          </a:prstGeom>
          <a:noFill/>
        </p:spPr>
        <p:txBody>
          <a:bodyPr wrap="none" rtlCol="0">
            <a:spAutoFit/>
          </a:bodyPr>
          <a:lstStyle/>
          <a:p>
            <a:r>
              <a:rPr lang="en-CA" sz="2200" b="1" dirty="0" smtClean="0">
                <a:solidFill>
                  <a:srgbClr val="00B050"/>
                </a:solidFill>
                <a:latin typeface="Arial" panose="020B0604020202020204" pitchFamily="34" charset="0"/>
                <a:cs typeface="Arial" panose="020B0604020202020204" pitchFamily="34" charset="0"/>
              </a:rPr>
              <a:t>Dry </a:t>
            </a:r>
            <a:r>
              <a:rPr lang="en-CA" sz="2200" b="1" dirty="0" err="1" smtClean="0">
                <a:solidFill>
                  <a:srgbClr val="00B050"/>
                </a:solidFill>
                <a:latin typeface="Arial" panose="020B0604020202020204" pitchFamily="34" charset="0"/>
                <a:cs typeface="Arial" panose="020B0604020202020204" pitchFamily="34" charset="0"/>
              </a:rPr>
              <a:t>Adiabats</a:t>
            </a:r>
            <a:endParaRPr lang="en-CA" sz="2200" b="1" dirty="0">
              <a:solidFill>
                <a:srgbClr val="00B050"/>
              </a:solidFill>
              <a:latin typeface="Arial" panose="020B0604020202020204" pitchFamily="34" charset="0"/>
              <a:cs typeface="Arial" panose="020B0604020202020204" pitchFamily="34" charset="0"/>
            </a:endParaRPr>
          </a:p>
        </p:txBody>
      </p:sp>
      <p:sp>
        <p:nvSpPr>
          <p:cNvPr id="26" name="TextBox 25"/>
          <p:cNvSpPr txBox="1"/>
          <p:nvPr/>
        </p:nvSpPr>
        <p:spPr>
          <a:xfrm>
            <a:off x="914400" y="5194756"/>
            <a:ext cx="2185983" cy="430887"/>
          </a:xfrm>
          <a:prstGeom prst="rect">
            <a:avLst/>
          </a:prstGeom>
          <a:noFill/>
        </p:spPr>
        <p:txBody>
          <a:bodyPr wrap="none" rtlCol="0">
            <a:spAutoFit/>
          </a:bodyPr>
          <a:lstStyle/>
          <a:p>
            <a:r>
              <a:rPr lang="en-CA" sz="2200" b="1" dirty="0" smtClean="0">
                <a:solidFill>
                  <a:srgbClr val="00B0F0"/>
                </a:solidFill>
                <a:latin typeface="Arial" panose="020B0604020202020204" pitchFamily="34" charset="0"/>
                <a:cs typeface="Arial" panose="020B0604020202020204" pitchFamily="34" charset="0"/>
              </a:rPr>
              <a:t>Moist </a:t>
            </a:r>
            <a:r>
              <a:rPr lang="en-CA" sz="2200" b="1" dirty="0" err="1" smtClean="0">
                <a:solidFill>
                  <a:srgbClr val="00B0F0"/>
                </a:solidFill>
                <a:latin typeface="Arial" panose="020B0604020202020204" pitchFamily="34" charset="0"/>
                <a:cs typeface="Arial" panose="020B0604020202020204" pitchFamily="34" charset="0"/>
              </a:rPr>
              <a:t>Adiabats</a:t>
            </a:r>
            <a:endParaRPr lang="en-CA" sz="2200" b="1" dirty="0">
              <a:solidFill>
                <a:srgbClr val="00B0F0"/>
              </a:solidFill>
              <a:latin typeface="Arial" panose="020B0604020202020204" pitchFamily="34" charset="0"/>
              <a:cs typeface="Arial" panose="020B0604020202020204" pitchFamily="34" charset="0"/>
            </a:endParaRPr>
          </a:p>
        </p:txBody>
      </p:sp>
      <p:sp>
        <p:nvSpPr>
          <p:cNvPr id="18" name="TextBox 17"/>
          <p:cNvSpPr txBox="1"/>
          <p:nvPr/>
        </p:nvSpPr>
        <p:spPr>
          <a:xfrm>
            <a:off x="457200" y="5862935"/>
            <a:ext cx="3706271" cy="461665"/>
          </a:xfrm>
          <a:prstGeom prst="rect">
            <a:avLst/>
          </a:prstGeom>
          <a:noFill/>
        </p:spPr>
        <p:txBody>
          <a:bodyPr wrap="none" rtlCol="0">
            <a:spAutoFit/>
          </a:bodyPr>
          <a:lstStyle/>
          <a:p>
            <a:r>
              <a:rPr lang="en-CA" sz="1200" b="1" dirty="0">
                <a:latin typeface="Arial" panose="020B0604020202020204" pitchFamily="34" charset="0"/>
                <a:cs typeface="Arial" panose="020B0604020202020204" pitchFamily="34" charset="0"/>
                <a:hlinkClick r:id="rId3"/>
              </a:rPr>
              <a:t>https://</a:t>
            </a:r>
            <a:r>
              <a:rPr lang="en-CA" sz="1200" b="1" dirty="0" smtClean="0">
                <a:latin typeface="Arial" panose="020B0604020202020204" pitchFamily="34" charset="0"/>
                <a:cs typeface="Arial" panose="020B0604020202020204" pitchFamily="34" charset="0"/>
                <a:hlinkClick r:id="rId3"/>
              </a:rPr>
              <a:t>en.wikipedia.org/wiki/File:Tephigram.png</a:t>
            </a:r>
            <a:endParaRPr lang="en-CA" sz="1200" b="1" dirty="0" smtClean="0">
              <a:latin typeface="Arial" panose="020B0604020202020204" pitchFamily="34" charset="0"/>
              <a:cs typeface="Arial" panose="020B0604020202020204" pitchFamily="34" charset="0"/>
            </a:endParaRPr>
          </a:p>
          <a:p>
            <a:r>
              <a:rPr lang="en-CA" sz="1200" b="1" dirty="0" smtClean="0">
                <a:latin typeface="Arial" panose="020B0604020202020204" pitchFamily="34" charset="0"/>
                <a:cs typeface="Arial" panose="020B0604020202020204" pitchFamily="34" charset="0"/>
              </a:rPr>
              <a:t>Accessed May 28, 2021.</a:t>
            </a:r>
            <a:endParaRPr lang="en-CA" sz="12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b="-267"/>
          <a:stretch/>
        </p:blipFill>
        <p:spPr>
          <a:xfrm>
            <a:off x="3200400" y="790073"/>
            <a:ext cx="5677114" cy="4924927"/>
          </a:xfrm>
          <a:prstGeom prst="rect">
            <a:avLst/>
          </a:prstGeom>
        </p:spPr>
      </p:pic>
      <p:cxnSp>
        <p:nvCxnSpPr>
          <p:cNvPr id="8" name="Straight Connector 7"/>
          <p:cNvCxnSpPr/>
          <p:nvPr/>
        </p:nvCxnSpPr>
        <p:spPr bwMode="auto">
          <a:xfrm flipH="1">
            <a:off x="4876800" y="2999873"/>
            <a:ext cx="2209800" cy="2185737"/>
          </a:xfrm>
          <a:prstGeom prst="line">
            <a:avLst/>
          </a:prstGeom>
          <a:solidFill>
            <a:schemeClr val="accent1"/>
          </a:solidFill>
          <a:ln w="508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5729332" y="3557033"/>
            <a:ext cx="1152484" cy="1781280"/>
          </a:xfrm>
          <a:prstGeom prst="line">
            <a:avLst/>
          </a:prstGeom>
          <a:solidFill>
            <a:schemeClr val="accent1"/>
          </a:solidFill>
          <a:ln w="50800" cap="flat" cmpd="sng" algn="ctr">
            <a:solidFill>
              <a:srgbClr val="CC66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151870" y="3349981"/>
            <a:ext cx="1944130" cy="1935892"/>
          </a:xfrm>
          <a:prstGeom prst="line">
            <a:avLst/>
          </a:prstGeom>
          <a:solidFill>
            <a:schemeClr val="accent1"/>
          </a:solidFill>
          <a:ln w="508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reeform 24"/>
          <p:cNvSpPr/>
          <p:nvPr/>
        </p:nvSpPr>
        <p:spPr bwMode="auto">
          <a:xfrm>
            <a:off x="5249228" y="3025942"/>
            <a:ext cx="1277413" cy="2293757"/>
          </a:xfrm>
          <a:custGeom>
            <a:avLst/>
            <a:gdLst>
              <a:gd name="connsiteX0" fmla="*/ 3183038 w 3183038"/>
              <a:gd name="connsiteY0" fmla="*/ 2581155 h 2581155"/>
              <a:gd name="connsiteX1" fmla="*/ 0 w 3183038"/>
              <a:gd name="connsiteY1" fmla="*/ 0 h 2581155"/>
              <a:gd name="connsiteX2" fmla="*/ 0 w 3183038"/>
              <a:gd name="connsiteY2" fmla="*/ 0 h 2581155"/>
              <a:gd name="connsiteX0" fmla="*/ 3183038 w 3183038"/>
              <a:gd name="connsiteY0" fmla="*/ 2581155 h 2581155"/>
              <a:gd name="connsiteX1" fmla="*/ 1122744 w 3183038"/>
              <a:gd name="connsiteY1" fmla="*/ 925975 h 2581155"/>
              <a:gd name="connsiteX2" fmla="*/ 0 w 3183038"/>
              <a:gd name="connsiteY2" fmla="*/ 0 h 2581155"/>
              <a:gd name="connsiteX3" fmla="*/ 0 w 3183038"/>
              <a:gd name="connsiteY3"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0 w 3183038"/>
              <a:gd name="connsiteY3" fmla="*/ 0 h 2581155"/>
              <a:gd name="connsiteX4" fmla="*/ 0 w 3183038"/>
              <a:gd name="connsiteY4"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713053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678328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215341 w 3183038"/>
              <a:gd name="connsiteY3" fmla="*/ 902826 h 2581155"/>
              <a:gd name="connsiteX4" fmla="*/ 544010 w 3183038"/>
              <a:gd name="connsiteY4" fmla="*/ 439838 h 2581155"/>
              <a:gd name="connsiteX5" fmla="*/ 0 w 3183038"/>
              <a:gd name="connsiteY5" fmla="*/ 0 h 2581155"/>
              <a:gd name="connsiteX6" fmla="*/ 0 w 3183038"/>
              <a:gd name="connsiteY6"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972273 w 3183038"/>
              <a:gd name="connsiteY5" fmla="*/ 150471 h 2581155"/>
              <a:gd name="connsiteX6" fmla="*/ 0 w 3183038"/>
              <a:gd name="connsiteY6" fmla="*/ 0 h 2581155"/>
              <a:gd name="connsiteX7" fmla="*/ 0 w 3183038"/>
              <a:gd name="connsiteY7" fmla="*/ 0 h 2581155"/>
              <a:gd name="connsiteX0" fmla="*/ 3193039 w 3193039"/>
              <a:gd name="connsiteY0" fmla="*/ 2696901 h 2696901"/>
              <a:gd name="connsiteX1" fmla="*/ 2776351 w 3193039"/>
              <a:gd name="connsiteY1" fmla="*/ 2199186 h 2696901"/>
              <a:gd name="connsiteX2" fmla="*/ 2371236 w 3193039"/>
              <a:gd name="connsiteY2" fmla="*/ 1608879 h 2696901"/>
              <a:gd name="connsiteX3" fmla="*/ 1931399 w 3193039"/>
              <a:gd name="connsiteY3" fmla="*/ 1134315 h 2696901"/>
              <a:gd name="connsiteX4" fmla="*/ 1503134 w 3193039"/>
              <a:gd name="connsiteY4" fmla="*/ 706056 h 2696901"/>
              <a:gd name="connsiteX5" fmla="*/ 982274 w 3193039"/>
              <a:gd name="connsiteY5" fmla="*/ 266217 h 2696901"/>
              <a:gd name="connsiteX6" fmla="*/ 10001 w 3193039"/>
              <a:gd name="connsiteY6" fmla="*/ 115746 h 2696901"/>
              <a:gd name="connsiteX7" fmla="*/ 507713 w 3193039"/>
              <a:gd name="connsiteY7" fmla="*/ 0 h 2696901"/>
              <a:gd name="connsiteX0" fmla="*/ 2685326 w 2685326"/>
              <a:gd name="connsiteY0" fmla="*/ 2696901 h 2696901"/>
              <a:gd name="connsiteX1" fmla="*/ 2268638 w 2685326"/>
              <a:gd name="connsiteY1" fmla="*/ 2199186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2685326 w 2685326"/>
              <a:gd name="connsiteY0" fmla="*/ 2696901 h 2696901"/>
              <a:gd name="connsiteX1" fmla="*/ 2291788 w 2685326"/>
              <a:gd name="connsiteY1" fmla="*/ 2164462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2339337 w 2339337"/>
              <a:gd name="connsiteY0" fmla="*/ 2684544 h 2684544"/>
              <a:gd name="connsiteX1" fmla="*/ 2291788 w 2339337"/>
              <a:gd name="connsiteY1" fmla="*/ 2164462 h 2684544"/>
              <a:gd name="connsiteX2" fmla="*/ 1863523 w 2339337"/>
              <a:gd name="connsiteY2" fmla="*/ 1608879 h 2684544"/>
              <a:gd name="connsiteX3" fmla="*/ 1423686 w 2339337"/>
              <a:gd name="connsiteY3" fmla="*/ 1134315 h 2684544"/>
              <a:gd name="connsiteX4" fmla="*/ 995421 w 2339337"/>
              <a:gd name="connsiteY4" fmla="*/ 706056 h 2684544"/>
              <a:gd name="connsiteX5" fmla="*/ 474561 w 2339337"/>
              <a:gd name="connsiteY5" fmla="*/ 266217 h 2684544"/>
              <a:gd name="connsiteX6" fmla="*/ 0 w 2339337"/>
              <a:gd name="connsiteY6" fmla="*/ 0 h 2684544"/>
              <a:gd name="connsiteX0" fmla="*/ 2339337 w 2339337"/>
              <a:gd name="connsiteY0" fmla="*/ 2684544 h 2684544"/>
              <a:gd name="connsiteX1" fmla="*/ 2291788 w 2339337"/>
              <a:gd name="connsiteY1" fmla="*/ 2164462 h 2684544"/>
              <a:gd name="connsiteX2" fmla="*/ 2308366 w 2339337"/>
              <a:gd name="connsiteY2" fmla="*/ 1448241 h 2684544"/>
              <a:gd name="connsiteX3" fmla="*/ 1423686 w 2339337"/>
              <a:gd name="connsiteY3" fmla="*/ 1134315 h 2684544"/>
              <a:gd name="connsiteX4" fmla="*/ 995421 w 2339337"/>
              <a:gd name="connsiteY4" fmla="*/ 706056 h 2684544"/>
              <a:gd name="connsiteX5" fmla="*/ 474561 w 2339337"/>
              <a:gd name="connsiteY5" fmla="*/ 266217 h 2684544"/>
              <a:gd name="connsiteX6" fmla="*/ 0 w 2339337"/>
              <a:gd name="connsiteY6" fmla="*/ 0 h 2684544"/>
              <a:gd name="connsiteX0" fmla="*/ 2339337 w 2339337"/>
              <a:gd name="connsiteY0" fmla="*/ 2684544 h 2684544"/>
              <a:gd name="connsiteX1" fmla="*/ 2291788 w 2339337"/>
              <a:gd name="connsiteY1" fmla="*/ 2164462 h 2684544"/>
              <a:gd name="connsiteX2" fmla="*/ 2308366 w 2339337"/>
              <a:gd name="connsiteY2" fmla="*/ 1448241 h 2684544"/>
              <a:gd name="connsiteX3" fmla="*/ 2239232 w 2339337"/>
              <a:gd name="connsiteY3" fmla="*/ 677115 h 2684544"/>
              <a:gd name="connsiteX4" fmla="*/ 995421 w 2339337"/>
              <a:gd name="connsiteY4" fmla="*/ 706056 h 2684544"/>
              <a:gd name="connsiteX5" fmla="*/ 474561 w 2339337"/>
              <a:gd name="connsiteY5" fmla="*/ 266217 h 2684544"/>
              <a:gd name="connsiteX6" fmla="*/ 0 w 2339337"/>
              <a:gd name="connsiteY6" fmla="*/ 0 h 2684544"/>
              <a:gd name="connsiteX0" fmla="*/ 2339337 w 2339337"/>
              <a:gd name="connsiteY0" fmla="*/ 2684544 h 2684544"/>
              <a:gd name="connsiteX1" fmla="*/ 2291788 w 2339337"/>
              <a:gd name="connsiteY1" fmla="*/ 2164462 h 2684544"/>
              <a:gd name="connsiteX2" fmla="*/ 2308366 w 2339337"/>
              <a:gd name="connsiteY2" fmla="*/ 1448241 h 2684544"/>
              <a:gd name="connsiteX3" fmla="*/ 2239232 w 2339337"/>
              <a:gd name="connsiteY3" fmla="*/ 677115 h 2684544"/>
              <a:gd name="connsiteX4" fmla="*/ 1835680 w 2339337"/>
              <a:gd name="connsiteY4" fmla="*/ 1721 h 2684544"/>
              <a:gd name="connsiteX5" fmla="*/ 474561 w 2339337"/>
              <a:gd name="connsiteY5" fmla="*/ 266217 h 2684544"/>
              <a:gd name="connsiteX6" fmla="*/ 0 w 2339337"/>
              <a:gd name="connsiteY6" fmla="*/ 0 h 2684544"/>
              <a:gd name="connsiteX0" fmla="*/ 2339337 w 2339337"/>
              <a:gd name="connsiteY0" fmla="*/ 3137745 h 3137745"/>
              <a:gd name="connsiteX1" fmla="*/ 2291788 w 2339337"/>
              <a:gd name="connsiteY1" fmla="*/ 2617663 h 3137745"/>
              <a:gd name="connsiteX2" fmla="*/ 2308366 w 2339337"/>
              <a:gd name="connsiteY2" fmla="*/ 1901442 h 3137745"/>
              <a:gd name="connsiteX3" fmla="*/ 2239232 w 2339337"/>
              <a:gd name="connsiteY3" fmla="*/ 1130316 h 3137745"/>
              <a:gd name="connsiteX4" fmla="*/ 1835680 w 2339337"/>
              <a:gd name="connsiteY4" fmla="*/ 454922 h 3137745"/>
              <a:gd name="connsiteX5" fmla="*/ 1500172 w 2339337"/>
              <a:gd name="connsiteY5" fmla="*/ 15083 h 3137745"/>
              <a:gd name="connsiteX6" fmla="*/ 0 w 2339337"/>
              <a:gd name="connsiteY6" fmla="*/ 453201 h 3137745"/>
              <a:gd name="connsiteX0" fmla="*/ 839165 w 839165"/>
              <a:gd name="connsiteY0" fmla="*/ 3122662 h 3122662"/>
              <a:gd name="connsiteX1" fmla="*/ 791616 w 839165"/>
              <a:gd name="connsiteY1" fmla="*/ 2602580 h 3122662"/>
              <a:gd name="connsiteX2" fmla="*/ 808194 w 839165"/>
              <a:gd name="connsiteY2" fmla="*/ 1886359 h 3122662"/>
              <a:gd name="connsiteX3" fmla="*/ 739060 w 839165"/>
              <a:gd name="connsiteY3" fmla="*/ 1115233 h 3122662"/>
              <a:gd name="connsiteX4" fmla="*/ 335508 w 839165"/>
              <a:gd name="connsiteY4" fmla="*/ 439839 h 3122662"/>
              <a:gd name="connsiteX5" fmla="*/ 0 w 839165"/>
              <a:gd name="connsiteY5" fmla="*/ 0 h 3122662"/>
              <a:gd name="connsiteX0" fmla="*/ 503657 w 503657"/>
              <a:gd name="connsiteY0" fmla="*/ 2682823 h 2682823"/>
              <a:gd name="connsiteX1" fmla="*/ 456108 w 503657"/>
              <a:gd name="connsiteY1" fmla="*/ 2162741 h 2682823"/>
              <a:gd name="connsiteX2" fmla="*/ 472686 w 503657"/>
              <a:gd name="connsiteY2" fmla="*/ 1446520 h 2682823"/>
              <a:gd name="connsiteX3" fmla="*/ 403552 w 503657"/>
              <a:gd name="connsiteY3" fmla="*/ 675394 h 2682823"/>
              <a:gd name="connsiteX4" fmla="*/ 0 w 503657"/>
              <a:gd name="connsiteY4" fmla="*/ 0 h 2682823"/>
              <a:gd name="connsiteX0" fmla="*/ 503657 w 503657"/>
              <a:gd name="connsiteY0" fmla="*/ 2682823 h 2682823"/>
              <a:gd name="connsiteX1" fmla="*/ 406681 w 503657"/>
              <a:gd name="connsiteY1" fmla="*/ 2150384 h 2682823"/>
              <a:gd name="connsiteX2" fmla="*/ 472686 w 503657"/>
              <a:gd name="connsiteY2" fmla="*/ 1446520 h 2682823"/>
              <a:gd name="connsiteX3" fmla="*/ 403552 w 503657"/>
              <a:gd name="connsiteY3" fmla="*/ 675394 h 2682823"/>
              <a:gd name="connsiteX4" fmla="*/ 0 w 503657"/>
              <a:gd name="connsiteY4" fmla="*/ 0 h 2682823"/>
              <a:gd name="connsiteX0" fmla="*/ 503657 w 503657"/>
              <a:gd name="connsiteY0" fmla="*/ 2682823 h 2682823"/>
              <a:gd name="connsiteX1" fmla="*/ 406681 w 503657"/>
              <a:gd name="connsiteY1" fmla="*/ 2150384 h 2682823"/>
              <a:gd name="connsiteX2" fmla="*/ 114340 w 503657"/>
              <a:gd name="connsiteY2" fmla="*/ 1706012 h 2682823"/>
              <a:gd name="connsiteX3" fmla="*/ 403552 w 503657"/>
              <a:gd name="connsiteY3" fmla="*/ 675394 h 2682823"/>
              <a:gd name="connsiteX4" fmla="*/ 0 w 503657"/>
              <a:gd name="connsiteY4" fmla="*/ 0 h 2682823"/>
              <a:gd name="connsiteX0" fmla="*/ 668516 w 668516"/>
              <a:gd name="connsiteY0" fmla="*/ 2682823 h 2682823"/>
              <a:gd name="connsiteX1" fmla="*/ 571540 w 668516"/>
              <a:gd name="connsiteY1" fmla="*/ 2150384 h 2682823"/>
              <a:gd name="connsiteX2" fmla="*/ 279199 w 668516"/>
              <a:gd name="connsiteY2" fmla="*/ 1706012 h 2682823"/>
              <a:gd name="connsiteX3" fmla="*/ 0 w 668516"/>
              <a:gd name="connsiteY3" fmla="*/ 959599 h 2682823"/>
              <a:gd name="connsiteX4" fmla="*/ 164859 w 668516"/>
              <a:gd name="connsiteY4" fmla="*/ 0 h 2682823"/>
              <a:gd name="connsiteX0" fmla="*/ 1109138 w 1109138"/>
              <a:gd name="connsiteY0" fmla="*/ 2287407 h 2287407"/>
              <a:gd name="connsiteX1" fmla="*/ 1012162 w 1109138"/>
              <a:gd name="connsiteY1" fmla="*/ 1754968 h 2287407"/>
              <a:gd name="connsiteX2" fmla="*/ 719821 w 1109138"/>
              <a:gd name="connsiteY2" fmla="*/ 1310596 h 2287407"/>
              <a:gd name="connsiteX3" fmla="*/ 440622 w 1109138"/>
              <a:gd name="connsiteY3" fmla="*/ 564183 h 2287407"/>
              <a:gd name="connsiteX4" fmla="*/ 0 w 1109138"/>
              <a:gd name="connsiteY4" fmla="*/ 0 h 2287407"/>
              <a:gd name="connsiteX0" fmla="*/ 1109138 w 1109138"/>
              <a:gd name="connsiteY0" fmla="*/ 2287407 h 2287407"/>
              <a:gd name="connsiteX1" fmla="*/ 1012162 w 1109138"/>
              <a:gd name="connsiteY1" fmla="*/ 1754968 h 2287407"/>
              <a:gd name="connsiteX2" fmla="*/ 767446 w 1109138"/>
              <a:gd name="connsiteY2" fmla="*/ 1304246 h 2287407"/>
              <a:gd name="connsiteX3" fmla="*/ 440622 w 1109138"/>
              <a:gd name="connsiteY3" fmla="*/ 564183 h 2287407"/>
              <a:gd name="connsiteX4" fmla="*/ 0 w 1109138"/>
              <a:gd name="connsiteY4" fmla="*/ 0 h 2287407"/>
              <a:gd name="connsiteX0" fmla="*/ 1109138 w 1109138"/>
              <a:gd name="connsiteY0" fmla="*/ 2287407 h 2287407"/>
              <a:gd name="connsiteX1" fmla="*/ 1012162 w 1109138"/>
              <a:gd name="connsiteY1" fmla="*/ 1754968 h 2287407"/>
              <a:gd name="connsiteX2" fmla="*/ 919846 w 1109138"/>
              <a:gd name="connsiteY2" fmla="*/ 1224871 h 2287407"/>
              <a:gd name="connsiteX3" fmla="*/ 440622 w 1109138"/>
              <a:gd name="connsiteY3" fmla="*/ 564183 h 2287407"/>
              <a:gd name="connsiteX4" fmla="*/ 0 w 1109138"/>
              <a:gd name="connsiteY4" fmla="*/ 0 h 2287407"/>
              <a:gd name="connsiteX0" fmla="*/ 1109138 w 1126462"/>
              <a:gd name="connsiteY0" fmla="*/ 2287407 h 2287407"/>
              <a:gd name="connsiteX1" fmla="*/ 1126462 w 1126462"/>
              <a:gd name="connsiteY1" fmla="*/ 1700993 h 2287407"/>
              <a:gd name="connsiteX2" fmla="*/ 919846 w 1126462"/>
              <a:gd name="connsiteY2" fmla="*/ 1224871 h 2287407"/>
              <a:gd name="connsiteX3" fmla="*/ 440622 w 1126462"/>
              <a:gd name="connsiteY3" fmla="*/ 564183 h 2287407"/>
              <a:gd name="connsiteX4" fmla="*/ 0 w 1126462"/>
              <a:gd name="connsiteY4" fmla="*/ 0 h 2287407"/>
              <a:gd name="connsiteX0" fmla="*/ 1109138 w 1126462"/>
              <a:gd name="connsiteY0" fmla="*/ 2287407 h 2287407"/>
              <a:gd name="connsiteX1" fmla="*/ 1126462 w 1126462"/>
              <a:gd name="connsiteY1" fmla="*/ 1700993 h 2287407"/>
              <a:gd name="connsiteX2" fmla="*/ 919846 w 1126462"/>
              <a:gd name="connsiteY2" fmla="*/ 1224871 h 2287407"/>
              <a:gd name="connsiteX3" fmla="*/ 459672 w 1126462"/>
              <a:gd name="connsiteY3" fmla="*/ 564183 h 2287407"/>
              <a:gd name="connsiteX4" fmla="*/ 0 w 1126462"/>
              <a:gd name="connsiteY4" fmla="*/ 0 h 2287407"/>
              <a:gd name="connsiteX0" fmla="*/ 1296463 w 1296463"/>
              <a:gd name="connsiteY0" fmla="*/ 2296932 h 2296932"/>
              <a:gd name="connsiteX1" fmla="*/ 1126462 w 1296463"/>
              <a:gd name="connsiteY1" fmla="*/ 1700993 h 2296932"/>
              <a:gd name="connsiteX2" fmla="*/ 919846 w 1296463"/>
              <a:gd name="connsiteY2" fmla="*/ 1224871 h 2296932"/>
              <a:gd name="connsiteX3" fmla="*/ 459672 w 1296463"/>
              <a:gd name="connsiteY3" fmla="*/ 564183 h 2296932"/>
              <a:gd name="connsiteX4" fmla="*/ 0 w 1296463"/>
              <a:gd name="connsiteY4" fmla="*/ 0 h 2296932"/>
              <a:gd name="connsiteX0" fmla="*/ 1334563 w 1334563"/>
              <a:gd name="connsiteY0" fmla="*/ 2287407 h 2287407"/>
              <a:gd name="connsiteX1" fmla="*/ 1164562 w 1334563"/>
              <a:gd name="connsiteY1" fmla="*/ 1691468 h 2287407"/>
              <a:gd name="connsiteX2" fmla="*/ 957946 w 1334563"/>
              <a:gd name="connsiteY2" fmla="*/ 1215346 h 2287407"/>
              <a:gd name="connsiteX3" fmla="*/ 497772 w 1334563"/>
              <a:gd name="connsiteY3" fmla="*/ 554658 h 2287407"/>
              <a:gd name="connsiteX4" fmla="*/ 0 w 1334563"/>
              <a:gd name="connsiteY4" fmla="*/ 0 h 2287407"/>
              <a:gd name="connsiteX0" fmla="*/ 1369488 w 1369488"/>
              <a:gd name="connsiteY0" fmla="*/ 2277882 h 2277882"/>
              <a:gd name="connsiteX1" fmla="*/ 1199487 w 1369488"/>
              <a:gd name="connsiteY1" fmla="*/ 1681943 h 2277882"/>
              <a:gd name="connsiteX2" fmla="*/ 992871 w 1369488"/>
              <a:gd name="connsiteY2" fmla="*/ 1205821 h 2277882"/>
              <a:gd name="connsiteX3" fmla="*/ 532697 w 1369488"/>
              <a:gd name="connsiteY3" fmla="*/ 545133 h 2277882"/>
              <a:gd name="connsiteX4" fmla="*/ 0 w 1369488"/>
              <a:gd name="connsiteY4" fmla="*/ 0 h 2277882"/>
              <a:gd name="connsiteX0" fmla="*/ 1369488 w 1369488"/>
              <a:gd name="connsiteY0" fmla="*/ 2277882 h 2277882"/>
              <a:gd name="connsiteX1" fmla="*/ 1199487 w 1369488"/>
              <a:gd name="connsiteY1" fmla="*/ 1681943 h 2277882"/>
              <a:gd name="connsiteX2" fmla="*/ 992871 w 1369488"/>
              <a:gd name="connsiteY2" fmla="*/ 1205821 h 2277882"/>
              <a:gd name="connsiteX3" fmla="*/ 526347 w 1369488"/>
              <a:gd name="connsiteY3" fmla="*/ 545133 h 2277882"/>
              <a:gd name="connsiteX4" fmla="*/ 0 w 1369488"/>
              <a:gd name="connsiteY4" fmla="*/ 0 h 2277882"/>
              <a:gd name="connsiteX0" fmla="*/ 1210738 w 1210738"/>
              <a:gd name="connsiteY0" fmla="*/ 2293757 h 2293757"/>
              <a:gd name="connsiteX1" fmla="*/ 1040737 w 1210738"/>
              <a:gd name="connsiteY1" fmla="*/ 1697818 h 2293757"/>
              <a:gd name="connsiteX2" fmla="*/ 834121 w 1210738"/>
              <a:gd name="connsiteY2" fmla="*/ 1221696 h 2293757"/>
              <a:gd name="connsiteX3" fmla="*/ 367597 w 1210738"/>
              <a:gd name="connsiteY3" fmla="*/ 561008 h 2293757"/>
              <a:gd name="connsiteX4" fmla="*/ 0 w 1210738"/>
              <a:gd name="connsiteY4" fmla="*/ 0 h 2293757"/>
              <a:gd name="connsiteX0" fmla="*/ 1210738 w 1210738"/>
              <a:gd name="connsiteY0" fmla="*/ 2293757 h 2293757"/>
              <a:gd name="connsiteX1" fmla="*/ 1040737 w 1210738"/>
              <a:gd name="connsiteY1" fmla="*/ 1697818 h 2293757"/>
              <a:gd name="connsiteX2" fmla="*/ 834121 w 1210738"/>
              <a:gd name="connsiteY2" fmla="*/ 1221696 h 2293757"/>
              <a:gd name="connsiteX3" fmla="*/ 561272 w 1210738"/>
              <a:gd name="connsiteY3" fmla="*/ 386383 h 2293757"/>
              <a:gd name="connsiteX4" fmla="*/ 0 w 1210738"/>
              <a:gd name="connsiteY4" fmla="*/ 0 h 2293757"/>
              <a:gd name="connsiteX0" fmla="*/ 1210738 w 1210738"/>
              <a:gd name="connsiteY0" fmla="*/ 2293757 h 2293757"/>
              <a:gd name="connsiteX1" fmla="*/ 1040737 w 1210738"/>
              <a:gd name="connsiteY1" fmla="*/ 1697818 h 2293757"/>
              <a:gd name="connsiteX2" fmla="*/ 935721 w 1210738"/>
              <a:gd name="connsiteY2" fmla="*/ 1170896 h 2293757"/>
              <a:gd name="connsiteX3" fmla="*/ 561272 w 1210738"/>
              <a:gd name="connsiteY3" fmla="*/ 386383 h 2293757"/>
              <a:gd name="connsiteX4" fmla="*/ 0 w 1210738"/>
              <a:gd name="connsiteY4" fmla="*/ 0 h 2293757"/>
              <a:gd name="connsiteX0" fmla="*/ 1277413 w 1277413"/>
              <a:gd name="connsiteY0" fmla="*/ 2293757 h 2293757"/>
              <a:gd name="connsiteX1" fmla="*/ 1107412 w 1277413"/>
              <a:gd name="connsiteY1" fmla="*/ 1697818 h 2293757"/>
              <a:gd name="connsiteX2" fmla="*/ 1002396 w 1277413"/>
              <a:gd name="connsiteY2" fmla="*/ 1170896 h 2293757"/>
              <a:gd name="connsiteX3" fmla="*/ 627947 w 1277413"/>
              <a:gd name="connsiteY3" fmla="*/ 386383 h 2293757"/>
              <a:gd name="connsiteX4" fmla="*/ 0 w 1277413"/>
              <a:gd name="connsiteY4" fmla="*/ 0 h 2293757"/>
              <a:gd name="connsiteX0" fmla="*/ 1277413 w 1277413"/>
              <a:gd name="connsiteY0" fmla="*/ 2293757 h 2293757"/>
              <a:gd name="connsiteX1" fmla="*/ 1107412 w 1277413"/>
              <a:gd name="connsiteY1" fmla="*/ 1697818 h 2293757"/>
              <a:gd name="connsiteX2" fmla="*/ 1002396 w 1277413"/>
              <a:gd name="connsiteY2" fmla="*/ 1170896 h 2293757"/>
              <a:gd name="connsiteX3" fmla="*/ 446972 w 1277413"/>
              <a:gd name="connsiteY3" fmla="*/ 507033 h 2293757"/>
              <a:gd name="connsiteX4" fmla="*/ 0 w 1277413"/>
              <a:gd name="connsiteY4" fmla="*/ 0 h 2293757"/>
              <a:gd name="connsiteX0" fmla="*/ 1277413 w 1277413"/>
              <a:gd name="connsiteY0" fmla="*/ 2293757 h 2293757"/>
              <a:gd name="connsiteX1" fmla="*/ 1107412 w 1277413"/>
              <a:gd name="connsiteY1" fmla="*/ 1697818 h 2293757"/>
              <a:gd name="connsiteX2" fmla="*/ 923021 w 1277413"/>
              <a:gd name="connsiteY2" fmla="*/ 1199471 h 2293757"/>
              <a:gd name="connsiteX3" fmla="*/ 446972 w 1277413"/>
              <a:gd name="connsiteY3" fmla="*/ 507033 h 2293757"/>
              <a:gd name="connsiteX4" fmla="*/ 0 w 1277413"/>
              <a:gd name="connsiteY4" fmla="*/ 0 h 229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413" h="2293757">
                <a:moveTo>
                  <a:pt x="1277413" y="2293757"/>
                </a:moveTo>
                <a:lnTo>
                  <a:pt x="1107412" y="1697818"/>
                </a:lnTo>
                <a:lnTo>
                  <a:pt x="923021" y="1199471"/>
                </a:lnTo>
                <a:lnTo>
                  <a:pt x="446972" y="507033"/>
                </a:lnTo>
                <a:lnTo>
                  <a:pt x="0" y="0"/>
                </a:lnTo>
              </a:path>
            </a:pathLst>
          </a:custGeom>
          <a:noFill/>
          <a:ln w="50800" cap="flat" cmpd="sng" algn="ctr">
            <a:solidFill>
              <a:srgbClr val="00B0F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9" name="Freeform 8"/>
          <p:cNvSpPr/>
          <p:nvPr/>
        </p:nvSpPr>
        <p:spPr bwMode="auto">
          <a:xfrm>
            <a:off x="3177832" y="3945257"/>
            <a:ext cx="5657249" cy="244984"/>
          </a:xfrm>
          <a:custGeom>
            <a:avLst/>
            <a:gdLst>
              <a:gd name="connsiteX0" fmla="*/ 0 w 5622324"/>
              <a:gd name="connsiteY0" fmla="*/ 247136 h 269687"/>
              <a:gd name="connsiteX1" fmla="*/ 630194 w 5622324"/>
              <a:gd name="connsiteY1" fmla="*/ 247136 h 269687"/>
              <a:gd name="connsiteX2" fmla="*/ 1062681 w 5622324"/>
              <a:gd name="connsiteY2" fmla="*/ 234779 h 269687"/>
              <a:gd name="connsiteX3" fmla="*/ 1099751 w 5622324"/>
              <a:gd name="connsiteY3" fmla="*/ 210065 h 269687"/>
              <a:gd name="connsiteX4" fmla="*/ 1136821 w 5622324"/>
              <a:gd name="connsiteY4" fmla="*/ 197709 h 269687"/>
              <a:gd name="connsiteX5" fmla="*/ 1260389 w 5622324"/>
              <a:gd name="connsiteY5" fmla="*/ 172995 h 269687"/>
              <a:gd name="connsiteX6" fmla="*/ 1297459 w 5622324"/>
              <a:gd name="connsiteY6" fmla="*/ 160638 h 269687"/>
              <a:gd name="connsiteX7" fmla="*/ 1408670 w 5622324"/>
              <a:gd name="connsiteY7" fmla="*/ 148282 h 269687"/>
              <a:gd name="connsiteX8" fmla="*/ 1458097 w 5622324"/>
              <a:gd name="connsiteY8" fmla="*/ 135925 h 269687"/>
              <a:gd name="connsiteX9" fmla="*/ 1495167 w 5622324"/>
              <a:gd name="connsiteY9" fmla="*/ 111211 h 269687"/>
              <a:gd name="connsiteX10" fmla="*/ 1581665 w 5622324"/>
              <a:gd name="connsiteY10" fmla="*/ 98854 h 269687"/>
              <a:gd name="connsiteX11" fmla="*/ 2137719 w 5622324"/>
              <a:gd name="connsiteY11" fmla="*/ 86498 h 269687"/>
              <a:gd name="connsiteX12" fmla="*/ 2656702 w 5622324"/>
              <a:gd name="connsiteY12" fmla="*/ 61784 h 269687"/>
              <a:gd name="connsiteX13" fmla="*/ 2965621 w 5622324"/>
              <a:gd name="connsiteY13" fmla="*/ 37071 h 269687"/>
              <a:gd name="connsiteX14" fmla="*/ 3052119 w 5622324"/>
              <a:gd name="connsiteY14" fmla="*/ 24714 h 269687"/>
              <a:gd name="connsiteX15" fmla="*/ 3422821 w 5622324"/>
              <a:gd name="connsiteY15" fmla="*/ 0 h 269687"/>
              <a:gd name="connsiteX16" fmla="*/ 4015946 w 5622324"/>
              <a:gd name="connsiteY16" fmla="*/ 12357 h 269687"/>
              <a:gd name="connsiteX17" fmla="*/ 4176584 w 5622324"/>
              <a:gd name="connsiteY17" fmla="*/ 24714 h 269687"/>
              <a:gd name="connsiteX18" fmla="*/ 4609070 w 5622324"/>
              <a:gd name="connsiteY18" fmla="*/ 61784 h 269687"/>
              <a:gd name="connsiteX19" fmla="*/ 5622324 w 5622324"/>
              <a:gd name="connsiteY19" fmla="*/ 86498 h 269687"/>
              <a:gd name="connsiteX0" fmla="*/ 0 w 5660424"/>
              <a:gd name="connsiteY0" fmla="*/ 240786 h 261799"/>
              <a:gd name="connsiteX1" fmla="*/ 668294 w 5660424"/>
              <a:gd name="connsiteY1" fmla="*/ 247136 h 261799"/>
              <a:gd name="connsiteX2" fmla="*/ 1100781 w 5660424"/>
              <a:gd name="connsiteY2" fmla="*/ 234779 h 261799"/>
              <a:gd name="connsiteX3" fmla="*/ 1137851 w 5660424"/>
              <a:gd name="connsiteY3" fmla="*/ 210065 h 261799"/>
              <a:gd name="connsiteX4" fmla="*/ 1174921 w 5660424"/>
              <a:gd name="connsiteY4" fmla="*/ 197709 h 261799"/>
              <a:gd name="connsiteX5" fmla="*/ 1298489 w 5660424"/>
              <a:gd name="connsiteY5" fmla="*/ 172995 h 261799"/>
              <a:gd name="connsiteX6" fmla="*/ 1335559 w 5660424"/>
              <a:gd name="connsiteY6" fmla="*/ 160638 h 261799"/>
              <a:gd name="connsiteX7" fmla="*/ 1446770 w 5660424"/>
              <a:gd name="connsiteY7" fmla="*/ 148282 h 261799"/>
              <a:gd name="connsiteX8" fmla="*/ 1496197 w 5660424"/>
              <a:gd name="connsiteY8" fmla="*/ 135925 h 261799"/>
              <a:gd name="connsiteX9" fmla="*/ 1533267 w 5660424"/>
              <a:gd name="connsiteY9" fmla="*/ 111211 h 261799"/>
              <a:gd name="connsiteX10" fmla="*/ 1619765 w 5660424"/>
              <a:gd name="connsiteY10" fmla="*/ 98854 h 261799"/>
              <a:gd name="connsiteX11" fmla="*/ 2175819 w 5660424"/>
              <a:gd name="connsiteY11" fmla="*/ 86498 h 261799"/>
              <a:gd name="connsiteX12" fmla="*/ 2694802 w 5660424"/>
              <a:gd name="connsiteY12" fmla="*/ 61784 h 261799"/>
              <a:gd name="connsiteX13" fmla="*/ 3003721 w 5660424"/>
              <a:gd name="connsiteY13" fmla="*/ 37071 h 261799"/>
              <a:gd name="connsiteX14" fmla="*/ 3090219 w 5660424"/>
              <a:gd name="connsiteY14" fmla="*/ 24714 h 261799"/>
              <a:gd name="connsiteX15" fmla="*/ 3460921 w 5660424"/>
              <a:gd name="connsiteY15" fmla="*/ 0 h 261799"/>
              <a:gd name="connsiteX16" fmla="*/ 4054046 w 5660424"/>
              <a:gd name="connsiteY16" fmla="*/ 12357 h 261799"/>
              <a:gd name="connsiteX17" fmla="*/ 4214684 w 5660424"/>
              <a:gd name="connsiteY17" fmla="*/ 24714 h 261799"/>
              <a:gd name="connsiteX18" fmla="*/ 4647170 w 5660424"/>
              <a:gd name="connsiteY18" fmla="*/ 61784 h 261799"/>
              <a:gd name="connsiteX19" fmla="*/ 5660424 w 5660424"/>
              <a:gd name="connsiteY19" fmla="*/ 86498 h 261799"/>
              <a:gd name="connsiteX0" fmla="*/ 0 w 5660424"/>
              <a:gd name="connsiteY0" fmla="*/ 240786 h 252635"/>
              <a:gd name="connsiteX1" fmla="*/ 696869 w 5660424"/>
              <a:gd name="connsiteY1" fmla="*/ 196336 h 252635"/>
              <a:gd name="connsiteX2" fmla="*/ 1100781 w 5660424"/>
              <a:gd name="connsiteY2" fmla="*/ 234779 h 252635"/>
              <a:gd name="connsiteX3" fmla="*/ 1137851 w 5660424"/>
              <a:gd name="connsiteY3" fmla="*/ 210065 h 252635"/>
              <a:gd name="connsiteX4" fmla="*/ 1174921 w 5660424"/>
              <a:gd name="connsiteY4" fmla="*/ 197709 h 252635"/>
              <a:gd name="connsiteX5" fmla="*/ 1298489 w 5660424"/>
              <a:gd name="connsiteY5" fmla="*/ 172995 h 252635"/>
              <a:gd name="connsiteX6" fmla="*/ 1335559 w 5660424"/>
              <a:gd name="connsiteY6" fmla="*/ 160638 h 252635"/>
              <a:gd name="connsiteX7" fmla="*/ 1446770 w 5660424"/>
              <a:gd name="connsiteY7" fmla="*/ 148282 h 252635"/>
              <a:gd name="connsiteX8" fmla="*/ 1496197 w 5660424"/>
              <a:gd name="connsiteY8" fmla="*/ 135925 h 252635"/>
              <a:gd name="connsiteX9" fmla="*/ 1533267 w 5660424"/>
              <a:gd name="connsiteY9" fmla="*/ 111211 h 252635"/>
              <a:gd name="connsiteX10" fmla="*/ 1619765 w 5660424"/>
              <a:gd name="connsiteY10" fmla="*/ 98854 h 252635"/>
              <a:gd name="connsiteX11" fmla="*/ 2175819 w 5660424"/>
              <a:gd name="connsiteY11" fmla="*/ 86498 h 252635"/>
              <a:gd name="connsiteX12" fmla="*/ 2694802 w 5660424"/>
              <a:gd name="connsiteY12" fmla="*/ 61784 h 252635"/>
              <a:gd name="connsiteX13" fmla="*/ 3003721 w 5660424"/>
              <a:gd name="connsiteY13" fmla="*/ 37071 h 252635"/>
              <a:gd name="connsiteX14" fmla="*/ 3090219 w 5660424"/>
              <a:gd name="connsiteY14" fmla="*/ 24714 h 252635"/>
              <a:gd name="connsiteX15" fmla="*/ 3460921 w 5660424"/>
              <a:gd name="connsiteY15" fmla="*/ 0 h 252635"/>
              <a:gd name="connsiteX16" fmla="*/ 4054046 w 5660424"/>
              <a:gd name="connsiteY16" fmla="*/ 12357 h 252635"/>
              <a:gd name="connsiteX17" fmla="*/ 4214684 w 5660424"/>
              <a:gd name="connsiteY17" fmla="*/ 24714 h 252635"/>
              <a:gd name="connsiteX18" fmla="*/ 4647170 w 5660424"/>
              <a:gd name="connsiteY18" fmla="*/ 61784 h 252635"/>
              <a:gd name="connsiteX19" fmla="*/ 5660424 w 5660424"/>
              <a:gd name="connsiteY19" fmla="*/ 86498 h 252635"/>
              <a:gd name="connsiteX0" fmla="*/ 0 w 5660424"/>
              <a:gd name="connsiteY0" fmla="*/ 240786 h 252635"/>
              <a:gd name="connsiteX1" fmla="*/ 696869 w 5660424"/>
              <a:gd name="connsiteY1" fmla="*/ 196336 h 252635"/>
              <a:gd name="connsiteX2" fmla="*/ 1100781 w 5660424"/>
              <a:gd name="connsiteY2" fmla="*/ 234779 h 252635"/>
              <a:gd name="connsiteX3" fmla="*/ 1174921 w 5660424"/>
              <a:gd name="connsiteY3" fmla="*/ 197709 h 252635"/>
              <a:gd name="connsiteX4" fmla="*/ 1298489 w 5660424"/>
              <a:gd name="connsiteY4" fmla="*/ 172995 h 252635"/>
              <a:gd name="connsiteX5" fmla="*/ 1335559 w 5660424"/>
              <a:gd name="connsiteY5" fmla="*/ 160638 h 252635"/>
              <a:gd name="connsiteX6" fmla="*/ 1446770 w 5660424"/>
              <a:gd name="connsiteY6" fmla="*/ 148282 h 252635"/>
              <a:gd name="connsiteX7" fmla="*/ 1496197 w 5660424"/>
              <a:gd name="connsiteY7" fmla="*/ 135925 h 252635"/>
              <a:gd name="connsiteX8" fmla="*/ 1533267 w 5660424"/>
              <a:gd name="connsiteY8" fmla="*/ 111211 h 252635"/>
              <a:gd name="connsiteX9" fmla="*/ 1619765 w 5660424"/>
              <a:gd name="connsiteY9" fmla="*/ 98854 h 252635"/>
              <a:gd name="connsiteX10" fmla="*/ 2175819 w 5660424"/>
              <a:gd name="connsiteY10" fmla="*/ 86498 h 252635"/>
              <a:gd name="connsiteX11" fmla="*/ 2694802 w 5660424"/>
              <a:gd name="connsiteY11" fmla="*/ 61784 h 252635"/>
              <a:gd name="connsiteX12" fmla="*/ 3003721 w 5660424"/>
              <a:gd name="connsiteY12" fmla="*/ 37071 h 252635"/>
              <a:gd name="connsiteX13" fmla="*/ 3090219 w 5660424"/>
              <a:gd name="connsiteY13" fmla="*/ 24714 h 252635"/>
              <a:gd name="connsiteX14" fmla="*/ 3460921 w 5660424"/>
              <a:gd name="connsiteY14" fmla="*/ 0 h 252635"/>
              <a:gd name="connsiteX15" fmla="*/ 4054046 w 5660424"/>
              <a:gd name="connsiteY15" fmla="*/ 12357 h 252635"/>
              <a:gd name="connsiteX16" fmla="*/ 4214684 w 5660424"/>
              <a:gd name="connsiteY16" fmla="*/ 24714 h 252635"/>
              <a:gd name="connsiteX17" fmla="*/ 4647170 w 5660424"/>
              <a:gd name="connsiteY17" fmla="*/ 61784 h 252635"/>
              <a:gd name="connsiteX18" fmla="*/ 5660424 w 5660424"/>
              <a:gd name="connsiteY18" fmla="*/ 86498 h 252635"/>
              <a:gd name="connsiteX0" fmla="*/ 0 w 5660424"/>
              <a:gd name="connsiteY0" fmla="*/ 240786 h 252635"/>
              <a:gd name="connsiteX1" fmla="*/ 696869 w 5660424"/>
              <a:gd name="connsiteY1" fmla="*/ 196336 h 252635"/>
              <a:gd name="connsiteX2" fmla="*/ 1100781 w 5660424"/>
              <a:gd name="connsiteY2" fmla="*/ 234779 h 252635"/>
              <a:gd name="connsiteX3" fmla="*/ 1298489 w 5660424"/>
              <a:gd name="connsiteY3" fmla="*/ 172995 h 252635"/>
              <a:gd name="connsiteX4" fmla="*/ 1335559 w 5660424"/>
              <a:gd name="connsiteY4" fmla="*/ 160638 h 252635"/>
              <a:gd name="connsiteX5" fmla="*/ 1446770 w 5660424"/>
              <a:gd name="connsiteY5" fmla="*/ 148282 h 252635"/>
              <a:gd name="connsiteX6" fmla="*/ 1496197 w 5660424"/>
              <a:gd name="connsiteY6" fmla="*/ 135925 h 252635"/>
              <a:gd name="connsiteX7" fmla="*/ 1533267 w 5660424"/>
              <a:gd name="connsiteY7" fmla="*/ 111211 h 252635"/>
              <a:gd name="connsiteX8" fmla="*/ 1619765 w 5660424"/>
              <a:gd name="connsiteY8" fmla="*/ 98854 h 252635"/>
              <a:gd name="connsiteX9" fmla="*/ 2175819 w 5660424"/>
              <a:gd name="connsiteY9" fmla="*/ 86498 h 252635"/>
              <a:gd name="connsiteX10" fmla="*/ 2694802 w 5660424"/>
              <a:gd name="connsiteY10" fmla="*/ 61784 h 252635"/>
              <a:gd name="connsiteX11" fmla="*/ 3003721 w 5660424"/>
              <a:gd name="connsiteY11" fmla="*/ 37071 h 252635"/>
              <a:gd name="connsiteX12" fmla="*/ 3090219 w 5660424"/>
              <a:gd name="connsiteY12" fmla="*/ 24714 h 252635"/>
              <a:gd name="connsiteX13" fmla="*/ 3460921 w 5660424"/>
              <a:gd name="connsiteY13" fmla="*/ 0 h 252635"/>
              <a:gd name="connsiteX14" fmla="*/ 4054046 w 5660424"/>
              <a:gd name="connsiteY14" fmla="*/ 12357 h 252635"/>
              <a:gd name="connsiteX15" fmla="*/ 4214684 w 5660424"/>
              <a:gd name="connsiteY15" fmla="*/ 24714 h 252635"/>
              <a:gd name="connsiteX16" fmla="*/ 4647170 w 5660424"/>
              <a:gd name="connsiteY16" fmla="*/ 61784 h 252635"/>
              <a:gd name="connsiteX17" fmla="*/ 5660424 w 5660424"/>
              <a:gd name="connsiteY17" fmla="*/ 86498 h 252635"/>
              <a:gd name="connsiteX0" fmla="*/ 0 w 5660424"/>
              <a:gd name="connsiteY0" fmla="*/ 240786 h 253893"/>
              <a:gd name="connsiteX1" fmla="*/ 696869 w 5660424"/>
              <a:gd name="connsiteY1" fmla="*/ 196336 h 253893"/>
              <a:gd name="connsiteX2" fmla="*/ 1069031 w 5660424"/>
              <a:gd name="connsiteY2" fmla="*/ 161754 h 253893"/>
              <a:gd name="connsiteX3" fmla="*/ 1298489 w 5660424"/>
              <a:gd name="connsiteY3" fmla="*/ 172995 h 253893"/>
              <a:gd name="connsiteX4" fmla="*/ 1335559 w 5660424"/>
              <a:gd name="connsiteY4" fmla="*/ 160638 h 253893"/>
              <a:gd name="connsiteX5" fmla="*/ 1446770 w 5660424"/>
              <a:gd name="connsiteY5" fmla="*/ 148282 h 253893"/>
              <a:gd name="connsiteX6" fmla="*/ 1496197 w 5660424"/>
              <a:gd name="connsiteY6" fmla="*/ 135925 h 253893"/>
              <a:gd name="connsiteX7" fmla="*/ 1533267 w 5660424"/>
              <a:gd name="connsiteY7" fmla="*/ 111211 h 253893"/>
              <a:gd name="connsiteX8" fmla="*/ 1619765 w 5660424"/>
              <a:gd name="connsiteY8" fmla="*/ 98854 h 253893"/>
              <a:gd name="connsiteX9" fmla="*/ 2175819 w 5660424"/>
              <a:gd name="connsiteY9" fmla="*/ 86498 h 253893"/>
              <a:gd name="connsiteX10" fmla="*/ 2694802 w 5660424"/>
              <a:gd name="connsiteY10" fmla="*/ 61784 h 253893"/>
              <a:gd name="connsiteX11" fmla="*/ 3003721 w 5660424"/>
              <a:gd name="connsiteY11" fmla="*/ 37071 h 253893"/>
              <a:gd name="connsiteX12" fmla="*/ 3090219 w 5660424"/>
              <a:gd name="connsiteY12" fmla="*/ 24714 h 253893"/>
              <a:gd name="connsiteX13" fmla="*/ 3460921 w 5660424"/>
              <a:gd name="connsiteY13" fmla="*/ 0 h 253893"/>
              <a:gd name="connsiteX14" fmla="*/ 4054046 w 5660424"/>
              <a:gd name="connsiteY14" fmla="*/ 12357 h 253893"/>
              <a:gd name="connsiteX15" fmla="*/ 4214684 w 5660424"/>
              <a:gd name="connsiteY15" fmla="*/ 24714 h 253893"/>
              <a:gd name="connsiteX16" fmla="*/ 4647170 w 5660424"/>
              <a:gd name="connsiteY16" fmla="*/ 61784 h 253893"/>
              <a:gd name="connsiteX17" fmla="*/ 5660424 w 5660424"/>
              <a:gd name="connsiteY17"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298489 w 5660424"/>
              <a:gd name="connsiteY3" fmla="*/ 172995 h 253893"/>
              <a:gd name="connsiteX4" fmla="*/ 1446770 w 5660424"/>
              <a:gd name="connsiteY4" fmla="*/ 148282 h 253893"/>
              <a:gd name="connsiteX5" fmla="*/ 1496197 w 5660424"/>
              <a:gd name="connsiteY5" fmla="*/ 135925 h 253893"/>
              <a:gd name="connsiteX6" fmla="*/ 1533267 w 5660424"/>
              <a:gd name="connsiteY6" fmla="*/ 111211 h 253893"/>
              <a:gd name="connsiteX7" fmla="*/ 1619765 w 5660424"/>
              <a:gd name="connsiteY7" fmla="*/ 98854 h 253893"/>
              <a:gd name="connsiteX8" fmla="*/ 2175819 w 5660424"/>
              <a:gd name="connsiteY8" fmla="*/ 86498 h 253893"/>
              <a:gd name="connsiteX9" fmla="*/ 2694802 w 5660424"/>
              <a:gd name="connsiteY9" fmla="*/ 61784 h 253893"/>
              <a:gd name="connsiteX10" fmla="*/ 3003721 w 5660424"/>
              <a:gd name="connsiteY10" fmla="*/ 37071 h 253893"/>
              <a:gd name="connsiteX11" fmla="*/ 3090219 w 5660424"/>
              <a:gd name="connsiteY11" fmla="*/ 24714 h 253893"/>
              <a:gd name="connsiteX12" fmla="*/ 3460921 w 5660424"/>
              <a:gd name="connsiteY12" fmla="*/ 0 h 253893"/>
              <a:gd name="connsiteX13" fmla="*/ 4054046 w 5660424"/>
              <a:gd name="connsiteY13" fmla="*/ 12357 h 253893"/>
              <a:gd name="connsiteX14" fmla="*/ 4214684 w 5660424"/>
              <a:gd name="connsiteY14" fmla="*/ 24714 h 253893"/>
              <a:gd name="connsiteX15" fmla="*/ 4647170 w 5660424"/>
              <a:gd name="connsiteY15" fmla="*/ 61784 h 253893"/>
              <a:gd name="connsiteX16" fmla="*/ 5660424 w 5660424"/>
              <a:gd name="connsiteY16"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6770 w 5660424"/>
              <a:gd name="connsiteY3" fmla="*/ 148282 h 253893"/>
              <a:gd name="connsiteX4" fmla="*/ 1496197 w 5660424"/>
              <a:gd name="connsiteY4" fmla="*/ 135925 h 253893"/>
              <a:gd name="connsiteX5" fmla="*/ 1533267 w 5660424"/>
              <a:gd name="connsiteY5" fmla="*/ 111211 h 253893"/>
              <a:gd name="connsiteX6" fmla="*/ 1619765 w 5660424"/>
              <a:gd name="connsiteY6" fmla="*/ 98854 h 253893"/>
              <a:gd name="connsiteX7" fmla="*/ 2175819 w 5660424"/>
              <a:gd name="connsiteY7" fmla="*/ 86498 h 253893"/>
              <a:gd name="connsiteX8" fmla="*/ 2694802 w 5660424"/>
              <a:gd name="connsiteY8" fmla="*/ 61784 h 253893"/>
              <a:gd name="connsiteX9" fmla="*/ 3003721 w 5660424"/>
              <a:gd name="connsiteY9" fmla="*/ 37071 h 253893"/>
              <a:gd name="connsiteX10" fmla="*/ 3090219 w 5660424"/>
              <a:gd name="connsiteY10" fmla="*/ 24714 h 253893"/>
              <a:gd name="connsiteX11" fmla="*/ 3460921 w 5660424"/>
              <a:gd name="connsiteY11" fmla="*/ 0 h 253893"/>
              <a:gd name="connsiteX12" fmla="*/ 4054046 w 5660424"/>
              <a:gd name="connsiteY12" fmla="*/ 12357 h 253893"/>
              <a:gd name="connsiteX13" fmla="*/ 4214684 w 5660424"/>
              <a:gd name="connsiteY13" fmla="*/ 24714 h 253893"/>
              <a:gd name="connsiteX14" fmla="*/ 4647170 w 5660424"/>
              <a:gd name="connsiteY14" fmla="*/ 61784 h 253893"/>
              <a:gd name="connsiteX15" fmla="*/ 5660424 w 5660424"/>
              <a:gd name="connsiteY15"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6770 w 5660424"/>
              <a:gd name="connsiteY3" fmla="*/ 148282 h 253893"/>
              <a:gd name="connsiteX4" fmla="*/ 1533267 w 5660424"/>
              <a:gd name="connsiteY4" fmla="*/ 111211 h 253893"/>
              <a:gd name="connsiteX5" fmla="*/ 1619765 w 5660424"/>
              <a:gd name="connsiteY5" fmla="*/ 98854 h 253893"/>
              <a:gd name="connsiteX6" fmla="*/ 2175819 w 5660424"/>
              <a:gd name="connsiteY6" fmla="*/ 86498 h 253893"/>
              <a:gd name="connsiteX7" fmla="*/ 2694802 w 5660424"/>
              <a:gd name="connsiteY7" fmla="*/ 61784 h 253893"/>
              <a:gd name="connsiteX8" fmla="*/ 3003721 w 5660424"/>
              <a:gd name="connsiteY8" fmla="*/ 37071 h 253893"/>
              <a:gd name="connsiteX9" fmla="*/ 3090219 w 5660424"/>
              <a:gd name="connsiteY9" fmla="*/ 24714 h 253893"/>
              <a:gd name="connsiteX10" fmla="*/ 3460921 w 5660424"/>
              <a:gd name="connsiteY10" fmla="*/ 0 h 253893"/>
              <a:gd name="connsiteX11" fmla="*/ 4054046 w 5660424"/>
              <a:gd name="connsiteY11" fmla="*/ 12357 h 253893"/>
              <a:gd name="connsiteX12" fmla="*/ 4214684 w 5660424"/>
              <a:gd name="connsiteY12" fmla="*/ 24714 h 253893"/>
              <a:gd name="connsiteX13" fmla="*/ 4647170 w 5660424"/>
              <a:gd name="connsiteY13" fmla="*/ 61784 h 253893"/>
              <a:gd name="connsiteX14" fmla="*/ 5660424 w 5660424"/>
              <a:gd name="connsiteY14"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6770 w 5660424"/>
              <a:gd name="connsiteY3" fmla="*/ 148282 h 253893"/>
              <a:gd name="connsiteX4" fmla="*/ 1619765 w 5660424"/>
              <a:gd name="connsiteY4" fmla="*/ 98854 h 253893"/>
              <a:gd name="connsiteX5" fmla="*/ 2175819 w 5660424"/>
              <a:gd name="connsiteY5" fmla="*/ 86498 h 253893"/>
              <a:gd name="connsiteX6" fmla="*/ 2694802 w 5660424"/>
              <a:gd name="connsiteY6" fmla="*/ 61784 h 253893"/>
              <a:gd name="connsiteX7" fmla="*/ 3003721 w 5660424"/>
              <a:gd name="connsiteY7" fmla="*/ 37071 h 253893"/>
              <a:gd name="connsiteX8" fmla="*/ 3090219 w 5660424"/>
              <a:gd name="connsiteY8" fmla="*/ 24714 h 253893"/>
              <a:gd name="connsiteX9" fmla="*/ 3460921 w 5660424"/>
              <a:gd name="connsiteY9" fmla="*/ 0 h 253893"/>
              <a:gd name="connsiteX10" fmla="*/ 4054046 w 5660424"/>
              <a:gd name="connsiteY10" fmla="*/ 12357 h 253893"/>
              <a:gd name="connsiteX11" fmla="*/ 4214684 w 5660424"/>
              <a:gd name="connsiteY11" fmla="*/ 24714 h 253893"/>
              <a:gd name="connsiteX12" fmla="*/ 4647170 w 5660424"/>
              <a:gd name="connsiteY12" fmla="*/ 61784 h 253893"/>
              <a:gd name="connsiteX13" fmla="*/ 5660424 w 5660424"/>
              <a:gd name="connsiteY13"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3595 w 5660424"/>
              <a:gd name="connsiteY3" fmla="*/ 129232 h 253893"/>
              <a:gd name="connsiteX4" fmla="*/ 1619765 w 5660424"/>
              <a:gd name="connsiteY4" fmla="*/ 98854 h 253893"/>
              <a:gd name="connsiteX5" fmla="*/ 2175819 w 5660424"/>
              <a:gd name="connsiteY5" fmla="*/ 86498 h 253893"/>
              <a:gd name="connsiteX6" fmla="*/ 2694802 w 5660424"/>
              <a:gd name="connsiteY6" fmla="*/ 61784 h 253893"/>
              <a:gd name="connsiteX7" fmla="*/ 3003721 w 5660424"/>
              <a:gd name="connsiteY7" fmla="*/ 37071 h 253893"/>
              <a:gd name="connsiteX8" fmla="*/ 3090219 w 5660424"/>
              <a:gd name="connsiteY8" fmla="*/ 24714 h 253893"/>
              <a:gd name="connsiteX9" fmla="*/ 3460921 w 5660424"/>
              <a:gd name="connsiteY9" fmla="*/ 0 h 253893"/>
              <a:gd name="connsiteX10" fmla="*/ 4054046 w 5660424"/>
              <a:gd name="connsiteY10" fmla="*/ 12357 h 253893"/>
              <a:gd name="connsiteX11" fmla="*/ 4214684 w 5660424"/>
              <a:gd name="connsiteY11" fmla="*/ 24714 h 253893"/>
              <a:gd name="connsiteX12" fmla="*/ 4647170 w 5660424"/>
              <a:gd name="connsiteY12" fmla="*/ 61784 h 253893"/>
              <a:gd name="connsiteX13" fmla="*/ 5660424 w 5660424"/>
              <a:gd name="connsiteY13"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3595 w 5660424"/>
              <a:gd name="connsiteY3" fmla="*/ 129232 h 253893"/>
              <a:gd name="connsiteX4" fmla="*/ 1753115 w 5660424"/>
              <a:gd name="connsiteY4" fmla="*/ 98854 h 253893"/>
              <a:gd name="connsiteX5" fmla="*/ 2175819 w 5660424"/>
              <a:gd name="connsiteY5" fmla="*/ 86498 h 253893"/>
              <a:gd name="connsiteX6" fmla="*/ 2694802 w 5660424"/>
              <a:gd name="connsiteY6" fmla="*/ 61784 h 253893"/>
              <a:gd name="connsiteX7" fmla="*/ 3003721 w 5660424"/>
              <a:gd name="connsiteY7" fmla="*/ 37071 h 253893"/>
              <a:gd name="connsiteX8" fmla="*/ 3090219 w 5660424"/>
              <a:gd name="connsiteY8" fmla="*/ 24714 h 253893"/>
              <a:gd name="connsiteX9" fmla="*/ 3460921 w 5660424"/>
              <a:gd name="connsiteY9" fmla="*/ 0 h 253893"/>
              <a:gd name="connsiteX10" fmla="*/ 4054046 w 5660424"/>
              <a:gd name="connsiteY10" fmla="*/ 12357 h 253893"/>
              <a:gd name="connsiteX11" fmla="*/ 4214684 w 5660424"/>
              <a:gd name="connsiteY11" fmla="*/ 24714 h 253893"/>
              <a:gd name="connsiteX12" fmla="*/ 4647170 w 5660424"/>
              <a:gd name="connsiteY12" fmla="*/ 61784 h 253893"/>
              <a:gd name="connsiteX13" fmla="*/ 5660424 w 5660424"/>
              <a:gd name="connsiteY13"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3595 w 5660424"/>
              <a:gd name="connsiteY3" fmla="*/ 129232 h 253893"/>
              <a:gd name="connsiteX4" fmla="*/ 1753115 w 5660424"/>
              <a:gd name="connsiteY4" fmla="*/ 98854 h 253893"/>
              <a:gd name="connsiteX5" fmla="*/ 2175819 w 5660424"/>
              <a:gd name="connsiteY5" fmla="*/ 86498 h 253893"/>
              <a:gd name="connsiteX6" fmla="*/ 2497952 w 5660424"/>
              <a:gd name="connsiteY6" fmla="*/ 58609 h 253893"/>
              <a:gd name="connsiteX7" fmla="*/ 3003721 w 5660424"/>
              <a:gd name="connsiteY7" fmla="*/ 37071 h 253893"/>
              <a:gd name="connsiteX8" fmla="*/ 3090219 w 5660424"/>
              <a:gd name="connsiteY8" fmla="*/ 24714 h 253893"/>
              <a:gd name="connsiteX9" fmla="*/ 3460921 w 5660424"/>
              <a:gd name="connsiteY9" fmla="*/ 0 h 253893"/>
              <a:gd name="connsiteX10" fmla="*/ 4054046 w 5660424"/>
              <a:gd name="connsiteY10" fmla="*/ 12357 h 253893"/>
              <a:gd name="connsiteX11" fmla="*/ 4214684 w 5660424"/>
              <a:gd name="connsiteY11" fmla="*/ 24714 h 253893"/>
              <a:gd name="connsiteX12" fmla="*/ 4647170 w 5660424"/>
              <a:gd name="connsiteY12" fmla="*/ 61784 h 253893"/>
              <a:gd name="connsiteX13" fmla="*/ 5660424 w 5660424"/>
              <a:gd name="connsiteY13" fmla="*/ 86498 h 253893"/>
              <a:gd name="connsiteX0" fmla="*/ 0 w 5660424"/>
              <a:gd name="connsiteY0" fmla="*/ 240786 h 253893"/>
              <a:gd name="connsiteX1" fmla="*/ 696869 w 5660424"/>
              <a:gd name="connsiteY1" fmla="*/ 196336 h 253893"/>
              <a:gd name="connsiteX2" fmla="*/ 1069031 w 5660424"/>
              <a:gd name="connsiteY2" fmla="*/ 161754 h 253893"/>
              <a:gd name="connsiteX3" fmla="*/ 1443595 w 5660424"/>
              <a:gd name="connsiteY3" fmla="*/ 129232 h 253893"/>
              <a:gd name="connsiteX4" fmla="*/ 1753115 w 5660424"/>
              <a:gd name="connsiteY4" fmla="*/ 98854 h 253893"/>
              <a:gd name="connsiteX5" fmla="*/ 2175819 w 5660424"/>
              <a:gd name="connsiteY5" fmla="*/ 86498 h 253893"/>
              <a:gd name="connsiteX6" fmla="*/ 2497952 w 5660424"/>
              <a:gd name="connsiteY6" fmla="*/ 58609 h 253893"/>
              <a:gd name="connsiteX7" fmla="*/ 3003721 w 5660424"/>
              <a:gd name="connsiteY7" fmla="*/ 37071 h 253893"/>
              <a:gd name="connsiteX8" fmla="*/ 3460921 w 5660424"/>
              <a:gd name="connsiteY8" fmla="*/ 0 h 253893"/>
              <a:gd name="connsiteX9" fmla="*/ 4054046 w 5660424"/>
              <a:gd name="connsiteY9" fmla="*/ 12357 h 253893"/>
              <a:gd name="connsiteX10" fmla="*/ 4214684 w 5660424"/>
              <a:gd name="connsiteY10" fmla="*/ 24714 h 253893"/>
              <a:gd name="connsiteX11" fmla="*/ 4647170 w 5660424"/>
              <a:gd name="connsiteY11" fmla="*/ 61784 h 253893"/>
              <a:gd name="connsiteX12" fmla="*/ 5660424 w 5660424"/>
              <a:gd name="connsiteY12" fmla="*/ 86498 h 253893"/>
              <a:gd name="connsiteX0" fmla="*/ 0 w 5660424"/>
              <a:gd name="connsiteY0" fmla="*/ 228431 h 241538"/>
              <a:gd name="connsiteX1" fmla="*/ 696869 w 5660424"/>
              <a:gd name="connsiteY1" fmla="*/ 183981 h 241538"/>
              <a:gd name="connsiteX2" fmla="*/ 1069031 w 5660424"/>
              <a:gd name="connsiteY2" fmla="*/ 149399 h 241538"/>
              <a:gd name="connsiteX3" fmla="*/ 1443595 w 5660424"/>
              <a:gd name="connsiteY3" fmla="*/ 116877 h 241538"/>
              <a:gd name="connsiteX4" fmla="*/ 1753115 w 5660424"/>
              <a:gd name="connsiteY4" fmla="*/ 86499 h 241538"/>
              <a:gd name="connsiteX5" fmla="*/ 2175819 w 5660424"/>
              <a:gd name="connsiteY5" fmla="*/ 74143 h 241538"/>
              <a:gd name="connsiteX6" fmla="*/ 2497952 w 5660424"/>
              <a:gd name="connsiteY6" fmla="*/ 46254 h 241538"/>
              <a:gd name="connsiteX7" fmla="*/ 3003721 w 5660424"/>
              <a:gd name="connsiteY7" fmla="*/ 24716 h 241538"/>
              <a:gd name="connsiteX8" fmla="*/ 3441871 w 5660424"/>
              <a:gd name="connsiteY8" fmla="*/ 13045 h 241538"/>
              <a:gd name="connsiteX9" fmla="*/ 4054046 w 5660424"/>
              <a:gd name="connsiteY9" fmla="*/ 2 h 241538"/>
              <a:gd name="connsiteX10" fmla="*/ 4214684 w 5660424"/>
              <a:gd name="connsiteY10" fmla="*/ 12359 h 241538"/>
              <a:gd name="connsiteX11" fmla="*/ 4647170 w 5660424"/>
              <a:gd name="connsiteY11" fmla="*/ 49429 h 241538"/>
              <a:gd name="connsiteX12" fmla="*/ 5660424 w 5660424"/>
              <a:gd name="connsiteY12" fmla="*/ 74143 h 241538"/>
              <a:gd name="connsiteX0" fmla="*/ 0 w 5660424"/>
              <a:gd name="connsiteY0" fmla="*/ 228429 h 241536"/>
              <a:gd name="connsiteX1" fmla="*/ 696869 w 5660424"/>
              <a:gd name="connsiteY1" fmla="*/ 183979 h 241536"/>
              <a:gd name="connsiteX2" fmla="*/ 1069031 w 5660424"/>
              <a:gd name="connsiteY2" fmla="*/ 149397 h 241536"/>
              <a:gd name="connsiteX3" fmla="*/ 1443595 w 5660424"/>
              <a:gd name="connsiteY3" fmla="*/ 116875 h 241536"/>
              <a:gd name="connsiteX4" fmla="*/ 1753115 w 5660424"/>
              <a:gd name="connsiteY4" fmla="*/ 86497 h 241536"/>
              <a:gd name="connsiteX5" fmla="*/ 2175819 w 5660424"/>
              <a:gd name="connsiteY5" fmla="*/ 74141 h 241536"/>
              <a:gd name="connsiteX6" fmla="*/ 2497952 w 5660424"/>
              <a:gd name="connsiteY6" fmla="*/ 46252 h 241536"/>
              <a:gd name="connsiteX7" fmla="*/ 3003721 w 5660424"/>
              <a:gd name="connsiteY7" fmla="*/ 24714 h 241536"/>
              <a:gd name="connsiteX8" fmla="*/ 3441871 w 5660424"/>
              <a:gd name="connsiteY8" fmla="*/ 13043 h 241536"/>
              <a:gd name="connsiteX9" fmla="*/ 4054046 w 5660424"/>
              <a:gd name="connsiteY9" fmla="*/ 0 h 241536"/>
              <a:gd name="connsiteX10" fmla="*/ 4421059 w 5660424"/>
              <a:gd name="connsiteY10" fmla="*/ 15532 h 241536"/>
              <a:gd name="connsiteX11" fmla="*/ 4647170 w 5660424"/>
              <a:gd name="connsiteY11" fmla="*/ 49427 h 241536"/>
              <a:gd name="connsiteX12" fmla="*/ 5660424 w 5660424"/>
              <a:gd name="connsiteY12" fmla="*/ 74141 h 241536"/>
              <a:gd name="connsiteX0" fmla="*/ 0 w 5660424"/>
              <a:gd name="connsiteY0" fmla="*/ 234779 h 247886"/>
              <a:gd name="connsiteX1" fmla="*/ 696869 w 5660424"/>
              <a:gd name="connsiteY1" fmla="*/ 190329 h 247886"/>
              <a:gd name="connsiteX2" fmla="*/ 1069031 w 5660424"/>
              <a:gd name="connsiteY2" fmla="*/ 155747 h 247886"/>
              <a:gd name="connsiteX3" fmla="*/ 1443595 w 5660424"/>
              <a:gd name="connsiteY3" fmla="*/ 123225 h 247886"/>
              <a:gd name="connsiteX4" fmla="*/ 1753115 w 5660424"/>
              <a:gd name="connsiteY4" fmla="*/ 92847 h 247886"/>
              <a:gd name="connsiteX5" fmla="*/ 2175819 w 5660424"/>
              <a:gd name="connsiteY5" fmla="*/ 80491 h 247886"/>
              <a:gd name="connsiteX6" fmla="*/ 2497952 w 5660424"/>
              <a:gd name="connsiteY6" fmla="*/ 52602 h 247886"/>
              <a:gd name="connsiteX7" fmla="*/ 3003721 w 5660424"/>
              <a:gd name="connsiteY7" fmla="*/ 31064 h 247886"/>
              <a:gd name="connsiteX8" fmla="*/ 3441871 w 5660424"/>
              <a:gd name="connsiteY8" fmla="*/ 19393 h 247886"/>
              <a:gd name="connsiteX9" fmla="*/ 3917521 w 5660424"/>
              <a:gd name="connsiteY9" fmla="*/ 0 h 247886"/>
              <a:gd name="connsiteX10" fmla="*/ 4421059 w 5660424"/>
              <a:gd name="connsiteY10" fmla="*/ 21882 h 247886"/>
              <a:gd name="connsiteX11" fmla="*/ 4647170 w 5660424"/>
              <a:gd name="connsiteY11" fmla="*/ 55777 h 247886"/>
              <a:gd name="connsiteX12" fmla="*/ 5660424 w 5660424"/>
              <a:gd name="connsiteY12" fmla="*/ 80491 h 247886"/>
              <a:gd name="connsiteX0" fmla="*/ 0 w 5660424"/>
              <a:gd name="connsiteY0" fmla="*/ 241727 h 254834"/>
              <a:gd name="connsiteX1" fmla="*/ 696869 w 5660424"/>
              <a:gd name="connsiteY1" fmla="*/ 197277 h 254834"/>
              <a:gd name="connsiteX2" fmla="*/ 1069031 w 5660424"/>
              <a:gd name="connsiteY2" fmla="*/ 162695 h 254834"/>
              <a:gd name="connsiteX3" fmla="*/ 1443595 w 5660424"/>
              <a:gd name="connsiteY3" fmla="*/ 130173 h 254834"/>
              <a:gd name="connsiteX4" fmla="*/ 1753115 w 5660424"/>
              <a:gd name="connsiteY4" fmla="*/ 99795 h 254834"/>
              <a:gd name="connsiteX5" fmla="*/ 2175819 w 5660424"/>
              <a:gd name="connsiteY5" fmla="*/ 87439 h 254834"/>
              <a:gd name="connsiteX6" fmla="*/ 2497952 w 5660424"/>
              <a:gd name="connsiteY6" fmla="*/ 59550 h 254834"/>
              <a:gd name="connsiteX7" fmla="*/ 3003721 w 5660424"/>
              <a:gd name="connsiteY7" fmla="*/ 38012 h 254834"/>
              <a:gd name="connsiteX8" fmla="*/ 3441871 w 5660424"/>
              <a:gd name="connsiteY8" fmla="*/ 26341 h 254834"/>
              <a:gd name="connsiteX9" fmla="*/ 3917521 w 5660424"/>
              <a:gd name="connsiteY9" fmla="*/ 6948 h 254834"/>
              <a:gd name="connsiteX10" fmla="*/ 4421059 w 5660424"/>
              <a:gd name="connsiteY10" fmla="*/ 28830 h 254834"/>
              <a:gd name="connsiteX11" fmla="*/ 4809095 w 5660424"/>
              <a:gd name="connsiteY11" fmla="*/ 8750 h 254834"/>
              <a:gd name="connsiteX12" fmla="*/ 5660424 w 5660424"/>
              <a:gd name="connsiteY12" fmla="*/ 87439 h 254834"/>
              <a:gd name="connsiteX0" fmla="*/ 0 w 5660424"/>
              <a:gd name="connsiteY0" fmla="*/ 234779 h 247886"/>
              <a:gd name="connsiteX1" fmla="*/ 696869 w 5660424"/>
              <a:gd name="connsiteY1" fmla="*/ 190329 h 247886"/>
              <a:gd name="connsiteX2" fmla="*/ 1069031 w 5660424"/>
              <a:gd name="connsiteY2" fmla="*/ 155747 h 247886"/>
              <a:gd name="connsiteX3" fmla="*/ 1443595 w 5660424"/>
              <a:gd name="connsiteY3" fmla="*/ 123225 h 247886"/>
              <a:gd name="connsiteX4" fmla="*/ 1753115 w 5660424"/>
              <a:gd name="connsiteY4" fmla="*/ 92847 h 247886"/>
              <a:gd name="connsiteX5" fmla="*/ 2175819 w 5660424"/>
              <a:gd name="connsiteY5" fmla="*/ 80491 h 247886"/>
              <a:gd name="connsiteX6" fmla="*/ 2497952 w 5660424"/>
              <a:gd name="connsiteY6" fmla="*/ 52602 h 247886"/>
              <a:gd name="connsiteX7" fmla="*/ 3003721 w 5660424"/>
              <a:gd name="connsiteY7" fmla="*/ 31064 h 247886"/>
              <a:gd name="connsiteX8" fmla="*/ 3441871 w 5660424"/>
              <a:gd name="connsiteY8" fmla="*/ 19393 h 247886"/>
              <a:gd name="connsiteX9" fmla="*/ 3917521 w 5660424"/>
              <a:gd name="connsiteY9" fmla="*/ 0 h 247886"/>
              <a:gd name="connsiteX10" fmla="*/ 4421059 w 5660424"/>
              <a:gd name="connsiteY10" fmla="*/ 21882 h 247886"/>
              <a:gd name="connsiteX11" fmla="*/ 4809095 w 5660424"/>
              <a:gd name="connsiteY11" fmla="*/ 1802 h 247886"/>
              <a:gd name="connsiteX12" fmla="*/ 5229568 w 5660424"/>
              <a:gd name="connsiteY12" fmla="*/ 76285 h 247886"/>
              <a:gd name="connsiteX13" fmla="*/ 5660424 w 5660424"/>
              <a:gd name="connsiteY13" fmla="*/ 80491 h 247886"/>
              <a:gd name="connsiteX0" fmla="*/ 0 w 5660424"/>
              <a:gd name="connsiteY0" fmla="*/ 234779 h 247886"/>
              <a:gd name="connsiteX1" fmla="*/ 696869 w 5660424"/>
              <a:gd name="connsiteY1" fmla="*/ 190329 h 247886"/>
              <a:gd name="connsiteX2" fmla="*/ 1069031 w 5660424"/>
              <a:gd name="connsiteY2" fmla="*/ 155747 h 247886"/>
              <a:gd name="connsiteX3" fmla="*/ 1443595 w 5660424"/>
              <a:gd name="connsiteY3" fmla="*/ 123225 h 247886"/>
              <a:gd name="connsiteX4" fmla="*/ 1753115 w 5660424"/>
              <a:gd name="connsiteY4" fmla="*/ 92847 h 247886"/>
              <a:gd name="connsiteX5" fmla="*/ 2175819 w 5660424"/>
              <a:gd name="connsiteY5" fmla="*/ 80491 h 247886"/>
              <a:gd name="connsiteX6" fmla="*/ 2497952 w 5660424"/>
              <a:gd name="connsiteY6" fmla="*/ 52602 h 247886"/>
              <a:gd name="connsiteX7" fmla="*/ 3003721 w 5660424"/>
              <a:gd name="connsiteY7" fmla="*/ 31064 h 247886"/>
              <a:gd name="connsiteX8" fmla="*/ 3441871 w 5660424"/>
              <a:gd name="connsiteY8" fmla="*/ 19393 h 247886"/>
              <a:gd name="connsiteX9" fmla="*/ 3917521 w 5660424"/>
              <a:gd name="connsiteY9" fmla="*/ 0 h 247886"/>
              <a:gd name="connsiteX10" fmla="*/ 4421059 w 5660424"/>
              <a:gd name="connsiteY10" fmla="*/ 21882 h 247886"/>
              <a:gd name="connsiteX11" fmla="*/ 4809095 w 5660424"/>
              <a:gd name="connsiteY11" fmla="*/ 1802 h 247886"/>
              <a:gd name="connsiteX12" fmla="*/ 5261318 w 5660424"/>
              <a:gd name="connsiteY12" fmla="*/ 19135 h 247886"/>
              <a:gd name="connsiteX13" fmla="*/ 5660424 w 5660424"/>
              <a:gd name="connsiteY13" fmla="*/ 80491 h 247886"/>
              <a:gd name="connsiteX0" fmla="*/ 0 w 5660424"/>
              <a:gd name="connsiteY0" fmla="*/ 234779 h 247886"/>
              <a:gd name="connsiteX1" fmla="*/ 696869 w 5660424"/>
              <a:gd name="connsiteY1" fmla="*/ 190329 h 247886"/>
              <a:gd name="connsiteX2" fmla="*/ 1069031 w 5660424"/>
              <a:gd name="connsiteY2" fmla="*/ 155747 h 247886"/>
              <a:gd name="connsiteX3" fmla="*/ 1443595 w 5660424"/>
              <a:gd name="connsiteY3" fmla="*/ 123225 h 247886"/>
              <a:gd name="connsiteX4" fmla="*/ 1753115 w 5660424"/>
              <a:gd name="connsiteY4" fmla="*/ 92847 h 247886"/>
              <a:gd name="connsiteX5" fmla="*/ 2175819 w 5660424"/>
              <a:gd name="connsiteY5" fmla="*/ 80491 h 247886"/>
              <a:gd name="connsiteX6" fmla="*/ 2497952 w 5660424"/>
              <a:gd name="connsiteY6" fmla="*/ 52602 h 247886"/>
              <a:gd name="connsiteX7" fmla="*/ 3003721 w 5660424"/>
              <a:gd name="connsiteY7" fmla="*/ 31064 h 247886"/>
              <a:gd name="connsiteX8" fmla="*/ 3441871 w 5660424"/>
              <a:gd name="connsiteY8" fmla="*/ 19393 h 247886"/>
              <a:gd name="connsiteX9" fmla="*/ 3917521 w 5660424"/>
              <a:gd name="connsiteY9" fmla="*/ 0 h 247886"/>
              <a:gd name="connsiteX10" fmla="*/ 4421059 w 5660424"/>
              <a:gd name="connsiteY10" fmla="*/ 21882 h 247886"/>
              <a:gd name="connsiteX11" fmla="*/ 4802745 w 5660424"/>
              <a:gd name="connsiteY11" fmla="*/ 4977 h 247886"/>
              <a:gd name="connsiteX12" fmla="*/ 5261318 w 5660424"/>
              <a:gd name="connsiteY12" fmla="*/ 19135 h 247886"/>
              <a:gd name="connsiteX13" fmla="*/ 5660424 w 5660424"/>
              <a:gd name="connsiteY13" fmla="*/ 80491 h 247886"/>
              <a:gd name="connsiteX0" fmla="*/ 0 w 5660424"/>
              <a:gd name="connsiteY0" fmla="*/ 238634 h 251741"/>
              <a:gd name="connsiteX1" fmla="*/ 696869 w 5660424"/>
              <a:gd name="connsiteY1" fmla="*/ 194184 h 251741"/>
              <a:gd name="connsiteX2" fmla="*/ 1069031 w 5660424"/>
              <a:gd name="connsiteY2" fmla="*/ 159602 h 251741"/>
              <a:gd name="connsiteX3" fmla="*/ 1443595 w 5660424"/>
              <a:gd name="connsiteY3" fmla="*/ 127080 h 251741"/>
              <a:gd name="connsiteX4" fmla="*/ 1753115 w 5660424"/>
              <a:gd name="connsiteY4" fmla="*/ 96702 h 251741"/>
              <a:gd name="connsiteX5" fmla="*/ 2175819 w 5660424"/>
              <a:gd name="connsiteY5" fmla="*/ 84346 h 251741"/>
              <a:gd name="connsiteX6" fmla="*/ 2497952 w 5660424"/>
              <a:gd name="connsiteY6" fmla="*/ 56457 h 251741"/>
              <a:gd name="connsiteX7" fmla="*/ 3003721 w 5660424"/>
              <a:gd name="connsiteY7" fmla="*/ 34919 h 251741"/>
              <a:gd name="connsiteX8" fmla="*/ 3441871 w 5660424"/>
              <a:gd name="connsiteY8" fmla="*/ 23248 h 251741"/>
              <a:gd name="connsiteX9" fmla="*/ 3917521 w 5660424"/>
              <a:gd name="connsiteY9" fmla="*/ 3855 h 251741"/>
              <a:gd name="connsiteX10" fmla="*/ 4411534 w 5660424"/>
              <a:gd name="connsiteY10" fmla="*/ 337 h 251741"/>
              <a:gd name="connsiteX11" fmla="*/ 4802745 w 5660424"/>
              <a:gd name="connsiteY11" fmla="*/ 8832 h 251741"/>
              <a:gd name="connsiteX12" fmla="*/ 5261318 w 5660424"/>
              <a:gd name="connsiteY12" fmla="*/ 22990 h 251741"/>
              <a:gd name="connsiteX13" fmla="*/ 5660424 w 5660424"/>
              <a:gd name="connsiteY13" fmla="*/ 84346 h 251741"/>
              <a:gd name="connsiteX0" fmla="*/ 0 w 5660424"/>
              <a:gd name="connsiteY0" fmla="*/ 238634 h 251741"/>
              <a:gd name="connsiteX1" fmla="*/ 696869 w 5660424"/>
              <a:gd name="connsiteY1" fmla="*/ 194184 h 251741"/>
              <a:gd name="connsiteX2" fmla="*/ 1069031 w 5660424"/>
              <a:gd name="connsiteY2" fmla="*/ 159602 h 251741"/>
              <a:gd name="connsiteX3" fmla="*/ 1443595 w 5660424"/>
              <a:gd name="connsiteY3" fmla="*/ 127080 h 251741"/>
              <a:gd name="connsiteX4" fmla="*/ 1753115 w 5660424"/>
              <a:gd name="connsiteY4" fmla="*/ 96702 h 251741"/>
              <a:gd name="connsiteX5" fmla="*/ 2175819 w 5660424"/>
              <a:gd name="connsiteY5" fmla="*/ 84346 h 251741"/>
              <a:gd name="connsiteX6" fmla="*/ 2497952 w 5660424"/>
              <a:gd name="connsiteY6" fmla="*/ 56457 h 251741"/>
              <a:gd name="connsiteX7" fmla="*/ 3003721 w 5660424"/>
              <a:gd name="connsiteY7" fmla="*/ 34919 h 251741"/>
              <a:gd name="connsiteX8" fmla="*/ 3441871 w 5660424"/>
              <a:gd name="connsiteY8" fmla="*/ 23248 h 251741"/>
              <a:gd name="connsiteX9" fmla="*/ 3917521 w 5660424"/>
              <a:gd name="connsiteY9" fmla="*/ 3855 h 251741"/>
              <a:gd name="connsiteX10" fmla="*/ 4411534 w 5660424"/>
              <a:gd name="connsiteY10" fmla="*/ 337 h 251741"/>
              <a:gd name="connsiteX11" fmla="*/ 4802745 w 5660424"/>
              <a:gd name="connsiteY11" fmla="*/ 8832 h 251741"/>
              <a:gd name="connsiteX12" fmla="*/ 5261318 w 5660424"/>
              <a:gd name="connsiteY12" fmla="*/ 22990 h 251741"/>
              <a:gd name="connsiteX13" fmla="*/ 5660424 w 5660424"/>
              <a:gd name="connsiteY13" fmla="*/ 39896 h 251741"/>
              <a:gd name="connsiteX0" fmla="*/ 0 w 5657249"/>
              <a:gd name="connsiteY0" fmla="*/ 244984 h 257459"/>
              <a:gd name="connsiteX1" fmla="*/ 693694 w 5657249"/>
              <a:gd name="connsiteY1" fmla="*/ 194184 h 257459"/>
              <a:gd name="connsiteX2" fmla="*/ 1065856 w 5657249"/>
              <a:gd name="connsiteY2" fmla="*/ 159602 h 257459"/>
              <a:gd name="connsiteX3" fmla="*/ 1440420 w 5657249"/>
              <a:gd name="connsiteY3" fmla="*/ 127080 h 257459"/>
              <a:gd name="connsiteX4" fmla="*/ 1749940 w 5657249"/>
              <a:gd name="connsiteY4" fmla="*/ 96702 h 257459"/>
              <a:gd name="connsiteX5" fmla="*/ 2172644 w 5657249"/>
              <a:gd name="connsiteY5" fmla="*/ 84346 h 257459"/>
              <a:gd name="connsiteX6" fmla="*/ 2494777 w 5657249"/>
              <a:gd name="connsiteY6" fmla="*/ 56457 h 257459"/>
              <a:gd name="connsiteX7" fmla="*/ 3000546 w 5657249"/>
              <a:gd name="connsiteY7" fmla="*/ 34919 h 257459"/>
              <a:gd name="connsiteX8" fmla="*/ 3438696 w 5657249"/>
              <a:gd name="connsiteY8" fmla="*/ 23248 h 257459"/>
              <a:gd name="connsiteX9" fmla="*/ 3914346 w 5657249"/>
              <a:gd name="connsiteY9" fmla="*/ 3855 h 257459"/>
              <a:gd name="connsiteX10" fmla="*/ 4408359 w 5657249"/>
              <a:gd name="connsiteY10" fmla="*/ 337 h 257459"/>
              <a:gd name="connsiteX11" fmla="*/ 4799570 w 5657249"/>
              <a:gd name="connsiteY11" fmla="*/ 8832 h 257459"/>
              <a:gd name="connsiteX12" fmla="*/ 5258143 w 5657249"/>
              <a:gd name="connsiteY12" fmla="*/ 22990 h 257459"/>
              <a:gd name="connsiteX13" fmla="*/ 5657249 w 5657249"/>
              <a:gd name="connsiteY13" fmla="*/ 39896 h 257459"/>
              <a:gd name="connsiteX0" fmla="*/ 0 w 5657249"/>
              <a:gd name="connsiteY0" fmla="*/ 244984 h 257459"/>
              <a:gd name="connsiteX1" fmla="*/ 617494 w 5657249"/>
              <a:gd name="connsiteY1" fmla="*/ 194184 h 257459"/>
              <a:gd name="connsiteX2" fmla="*/ 1065856 w 5657249"/>
              <a:gd name="connsiteY2" fmla="*/ 159602 h 257459"/>
              <a:gd name="connsiteX3" fmla="*/ 1440420 w 5657249"/>
              <a:gd name="connsiteY3" fmla="*/ 127080 h 257459"/>
              <a:gd name="connsiteX4" fmla="*/ 1749940 w 5657249"/>
              <a:gd name="connsiteY4" fmla="*/ 96702 h 257459"/>
              <a:gd name="connsiteX5" fmla="*/ 2172644 w 5657249"/>
              <a:gd name="connsiteY5" fmla="*/ 84346 h 257459"/>
              <a:gd name="connsiteX6" fmla="*/ 2494777 w 5657249"/>
              <a:gd name="connsiteY6" fmla="*/ 56457 h 257459"/>
              <a:gd name="connsiteX7" fmla="*/ 3000546 w 5657249"/>
              <a:gd name="connsiteY7" fmla="*/ 34919 h 257459"/>
              <a:gd name="connsiteX8" fmla="*/ 3438696 w 5657249"/>
              <a:gd name="connsiteY8" fmla="*/ 23248 h 257459"/>
              <a:gd name="connsiteX9" fmla="*/ 3914346 w 5657249"/>
              <a:gd name="connsiteY9" fmla="*/ 3855 h 257459"/>
              <a:gd name="connsiteX10" fmla="*/ 4408359 w 5657249"/>
              <a:gd name="connsiteY10" fmla="*/ 337 h 257459"/>
              <a:gd name="connsiteX11" fmla="*/ 4799570 w 5657249"/>
              <a:gd name="connsiteY11" fmla="*/ 8832 h 257459"/>
              <a:gd name="connsiteX12" fmla="*/ 5258143 w 5657249"/>
              <a:gd name="connsiteY12" fmla="*/ 22990 h 257459"/>
              <a:gd name="connsiteX13" fmla="*/ 5657249 w 5657249"/>
              <a:gd name="connsiteY13" fmla="*/ 39896 h 257459"/>
              <a:gd name="connsiteX0" fmla="*/ 0 w 5657249"/>
              <a:gd name="connsiteY0" fmla="*/ 244984 h 244984"/>
              <a:gd name="connsiteX1" fmla="*/ 340068 w 5657249"/>
              <a:gd name="connsiteY1" fmla="*/ 232541 h 244984"/>
              <a:gd name="connsiteX2" fmla="*/ 617494 w 5657249"/>
              <a:gd name="connsiteY2" fmla="*/ 194184 h 244984"/>
              <a:gd name="connsiteX3" fmla="*/ 1065856 w 5657249"/>
              <a:gd name="connsiteY3" fmla="*/ 159602 h 244984"/>
              <a:gd name="connsiteX4" fmla="*/ 1440420 w 5657249"/>
              <a:gd name="connsiteY4" fmla="*/ 127080 h 244984"/>
              <a:gd name="connsiteX5" fmla="*/ 1749940 w 5657249"/>
              <a:gd name="connsiteY5" fmla="*/ 96702 h 244984"/>
              <a:gd name="connsiteX6" fmla="*/ 2172644 w 5657249"/>
              <a:gd name="connsiteY6" fmla="*/ 84346 h 244984"/>
              <a:gd name="connsiteX7" fmla="*/ 2494777 w 5657249"/>
              <a:gd name="connsiteY7" fmla="*/ 56457 h 244984"/>
              <a:gd name="connsiteX8" fmla="*/ 3000546 w 5657249"/>
              <a:gd name="connsiteY8" fmla="*/ 34919 h 244984"/>
              <a:gd name="connsiteX9" fmla="*/ 3438696 w 5657249"/>
              <a:gd name="connsiteY9" fmla="*/ 23248 h 244984"/>
              <a:gd name="connsiteX10" fmla="*/ 3914346 w 5657249"/>
              <a:gd name="connsiteY10" fmla="*/ 3855 h 244984"/>
              <a:gd name="connsiteX11" fmla="*/ 4408359 w 5657249"/>
              <a:gd name="connsiteY11" fmla="*/ 337 h 244984"/>
              <a:gd name="connsiteX12" fmla="*/ 4799570 w 5657249"/>
              <a:gd name="connsiteY12" fmla="*/ 8832 h 244984"/>
              <a:gd name="connsiteX13" fmla="*/ 5258143 w 5657249"/>
              <a:gd name="connsiteY13" fmla="*/ 22990 h 244984"/>
              <a:gd name="connsiteX14" fmla="*/ 5657249 w 5657249"/>
              <a:gd name="connsiteY14" fmla="*/ 39896 h 244984"/>
              <a:gd name="connsiteX0" fmla="*/ 0 w 5657249"/>
              <a:gd name="connsiteY0" fmla="*/ 244984 h 244984"/>
              <a:gd name="connsiteX1" fmla="*/ 330543 w 5657249"/>
              <a:gd name="connsiteY1" fmla="*/ 219841 h 244984"/>
              <a:gd name="connsiteX2" fmla="*/ 617494 w 5657249"/>
              <a:gd name="connsiteY2" fmla="*/ 194184 h 244984"/>
              <a:gd name="connsiteX3" fmla="*/ 1065856 w 5657249"/>
              <a:gd name="connsiteY3" fmla="*/ 159602 h 244984"/>
              <a:gd name="connsiteX4" fmla="*/ 1440420 w 5657249"/>
              <a:gd name="connsiteY4" fmla="*/ 127080 h 244984"/>
              <a:gd name="connsiteX5" fmla="*/ 1749940 w 5657249"/>
              <a:gd name="connsiteY5" fmla="*/ 96702 h 244984"/>
              <a:gd name="connsiteX6" fmla="*/ 2172644 w 5657249"/>
              <a:gd name="connsiteY6" fmla="*/ 84346 h 244984"/>
              <a:gd name="connsiteX7" fmla="*/ 2494777 w 5657249"/>
              <a:gd name="connsiteY7" fmla="*/ 56457 h 244984"/>
              <a:gd name="connsiteX8" fmla="*/ 3000546 w 5657249"/>
              <a:gd name="connsiteY8" fmla="*/ 34919 h 244984"/>
              <a:gd name="connsiteX9" fmla="*/ 3438696 w 5657249"/>
              <a:gd name="connsiteY9" fmla="*/ 23248 h 244984"/>
              <a:gd name="connsiteX10" fmla="*/ 3914346 w 5657249"/>
              <a:gd name="connsiteY10" fmla="*/ 3855 h 244984"/>
              <a:gd name="connsiteX11" fmla="*/ 4408359 w 5657249"/>
              <a:gd name="connsiteY11" fmla="*/ 337 h 244984"/>
              <a:gd name="connsiteX12" fmla="*/ 4799570 w 5657249"/>
              <a:gd name="connsiteY12" fmla="*/ 8832 h 244984"/>
              <a:gd name="connsiteX13" fmla="*/ 5258143 w 5657249"/>
              <a:gd name="connsiteY13" fmla="*/ 22990 h 244984"/>
              <a:gd name="connsiteX14" fmla="*/ 5657249 w 5657249"/>
              <a:gd name="connsiteY14" fmla="*/ 39896 h 244984"/>
              <a:gd name="connsiteX0" fmla="*/ 0 w 5657249"/>
              <a:gd name="connsiteY0" fmla="*/ 244984 h 244984"/>
              <a:gd name="connsiteX1" fmla="*/ 330543 w 5657249"/>
              <a:gd name="connsiteY1" fmla="*/ 219841 h 244984"/>
              <a:gd name="connsiteX2" fmla="*/ 696869 w 5657249"/>
              <a:gd name="connsiteY2" fmla="*/ 187834 h 244984"/>
              <a:gd name="connsiteX3" fmla="*/ 1065856 w 5657249"/>
              <a:gd name="connsiteY3" fmla="*/ 159602 h 244984"/>
              <a:gd name="connsiteX4" fmla="*/ 1440420 w 5657249"/>
              <a:gd name="connsiteY4" fmla="*/ 127080 h 244984"/>
              <a:gd name="connsiteX5" fmla="*/ 1749940 w 5657249"/>
              <a:gd name="connsiteY5" fmla="*/ 96702 h 244984"/>
              <a:gd name="connsiteX6" fmla="*/ 2172644 w 5657249"/>
              <a:gd name="connsiteY6" fmla="*/ 84346 h 244984"/>
              <a:gd name="connsiteX7" fmla="*/ 2494777 w 5657249"/>
              <a:gd name="connsiteY7" fmla="*/ 56457 h 244984"/>
              <a:gd name="connsiteX8" fmla="*/ 3000546 w 5657249"/>
              <a:gd name="connsiteY8" fmla="*/ 34919 h 244984"/>
              <a:gd name="connsiteX9" fmla="*/ 3438696 w 5657249"/>
              <a:gd name="connsiteY9" fmla="*/ 23248 h 244984"/>
              <a:gd name="connsiteX10" fmla="*/ 3914346 w 5657249"/>
              <a:gd name="connsiteY10" fmla="*/ 3855 h 244984"/>
              <a:gd name="connsiteX11" fmla="*/ 4408359 w 5657249"/>
              <a:gd name="connsiteY11" fmla="*/ 337 h 244984"/>
              <a:gd name="connsiteX12" fmla="*/ 4799570 w 5657249"/>
              <a:gd name="connsiteY12" fmla="*/ 8832 h 244984"/>
              <a:gd name="connsiteX13" fmla="*/ 5258143 w 5657249"/>
              <a:gd name="connsiteY13" fmla="*/ 22990 h 244984"/>
              <a:gd name="connsiteX14" fmla="*/ 5657249 w 5657249"/>
              <a:gd name="connsiteY14" fmla="*/ 39896 h 24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57249" h="244984">
                <a:moveTo>
                  <a:pt x="0" y="244984"/>
                </a:moveTo>
                <a:cubicBezTo>
                  <a:pt x="56678" y="242910"/>
                  <a:pt x="227627" y="228308"/>
                  <a:pt x="330543" y="219841"/>
                </a:cubicBezTo>
                <a:lnTo>
                  <a:pt x="696869" y="187834"/>
                </a:lnTo>
                <a:cubicBezTo>
                  <a:pt x="819421" y="177794"/>
                  <a:pt x="921694" y="163721"/>
                  <a:pt x="1065856" y="159602"/>
                </a:cubicBezTo>
                <a:cubicBezTo>
                  <a:pt x="1190839" y="151593"/>
                  <a:pt x="1369226" y="131385"/>
                  <a:pt x="1440420" y="127080"/>
                </a:cubicBezTo>
                <a:cubicBezTo>
                  <a:pt x="1532209" y="116597"/>
                  <a:pt x="1627903" y="103824"/>
                  <a:pt x="1749940" y="96702"/>
                </a:cubicBezTo>
                <a:cubicBezTo>
                  <a:pt x="1871977" y="89580"/>
                  <a:pt x="1987293" y="88465"/>
                  <a:pt x="2172644" y="84346"/>
                </a:cubicBezTo>
                <a:lnTo>
                  <a:pt x="2494777" y="56457"/>
                </a:lnTo>
                <a:cubicBezTo>
                  <a:pt x="2597895" y="50301"/>
                  <a:pt x="2843226" y="40454"/>
                  <a:pt x="3000546" y="34919"/>
                </a:cubicBezTo>
                <a:lnTo>
                  <a:pt x="3438696" y="23248"/>
                </a:lnTo>
                <a:lnTo>
                  <a:pt x="3914346" y="3855"/>
                </a:lnTo>
                <a:cubicBezTo>
                  <a:pt x="4075956" y="37"/>
                  <a:pt x="4260822" y="-492"/>
                  <a:pt x="4408359" y="337"/>
                </a:cubicBezTo>
                <a:cubicBezTo>
                  <a:pt x="4555896" y="1167"/>
                  <a:pt x="4664819" y="-235"/>
                  <a:pt x="4799570" y="8832"/>
                </a:cubicBezTo>
                <a:cubicBezTo>
                  <a:pt x="4934322" y="17899"/>
                  <a:pt x="5116255" y="9875"/>
                  <a:pt x="5258143" y="22990"/>
                </a:cubicBezTo>
                <a:cubicBezTo>
                  <a:pt x="5400031" y="36105"/>
                  <a:pt x="5585440" y="39195"/>
                  <a:pt x="5657249" y="39896"/>
                </a:cubicBezTo>
              </a:path>
            </a:pathLst>
          </a:custGeom>
          <a:no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6" name="Content Placeholder 2"/>
          <p:cNvSpPr txBox="1">
            <a:spLocks/>
          </p:cNvSpPr>
          <p:nvPr/>
        </p:nvSpPr>
        <p:spPr>
          <a:xfrm>
            <a:off x="381000" y="838200"/>
            <a:ext cx="8458200" cy="190499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Used extensively by ECCC and UK</a:t>
            </a:r>
          </a:p>
          <a:p>
            <a:pPr marL="173038" indent="-173038"/>
            <a:r>
              <a:rPr lang="en-US" sz="2800" b="1" kern="0" dirty="0" smtClean="0">
                <a:latin typeface="Arial" panose="020B0604020202020204" pitchFamily="34" charset="0"/>
                <a:cs typeface="Arial" panose="020B0604020202020204" pitchFamily="34" charset="0"/>
              </a:rPr>
              <a:t>Temperature vs phi (entropy)</a:t>
            </a:r>
          </a:p>
          <a:p>
            <a:pPr marL="173038" indent="-173038"/>
            <a:r>
              <a:rPr lang="en-US" sz="2800" b="1" kern="0" dirty="0" smtClean="0">
                <a:latin typeface="Arial" panose="020B0604020202020204" pitchFamily="34" charset="0"/>
                <a:cs typeface="Arial" panose="020B0604020202020204" pitchFamily="34" charset="0"/>
              </a:rPr>
              <a:t>Allows all types of instability calculations</a:t>
            </a:r>
            <a:endParaRPr lang="en-US" sz="2800" b="1" kern="0" dirty="0">
              <a:latin typeface="Arial" panose="020B0604020202020204" pitchFamily="34" charset="0"/>
              <a:cs typeface="Arial" panose="020B0604020202020204" pitchFamily="34" charset="0"/>
            </a:endParaRPr>
          </a:p>
          <a:p>
            <a:pPr marL="173038" indent="-173038"/>
            <a:endParaRPr kumimoji="0" lang="en-CA"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0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2" grpId="0"/>
      <p:bldP spid="26" grpId="0"/>
      <p:bldP spid="2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895600" y="1828800"/>
            <a:ext cx="5784978" cy="4328665"/>
            <a:chOff x="2895600" y="1828800"/>
            <a:chExt cx="5784978" cy="4328665"/>
          </a:xfrm>
        </p:grpSpPr>
        <p:pic>
          <p:nvPicPr>
            <p:cNvPr id="21" name="Picture 20"/>
            <p:cNvPicPr>
              <a:picLocks noChangeAspect="1"/>
            </p:cNvPicPr>
            <p:nvPr/>
          </p:nvPicPr>
          <p:blipFill>
            <a:blip r:embed="rId3"/>
            <a:stretch>
              <a:fillRect/>
            </a:stretch>
          </p:blipFill>
          <p:spPr>
            <a:xfrm>
              <a:off x="2895600" y="1909465"/>
              <a:ext cx="5310000" cy="4248000"/>
            </a:xfrm>
            <a:prstGeom prst="rect">
              <a:avLst/>
            </a:prstGeom>
            <a:ln w="12700">
              <a:solidFill>
                <a:srgbClr val="0066CC"/>
              </a:solidFill>
            </a:ln>
          </p:spPr>
        </p:pic>
        <p:sp>
          <p:nvSpPr>
            <p:cNvPr id="24" name="TextBox 23"/>
            <p:cNvSpPr txBox="1"/>
            <p:nvPr/>
          </p:nvSpPr>
          <p:spPr>
            <a:xfrm>
              <a:off x="4937782" y="2138065"/>
              <a:ext cx="503664" cy="461665"/>
            </a:xfrm>
            <a:prstGeom prst="rect">
              <a:avLst/>
            </a:prstGeom>
            <a:noFill/>
          </p:spPr>
          <p:txBody>
            <a:bodyPr wrap="none" rtlCol="0">
              <a:spAutoFit/>
            </a:bodyPr>
            <a:lstStyle/>
            <a:p>
              <a:r>
                <a:rPr lang="en-CA" b="1" dirty="0" smtClean="0">
                  <a:latin typeface="Arial" panose="020B0604020202020204" pitchFamily="34" charset="0"/>
                  <a:cs typeface="Arial" panose="020B0604020202020204" pitchFamily="34" charset="0"/>
                </a:rPr>
                <a:t>T</a:t>
              </a:r>
              <a:r>
                <a:rPr lang="en-CA" b="1" baseline="-25000" dirty="0" smtClean="0">
                  <a:latin typeface="Arial" panose="020B0604020202020204" pitchFamily="34" charset="0"/>
                  <a:cs typeface="Arial" panose="020B0604020202020204" pitchFamily="34" charset="0"/>
                </a:rPr>
                <a:t>d</a:t>
              </a:r>
              <a:endParaRPr lang="en-CA" b="1" baseline="-25000" dirty="0">
                <a:latin typeface="Arial" panose="020B0604020202020204" pitchFamily="34" charset="0"/>
                <a:cs typeface="Arial" panose="020B0604020202020204" pitchFamily="34" charset="0"/>
              </a:endParaRPr>
            </a:p>
          </p:txBody>
        </p:sp>
        <p:sp>
          <p:nvSpPr>
            <p:cNvPr id="27" name="TextBox 26"/>
            <p:cNvSpPr txBox="1"/>
            <p:nvPr/>
          </p:nvSpPr>
          <p:spPr>
            <a:xfrm>
              <a:off x="5775982" y="2138065"/>
              <a:ext cx="372218" cy="461665"/>
            </a:xfrm>
            <a:prstGeom prst="rect">
              <a:avLst/>
            </a:prstGeom>
            <a:noFill/>
          </p:spPr>
          <p:txBody>
            <a:bodyPr wrap="none" rtlCol="0">
              <a:spAutoFit/>
            </a:bodyPr>
            <a:lstStyle/>
            <a:p>
              <a:r>
                <a:rPr lang="en-CA" b="1" dirty="0" smtClean="0">
                  <a:latin typeface="Arial" panose="020B0604020202020204" pitchFamily="34" charset="0"/>
                  <a:cs typeface="Arial" panose="020B0604020202020204" pitchFamily="34" charset="0"/>
                </a:rPr>
                <a:t>T</a:t>
              </a:r>
              <a:endParaRPr lang="en-CA" b="1" baseline="-25000" dirty="0">
                <a:latin typeface="Arial" panose="020B0604020202020204" pitchFamily="34" charset="0"/>
                <a:cs typeface="Arial" panose="020B0604020202020204" pitchFamily="34" charset="0"/>
              </a:endParaRPr>
            </a:p>
          </p:txBody>
        </p:sp>
        <p:sp>
          <p:nvSpPr>
            <p:cNvPr id="28" name="TextBox 27"/>
            <p:cNvSpPr txBox="1"/>
            <p:nvPr/>
          </p:nvSpPr>
          <p:spPr>
            <a:xfrm>
              <a:off x="6986400" y="1828800"/>
              <a:ext cx="932178" cy="461665"/>
            </a:xfrm>
            <a:prstGeom prst="rect">
              <a:avLst/>
            </a:prstGeom>
            <a:noFill/>
          </p:spPr>
          <p:txBody>
            <a:bodyPr wrap="none" rtlCol="0">
              <a:spAutoFit/>
            </a:bodyPr>
            <a:lstStyle/>
            <a:p>
              <a:r>
                <a:rPr lang="en-CA" b="1" dirty="0" smtClean="0">
                  <a:solidFill>
                    <a:srgbClr val="FF6600"/>
                  </a:solidFill>
                  <a:latin typeface="Arial" panose="020B0604020202020204" pitchFamily="34" charset="0"/>
                  <a:cs typeface="Arial" panose="020B0604020202020204" pitchFamily="34" charset="0"/>
                </a:rPr>
                <a:t>Wind</a:t>
              </a:r>
              <a:endParaRPr lang="en-CA" b="1" baseline="-25000" dirty="0">
                <a:solidFill>
                  <a:srgbClr val="FF6600"/>
                </a:solidFill>
                <a:latin typeface="Arial" panose="020B0604020202020204" pitchFamily="34" charset="0"/>
                <a:cs typeface="Arial" panose="020B0604020202020204" pitchFamily="34" charset="0"/>
              </a:endParaRPr>
            </a:p>
          </p:txBody>
        </p:sp>
        <p:sp>
          <p:nvSpPr>
            <p:cNvPr id="29" name="TextBox 28"/>
            <p:cNvSpPr txBox="1"/>
            <p:nvPr/>
          </p:nvSpPr>
          <p:spPr>
            <a:xfrm>
              <a:off x="7829063" y="1828800"/>
              <a:ext cx="851515" cy="461665"/>
            </a:xfrm>
            <a:prstGeom prst="rect">
              <a:avLst/>
            </a:prstGeom>
            <a:noFill/>
          </p:spPr>
          <p:txBody>
            <a:bodyPr wrap="none" rtlCol="0">
              <a:spAutoFit/>
            </a:bodyPr>
            <a:lstStyle/>
            <a:p>
              <a:r>
                <a:rPr lang="en-CA" b="1" dirty="0" smtClean="0">
                  <a:solidFill>
                    <a:srgbClr val="FF6600"/>
                  </a:solidFill>
                  <a:latin typeface="Arial" panose="020B0604020202020204" pitchFamily="34" charset="0"/>
                  <a:cs typeface="Arial" panose="020B0604020202020204" pitchFamily="34" charset="0"/>
                </a:rPr>
                <a:t>Stab</a:t>
              </a:r>
              <a:endParaRPr lang="en-CA" b="1" baseline="-25000" dirty="0">
                <a:solidFill>
                  <a:srgbClr val="FF6600"/>
                </a:solidFill>
                <a:latin typeface="Arial" panose="020B0604020202020204" pitchFamily="34" charset="0"/>
                <a:cs typeface="Arial" panose="020B0604020202020204" pitchFamily="34" charset="0"/>
              </a:endParaRPr>
            </a:p>
          </p:txBody>
        </p:sp>
      </p:grpSp>
      <p:sp>
        <p:nvSpPr>
          <p:cNvPr id="6" name="Content Placeholder 2"/>
          <p:cNvSpPr txBox="1">
            <a:spLocks/>
          </p:cNvSpPr>
          <p:nvPr/>
        </p:nvSpPr>
        <p:spPr>
          <a:xfrm>
            <a:off x="381000" y="838200"/>
            <a:ext cx="8458200" cy="109058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Common</a:t>
            </a:r>
            <a:endParaRPr lang="en-US" sz="2800" b="1" kern="0" dirty="0">
              <a:latin typeface="Arial" panose="020B0604020202020204" pitchFamily="34" charset="0"/>
              <a:cs typeface="Arial" panose="020B0604020202020204" pitchFamily="34" charset="0"/>
            </a:endParaRPr>
          </a:p>
          <a:p>
            <a:pPr marL="173038" indent="-173038"/>
            <a:r>
              <a:rPr lang="en-US" sz="2800" b="1" kern="0" dirty="0">
                <a:latin typeface="Arial" panose="020B0604020202020204" pitchFamily="34" charset="0"/>
                <a:cs typeface="Arial" panose="020B0604020202020204" pitchFamily="34" charset="0"/>
              </a:rPr>
              <a:t>Allows all types if instability </a:t>
            </a:r>
            <a:r>
              <a:rPr lang="en-US" sz="2800" b="1" kern="0" dirty="0" smtClean="0">
                <a:latin typeface="Arial" panose="020B0604020202020204" pitchFamily="34" charset="0"/>
                <a:cs typeface="Arial" panose="020B0604020202020204" pitchFamily="34" charset="0"/>
              </a:rPr>
              <a:t>calculations</a:t>
            </a:r>
            <a:endParaRPr lang="en-US" sz="2800" b="1" kern="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228E85-DC60-47B9-9281-6B592085173E}" type="slidenum">
              <a:rPr kumimoji="0" lang="en-US" altLang="en-US" sz="2000" b="1" i="0" u="none" strike="noStrike" kern="1200" cap="none" spc="0" normalizeH="0" baseline="0" noProof="0" smtClean="0">
                <a:ln>
                  <a:noFill/>
                </a:ln>
                <a:solidFill>
                  <a:srgbClr val="008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p:txBody>
      </p:sp>
      <p:sp>
        <p:nvSpPr>
          <p:cNvPr id="3" name="TextBox 2"/>
          <p:cNvSpPr txBox="1"/>
          <p:nvPr/>
        </p:nvSpPr>
        <p:spPr>
          <a:xfrm>
            <a:off x="152400" y="180000"/>
            <a:ext cx="88392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3200" b="1" dirty="0" smtClean="0">
                <a:solidFill>
                  <a:srgbClr val="C00000"/>
                </a:solidFill>
                <a:latin typeface="Arial" panose="020B0604020202020204" pitchFamily="34" charset="0"/>
                <a:cs typeface="Arial" panose="020B0604020202020204" pitchFamily="34" charset="0"/>
              </a:rPr>
              <a:t>Skew T/log P Diagram</a:t>
            </a:r>
            <a:endParaRPr kumimoji="0" lang="en-CA"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mn-cs"/>
              </a:rPr>
              <a:t>WFBS S491 2022</a:t>
            </a:r>
            <a:endParaRPr kumimoji="0" lang="en-US" altLang="en-US" sz="1600" b="1" i="0" u="none" strike="noStrike" kern="1200" cap="none" spc="0" normalizeH="0" baseline="0" noProof="0" dirty="0">
              <a:ln>
                <a:noFill/>
              </a:ln>
              <a:solidFill>
                <a:srgbClr val="0066CC"/>
              </a:solidFill>
              <a:effectLst/>
              <a:uLnTx/>
              <a:uFillTx/>
              <a:latin typeface="Times New Roman" panose="02020603050405020304" pitchFamily="18" charset="0"/>
              <a:ea typeface="+mn-ea"/>
              <a:cs typeface="+mn-cs"/>
            </a:endParaRPr>
          </a:p>
        </p:txBody>
      </p:sp>
      <p:cxnSp>
        <p:nvCxnSpPr>
          <p:cNvPr id="12" name="Straight Connector 11"/>
          <p:cNvCxnSpPr/>
          <p:nvPr/>
        </p:nvCxnSpPr>
        <p:spPr bwMode="auto">
          <a:xfrm>
            <a:off x="3276600" y="4648200"/>
            <a:ext cx="3744000" cy="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4618299" y="3904785"/>
            <a:ext cx="1828800" cy="1881240"/>
          </a:xfrm>
          <a:prstGeom prst="line">
            <a:avLst/>
          </a:prstGeom>
          <a:solidFill>
            <a:schemeClr val="accent1"/>
          </a:solidFill>
          <a:ln w="508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5083216" y="3904027"/>
            <a:ext cx="1165184" cy="1914606"/>
          </a:xfrm>
          <a:prstGeom prst="line">
            <a:avLst/>
          </a:prstGeom>
          <a:solidFill>
            <a:schemeClr val="accent1"/>
          </a:solidFill>
          <a:ln w="50800" cap="flat" cmpd="sng" algn="ctr">
            <a:solidFill>
              <a:srgbClr val="CC66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reeform 24"/>
          <p:cNvSpPr/>
          <p:nvPr/>
        </p:nvSpPr>
        <p:spPr bwMode="auto">
          <a:xfrm>
            <a:off x="4267200" y="2689997"/>
            <a:ext cx="1607033" cy="3089918"/>
          </a:xfrm>
          <a:custGeom>
            <a:avLst/>
            <a:gdLst>
              <a:gd name="connsiteX0" fmla="*/ 3183038 w 3183038"/>
              <a:gd name="connsiteY0" fmla="*/ 2581155 h 2581155"/>
              <a:gd name="connsiteX1" fmla="*/ 0 w 3183038"/>
              <a:gd name="connsiteY1" fmla="*/ 0 h 2581155"/>
              <a:gd name="connsiteX2" fmla="*/ 0 w 3183038"/>
              <a:gd name="connsiteY2" fmla="*/ 0 h 2581155"/>
              <a:gd name="connsiteX0" fmla="*/ 3183038 w 3183038"/>
              <a:gd name="connsiteY0" fmla="*/ 2581155 h 2581155"/>
              <a:gd name="connsiteX1" fmla="*/ 1122744 w 3183038"/>
              <a:gd name="connsiteY1" fmla="*/ 925975 h 2581155"/>
              <a:gd name="connsiteX2" fmla="*/ 0 w 3183038"/>
              <a:gd name="connsiteY2" fmla="*/ 0 h 2581155"/>
              <a:gd name="connsiteX3" fmla="*/ 0 w 3183038"/>
              <a:gd name="connsiteY3"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0 w 3183038"/>
              <a:gd name="connsiteY3" fmla="*/ 0 h 2581155"/>
              <a:gd name="connsiteX4" fmla="*/ 0 w 3183038"/>
              <a:gd name="connsiteY4"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713053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678328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215341 w 3183038"/>
              <a:gd name="connsiteY3" fmla="*/ 902826 h 2581155"/>
              <a:gd name="connsiteX4" fmla="*/ 544010 w 3183038"/>
              <a:gd name="connsiteY4" fmla="*/ 439838 h 2581155"/>
              <a:gd name="connsiteX5" fmla="*/ 0 w 3183038"/>
              <a:gd name="connsiteY5" fmla="*/ 0 h 2581155"/>
              <a:gd name="connsiteX6" fmla="*/ 0 w 3183038"/>
              <a:gd name="connsiteY6"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972273 w 3183038"/>
              <a:gd name="connsiteY5" fmla="*/ 150471 h 2581155"/>
              <a:gd name="connsiteX6" fmla="*/ 0 w 3183038"/>
              <a:gd name="connsiteY6" fmla="*/ 0 h 2581155"/>
              <a:gd name="connsiteX7" fmla="*/ 0 w 3183038"/>
              <a:gd name="connsiteY7" fmla="*/ 0 h 2581155"/>
              <a:gd name="connsiteX0" fmla="*/ 3193039 w 3193039"/>
              <a:gd name="connsiteY0" fmla="*/ 2696901 h 2696901"/>
              <a:gd name="connsiteX1" fmla="*/ 2776351 w 3193039"/>
              <a:gd name="connsiteY1" fmla="*/ 2199186 h 2696901"/>
              <a:gd name="connsiteX2" fmla="*/ 2371236 w 3193039"/>
              <a:gd name="connsiteY2" fmla="*/ 1608879 h 2696901"/>
              <a:gd name="connsiteX3" fmla="*/ 1931399 w 3193039"/>
              <a:gd name="connsiteY3" fmla="*/ 1134315 h 2696901"/>
              <a:gd name="connsiteX4" fmla="*/ 1503134 w 3193039"/>
              <a:gd name="connsiteY4" fmla="*/ 706056 h 2696901"/>
              <a:gd name="connsiteX5" fmla="*/ 982274 w 3193039"/>
              <a:gd name="connsiteY5" fmla="*/ 266217 h 2696901"/>
              <a:gd name="connsiteX6" fmla="*/ 10001 w 3193039"/>
              <a:gd name="connsiteY6" fmla="*/ 115746 h 2696901"/>
              <a:gd name="connsiteX7" fmla="*/ 507713 w 3193039"/>
              <a:gd name="connsiteY7" fmla="*/ 0 h 2696901"/>
              <a:gd name="connsiteX0" fmla="*/ 2685326 w 2685326"/>
              <a:gd name="connsiteY0" fmla="*/ 2696901 h 2696901"/>
              <a:gd name="connsiteX1" fmla="*/ 2268638 w 2685326"/>
              <a:gd name="connsiteY1" fmla="*/ 2199186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2685326 w 2685326"/>
              <a:gd name="connsiteY0" fmla="*/ 2696901 h 2696901"/>
              <a:gd name="connsiteX1" fmla="*/ 2291788 w 2685326"/>
              <a:gd name="connsiteY1" fmla="*/ 2164462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1064871 w 2291788"/>
              <a:gd name="connsiteY0" fmla="*/ 2974694 h 2974694"/>
              <a:gd name="connsiteX1" fmla="*/ 2291788 w 2291788"/>
              <a:gd name="connsiteY1" fmla="*/ 2164462 h 2974694"/>
              <a:gd name="connsiteX2" fmla="*/ 1863523 w 2291788"/>
              <a:gd name="connsiteY2" fmla="*/ 1608879 h 2974694"/>
              <a:gd name="connsiteX3" fmla="*/ 1423686 w 2291788"/>
              <a:gd name="connsiteY3" fmla="*/ 1134315 h 2974694"/>
              <a:gd name="connsiteX4" fmla="*/ 995421 w 2291788"/>
              <a:gd name="connsiteY4" fmla="*/ 706056 h 2974694"/>
              <a:gd name="connsiteX5" fmla="*/ 474561 w 2291788"/>
              <a:gd name="connsiteY5" fmla="*/ 266217 h 2974694"/>
              <a:gd name="connsiteX6" fmla="*/ 0 w 2291788"/>
              <a:gd name="connsiteY6" fmla="*/ 0 h 2974694"/>
              <a:gd name="connsiteX0" fmla="*/ 1064871 w 1863523"/>
              <a:gd name="connsiteY0" fmla="*/ 2974694 h 2974694"/>
              <a:gd name="connsiteX1" fmla="*/ 972274 w 1863523"/>
              <a:gd name="connsiteY1" fmla="*/ 2407530 h 2974694"/>
              <a:gd name="connsiteX2" fmla="*/ 1863523 w 1863523"/>
              <a:gd name="connsiteY2" fmla="*/ 1608879 h 2974694"/>
              <a:gd name="connsiteX3" fmla="*/ 1423686 w 1863523"/>
              <a:gd name="connsiteY3" fmla="*/ 1134315 h 2974694"/>
              <a:gd name="connsiteX4" fmla="*/ 995421 w 1863523"/>
              <a:gd name="connsiteY4" fmla="*/ 706056 h 2974694"/>
              <a:gd name="connsiteX5" fmla="*/ 474561 w 1863523"/>
              <a:gd name="connsiteY5" fmla="*/ 266217 h 2974694"/>
              <a:gd name="connsiteX6" fmla="*/ 0 w 1863523"/>
              <a:gd name="connsiteY6" fmla="*/ 0 h 2974694"/>
              <a:gd name="connsiteX0" fmla="*/ 1064871 w 1423686"/>
              <a:gd name="connsiteY0" fmla="*/ 2974694 h 2974694"/>
              <a:gd name="connsiteX1" fmla="*/ 972274 w 1423686"/>
              <a:gd name="connsiteY1" fmla="*/ 2407530 h 2974694"/>
              <a:gd name="connsiteX2" fmla="*/ 798652 w 1423686"/>
              <a:gd name="connsiteY2" fmla="*/ 1898246 h 2974694"/>
              <a:gd name="connsiteX3" fmla="*/ 1423686 w 1423686"/>
              <a:gd name="connsiteY3" fmla="*/ 1134315 h 2974694"/>
              <a:gd name="connsiteX4" fmla="*/ 995421 w 1423686"/>
              <a:gd name="connsiteY4" fmla="*/ 706056 h 2974694"/>
              <a:gd name="connsiteX5" fmla="*/ 474561 w 1423686"/>
              <a:gd name="connsiteY5" fmla="*/ 266217 h 2974694"/>
              <a:gd name="connsiteX6" fmla="*/ 0 w 1423686"/>
              <a:gd name="connsiteY6" fmla="*/ 0 h 2974694"/>
              <a:gd name="connsiteX0" fmla="*/ 1064871 w 1064871"/>
              <a:gd name="connsiteY0" fmla="*/ 2974694 h 2974694"/>
              <a:gd name="connsiteX1" fmla="*/ 972274 w 1064871"/>
              <a:gd name="connsiteY1" fmla="*/ 2407530 h 2974694"/>
              <a:gd name="connsiteX2" fmla="*/ 798652 w 1064871"/>
              <a:gd name="connsiteY2" fmla="*/ 1898246 h 2974694"/>
              <a:gd name="connsiteX3" fmla="*/ 439838 w 1064871"/>
              <a:gd name="connsiteY3" fmla="*/ 1412107 h 2974694"/>
              <a:gd name="connsiteX4" fmla="*/ 995421 w 1064871"/>
              <a:gd name="connsiteY4" fmla="*/ 706056 h 2974694"/>
              <a:gd name="connsiteX5" fmla="*/ 474561 w 1064871"/>
              <a:gd name="connsiteY5" fmla="*/ 266217 h 2974694"/>
              <a:gd name="connsiteX6" fmla="*/ 0 w 1064871"/>
              <a:gd name="connsiteY6" fmla="*/ 0 h 2974694"/>
              <a:gd name="connsiteX0" fmla="*/ 1064871 w 1064871"/>
              <a:gd name="connsiteY0" fmla="*/ 2974694 h 2974694"/>
              <a:gd name="connsiteX1" fmla="*/ 972274 w 1064871"/>
              <a:gd name="connsiteY1" fmla="*/ 2407530 h 2974694"/>
              <a:gd name="connsiteX2" fmla="*/ 798652 w 1064871"/>
              <a:gd name="connsiteY2" fmla="*/ 1898246 h 2974694"/>
              <a:gd name="connsiteX3" fmla="*/ 439838 w 1064871"/>
              <a:gd name="connsiteY3" fmla="*/ 1412107 h 2974694"/>
              <a:gd name="connsiteX4" fmla="*/ 115745 w 1064871"/>
              <a:gd name="connsiteY4" fmla="*/ 879676 h 2974694"/>
              <a:gd name="connsiteX5" fmla="*/ 474561 w 1064871"/>
              <a:gd name="connsiteY5" fmla="*/ 266217 h 2974694"/>
              <a:gd name="connsiteX6" fmla="*/ 0 w 1064871"/>
              <a:gd name="connsiteY6" fmla="*/ 0 h 2974694"/>
              <a:gd name="connsiteX0" fmla="*/ 1191684 w 1191684"/>
              <a:gd name="connsiteY0" fmla="*/ 2974694 h 2974694"/>
              <a:gd name="connsiteX1" fmla="*/ 1099087 w 1191684"/>
              <a:gd name="connsiteY1" fmla="*/ 2407530 h 2974694"/>
              <a:gd name="connsiteX2" fmla="*/ 925465 w 1191684"/>
              <a:gd name="connsiteY2" fmla="*/ 1898246 h 2974694"/>
              <a:gd name="connsiteX3" fmla="*/ 566651 w 1191684"/>
              <a:gd name="connsiteY3" fmla="*/ 1412107 h 2974694"/>
              <a:gd name="connsiteX4" fmla="*/ 242558 w 1191684"/>
              <a:gd name="connsiteY4" fmla="*/ 879676 h 2974694"/>
              <a:gd name="connsiteX5" fmla="*/ 45789 w 1191684"/>
              <a:gd name="connsiteY5" fmla="*/ 590308 h 2974694"/>
              <a:gd name="connsiteX6" fmla="*/ 126813 w 1191684"/>
              <a:gd name="connsiteY6" fmla="*/ 0 h 2974694"/>
              <a:gd name="connsiteX0" fmla="*/ 1562583 w 1562583"/>
              <a:gd name="connsiteY0" fmla="*/ 2997843 h 2997843"/>
              <a:gd name="connsiteX1" fmla="*/ 1469986 w 1562583"/>
              <a:gd name="connsiteY1" fmla="*/ 2430679 h 2997843"/>
              <a:gd name="connsiteX2" fmla="*/ 1296364 w 1562583"/>
              <a:gd name="connsiteY2" fmla="*/ 1921395 h 2997843"/>
              <a:gd name="connsiteX3" fmla="*/ 937550 w 1562583"/>
              <a:gd name="connsiteY3" fmla="*/ 1435256 h 2997843"/>
              <a:gd name="connsiteX4" fmla="*/ 613457 w 1562583"/>
              <a:gd name="connsiteY4" fmla="*/ 902825 h 2997843"/>
              <a:gd name="connsiteX5" fmla="*/ 416688 w 1562583"/>
              <a:gd name="connsiteY5" fmla="*/ 613457 h 2997843"/>
              <a:gd name="connsiteX6" fmla="*/ 0 w 1562583"/>
              <a:gd name="connsiteY6" fmla="*/ 0 h 2997843"/>
              <a:gd name="connsiteX0" fmla="*/ 1559408 w 1559408"/>
              <a:gd name="connsiteY0" fmla="*/ 3039118 h 3039118"/>
              <a:gd name="connsiteX1" fmla="*/ 1466811 w 1559408"/>
              <a:gd name="connsiteY1" fmla="*/ 2471954 h 3039118"/>
              <a:gd name="connsiteX2" fmla="*/ 1293189 w 1559408"/>
              <a:gd name="connsiteY2" fmla="*/ 1962670 h 3039118"/>
              <a:gd name="connsiteX3" fmla="*/ 934375 w 1559408"/>
              <a:gd name="connsiteY3" fmla="*/ 1476531 h 3039118"/>
              <a:gd name="connsiteX4" fmla="*/ 610282 w 1559408"/>
              <a:gd name="connsiteY4" fmla="*/ 944100 h 3039118"/>
              <a:gd name="connsiteX5" fmla="*/ 413513 w 1559408"/>
              <a:gd name="connsiteY5" fmla="*/ 654732 h 3039118"/>
              <a:gd name="connsiteX6" fmla="*/ 0 w 1559408"/>
              <a:gd name="connsiteY6" fmla="*/ 0 h 3039118"/>
              <a:gd name="connsiteX0" fmla="*/ 1559408 w 1559408"/>
              <a:gd name="connsiteY0" fmla="*/ 3039118 h 3039118"/>
              <a:gd name="connsiteX1" fmla="*/ 1466811 w 1559408"/>
              <a:gd name="connsiteY1" fmla="*/ 2471954 h 3039118"/>
              <a:gd name="connsiteX2" fmla="*/ 1293189 w 1559408"/>
              <a:gd name="connsiteY2" fmla="*/ 1962670 h 3039118"/>
              <a:gd name="connsiteX3" fmla="*/ 934375 w 1559408"/>
              <a:gd name="connsiteY3" fmla="*/ 1476531 h 3039118"/>
              <a:gd name="connsiteX4" fmla="*/ 610282 w 1559408"/>
              <a:gd name="connsiteY4" fmla="*/ 944100 h 3039118"/>
              <a:gd name="connsiteX5" fmla="*/ 324613 w 1559408"/>
              <a:gd name="connsiteY5" fmla="*/ 540432 h 3039118"/>
              <a:gd name="connsiteX6" fmla="*/ 0 w 1559408"/>
              <a:gd name="connsiteY6" fmla="*/ 0 h 3039118"/>
              <a:gd name="connsiteX0" fmla="*/ 1559408 w 1559408"/>
              <a:gd name="connsiteY0" fmla="*/ 3039118 h 3039118"/>
              <a:gd name="connsiteX1" fmla="*/ 1466811 w 1559408"/>
              <a:gd name="connsiteY1" fmla="*/ 2471954 h 3039118"/>
              <a:gd name="connsiteX2" fmla="*/ 1293189 w 1559408"/>
              <a:gd name="connsiteY2" fmla="*/ 1962670 h 3039118"/>
              <a:gd name="connsiteX3" fmla="*/ 934375 w 1559408"/>
              <a:gd name="connsiteY3" fmla="*/ 1476531 h 3039118"/>
              <a:gd name="connsiteX4" fmla="*/ 591232 w 1559408"/>
              <a:gd name="connsiteY4" fmla="*/ 953625 h 3039118"/>
              <a:gd name="connsiteX5" fmla="*/ 324613 w 1559408"/>
              <a:gd name="connsiteY5" fmla="*/ 540432 h 3039118"/>
              <a:gd name="connsiteX6" fmla="*/ 0 w 1559408"/>
              <a:gd name="connsiteY6" fmla="*/ 0 h 3039118"/>
              <a:gd name="connsiteX0" fmla="*/ 1559408 w 1559408"/>
              <a:gd name="connsiteY0" fmla="*/ 3039118 h 3039118"/>
              <a:gd name="connsiteX1" fmla="*/ 1466811 w 1559408"/>
              <a:gd name="connsiteY1" fmla="*/ 2471954 h 3039118"/>
              <a:gd name="connsiteX2" fmla="*/ 1293189 w 1559408"/>
              <a:gd name="connsiteY2" fmla="*/ 1962670 h 3039118"/>
              <a:gd name="connsiteX3" fmla="*/ 934375 w 1559408"/>
              <a:gd name="connsiteY3" fmla="*/ 1476531 h 3039118"/>
              <a:gd name="connsiteX4" fmla="*/ 591232 w 1559408"/>
              <a:gd name="connsiteY4" fmla="*/ 953625 h 3039118"/>
              <a:gd name="connsiteX5" fmla="*/ 324613 w 1559408"/>
              <a:gd name="connsiteY5" fmla="*/ 546782 h 3039118"/>
              <a:gd name="connsiteX6" fmla="*/ 0 w 1559408"/>
              <a:gd name="connsiteY6" fmla="*/ 0 h 3039118"/>
              <a:gd name="connsiteX0" fmla="*/ 1559408 w 1559408"/>
              <a:gd name="connsiteY0" fmla="*/ 3039118 h 3039118"/>
              <a:gd name="connsiteX1" fmla="*/ 1466811 w 1559408"/>
              <a:gd name="connsiteY1" fmla="*/ 2471954 h 3039118"/>
              <a:gd name="connsiteX2" fmla="*/ 1293189 w 1559408"/>
              <a:gd name="connsiteY2" fmla="*/ 1962670 h 3039118"/>
              <a:gd name="connsiteX3" fmla="*/ 985175 w 1559408"/>
              <a:gd name="connsiteY3" fmla="*/ 1476531 h 3039118"/>
              <a:gd name="connsiteX4" fmla="*/ 591232 w 1559408"/>
              <a:gd name="connsiteY4" fmla="*/ 953625 h 3039118"/>
              <a:gd name="connsiteX5" fmla="*/ 324613 w 1559408"/>
              <a:gd name="connsiteY5" fmla="*/ 546782 h 3039118"/>
              <a:gd name="connsiteX6" fmla="*/ 0 w 1559408"/>
              <a:gd name="connsiteY6" fmla="*/ 0 h 3039118"/>
              <a:gd name="connsiteX0" fmla="*/ 1559408 w 1559408"/>
              <a:gd name="connsiteY0" fmla="*/ 3039118 h 3039118"/>
              <a:gd name="connsiteX1" fmla="*/ 1473161 w 1559408"/>
              <a:gd name="connsiteY1" fmla="*/ 2471954 h 3039118"/>
              <a:gd name="connsiteX2" fmla="*/ 1293189 w 1559408"/>
              <a:gd name="connsiteY2" fmla="*/ 1962670 h 3039118"/>
              <a:gd name="connsiteX3" fmla="*/ 985175 w 1559408"/>
              <a:gd name="connsiteY3" fmla="*/ 1476531 h 3039118"/>
              <a:gd name="connsiteX4" fmla="*/ 591232 w 1559408"/>
              <a:gd name="connsiteY4" fmla="*/ 953625 h 3039118"/>
              <a:gd name="connsiteX5" fmla="*/ 324613 w 1559408"/>
              <a:gd name="connsiteY5" fmla="*/ 546782 h 3039118"/>
              <a:gd name="connsiteX6" fmla="*/ 0 w 1559408"/>
              <a:gd name="connsiteY6" fmla="*/ 0 h 3039118"/>
              <a:gd name="connsiteX0" fmla="*/ 1607033 w 1607033"/>
              <a:gd name="connsiteY0" fmla="*/ 3089918 h 3089918"/>
              <a:gd name="connsiteX1" fmla="*/ 1473161 w 1607033"/>
              <a:gd name="connsiteY1" fmla="*/ 2471954 h 3089918"/>
              <a:gd name="connsiteX2" fmla="*/ 1293189 w 1607033"/>
              <a:gd name="connsiteY2" fmla="*/ 1962670 h 3089918"/>
              <a:gd name="connsiteX3" fmla="*/ 985175 w 1607033"/>
              <a:gd name="connsiteY3" fmla="*/ 1476531 h 3089918"/>
              <a:gd name="connsiteX4" fmla="*/ 591232 w 1607033"/>
              <a:gd name="connsiteY4" fmla="*/ 953625 h 3089918"/>
              <a:gd name="connsiteX5" fmla="*/ 324613 w 1607033"/>
              <a:gd name="connsiteY5" fmla="*/ 546782 h 3089918"/>
              <a:gd name="connsiteX6" fmla="*/ 0 w 1607033"/>
              <a:gd name="connsiteY6" fmla="*/ 0 h 308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033" h="3089918">
                <a:moveTo>
                  <a:pt x="1607033" y="3089918"/>
                </a:moveTo>
                <a:lnTo>
                  <a:pt x="1473161" y="2471954"/>
                </a:lnTo>
                <a:lnTo>
                  <a:pt x="1293189" y="1962670"/>
                </a:lnTo>
                <a:lnTo>
                  <a:pt x="985175" y="1476531"/>
                </a:lnTo>
                <a:lnTo>
                  <a:pt x="591232" y="953625"/>
                </a:lnTo>
                <a:lnTo>
                  <a:pt x="324613" y="546782"/>
                </a:lnTo>
                <a:cubicBezTo>
                  <a:pt x="158710" y="429106"/>
                  <a:pt x="98867" y="55462"/>
                  <a:pt x="0" y="0"/>
                </a:cubicBezTo>
              </a:path>
            </a:pathLst>
          </a:custGeom>
          <a:noFill/>
          <a:ln w="50800" cap="flat" cmpd="sng" algn="ctr">
            <a:solidFill>
              <a:srgbClr val="00B0F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20" name="Freeform 19"/>
          <p:cNvSpPr/>
          <p:nvPr/>
        </p:nvSpPr>
        <p:spPr bwMode="auto">
          <a:xfrm>
            <a:off x="3657600" y="3514247"/>
            <a:ext cx="1900097" cy="2272536"/>
          </a:xfrm>
          <a:custGeom>
            <a:avLst/>
            <a:gdLst>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428263 w 1979271"/>
              <a:gd name="connsiteY32" fmla="*/ 451412 h 2361235"/>
              <a:gd name="connsiteX33" fmla="*/ 358815 w 1979271"/>
              <a:gd name="connsiteY33" fmla="*/ 428263 h 2361235"/>
              <a:gd name="connsiteX34" fmla="*/ 324091 w 1979271"/>
              <a:gd name="connsiteY34" fmla="*/ 393539 h 2361235"/>
              <a:gd name="connsiteX35" fmla="*/ 312517 w 1979271"/>
              <a:gd name="connsiteY35" fmla="*/ 358815 h 2361235"/>
              <a:gd name="connsiteX36" fmla="*/ 243068 w 1979271"/>
              <a:gd name="connsiteY36" fmla="*/ 300941 h 2361235"/>
              <a:gd name="connsiteX37" fmla="*/ 208344 w 1979271"/>
              <a:gd name="connsiteY37" fmla="*/ 289367 h 2361235"/>
              <a:gd name="connsiteX38" fmla="*/ 115747 w 1979271"/>
              <a:gd name="connsiteY38" fmla="*/ 185195 h 2361235"/>
              <a:gd name="connsiteX39" fmla="*/ 115747 w 1979271"/>
              <a:gd name="connsiteY39" fmla="*/ 185195 h 2361235"/>
              <a:gd name="connsiteX40" fmla="*/ 46299 w 1979271"/>
              <a:gd name="connsiteY40" fmla="*/ 104172 h 2361235"/>
              <a:gd name="connsiteX41" fmla="*/ 34724 w 1979271"/>
              <a:gd name="connsiteY41" fmla="*/ 34724 h 2361235"/>
              <a:gd name="connsiteX42" fmla="*/ 0 w 1979271"/>
              <a:gd name="connsiteY42"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428263 w 1979271"/>
              <a:gd name="connsiteY32" fmla="*/ 451412 h 2361235"/>
              <a:gd name="connsiteX33" fmla="*/ 358815 w 1979271"/>
              <a:gd name="connsiteY33" fmla="*/ 428263 h 2361235"/>
              <a:gd name="connsiteX34" fmla="*/ 324091 w 1979271"/>
              <a:gd name="connsiteY34" fmla="*/ 393539 h 2361235"/>
              <a:gd name="connsiteX35" fmla="*/ 312517 w 1979271"/>
              <a:gd name="connsiteY35" fmla="*/ 358815 h 2361235"/>
              <a:gd name="connsiteX36" fmla="*/ 208344 w 1979271"/>
              <a:gd name="connsiteY36" fmla="*/ 289367 h 2361235"/>
              <a:gd name="connsiteX37" fmla="*/ 115747 w 1979271"/>
              <a:gd name="connsiteY37" fmla="*/ 185195 h 2361235"/>
              <a:gd name="connsiteX38" fmla="*/ 115747 w 1979271"/>
              <a:gd name="connsiteY38" fmla="*/ 185195 h 2361235"/>
              <a:gd name="connsiteX39" fmla="*/ 46299 w 1979271"/>
              <a:gd name="connsiteY39" fmla="*/ 104172 h 2361235"/>
              <a:gd name="connsiteX40" fmla="*/ 34724 w 1979271"/>
              <a:gd name="connsiteY40" fmla="*/ 34724 h 2361235"/>
              <a:gd name="connsiteX41" fmla="*/ 0 w 1979271"/>
              <a:gd name="connsiteY41"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428263 w 1979271"/>
              <a:gd name="connsiteY32" fmla="*/ 451412 h 2361235"/>
              <a:gd name="connsiteX33" fmla="*/ 358815 w 1979271"/>
              <a:gd name="connsiteY33" fmla="*/ 428263 h 2361235"/>
              <a:gd name="connsiteX34" fmla="*/ 324091 w 1979271"/>
              <a:gd name="connsiteY34" fmla="*/ 393539 h 2361235"/>
              <a:gd name="connsiteX35" fmla="*/ 220442 w 1979271"/>
              <a:gd name="connsiteY35" fmla="*/ 406440 h 2361235"/>
              <a:gd name="connsiteX36" fmla="*/ 208344 w 1979271"/>
              <a:gd name="connsiteY36" fmla="*/ 289367 h 2361235"/>
              <a:gd name="connsiteX37" fmla="*/ 115747 w 1979271"/>
              <a:gd name="connsiteY37" fmla="*/ 185195 h 2361235"/>
              <a:gd name="connsiteX38" fmla="*/ 115747 w 1979271"/>
              <a:gd name="connsiteY38" fmla="*/ 185195 h 2361235"/>
              <a:gd name="connsiteX39" fmla="*/ 46299 w 1979271"/>
              <a:gd name="connsiteY39" fmla="*/ 104172 h 2361235"/>
              <a:gd name="connsiteX40" fmla="*/ 34724 w 1979271"/>
              <a:gd name="connsiteY40" fmla="*/ 34724 h 2361235"/>
              <a:gd name="connsiteX41" fmla="*/ 0 w 1979271"/>
              <a:gd name="connsiteY41"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428263 w 1979271"/>
              <a:gd name="connsiteY32" fmla="*/ 451412 h 2361235"/>
              <a:gd name="connsiteX33" fmla="*/ 358815 w 1979271"/>
              <a:gd name="connsiteY33" fmla="*/ 428263 h 2361235"/>
              <a:gd name="connsiteX34" fmla="*/ 279641 w 1979271"/>
              <a:gd name="connsiteY34" fmla="*/ 514189 h 2361235"/>
              <a:gd name="connsiteX35" fmla="*/ 220442 w 1979271"/>
              <a:gd name="connsiteY35" fmla="*/ 406440 h 2361235"/>
              <a:gd name="connsiteX36" fmla="*/ 208344 w 1979271"/>
              <a:gd name="connsiteY36" fmla="*/ 289367 h 2361235"/>
              <a:gd name="connsiteX37" fmla="*/ 115747 w 1979271"/>
              <a:gd name="connsiteY37" fmla="*/ 185195 h 2361235"/>
              <a:gd name="connsiteX38" fmla="*/ 115747 w 1979271"/>
              <a:gd name="connsiteY38" fmla="*/ 185195 h 2361235"/>
              <a:gd name="connsiteX39" fmla="*/ 46299 w 1979271"/>
              <a:gd name="connsiteY39" fmla="*/ 104172 h 2361235"/>
              <a:gd name="connsiteX40" fmla="*/ 34724 w 1979271"/>
              <a:gd name="connsiteY40" fmla="*/ 34724 h 2361235"/>
              <a:gd name="connsiteX41" fmla="*/ 0 w 1979271"/>
              <a:gd name="connsiteY41"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428263 w 1979271"/>
              <a:gd name="connsiteY32" fmla="*/ 451412 h 2361235"/>
              <a:gd name="connsiteX33" fmla="*/ 358815 w 1979271"/>
              <a:gd name="connsiteY33" fmla="*/ 428263 h 2361235"/>
              <a:gd name="connsiteX34" fmla="*/ 279641 w 1979271"/>
              <a:gd name="connsiteY34" fmla="*/ 514189 h 2361235"/>
              <a:gd name="connsiteX35" fmla="*/ 220442 w 1979271"/>
              <a:gd name="connsiteY35" fmla="*/ 406440 h 2361235"/>
              <a:gd name="connsiteX36" fmla="*/ 160719 w 1979271"/>
              <a:gd name="connsiteY36" fmla="*/ 324292 h 2361235"/>
              <a:gd name="connsiteX37" fmla="*/ 115747 w 1979271"/>
              <a:gd name="connsiteY37" fmla="*/ 185195 h 2361235"/>
              <a:gd name="connsiteX38" fmla="*/ 115747 w 1979271"/>
              <a:gd name="connsiteY38" fmla="*/ 185195 h 2361235"/>
              <a:gd name="connsiteX39" fmla="*/ 46299 w 1979271"/>
              <a:gd name="connsiteY39" fmla="*/ 104172 h 2361235"/>
              <a:gd name="connsiteX40" fmla="*/ 34724 w 1979271"/>
              <a:gd name="connsiteY40" fmla="*/ 34724 h 2361235"/>
              <a:gd name="connsiteX41" fmla="*/ 0 w 1979271"/>
              <a:gd name="connsiteY41"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428263 w 1979271"/>
              <a:gd name="connsiteY32" fmla="*/ 451412 h 2361235"/>
              <a:gd name="connsiteX33" fmla="*/ 279641 w 1979271"/>
              <a:gd name="connsiteY33" fmla="*/ 514189 h 2361235"/>
              <a:gd name="connsiteX34" fmla="*/ 220442 w 1979271"/>
              <a:gd name="connsiteY34" fmla="*/ 406440 h 2361235"/>
              <a:gd name="connsiteX35" fmla="*/ 160719 w 1979271"/>
              <a:gd name="connsiteY35" fmla="*/ 324292 h 2361235"/>
              <a:gd name="connsiteX36" fmla="*/ 115747 w 1979271"/>
              <a:gd name="connsiteY36" fmla="*/ 185195 h 2361235"/>
              <a:gd name="connsiteX37" fmla="*/ 115747 w 1979271"/>
              <a:gd name="connsiteY37" fmla="*/ 185195 h 2361235"/>
              <a:gd name="connsiteX38" fmla="*/ 46299 w 1979271"/>
              <a:gd name="connsiteY38" fmla="*/ 104172 h 2361235"/>
              <a:gd name="connsiteX39" fmla="*/ 34724 w 1979271"/>
              <a:gd name="connsiteY39" fmla="*/ 34724 h 2361235"/>
              <a:gd name="connsiteX40" fmla="*/ 0 w 1979271"/>
              <a:gd name="connsiteY40"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439838 w 1979271"/>
              <a:gd name="connsiteY31" fmla="*/ 497711 h 2361235"/>
              <a:gd name="connsiteX32" fmla="*/ 279641 w 1979271"/>
              <a:gd name="connsiteY32" fmla="*/ 514189 h 2361235"/>
              <a:gd name="connsiteX33" fmla="*/ 220442 w 1979271"/>
              <a:gd name="connsiteY33" fmla="*/ 406440 h 2361235"/>
              <a:gd name="connsiteX34" fmla="*/ 160719 w 1979271"/>
              <a:gd name="connsiteY34" fmla="*/ 324292 h 2361235"/>
              <a:gd name="connsiteX35" fmla="*/ 115747 w 1979271"/>
              <a:gd name="connsiteY35" fmla="*/ 185195 h 2361235"/>
              <a:gd name="connsiteX36" fmla="*/ 115747 w 1979271"/>
              <a:gd name="connsiteY36" fmla="*/ 185195 h 2361235"/>
              <a:gd name="connsiteX37" fmla="*/ 46299 w 1979271"/>
              <a:gd name="connsiteY37" fmla="*/ 104172 h 2361235"/>
              <a:gd name="connsiteX38" fmla="*/ 34724 w 1979271"/>
              <a:gd name="connsiteY38" fmla="*/ 34724 h 2361235"/>
              <a:gd name="connsiteX39" fmla="*/ 0 w 1979271"/>
              <a:gd name="connsiteY39"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486137 w 1979271"/>
              <a:gd name="connsiteY30" fmla="*/ 532435 h 2361235"/>
              <a:gd name="connsiteX31" fmla="*/ 279641 w 1979271"/>
              <a:gd name="connsiteY31" fmla="*/ 514189 h 2361235"/>
              <a:gd name="connsiteX32" fmla="*/ 220442 w 1979271"/>
              <a:gd name="connsiteY32" fmla="*/ 406440 h 2361235"/>
              <a:gd name="connsiteX33" fmla="*/ 160719 w 1979271"/>
              <a:gd name="connsiteY33" fmla="*/ 324292 h 2361235"/>
              <a:gd name="connsiteX34" fmla="*/ 115747 w 1979271"/>
              <a:gd name="connsiteY34" fmla="*/ 185195 h 2361235"/>
              <a:gd name="connsiteX35" fmla="*/ 115747 w 1979271"/>
              <a:gd name="connsiteY35" fmla="*/ 185195 h 2361235"/>
              <a:gd name="connsiteX36" fmla="*/ 46299 w 1979271"/>
              <a:gd name="connsiteY36" fmla="*/ 104172 h 2361235"/>
              <a:gd name="connsiteX37" fmla="*/ 34724 w 1979271"/>
              <a:gd name="connsiteY37" fmla="*/ 34724 h 2361235"/>
              <a:gd name="connsiteX38" fmla="*/ 0 w 1979271"/>
              <a:gd name="connsiteY38"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520861 w 1979271"/>
              <a:gd name="connsiteY29" fmla="*/ 601883 h 2361235"/>
              <a:gd name="connsiteX30" fmla="*/ 362312 w 1979271"/>
              <a:gd name="connsiteY30" fmla="*/ 624510 h 2361235"/>
              <a:gd name="connsiteX31" fmla="*/ 279641 w 1979271"/>
              <a:gd name="connsiteY31" fmla="*/ 514189 h 2361235"/>
              <a:gd name="connsiteX32" fmla="*/ 220442 w 1979271"/>
              <a:gd name="connsiteY32" fmla="*/ 406440 h 2361235"/>
              <a:gd name="connsiteX33" fmla="*/ 160719 w 1979271"/>
              <a:gd name="connsiteY33" fmla="*/ 324292 h 2361235"/>
              <a:gd name="connsiteX34" fmla="*/ 115747 w 1979271"/>
              <a:gd name="connsiteY34" fmla="*/ 185195 h 2361235"/>
              <a:gd name="connsiteX35" fmla="*/ 115747 w 1979271"/>
              <a:gd name="connsiteY35" fmla="*/ 185195 h 2361235"/>
              <a:gd name="connsiteX36" fmla="*/ 46299 w 1979271"/>
              <a:gd name="connsiteY36" fmla="*/ 104172 h 2361235"/>
              <a:gd name="connsiteX37" fmla="*/ 34724 w 1979271"/>
              <a:gd name="connsiteY37" fmla="*/ 34724 h 2361235"/>
              <a:gd name="connsiteX38" fmla="*/ 0 w 1979271"/>
              <a:gd name="connsiteY38"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44010 w 1979271"/>
              <a:gd name="connsiteY28" fmla="*/ 636607 h 2361235"/>
              <a:gd name="connsiteX29" fmla="*/ 457361 w 1979271"/>
              <a:gd name="connsiteY29" fmla="*/ 741583 h 2361235"/>
              <a:gd name="connsiteX30" fmla="*/ 362312 w 1979271"/>
              <a:gd name="connsiteY30" fmla="*/ 624510 h 2361235"/>
              <a:gd name="connsiteX31" fmla="*/ 279641 w 1979271"/>
              <a:gd name="connsiteY31" fmla="*/ 514189 h 2361235"/>
              <a:gd name="connsiteX32" fmla="*/ 220442 w 1979271"/>
              <a:gd name="connsiteY32" fmla="*/ 406440 h 2361235"/>
              <a:gd name="connsiteX33" fmla="*/ 160719 w 1979271"/>
              <a:gd name="connsiteY33" fmla="*/ 324292 h 2361235"/>
              <a:gd name="connsiteX34" fmla="*/ 115747 w 1979271"/>
              <a:gd name="connsiteY34" fmla="*/ 185195 h 2361235"/>
              <a:gd name="connsiteX35" fmla="*/ 115747 w 1979271"/>
              <a:gd name="connsiteY35" fmla="*/ 185195 h 2361235"/>
              <a:gd name="connsiteX36" fmla="*/ 46299 w 1979271"/>
              <a:gd name="connsiteY36" fmla="*/ 104172 h 2361235"/>
              <a:gd name="connsiteX37" fmla="*/ 34724 w 1979271"/>
              <a:gd name="connsiteY37" fmla="*/ 34724 h 2361235"/>
              <a:gd name="connsiteX38" fmla="*/ 0 w 1979271"/>
              <a:gd name="connsiteY38"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90309 w 1979271"/>
              <a:gd name="connsiteY27" fmla="*/ 694481 h 2361235"/>
              <a:gd name="connsiteX28" fmla="*/ 515435 w 1979271"/>
              <a:gd name="connsiteY28" fmla="*/ 877907 h 2361235"/>
              <a:gd name="connsiteX29" fmla="*/ 457361 w 1979271"/>
              <a:gd name="connsiteY29" fmla="*/ 741583 h 2361235"/>
              <a:gd name="connsiteX30" fmla="*/ 362312 w 1979271"/>
              <a:gd name="connsiteY30" fmla="*/ 624510 h 2361235"/>
              <a:gd name="connsiteX31" fmla="*/ 279641 w 1979271"/>
              <a:gd name="connsiteY31" fmla="*/ 514189 h 2361235"/>
              <a:gd name="connsiteX32" fmla="*/ 220442 w 1979271"/>
              <a:gd name="connsiteY32" fmla="*/ 406440 h 2361235"/>
              <a:gd name="connsiteX33" fmla="*/ 160719 w 1979271"/>
              <a:gd name="connsiteY33" fmla="*/ 324292 h 2361235"/>
              <a:gd name="connsiteX34" fmla="*/ 115747 w 1979271"/>
              <a:gd name="connsiteY34" fmla="*/ 185195 h 2361235"/>
              <a:gd name="connsiteX35" fmla="*/ 115747 w 1979271"/>
              <a:gd name="connsiteY35" fmla="*/ 185195 h 2361235"/>
              <a:gd name="connsiteX36" fmla="*/ 46299 w 1979271"/>
              <a:gd name="connsiteY36" fmla="*/ 104172 h 2361235"/>
              <a:gd name="connsiteX37" fmla="*/ 34724 w 1979271"/>
              <a:gd name="connsiteY37" fmla="*/ 34724 h 2361235"/>
              <a:gd name="connsiteX38" fmla="*/ 0 w 1979271"/>
              <a:gd name="connsiteY38"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648182 w 1979271"/>
              <a:gd name="connsiteY26" fmla="*/ 821802 h 2361235"/>
              <a:gd name="connsiteX27" fmla="*/ 515435 w 1979271"/>
              <a:gd name="connsiteY27" fmla="*/ 877907 h 2361235"/>
              <a:gd name="connsiteX28" fmla="*/ 457361 w 1979271"/>
              <a:gd name="connsiteY28" fmla="*/ 741583 h 2361235"/>
              <a:gd name="connsiteX29" fmla="*/ 362312 w 1979271"/>
              <a:gd name="connsiteY29" fmla="*/ 624510 h 2361235"/>
              <a:gd name="connsiteX30" fmla="*/ 279641 w 1979271"/>
              <a:gd name="connsiteY30" fmla="*/ 514189 h 2361235"/>
              <a:gd name="connsiteX31" fmla="*/ 220442 w 1979271"/>
              <a:gd name="connsiteY31" fmla="*/ 406440 h 2361235"/>
              <a:gd name="connsiteX32" fmla="*/ 160719 w 1979271"/>
              <a:gd name="connsiteY32" fmla="*/ 324292 h 2361235"/>
              <a:gd name="connsiteX33" fmla="*/ 115747 w 1979271"/>
              <a:gd name="connsiteY33" fmla="*/ 185195 h 2361235"/>
              <a:gd name="connsiteX34" fmla="*/ 115747 w 1979271"/>
              <a:gd name="connsiteY34" fmla="*/ 185195 h 2361235"/>
              <a:gd name="connsiteX35" fmla="*/ 46299 w 1979271"/>
              <a:gd name="connsiteY35" fmla="*/ 104172 h 2361235"/>
              <a:gd name="connsiteX36" fmla="*/ 34724 w 1979271"/>
              <a:gd name="connsiteY36" fmla="*/ 34724 h 2361235"/>
              <a:gd name="connsiteX37" fmla="*/ 0 w 1979271"/>
              <a:gd name="connsiteY37"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94481 w 1979271"/>
              <a:gd name="connsiteY25" fmla="*/ 914400 h 2361235"/>
              <a:gd name="connsiteX26" fmla="*/ 515435 w 1979271"/>
              <a:gd name="connsiteY26" fmla="*/ 877907 h 2361235"/>
              <a:gd name="connsiteX27" fmla="*/ 457361 w 1979271"/>
              <a:gd name="connsiteY27" fmla="*/ 741583 h 2361235"/>
              <a:gd name="connsiteX28" fmla="*/ 362312 w 1979271"/>
              <a:gd name="connsiteY28" fmla="*/ 624510 h 2361235"/>
              <a:gd name="connsiteX29" fmla="*/ 279641 w 1979271"/>
              <a:gd name="connsiteY29" fmla="*/ 514189 h 2361235"/>
              <a:gd name="connsiteX30" fmla="*/ 220442 w 1979271"/>
              <a:gd name="connsiteY30" fmla="*/ 406440 h 2361235"/>
              <a:gd name="connsiteX31" fmla="*/ 160719 w 1979271"/>
              <a:gd name="connsiteY31" fmla="*/ 324292 h 2361235"/>
              <a:gd name="connsiteX32" fmla="*/ 115747 w 1979271"/>
              <a:gd name="connsiteY32" fmla="*/ 185195 h 2361235"/>
              <a:gd name="connsiteX33" fmla="*/ 115747 w 1979271"/>
              <a:gd name="connsiteY33" fmla="*/ 185195 h 2361235"/>
              <a:gd name="connsiteX34" fmla="*/ 46299 w 1979271"/>
              <a:gd name="connsiteY34" fmla="*/ 104172 h 2361235"/>
              <a:gd name="connsiteX35" fmla="*/ 34724 w 1979271"/>
              <a:gd name="connsiteY35" fmla="*/ 34724 h 2361235"/>
              <a:gd name="connsiteX36" fmla="*/ 0 w 1979271"/>
              <a:gd name="connsiteY36"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52355 w 1979271"/>
              <a:gd name="connsiteY24" fmla="*/ 1018572 h 2361235"/>
              <a:gd name="connsiteX25" fmla="*/ 637331 w 1979271"/>
              <a:gd name="connsiteY25" fmla="*/ 1016000 h 2361235"/>
              <a:gd name="connsiteX26" fmla="*/ 515435 w 1979271"/>
              <a:gd name="connsiteY26" fmla="*/ 877907 h 2361235"/>
              <a:gd name="connsiteX27" fmla="*/ 457361 w 1979271"/>
              <a:gd name="connsiteY27" fmla="*/ 741583 h 2361235"/>
              <a:gd name="connsiteX28" fmla="*/ 362312 w 1979271"/>
              <a:gd name="connsiteY28" fmla="*/ 624510 h 2361235"/>
              <a:gd name="connsiteX29" fmla="*/ 279641 w 1979271"/>
              <a:gd name="connsiteY29" fmla="*/ 514189 h 2361235"/>
              <a:gd name="connsiteX30" fmla="*/ 220442 w 1979271"/>
              <a:gd name="connsiteY30" fmla="*/ 406440 h 2361235"/>
              <a:gd name="connsiteX31" fmla="*/ 160719 w 1979271"/>
              <a:gd name="connsiteY31" fmla="*/ 324292 h 2361235"/>
              <a:gd name="connsiteX32" fmla="*/ 115747 w 1979271"/>
              <a:gd name="connsiteY32" fmla="*/ 185195 h 2361235"/>
              <a:gd name="connsiteX33" fmla="*/ 115747 w 1979271"/>
              <a:gd name="connsiteY33" fmla="*/ 185195 h 2361235"/>
              <a:gd name="connsiteX34" fmla="*/ 46299 w 1979271"/>
              <a:gd name="connsiteY34" fmla="*/ 104172 h 2361235"/>
              <a:gd name="connsiteX35" fmla="*/ 34724 w 1979271"/>
              <a:gd name="connsiteY35" fmla="*/ 34724 h 2361235"/>
              <a:gd name="connsiteX36" fmla="*/ 0 w 1979271"/>
              <a:gd name="connsiteY36"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833377 w 1979271"/>
              <a:gd name="connsiteY23" fmla="*/ 1122744 h 2361235"/>
              <a:gd name="connsiteX24" fmla="*/ 733305 w 1979271"/>
              <a:gd name="connsiteY24" fmla="*/ 1145572 h 2361235"/>
              <a:gd name="connsiteX25" fmla="*/ 637331 w 1979271"/>
              <a:gd name="connsiteY25" fmla="*/ 1016000 h 2361235"/>
              <a:gd name="connsiteX26" fmla="*/ 515435 w 1979271"/>
              <a:gd name="connsiteY26" fmla="*/ 877907 h 2361235"/>
              <a:gd name="connsiteX27" fmla="*/ 457361 w 1979271"/>
              <a:gd name="connsiteY27" fmla="*/ 741583 h 2361235"/>
              <a:gd name="connsiteX28" fmla="*/ 362312 w 1979271"/>
              <a:gd name="connsiteY28" fmla="*/ 624510 h 2361235"/>
              <a:gd name="connsiteX29" fmla="*/ 279641 w 1979271"/>
              <a:gd name="connsiteY29" fmla="*/ 514189 h 2361235"/>
              <a:gd name="connsiteX30" fmla="*/ 220442 w 1979271"/>
              <a:gd name="connsiteY30" fmla="*/ 406440 h 2361235"/>
              <a:gd name="connsiteX31" fmla="*/ 160719 w 1979271"/>
              <a:gd name="connsiteY31" fmla="*/ 324292 h 2361235"/>
              <a:gd name="connsiteX32" fmla="*/ 115747 w 1979271"/>
              <a:gd name="connsiteY32" fmla="*/ 185195 h 2361235"/>
              <a:gd name="connsiteX33" fmla="*/ 115747 w 1979271"/>
              <a:gd name="connsiteY33" fmla="*/ 185195 h 2361235"/>
              <a:gd name="connsiteX34" fmla="*/ 46299 w 1979271"/>
              <a:gd name="connsiteY34" fmla="*/ 104172 h 2361235"/>
              <a:gd name="connsiteX35" fmla="*/ 34724 w 1979271"/>
              <a:gd name="connsiteY35" fmla="*/ 34724 h 2361235"/>
              <a:gd name="connsiteX36" fmla="*/ 0 w 1979271"/>
              <a:gd name="connsiteY36"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879676 w 1979271"/>
              <a:gd name="connsiteY22" fmla="*/ 1215341 h 2361235"/>
              <a:gd name="connsiteX23" fmla="*/ 733305 w 1979271"/>
              <a:gd name="connsiteY23" fmla="*/ 1145572 h 2361235"/>
              <a:gd name="connsiteX24" fmla="*/ 637331 w 1979271"/>
              <a:gd name="connsiteY24" fmla="*/ 1016000 h 2361235"/>
              <a:gd name="connsiteX25" fmla="*/ 515435 w 1979271"/>
              <a:gd name="connsiteY25" fmla="*/ 877907 h 2361235"/>
              <a:gd name="connsiteX26" fmla="*/ 457361 w 1979271"/>
              <a:gd name="connsiteY26" fmla="*/ 741583 h 2361235"/>
              <a:gd name="connsiteX27" fmla="*/ 362312 w 1979271"/>
              <a:gd name="connsiteY27" fmla="*/ 624510 h 2361235"/>
              <a:gd name="connsiteX28" fmla="*/ 279641 w 1979271"/>
              <a:gd name="connsiteY28" fmla="*/ 514189 h 2361235"/>
              <a:gd name="connsiteX29" fmla="*/ 220442 w 1979271"/>
              <a:gd name="connsiteY29" fmla="*/ 406440 h 2361235"/>
              <a:gd name="connsiteX30" fmla="*/ 160719 w 1979271"/>
              <a:gd name="connsiteY30" fmla="*/ 324292 h 2361235"/>
              <a:gd name="connsiteX31" fmla="*/ 115747 w 1979271"/>
              <a:gd name="connsiteY31" fmla="*/ 185195 h 2361235"/>
              <a:gd name="connsiteX32" fmla="*/ 115747 w 1979271"/>
              <a:gd name="connsiteY32" fmla="*/ 185195 h 2361235"/>
              <a:gd name="connsiteX33" fmla="*/ 46299 w 1979271"/>
              <a:gd name="connsiteY33" fmla="*/ 104172 h 2361235"/>
              <a:gd name="connsiteX34" fmla="*/ 34724 w 1979271"/>
              <a:gd name="connsiteY34" fmla="*/ 34724 h 2361235"/>
              <a:gd name="connsiteX35" fmla="*/ 0 w 1979271"/>
              <a:gd name="connsiteY35"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637331 w 1979271"/>
              <a:gd name="connsiteY23" fmla="*/ 1016000 h 2361235"/>
              <a:gd name="connsiteX24" fmla="*/ 515435 w 1979271"/>
              <a:gd name="connsiteY24" fmla="*/ 877907 h 2361235"/>
              <a:gd name="connsiteX25" fmla="*/ 457361 w 1979271"/>
              <a:gd name="connsiteY25" fmla="*/ 741583 h 2361235"/>
              <a:gd name="connsiteX26" fmla="*/ 362312 w 1979271"/>
              <a:gd name="connsiteY26" fmla="*/ 624510 h 2361235"/>
              <a:gd name="connsiteX27" fmla="*/ 279641 w 1979271"/>
              <a:gd name="connsiteY27" fmla="*/ 514189 h 2361235"/>
              <a:gd name="connsiteX28" fmla="*/ 220442 w 1979271"/>
              <a:gd name="connsiteY28" fmla="*/ 406440 h 2361235"/>
              <a:gd name="connsiteX29" fmla="*/ 160719 w 1979271"/>
              <a:gd name="connsiteY29" fmla="*/ 324292 h 2361235"/>
              <a:gd name="connsiteX30" fmla="*/ 115747 w 1979271"/>
              <a:gd name="connsiteY30" fmla="*/ 185195 h 2361235"/>
              <a:gd name="connsiteX31" fmla="*/ 115747 w 1979271"/>
              <a:gd name="connsiteY31" fmla="*/ 185195 h 2361235"/>
              <a:gd name="connsiteX32" fmla="*/ 46299 w 1979271"/>
              <a:gd name="connsiteY32" fmla="*/ 104172 h 2361235"/>
              <a:gd name="connsiteX33" fmla="*/ 34724 w 1979271"/>
              <a:gd name="connsiteY33" fmla="*/ 34724 h 2361235"/>
              <a:gd name="connsiteX34" fmla="*/ 0 w 1979271"/>
              <a:gd name="connsiteY34"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637331 w 1979271"/>
              <a:gd name="connsiteY23" fmla="*/ 1016000 h 2361235"/>
              <a:gd name="connsiteX24" fmla="*/ 515435 w 1979271"/>
              <a:gd name="connsiteY24" fmla="*/ 877907 h 2361235"/>
              <a:gd name="connsiteX25" fmla="*/ 362312 w 1979271"/>
              <a:gd name="connsiteY25" fmla="*/ 624510 h 2361235"/>
              <a:gd name="connsiteX26" fmla="*/ 279641 w 1979271"/>
              <a:gd name="connsiteY26" fmla="*/ 514189 h 2361235"/>
              <a:gd name="connsiteX27" fmla="*/ 220442 w 1979271"/>
              <a:gd name="connsiteY27" fmla="*/ 406440 h 2361235"/>
              <a:gd name="connsiteX28" fmla="*/ 160719 w 1979271"/>
              <a:gd name="connsiteY28" fmla="*/ 324292 h 2361235"/>
              <a:gd name="connsiteX29" fmla="*/ 115747 w 1979271"/>
              <a:gd name="connsiteY29" fmla="*/ 185195 h 2361235"/>
              <a:gd name="connsiteX30" fmla="*/ 115747 w 1979271"/>
              <a:gd name="connsiteY30" fmla="*/ 185195 h 2361235"/>
              <a:gd name="connsiteX31" fmla="*/ 46299 w 1979271"/>
              <a:gd name="connsiteY31" fmla="*/ 104172 h 2361235"/>
              <a:gd name="connsiteX32" fmla="*/ 34724 w 1979271"/>
              <a:gd name="connsiteY32" fmla="*/ 34724 h 2361235"/>
              <a:gd name="connsiteX33" fmla="*/ 0 w 1979271"/>
              <a:gd name="connsiteY33"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637331 w 1979271"/>
              <a:gd name="connsiteY23" fmla="*/ 1016000 h 2361235"/>
              <a:gd name="connsiteX24" fmla="*/ 515435 w 1979271"/>
              <a:gd name="connsiteY24" fmla="*/ 877907 h 2361235"/>
              <a:gd name="connsiteX25" fmla="*/ 362312 w 1979271"/>
              <a:gd name="connsiteY25" fmla="*/ 624510 h 2361235"/>
              <a:gd name="connsiteX26" fmla="*/ 220442 w 1979271"/>
              <a:gd name="connsiteY26" fmla="*/ 406440 h 2361235"/>
              <a:gd name="connsiteX27" fmla="*/ 160719 w 1979271"/>
              <a:gd name="connsiteY27" fmla="*/ 324292 h 2361235"/>
              <a:gd name="connsiteX28" fmla="*/ 115747 w 1979271"/>
              <a:gd name="connsiteY28" fmla="*/ 185195 h 2361235"/>
              <a:gd name="connsiteX29" fmla="*/ 115747 w 1979271"/>
              <a:gd name="connsiteY29" fmla="*/ 185195 h 2361235"/>
              <a:gd name="connsiteX30" fmla="*/ 46299 w 1979271"/>
              <a:gd name="connsiteY30" fmla="*/ 104172 h 2361235"/>
              <a:gd name="connsiteX31" fmla="*/ 34724 w 1979271"/>
              <a:gd name="connsiteY31" fmla="*/ 34724 h 2361235"/>
              <a:gd name="connsiteX32" fmla="*/ 0 w 1979271"/>
              <a:gd name="connsiteY32"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637331 w 1979271"/>
              <a:gd name="connsiteY23" fmla="*/ 1016000 h 2361235"/>
              <a:gd name="connsiteX24" fmla="*/ 515435 w 1979271"/>
              <a:gd name="connsiteY24" fmla="*/ 877907 h 2361235"/>
              <a:gd name="connsiteX25" fmla="*/ 362312 w 1979271"/>
              <a:gd name="connsiteY25" fmla="*/ 624510 h 2361235"/>
              <a:gd name="connsiteX26" fmla="*/ 252192 w 1979271"/>
              <a:gd name="connsiteY26" fmla="*/ 473115 h 2361235"/>
              <a:gd name="connsiteX27" fmla="*/ 160719 w 1979271"/>
              <a:gd name="connsiteY27" fmla="*/ 324292 h 2361235"/>
              <a:gd name="connsiteX28" fmla="*/ 115747 w 1979271"/>
              <a:gd name="connsiteY28" fmla="*/ 185195 h 2361235"/>
              <a:gd name="connsiteX29" fmla="*/ 115747 w 1979271"/>
              <a:gd name="connsiteY29" fmla="*/ 185195 h 2361235"/>
              <a:gd name="connsiteX30" fmla="*/ 46299 w 1979271"/>
              <a:gd name="connsiteY30" fmla="*/ 104172 h 2361235"/>
              <a:gd name="connsiteX31" fmla="*/ 34724 w 1979271"/>
              <a:gd name="connsiteY31" fmla="*/ 34724 h 2361235"/>
              <a:gd name="connsiteX32" fmla="*/ 0 w 1979271"/>
              <a:gd name="connsiteY32"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637331 w 1979271"/>
              <a:gd name="connsiteY23" fmla="*/ 1016000 h 2361235"/>
              <a:gd name="connsiteX24" fmla="*/ 515435 w 1979271"/>
              <a:gd name="connsiteY24" fmla="*/ 877907 h 2361235"/>
              <a:gd name="connsiteX25" fmla="*/ 400412 w 1979271"/>
              <a:gd name="connsiteY25" fmla="*/ 675310 h 2361235"/>
              <a:gd name="connsiteX26" fmla="*/ 252192 w 1979271"/>
              <a:gd name="connsiteY26" fmla="*/ 473115 h 2361235"/>
              <a:gd name="connsiteX27" fmla="*/ 160719 w 1979271"/>
              <a:gd name="connsiteY27" fmla="*/ 324292 h 2361235"/>
              <a:gd name="connsiteX28" fmla="*/ 115747 w 1979271"/>
              <a:gd name="connsiteY28" fmla="*/ 185195 h 2361235"/>
              <a:gd name="connsiteX29" fmla="*/ 115747 w 1979271"/>
              <a:gd name="connsiteY29" fmla="*/ 185195 h 2361235"/>
              <a:gd name="connsiteX30" fmla="*/ 46299 w 1979271"/>
              <a:gd name="connsiteY30" fmla="*/ 104172 h 2361235"/>
              <a:gd name="connsiteX31" fmla="*/ 34724 w 1979271"/>
              <a:gd name="connsiteY31" fmla="*/ 34724 h 2361235"/>
              <a:gd name="connsiteX32" fmla="*/ 0 w 1979271"/>
              <a:gd name="connsiteY32"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515435 w 1979271"/>
              <a:gd name="connsiteY23" fmla="*/ 877907 h 2361235"/>
              <a:gd name="connsiteX24" fmla="*/ 400412 w 1979271"/>
              <a:gd name="connsiteY24" fmla="*/ 675310 h 2361235"/>
              <a:gd name="connsiteX25" fmla="*/ 252192 w 1979271"/>
              <a:gd name="connsiteY25" fmla="*/ 473115 h 2361235"/>
              <a:gd name="connsiteX26" fmla="*/ 160719 w 1979271"/>
              <a:gd name="connsiteY26" fmla="*/ 324292 h 2361235"/>
              <a:gd name="connsiteX27" fmla="*/ 115747 w 1979271"/>
              <a:gd name="connsiteY27" fmla="*/ 185195 h 2361235"/>
              <a:gd name="connsiteX28" fmla="*/ 115747 w 1979271"/>
              <a:gd name="connsiteY28" fmla="*/ 185195 h 2361235"/>
              <a:gd name="connsiteX29" fmla="*/ 46299 w 1979271"/>
              <a:gd name="connsiteY29" fmla="*/ 104172 h 2361235"/>
              <a:gd name="connsiteX30" fmla="*/ 34724 w 1979271"/>
              <a:gd name="connsiteY30" fmla="*/ 34724 h 2361235"/>
              <a:gd name="connsiteX31" fmla="*/ 0 w 1979271"/>
              <a:gd name="connsiteY31"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563060 w 1979271"/>
              <a:gd name="connsiteY23" fmla="*/ 957282 h 2361235"/>
              <a:gd name="connsiteX24" fmla="*/ 400412 w 1979271"/>
              <a:gd name="connsiteY24" fmla="*/ 675310 h 2361235"/>
              <a:gd name="connsiteX25" fmla="*/ 252192 w 1979271"/>
              <a:gd name="connsiteY25" fmla="*/ 473115 h 2361235"/>
              <a:gd name="connsiteX26" fmla="*/ 160719 w 1979271"/>
              <a:gd name="connsiteY26" fmla="*/ 324292 h 2361235"/>
              <a:gd name="connsiteX27" fmla="*/ 115747 w 1979271"/>
              <a:gd name="connsiteY27" fmla="*/ 185195 h 2361235"/>
              <a:gd name="connsiteX28" fmla="*/ 115747 w 1979271"/>
              <a:gd name="connsiteY28" fmla="*/ 185195 h 2361235"/>
              <a:gd name="connsiteX29" fmla="*/ 46299 w 1979271"/>
              <a:gd name="connsiteY29" fmla="*/ 104172 h 2361235"/>
              <a:gd name="connsiteX30" fmla="*/ 34724 w 1979271"/>
              <a:gd name="connsiteY30" fmla="*/ 34724 h 2361235"/>
              <a:gd name="connsiteX31" fmla="*/ 0 w 1979271"/>
              <a:gd name="connsiteY31" fmla="*/ 0 h 2361235"/>
              <a:gd name="connsiteX0" fmla="*/ 1979271 w 1979271"/>
              <a:gd name="connsiteY0" fmla="*/ 2361235 h 2361235"/>
              <a:gd name="connsiteX1" fmla="*/ 1932972 w 1979271"/>
              <a:gd name="connsiteY1" fmla="*/ 2291787 h 2361235"/>
              <a:gd name="connsiteX2" fmla="*/ 1863524 w 1979271"/>
              <a:gd name="connsiteY2" fmla="*/ 2245488 h 2361235"/>
              <a:gd name="connsiteX3" fmla="*/ 1794076 w 1979271"/>
              <a:gd name="connsiteY3" fmla="*/ 2176040 h 2361235"/>
              <a:gd name="connsiteX4" fmla="*/ 1713053 w 1979271"/>
              <a:gd name="connsiteY4" fmla="*/ 2106592 h 2361235"/>
              <a:gd name="connsiteX5" fmla="*/ 1643605 w 1979271"/>
              <a:gd name="connsiteY5" fmla="*/ 2037144 h 2361235"/>
              <a:gd name="connsiteX6" fmla="*/ 1620456 w 1979271"/>
              <a:gd name="connsiteY6" fmla="*/ 1990845 h 2361235"/>
              <a:gd name="connsiteX7" fmla="*/ 1597306 w 1979271"/>
              <a:gd name="connsiteY7" fmla="*/ 1967696 h 2361235"/>
              <a:gd name="connsiteX8" fmla="*/ 1527858 w 1979271"/>
              <a:gd name="connsiteY8" fmla="*/ 1875098 h 2361235"/>
              <a:gd name="connsiteX9" fmla="*/ 1446836 w 1979271"/>
              <a:gd name="connsiteY9" fmla="*/ 1794076 h 2361235"/>
              <a:gd name="connsiteX10" fmla="*/ 1377387 w 1979271"/>
              <a:gd name="connsiteY10" fmla="*/ 1713053 h 2361235"/>
              <a:gd name="connsiteX11" fmla="*/ 1365813 w 1979271"/>
              <a:gd name="connsiteY11" fmla="*/ 1666754 h 2361235"/>
              <a:gd name="connsiteX12" fmla="*/ 1296365 w 1979271"/>
              <a:gd name="connsiteY12" fmla="*/ 1632030 h 2361235"/>
              <a:gd name="connsiteX13" fmla="*/ 1250066 w 1979271"/>
              <a:gd name="connsiteY13" fmla="*/ 1574157 h 2361235"/>
              <a:gd name="connsiteX14" fmla="*/ 1169043 w 1979271"/>
              <a:gd name="connsiteY14" fmla="*/ 1516283 h 2361235"/>
              <a:gd name="connsiteX15" fmla="*/ 1122744 w 1979271"/>
              <a:gd name="connsiteY15" fmla="*/ 1469984 h 2361235"/>
              <a:gd name="connsiteX16" fmla="*/ 1076446 w 1979271"/>
              <a:gd name="connsiteY16" fmla="*/ 1435260 h 2361235"/>
              <a:gd name="connsiteX17" fmla="*/ 1053296 w 1979271"/>
              <a:gd name="connsiteY17" fmla="*/ 1400536 h 2361235"/>
              <a:gd name="connsiteX18" fmla="*/ 1018572 w 1979271"/>
              <a:gd name="connsiteY18" fmla="*/ 1365812 h 2361235"/>
              <a:gd name="connsiteX19" fmla="*/ 995423 w 1979271"/>
              <a:gd name="connsiteY19" fmla="*/ 1331088 h 2361235"/>
              <a:gd name="connsiteX20" fmla="*/ 949124 w 1979271"/>
              <a:gd name="connsiteY20" fmla="*/ 1307939 h 2361235"/>
              <a:gd name="connsiteX21" fmla="*/ 925975 w 1979271"/>
              <a:gd name="connsiteY21" fmla="*/ 1273215 h 2361235"/>
              <a:gd name="connsiteX22" fmla="*/ 733305 w 1979271"/>
              <a:gd name="connsiteY22" fmla="*/ 1145572 h 2361235"/>
              <a:gd name="connsiteX23" fmla="*/ 563060 w 1979271"/>
              <a:gd name="connsiteY23" fmla="*/ 957282 h 2361235"/>
              <a:gd name="connsiteX24" fmla="*/ 400412 w 1979271"/>
              <a:gd name="connsiteY24" fmla="*/ 700710 h 2361235"/>
              <a:gd name="connsiteX25" fmla="*/ 252192 w 1979271"/>
              <a:gd name="connsiteY25" fmla="*/ 473115 h 2361235"/>
              <a:gd name="connsiteX26" fmla="*/ 160719 w 1979271"/>
              <a:gd name="connsiteY26" fmla="*/ 324292 h 2361235"/>
              <a:gd name="connsiteX27" fmla="*/ 115747 w 1979271"/>
              <a:gd name="connsiteY27" fmla="*/ 185195 h 2361235"/>
              <a:gd name="connsiteX28" fmla="*/ 115747 w 1979271"/>
              <a:gd name="connsiteY28" fmla="*/ 185195 h 2361235"/>
              <a:gd name="connsiteX29" fmla="*/ 46299 w 1979271"/>
              <a:gd name="connsiteY29" fmla="*/ 104172 h 2361235"/>
              <a:gd name="connsiteX30" fmla="*/ 34724 w 1979271"/>
              <a:gd name="connsiteY30" fmla="*/ 34724 h 2361235"/>
              <a:gd name="connsiteX31" fmla="*/ 0 w 1979271"/>
              <a:gd name="connsiteY31" fmla="*/ 0 h 2361235"/>
              <a:gd name="connsiteX0" fmla="*/ 1944547 w 1944547"/>
              <a:gd name="connsiteY0" fmla="*/ 2326511 h 2326511"/>
              <a:gd name="connsiteX1" fmla="*/ 1898248 w 1944547"/>
              <a:gd name="connsiteY1" fmla="*/ 2257063 h 2326511"/>
              <a:gd name="connsiteX2" fmla="*/ 1828800 w 1944547"/>
              <a:gd name="connsiteY2" fmla="*/ 2210764 h 2326511"/>
              <a:gd name="connsiteX3" fmla="*/ 1759352 w 1944547"/>
              <a:gd name="connsiteY3" fmla="*/ 2141316 h 2326511"/>
              <a:gd name="connsiteX4" fmla="*/ 1678329 w 1944547"/>
              <a:gd name="connsiteY4" fmla="*/ 2071868 h 2326511"/>
              <a:gd name="connsiteX5" fmla="*/ 1608881 w 1944547"/>
              <a:gd name="connsiteY5" fmla="*/ 2002420 h 2326511"/>
              <a:gd name="connsiteX6" fmla="*/ 1585732 w 1944547"/>
              <a:gd name="connsiteY6" fmla="*/ 1956121 h 2326511"/>
              <a:gd name="connsiteX7" fmla="*/ 1562582 w 1944547"/>
              <a:gd name="connsiteY7" fmla="*/ 1932972 h 2326511"/>
              <a:gd name="connsiteX8" fmla="*/ 1493134 w 1944547"/>
              <a:gd name="connsiteY8" fmla="*/ 1840374 h 2326511"/>
              <a:gd name="connsiteX9" fmla="*/ 1412112 w 1944547"/>
              <a:gd name="connsiteY9" fmla="*/ 1759352 h 2326511"/>
              <a:gd name="connsiteX10" fmla="*/ 1342663 w 1944547"/>
              <a:gd name="connsiteY10" fmla="*/ 1678329 h 2326511"/>
              <a:gd name="connsiteX11" fmla="*/ 1331089 w 1944547"/>
              <a:gd name="connsiteY11" fmla="*/ 1632030 h 2326511"/>
              <a:gd name="connsiteX12" fmla="*/ 1261641 w 1944547"/>
              <a:gd name="connsiteY12" fmla="*/ 1597306 h 2326511"/>
              <a:gd name="connsiteX13" fmla="*/ 1215342 w 1944547"/>
              <a:gd name="connsiteY13" fmla="*/ 1539433 h 2326511"/>
              <a:gd name="connsiteX14" fmla="*/ 1134319 w 1944547"/>
              <a:gd name="connsiteY14" fmla="*/ 1481559 h 2326511"/>
              <a:gd name="connsiteX15" fmla="*/ 1088020 w 1944547"/>
              <a:gd name="connsiteY15" fmla="*/ 1435260 h 2326511"/>
              <a:gd name="connsiteX16" fmla="*/ 1041722 w 1944547"/>
              <a:gd name="connsiteY16" fmla="*/ 1400536 h 2326511"/>
              <a:gd name="connsiteX17" fmla="*/ 1018572 w 1944547"/>
              <a:gd name="connsiteY17" fmla="*/ 1365812 h 2326511"/>
              <a:gd name="connsiteX18" fmla="*/ 983848 w 1944547"/>
              <a:gd name="connsiteY18" fmla="*/ 1331088 h 2326511"/>
              <a:gd name="connsiteX19" fmla="*/ 960699 w 1944547"/>
              <a:gd name="connsiteY19" fmla="*/ 1296364 h 2326511"/>
              <a:gd name="connsiteX20" fmla="*/ 914400 w 1944547"/>
              <a:gd name="connsiteY20" fmla="*/ 1273215 h 2326511"/>
              <a:gd name="connsiteX21" fmla="*/ 891251 w 1944547"/>
              <a:gd name="connsiteY21" fmla="*/ 1238491 h 2326511"/>
              <a:gd name="connsiteX22" fmla="*/ 698581 w 1944547"/>
              <a:gd name="connsiteY22" fmla="*/ 1110848 h 2326511"/>
              <a:gd name="connsiteX23" fmla="*/ 528336 w 1944547"/>
              <a:gd name="connsiteY23" fmla="*/ 922558 h 2326511"/>
              <a:gd name="connsiteX24" fmla="*/ 365688 w 1944547"/>
              <a:gd name="connsiteY24" fmla="*/ 665986 h 2326511"/>
              <a:gd name="connsiteX25" fmla="*/ 217468 w 1944547"/>
              <a:gd name="connsiteY25" fmla="*/ 438391 h 2326511"/>
              <a:gd name="connsiteX26" fmla="*/ 125995 w 1944547"/>
              <a:gd name="connsiteY26" fmla="*/ 289568 h 2326511"/>
              <a:gd name="connsiteX27" fmla="*/ 81023 w 1944547"/>
              <a:gd name="connsiteY27" fmla="*/ 150471 h 2326511"/>
              <a:gd name="connsiteX28" fmla="*/ 81023 w 1944547"/>
              <a:gd name="connsiteY28" fmla="*/ 150471 h 2326511"/>
              <a:gd name="connsiteX29" fmla="*/ 11575 w 1944547"/>
              <a:gd name="connsiteY29" fmla="*/ 69448 h 2326511"/>
              <a:gd name="connsiteX30" fmla="*/ 0 w 1944547"/>
              <a:gd name="connsiteY30" fmla="*/ 0 h 2326511"/>
              <a:gd name="connsiteX0" fmla="*/ 1944547 w 1944547"/>
              <a:gd name="connsiteY0" fmla="*/ 2326511 h 2326511"/>
              <a:gd name="connsiteX1" fmla="*/ 1898248 w 1944547"/>
              <a:gd name="connsiteY1" fmla="*/ 2257063 h 2326511"/>
              <a:gd name="connsiteX2" fmla="*/ 1828800 w 1944547"/>
              <a:gd name="connsiteY2" fmla="*/ 2210764 h 2326511"/>
              <a:gd name="connsiteX3" fmla="*/ 1759352 w 1944547"/>
              <a:gd name="connsiteY3" fmla="*/ 2141316 h 2326511"/>
              <a:gd name="connsiteX4" fmla="*/ 1678329 w 1944547"/>
              <a:gd name="connsiteY4" fmla="*/ 2071868 h 2326511"/>
              <a:gd name="connsiteX5" fmla="*/ 1608881 w 1944547"/>
              <a:gd name="connsiteY5" fmla="*/ 2002420 h 2326511"/>
              <a:gd name="connsiteX6" fmla="*/ 1585732 w 1944547"/>
              <a:gd name="connsiteY6" fmla="*/ 1956121 h 2326511"/>
              <a:gd name="connsiteX7" fmla="*/ 1562582 w 1944547"/>
              <a:gd name="connsiteY7" fmla="*/ 1932972 h 2326511"/>
              <a:gd name="connsiteX8" fmla="*/ 1493134 w 1944547"/>
              <a:gd name="connsiteY8" fmla="*/ 1840374 h 2326511"/>
              <a:gd name="connsiteX9" fmla="*/ 1412112 w 1944547"/>
              <a:gd name="connsiteY9" fmla="*/ 1759352 h 2326511"/>
              <a:gd name="connsiteX10" fmla="*/ 1342663 w 1944547"/>
              <a:gd name="connsiteY10" fmla="*/ 1678329 h 2326511"/>
              <a:gd name="connsiteX11" fmla="*/ 1331089 w 1944547"/>
              <a:gd name="connsiteY11" fmla="*/ 1632030 h 2326511"/>
              <a:gd name="connsiteX12" fmla="*/ 1261641 w 1944547"/>
              <a:gd name="connsiteY12" fmla="*/ 1597306 h 2326511"/>
              <a:gd name="connsiteX13" fmla="*/ 1215342 w 1944547"/>
              <a:gd name="connsiteY13" fmla="*/ 1539433 h 2326511"/>
              <a:gd name="connsiteX14" fmla="*/ 1134319 w 1944547"/>
              <a:gd name="connsiteY14" fmla="*/ 1481559 h 2326511"/>
              <a:gd name="connsiteX15" fmla="*/ 1088020 w 1944547"/>
              <a:gd name="connsiteY15" fmla="*/ 1435260 h 2326511"/>
              <a:gd name="connsiteX16" fmla="*/ 1041722 w 1944547"/>
              <a:gd name="connsiteY16" fmla="*/ 1400536 h 2326511"/>
              <a:gd name="connsiteX17" fmla="*/ 1018572 w 1944547"/>
              <a:gd name="connsiteY17" fmla="*/ 1365812 h 2326511"/>
              <a:gd name="connsiteX18" fmla="*/ 983848 w 1944547"/>
              <a:gd name="connsiteY18" fmla="*/ 1331088 h 2326511"/>
              <a:gd name="connsiteX19" fmla="*/ 960699 w 1944547"/>
              <a:gd name="connsiteY19" fmla="*/ 1296364 h 2326511"/>
              <a:gd name="connsiteX20" fmla="*/ 914400 w 1944547"/>
              <a:gd name="connsiteY20" fmla="*/ 1273215 h 2326511"/>
              <a:gd name="connsiteX21" fmla="*/ 891251 w 1944547"/>
              <a:gd name="connsiteY21" fmla="*/ 1238491 h 2326511"/>
              <a:gd name="connsiteX22" fmla="*/ 698581 w 1944547"/>
              <a:gd name="connsiteY22" fmla="*/ 1110848 h 2326511"/>
              <a:gd name="connsiteX23" fmla="*/ 528336 w 1944547"/>
              <a:gd name="connsiteY23" fmla="*/ 922558 h 2326511"/>
              <a:gd name="connsiteX24" fmla="*/ 365688 w 1944547"/>
              <a:gd name="connsiteY24" fmla="*/ 665986 h 2326511"/>
              <a:gd name="connsiteX25" fmla="*/ 217468 w 1944547"/>
              <a:gd name="connsiteY25" fmla="*/ 438391 h 2326511"/>
              <a:gd name="connsiteX26" fmla="*/ 125995 w 1944547"/>
              <a:gd name="connsiteY26" fmla="*/ 289568 h 2326511"/>
              <a:gd name="connsiteX27" fmla="*/ 81023 w 1944547"/>
              <a:gd name="connsiteY27" fmla="*/ 150471 h 2326511"/>
              <a:gd name="connsiteX28" fmla="*/ 81023 w 1944547"/>
              <a:gd name="connsiteY28" fmla="*/ 150471 h 2326511"/>
              <a:gd name="connsiteX29" fmla="*/ 0 w 1944547"/>
              <a:gd name="connsiteY29" fmla="*/ 0 h 2326511"/>
              <a:gd name="connsiteX0" fmla="*/ 1944547 w 1944547"/>
              <a:gd name="connsiteY0" fmla="*/ 2326511 h 2326511"/>
              <a:gd name="connsiteX1" fmla="*/ 1898248 w 1944547"/>
              <a:gd name="connsiteY1" fmla="*/ 2257063 h 2326511"/>
              <a:gd name="connsiteX2" fmla="*/ 1828800 w 1944547"/>
              <a:gd name="connsiteY2" fmla="*/ 2210764 h 2326511"/>
              <a:gd name="connsiteX3" fmla="*/ 1759352 w 1944547"/>
              <a:gd name="connsiteY3" fmla="*/ 2141316 h 2326511"/>
              <a:gd name="connsiteX4" fmla="*/ 1678329 w 1944547"/>
              <a:gd name="connsiteY4" fmla="*/ 2071868 h 2326511"/>
              <a:gd name="connsiteX5" fmla="*/ 1608881 w 1944547"/>
              <a:gd name="connsiteY5" fmla="*/ 2002420 h 2326511"/>
              <a:gd name="connsiteX6" fmla="*/ 1585732 w 1944547"/>
              <a:gd name="connsiteY6" fmla="*/ 1956121 h 2326511"/>
              <a:gd name="connsiteX7" fmla="*/ 1562582 w 1944547"/>
              <a:gd name="connsiteY7" fmla="*/ 1932972 h 2326511"/>
              <a:gd name="connsiteX8" fmla="*/ 1493134 w 1944547"/>
              <a:gd name="connsiteY8" fmla="*/ 1840374 h 2326511"/>
              <a:gd name="connsiteX9" fmla="*/ 1412112 w 1944547"/>
              <a:gd name="connsiteY9" fmla="*/ 1759352 h 2326511"/>
              <a:gd name="connsiteX10" fmla="*/ 1342663 w 1944547"/>
              <a:gd name="connsiteY10" fmla="*/ 1678329 h 2326511"/>
              <a:gd name="connsiteX11" fmla="*/ 1331089 w 1944547"/>
              <a:gd name="connsiteY11" fmla="*/ 1632030 h 2326511"/>
              <a:gd name="connsiteX12" fmla="*/ 1261641 w 1944547"/>
              <a:gd name="connsiteY12" fmla="*/ 1597306 h 2326511"/>
              <a:gd name="connsiteX13" fmla="*/ 1215342 w 1944547"/>
              <a:gd name="connsiteY13" fmla="*/ 1539433 h 2326511"/>
              <a:gd name="connsiteX14" fmla="*/ 1134319 w 1944547"/>
              <a:gd name="connsiteY14" fmla="*/ 1481559 h 2326511"/>
              <a:gd name="connsiteX15" fmla="*/ 1088020 w 1944547"/>
              <a:gd name="connsiteY15" fmla="*/ 1435260 h 2326511"/>
              <a:gd name="connsiteX16" fmla="*/ 1041722 w 1944547"/>
              <a:gd name="connsiteY16" fmla="*/ 1400536 h 2326511"/>
              <a:gd name="connsiteX17" fmla="*/ 1018572 w 1944547"/>
              <a:gd name="connsiteY17" fmla="*/ 1365812 h 2326511"/>
              <a:gd name="connsiteX18" fmla="*/ 983848 w 1944547"/>
              <a:gd name="connsiteY18" fmla="*/ 1331088 h 2326511"/>
              <a:gd name="connsiteX19" fmla="*/ 960699 w 1944547"/>
              <a:gd name="connsiteY19" fmla="*/ 1296364 h 2326511"/>
              <a:gd name="connsiteX20" fmla="*/ 914400 w 1944547"/>
              <a:gd name="connsiteY20" fmla="*/ 1273215 h 2326511"/>
              <a:gd name="connsiteX21" fmla="*/ 891251 w 1944547"/>
              <a:gd name="connsiteY21" fmla="*/ 1238491 h 2326511"/>
              <a:gd name="connsiteX22" fmla="*/ 698581 w 1944547"/>
              <a:gd name="connsiteY22" fmla="*/ 1110848 h 2326511"/>
              <a:gd name="connsiteX23" fmla="*/ 528336 w 1944547"/>
              <a:gd name="connsiteY23" fmla="*/ 922558 h 2326511"/>
              <a:gd name="connsiteX24" fmla="*/ 365688 w 1944547"/>
              <a:gd name="connsiteY24" fmla="*/ 665986 h 2326511"/>
              <a:gd name="connsiteX25" fmla="*/ 217468 w 1944547"/>
              <a:gd name="connsiteY25" fmla="*/ 438391 h 2326511"/>
              <a:gd name="connsiteX26" fmla="*/ 125995 w 1944547"/>
              <a:gd name="connsiteY26" fmla="*/ 289568 h 2326511"/>
              <a:gd name="connsiteX27" fmla="*/ 81023 w 1944547"/>
              <a:gd name="connsiteY27" fmla="*/ 150471 h 2326511"/>
              <a:gd name="connsiteX28" fmla="*/ 0 w 1944547"/>
              <a:gd name="connsiteY28" fmla="*/ 0 h 2326511"/>
              <a:gd name="connsiteX0" fmla="*/ 1944547 w 1944547"/>
              <a:gd name="connsiteY0" fmla="*/ 2326511 h 2326511"/>
              <a:gd name="connsiteX1" fmla="*/ 1898248 w 1944547"/>
              <a:gd name="connsiteY1" fmla="*/ 2257063 h 2326511"/>
              <a:gd name="connsiteX2" fmla="*/ 1828800 w 1944547"/>
              <a:gd name="connsiteY2" fmla="*/ 2210764 h 2326511"/>
              <a:gd name="connsiteX3" fmla="*/ 1759352 w 1944547"/>
              <a:gd name="connsiteY3" fmla="*/ 2141316 h 2326511"/>
              <a:gd name="connsiteX4" fmla="*/ 1678329 w 1944547"/>
              <a:gd name="connsiteY4" fmla="*/ 2071868 h 2326511"/>
              <a:gd name="connsiteX5" fmla="*/ 1608881 w 1944547"/>
              <a:gd name="connsiteY5" fmla="*/ 2002420 h 2326511"/>
              <a:gd name="connsiteX6" fmla="*/ 1585732 w 1944547"/>
              <a:gd name="connsiteY6" fmla="*/ 1956121 h 2326511"/>
              <a:gd name="connsiteX7" fmla="*/ 1562582 w 1944547"/>
              <a:gd name="connsiteY7" fmla="*/ 1932972 h 2326511"/>
              <a:gd name="connsiteX8" fmla="*/ 1493134 w 1944547"/>
              <a:gd name="connsiteY8" fmla="*/ 1840374 h 2326511"/>
              <a:gd name="connsiteX9" fmla="*/ 1412112 w 1944547"/>
              <a:gd name="connsiteY9" fmla="*/ 1759352 h 2326511"/>
              <a:gd name="connsiteX10" fmla="*/ 1342663 w 1944547"/>
              <a:gd name="connsiteY10" fmla="*/ 1678329 h 2326511"/>
              <a:gd name="connsiteX11" fmla="*/ 1331089 w 1944547"/>
              <a:gd name="connsiteY11" fmla="*/ 1632030 h 2326511"/>
              <a:gd name="connsiteX12" fmla="*/ 1261641 w 1944547"/>
              <a:gd name="connsiteY12" fmla="*/ 1597306 h 2326511"/>
              <a:gd name="connsiteX13" fmla="*/ 1215342 w 1944547"/>
              <a:gd name="connsiteY13" fmla="*/ 1539433 h 2326511"/>
              <a:gd name="connsiteX14" fmla="*/ 1134319 w 1944547"/>
              <a:gd name="connsiteY14" fmla="*/ 1481559 h 2326511"/>
              <a:gd name="connsiteX15" fmla="*/ 1088020 w 1944547"/>
              <a:gd name="connsiteY15" fmla="*/ 1435260 h 2326511"/>
              <a:gd name="connsiteX16" fmla="*/ 1041722 w 1944547"/>
              <a:gd name="connsiteY16" fmla="*/ 1400536 h 2326511"/>
              <a:gd name="connsiteX17" fmla="*/ 1018572 w 1944547"/>
              <a:gd name="connsiteY17" fmla="*/ 1365812 h 2326511"/>
              <a:gd name="connsiteX18" fmla="*/ 983848 w 1944547"/>
              <a:gd name="connsiteY18" fmla="*/ 1331088 h 2326511"/>
              <a:gd name="connsiteX19" fmla="*/ 960699 w 1944547"/>
              <a:gd name="connsiteY19" fmla="*/ 1296364 h 2326511"/>
              <a:gd name="connsiteX20" fmla="*/ 914400 w 1944547"/>
              <a:gd name="connsiteY20" fmla="*/ 1273215 h 2326511"/>
              <a:gd name="connsiteX21" fmla="*/ 891251 w 1944547"/>
              <a:gd name="connsiteY21" fmla="*/ 1238491 h 2326511"/>
              <a:gd name="connsiteX22" fmla="*/ 698581 w 1944547"/>
              <a:gd name="connsiteY22" fmla="*/ 1110848 h 2326511"/>
              <a:gd name="connsiteX23" fmla="*/ 528336 w 1944547"/>
              <a:gd name="connsiteY23" fmla="*/ 922558 h 2326511"/>
              <a:gd name="connsiteX24" fmla="*/ 365688 w 1944547"/>
              <a:gd name="connsiteY24" fmla="*/ 665986 h 2326511"/>
              <a:gd name="connsiteX25" fmla="*/ 217468 w 1944547"/>
              <a:gd name="connsiteY25" fmla="*/ 438391 h 2326511"/>
              <a:gd name="connsiteX26" fmla="*/ 125995 w 1944547"/>
              <a:gd name="connsiteY26" fmla="*/ 289568 h 2326511"/>
              <a:gd name="connsiteX27" fmla="*/ 0 w 1944547"/>
              <a:gd name="connsiteY27" fmla="*/ 0 h 2326511"/>
              <a:gd name="connsiteX0" fmla="*/ 1976297 w 1976297"/>
              <a:gd name="connsiteY0" fmla="*/ 2256661 h 2256661"/>
              <a:gd name="connsiteX1" fmla="*/ 1929998 w 1976297"/>
              <a:gd name="connsiteY1" fmla="*/ 2187213 h 2256661"/>
              <a:gd name="connsiteX2" fmla="*/ 1860550 w 1976297"/>
              <a:gd name="connsiteY2" fmla="*/ 2140914 h 2256661"/>
              <a:gd name="connsiteX3" fmla="*/ 1791102 w 1976297"/>
              <a:gd name="connsiteY3" fmla="*/ 2071466 h 2256661"/>
              <a:gd name="connsiteX4" fmla="*/ 1710079 w 1976297"/>
              <a:gd name="connsiteY4" fmla="*/ 2002018 h 2256661"/>
              <a:gd name="connsiteX5" fmla="*/ 1640631 w 1976297"/>
              <a:gd name="connsiteY5" fmla="*/ 1932570 h 2256661"/>
              <a:gd name="connsiteX6" fmla="*/ 1617482 w 1976297"/>
              <a:gd name="connsiteY6" fmla="*/ 1886271 h 2256661"/>
              <a:gd name="connsiteX7" fmla="*/ 1594332 w 1976297"/>
              <a:gd name="connsiteY7" fmla="*/ 1863122 h 2256661"/>
              <a:gd name="connsiteX8" fmla="*/ 1524884 w 1976297"/>
              <a:gd name="connsiteY8" fmla="*/ 1770524 h 2256661"/>
              <a:gd name="connsiteX9" fmla="*/ 1443862 w 1976297"/>
              <a:gd name="connsiteY9" fmla="*/ 1689502 h 2256661"/>
              <a:gd name="connsiteX10" fmla="*/ 1374413 w 1976297"/>
              <a:gd name="connsiteY10" fmla="*/ 1608479 h 2256661"/>
              <a:gd name="connsiteX11" fmla="*/ 1362839 w 1976297"/>
              <a:gd name="connsiteY11" fmla="*/ 1562180 h 2256661"/>
              <a:gd name="connsiteX12" fmla="*/ 1293391 w 1976297"/>
              <a:gd name="connsiteY12" fmla="*/ 1527456 h 2256661"/>
              <a:gd name="connsiteX13" fmla="*/ 1247092 w 1976297"/>
              <a:gd name="connsiteY13" fmla="*/ 1469583 h 2256661"/>
              <a:gd name="connsiteX14" fmla="*/ 1166069 w 1976297"/>
              <a:gd name="connsiteY14" fmla="*/ 1411709 h 2256661"/>
              <a:gd name="connsiteX15" fmla="*/ 1119770 w 1976297"/>
              <a:gd name="connsiteY15" fmla="*/ 1365410 h 2256661"/>
              <a:gd name="connsiteX16" fmla="*/ 1073472 w 1976297"/>
              <a:gd name="connsiteY16" fmla="*/ 1330686 h 2256661"/>
              <a:gd name="connsiteX17" fmla="*/ 1050322 w 1976297"/>
              <a:gd name="connsiteY17" fmla="*/ 1295962 h 2256661"/>
              <a:gd name="connsiteX18" fmla="*/ 1015598 w 1976297"/>
              <a:gd name="connsiteY18" fmla="*/ 1261238 h 2256661"/>
              <a:gd name="connsiteX19" fmla="*/ 992449 w 1976297"/>
              <a:gd name="connsiteY19" fmla="*/ 1226514 h 2256661"/>
              <a:gd name="connsiteX20" fmla="*/ 946150 w 1976297"/>
              <a:gd name="connsiteY20" fmla="*/ 1203365 h 2256661"/>
              <a:gd name="connsiteX21" fmla="*/ 923001 w 1976297"/>
              <a:gd name="connsiteY21" fmla="*/ 1168641 h 2256661"/>
              <a:gd name="connsiteX22" fmla="*/ 730331 w 1976297"/>
              <a:gd name="connsiteY22" fmla="*/ 1040998 h 2256661"/>
              <a:gd name="connsiteX23" fmla="*/ 560086 w 1976297"/>
              <a:gd name="connsiteY23" fmla="*/ 852708 h 2256661"/>
              <a:gd name="connsiteX24" fmla="*/ 397438 w 1976297"/>
              <a:gd name="connsiteY24" fmla="*/ 596136 h 2256661"/>
              <a:gd name="connsiteX25" fmla="*/ 249218 w 1976297"/>
              <a:gd name="connsiteY25" fmla="*/ 368541 h 2256661"/>
              <a:gd name="connsiteX26" fmla="*/ 157745 w 1976297"/>
              <a:gd name="connsiteY26" fmla="*/ 219718 h 2256661"/>
              <a:gd name="connsiteX27" fmla="*/ 0 w 1976297"/>
              <a:gd name="connsiteY27" fmla="*/ 0 h 22566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1024922 w 1950897"/>
              <a:gd name="connsiteY17" fmla="*/ 1346762 h 2307461"/>
              <a:gd name="connsiteX18" fmla="*/ 990198 w 1950897"/>
              <a:gd name="connsiteY18" fmla="*/ 1312038 h 2307461"/>
              <a:gd name="connsiteX19" fmla="*/ 967049 w 1950897"/>
              <a:gd name="connsiteY19" fmla="*/ 1277314 h 2307461"/>
              <a:gd name="connsiteX20" fmla="*/ 920750 w 1950897"/>
              <a:gd name="connsiteY20" fmla="*/ 1254165 h 2307461"/>
              <a:gd name="connsiteX21" fmla="*/ 897601 w 1950897"/>
              <a:gd name="connsiteY21" fmla="*/ 1219441 h 2307461"/>
              <a:gd name="connsiteX22" fmla="*/ 704931 w 1950897"/>
              <a:gd name="connsiteY22" fmla="*/ 1091798 h 2307461"/>
              <a:gd name="connsiteX23" fmla="*/ 534686 w 1950897"/>
              <a:gd name="connsiteY23" fmla="*/ 903508 h 2307461"/>
              <a:gd name="connsiteX24" fmla="*/ 372038 w 1950897"/>
              <a:gd name="connsiteY24" fmla="*/ 646936 h 2307461"/>
              <a:gd name="connsiteX25" fmla="*/ 223818 w 1950897"/>
              <a:gd name="connsiteY25" fmla="*/ 419341 h 2307461"/>
              <a:gd name="connsiteX26" fmla="*/ 132345 w 1950897"/>
              <a:gd name="connsiteY26" fmla="*/ 270518 h 2307461"/>
              <a:gd name="connsiteX27" fmla="*/ 0 w 1950897"/>
              <a:gd name="connsiteY27"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1024922 w 1950897"/>
              <a:gd name="connsiteY17" fmla="*/ 1346762 h 2307461"/>
              <a:gd name="connsiteX18" fmla="*/ 990198 w 1950897"/>
              <a:gd name="connsiteY18" fmla="*/ 1312038 h 2307461"/>
              <a:gd name="connsiteX19" fmla="*/ 967049 w 1950897"/>
              <a:gd name="connsiteY19" fmla="*/ 1277314 h 2307461"/>
              <a:gd name="connsiteX20" fmla="*/ 920750 w 1950897"/>
              <a:gd name="connsiteY20" fmla="*/ 1254165 h 2307461"/>
              <a:gd name="connsiteX21" fmla="*/ 897601 w 1950897"/>
              <a:gd name="connsiteY21" fmla="*/ 1219441 h 2307461"/>
              <a:gd name="connsiteX22" fmla="*/ 704931 w 1950897"/>
              <a:gd name="connsiteY22" fmla="*/ 1091798 h 2307461"/>
              <a:gd name="connsiteX23" fmla="*/ 534686 w 1950897"/>
              <a:gd name="connsiteY23" fmla="*/ 903508 h 2307461"/>
              <a:gd name="connsiteX24" fmla="*/ 372038 w 1950897"/>
              <a:gd name="connsiteY24" fmla="*/ 646936 h 2307461"/>
              <a:gd name="connsiteX25" fmla="*/ 223818 w 1950897"/>
              <a:gd name="connsiteY25" fmla="*/ 419341 h 2307461"/>
              <a:gd name="connsiteX26" fmla="*/ 116470 w 1950897"/>
              <a:gd name="connsiteY26" fmla="*/ 216543 h 2307461"/>
              <a:gd name="connsiteX27" fmla="*/ 0 w 1950897"/>
              <a:gd name="connsiteY27"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1024922 w 1950897"/>
              <a:gd name="connsiteY17" fmla="*/ 1346762 h 2307461"/>
              <a:gd name="connsiteX18" fmla="*/ 990198 w 1950897"/>
              <a:gd name="connsiteY18" fmla="*/ 1312038 h 2307461"/>
              <a:gd name="connsiteX19" fmla="*/ 967049 w 1950897"/>
              <a:gd name="connsiteY19" fmla="*/ 1277314 h 2307461"/>
              <a:gd name="connsiteX20" fmla="*/ 920750 w 1950897"/>
              <a:gd name="connsiteY20" fmla="*/ 1254165 h 2307461"/>
              <a:gd name="connsiteX21" fmla="*/ 834101 w 1950897"/>
              <a:gd name="connsiteY21" fmla="*/ 1260716 h 2307461"/>
              <a:gd name="connsiteX22" fmla="*/ 704931 w 1950897"/>
              <a:gd name="connsiteY22" fmla="*/ 1091798 h 2307461"/>
              <a:gd name="connsiteX23" fmla="*/ 534686 w 1950897"/>
              <a:gd name="connsiteY23" fmla="*/ 903508 h 2307461"/>
              <a:gd name="connsiteX24" fmla="*/ 372038 w 1950897"/>
              <a:gd name="connsiteY24" fmla="*/ 646936 h 2307461"/>
              <a:gd name="connsiteX25" fmla="*/ 223818 w 1950897"/>
              <a:gd name="connsiteY25" fmla="*/ 419341 h 2307461"/>
              <a:gd name="connsiteX26" fmla="*/ 116470 w 1950897"/>
              <a:gd name="connsiteY26" fmla="*/ 216543 h 2307461"/>
              <a:gd name="connsiteX27" fmla="*/ 0 w 1950897"/>
              <a:gd name="connsiteY27"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1024922 w 1950897"/>
              <a:gd name="connsiteY17" fmla="*/ 1346762 h 2307461"/>
              <a:gd name="connsiteX18" fmla="*/ 990198 w 1950897"/>
              <a:gd name="connsiteY18" fmla="*/ 1312038 h 2307461"/>
              <a:gd name="connsiteX19" fmla="*/ 967049 w 1950897"/>
              <a:gd name="connsiteY19" fmla="*/ 1277314 h 2307461"/>
              <a:gd name="connsiteX20" fmla="*/ 834101 w 1950897"/>
              <a:gd name="connsiteY20" fmla="*/ 1260716 h 2307461"/>
              <a:gd name="connsiteX21" fmla="*/ 704931 w 1950897"/>
              <a:gd name="connsiteY21" fmla="*/ 1091798 h 2307461"/>
              <a:gd name="connsiteX22" fmla="*/ 534686 w 1950897"/>
              <a:gd name="connsiteY22" fmla="*/ 903508 h 2307461"/>
              <a:gd name="connsiteX23" fmla="*/ 372038 w 1950897"/>
              <a:gd name="connsiteY23" fmla="*/ 646936 h 2307461"/>
              <a:gd name="connsiteX24" fmla="*/ 223818 w 1950897"/>
              <a:gd name="connsiteY24" fmla="*/ 419341 h 2307461"/>
              <a:gd name="connsiteX25" fmla="*/ 116470 w 1950897"/>
              <a:gd name="connsiteY25" fmla="*/ 216543 h 2307461"/>
              <a:gd name="connsiteX26" fmla="*/ 0 w 1950897"/>
              <a:gd name="connsiteY26"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1024922 w 1950897"/>
              <a:gd name="connsiteY17" fmla="*/ 1346762 h 2307461"/>
              <a:gd name="connsiteX18" fmla="*/ 990198 w 1950897"/>
              <a:gd name="connsiteY18" fmla="*/ 1312038 h 2307461"/>
              <a:gd name="connsiteX19" fmla="*/ 834101 w 1950897"/>
              <a:gd name="connsiteY19" fmla="*/ 1260716 h 2307461"/>
              <a:gd name="connsiteX20" fmla="*/ 704931 w 1950897"/>
              <a:gd name="connsiteY20" fmla="*/ 1091798 h 2307461"/>
              <a:gd name="connsiteX21" fmla="*/ 534686 w 1950897"/>
              <a:gd name="connsiteY21" fmla="*/ 903508 h 2307461"/>
              <a:gd name="connsiteX22" fmla="*/ 372038 w 1950897"/>
              <a:gd name="connsiteY22" fmla="*/ 646936 h 2307461"/>
              <a:gd name="connsiteX23" fmla="*/ 223818 w 1950897"/>
              <a:gd name="connsiteY23" fmla="*/ 419341 h 2307461"/>
              <a:gd name="connsiteX24" fmla="*/ 116470 w 1950897"/>
              <a:gd name="connsiteY24" fmla="*/ 216543 h 2307461"/>
              <a:gd name="connsiteX25" fmla="*/ 0 w 1950897"/>
              <a:gd name="connsiteY25"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1024922 w 1950897"/>
              <a:gd name="connsiteY17" fmla="*/ 1346762 h 2307461"/>
              <a:gd name="connsiteX18" fmla="*/ 929873 w 1950897"/>
              <a:gd name="connsiteY18" fmla="*/ 1366013 h 2307461"/>
              <a:gd name="connsiteX19" fmla="*/ 834101 w 1950897"/>
              <a:gd name="connsiteY19" fmla="*/ 1260716 h 2307461"/>
              <a:gd name="connsiteX20" fmla="*/ 704931 w 1950897"/>
              <a:gd name="connsiteY20" fmla="*/ 1091798 h 2307461"/>
              <a:gd name="connsiteX21" fmla="*/ 534686 w 1950897"/>
              <a:gd name="connsiteY21" fmla="*/ 903508 h 2307461"/>
              <a:gd name="connsiteX22" fmla="*/ 372038 w 1950897"/>
              <a:gd name="connsiteY22" fmla="*/ 646936 h 2307461"/>
              <a:gd name="connsiteX23" fmla="*/ 223818 w 1950897"/>
              <a:gd name="connsiteY23" fmla="*/ 419341 h 2307461"/>
              <a:gd name="connsiteX24" fmla="*/ 116470 w 1950897"/>
              <a:gd name="connsiteY24" fmla="*/ 216543 h 2307461"/>
              <a:gd name="connsiteX25" fmla="*/ 0 w 1950897"/>
              <a:gd name="connsiteY25"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1048072 w 1950897"/>
              <a:gd name="connsiteY16" fmla="*/ 1381486 h 2307461"/>
              <a:gd name="connsiteX17" fmla="*/ 929873 w 1950897"/>
              <a:gd name="connsiteY17" fmla="*/ 1366013 h 2307461"/>
              <a:gd name="connsiteX18" fmla="*/ 834101 w 1950897"/>
              <a:gd name="connsiteY18" fmla="*/ 1260716 h 2307461"/>
              <a:gd name="connsiteX19" fmla="*/ 704931 w 1950897"/>
              <a:gd name="connsiteY19" fmla="*/ 1091798 h 2307461"/>
              <a:gd name="connsiteX20" fmla="*/ 534686 w 1950897"/>
              <a:gd name="connsiteY20" fmla="*/ 903508 h 2307461"/>
              <a:gd name="connsiteX21" fmla="*/ 372038 w 1950897"/>
              <a:gd name="connsiteY21" fmla="*/ 646936 h 2307461"/>
              <a:gd name="connsiteX22" fmla="*/ 223818 w 1950897"/>
              <a:gd name="connsiteY22" fmla="*/ 419341 h 2307461"/>
              <a:gd name="connsiteX23" fmla="*/ 116470 w 1950897"/>
              <a:gd name="connsiteY23" fmla="*/ 216543 h 2307461"/>
              <a:gd name="connsiteX24" fmla="*/ 0 w 1950897"/>
              <a:gd name="connsiteY24"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94370 w 1950897"/>
              <a:gd name="connsiteY15" fmla="*/ 1416210 h 2307461"/>
              <a:gd name="connsiteX16" fmla="*/ 929873 w 1950897"/>
              <a:gd name="connsiteY16" fmla="*/ 1366013 h 2307461"/>
              <a:gd name="connsiteX17" fmla="*/ 834101 w 1950897"/>
              <a:gd name="connsiteY17" fmla="*/ 1260716 h 2307461"/>
              <a:gd name="connsiteX18" fmla="*/ 704931 w 1950897"/>
              <a:gd name="connsiteY18" fmla="*/ 1091798 h 2307461"/>
              <a:gd name="connsiteX19" fmla="*/ 534686 w 1950897"/>
              <a:gd name="connsiteY19" fmla="*/ 903508 h 2307461"/>
              <a:gd name="connsiteX20" fmla="*/ 372038 w 1950897"/>
              <a:gd name="connsiteY20" fmla="*/ 646936 h 2307461"/>
              <a:gd name="connsiteX21" fmla="*/ 223818 w 1950897"/>
              <a:gd name="connsiteY21" fmla="*/ 419341 h 2307461"/>
              <a:gd name="connsiteX22" fmla="*/ 116470 w 1950897"/>
              <a:gd name="connsiteY22" fmla="*/ 216543 h 2307461"/>
              <a:gd name="connsiteX23" fmla="*/ 0 w 1950897"/>
              <a:gd name="connsiteY23"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140669 w 1950897"/>
              <a:gd name="connsiteY14" fmla="*/ 1462509 h 2307461"/>
              <a:gd name="connsiteX15" fmla="*/ 1021345 w 1950897"/>
              <a:gd name="connsiteY15" fmla="*/ 1463835 h 2307461"/>
              <a:gd name="connsiteX16" fmla="*/ 929873 w 1950897"/>
              <a:gd name="connsiteY16" fmla="*/ 1366013 h 2307461"/>
              <a:gd name="connsiteX17" fmla="*/ 834101 w 1950897"/>
              <a:gd name="connsiteY17" fmla="*/ 1260716 h 2307461"/>
              <a:gd name="connsiteX18" fmla="*/ 704931 w 1950897"/>
              <a:gd name="connsiteY18" fmla="*/ 1091798 h 2307461"/>
              <a:gd name="connsiteX19" fmla="*/ 534686 w 1950897"/>
              <a:gd name="connsiteY19" fmla="*/ 903508 h 2307461"/>
              <a:gd name="connsiteX20" fmla="*/ 372038 w 1950897"/>
              <a:gd name="connsiteY20" fmla="*/ 646936 h 2307461"/>
              <a:gd name="connsiteX21" fmla="*/ 223818 w 1950897"/>
              <a:gd name="connsiteY21" fmla="*/ 419341 h 2307461"/>
              <a:gd name="connsiteX22" fmla="*/ 116470 w 1950897"/>
              <a:gd name="connsiteY22" fmla="*/ 216543 h 2307461"/>
              <a:gd name="connsiteX23" fmla="*/ 0 w 1950897"/>
              <a:gd name="connsiteY23"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221692 w 1950897"/>
              <a:gd name="connsiteY13" fmla="*/ 1520383 h 2307461"/>
              <a:gd name="connsiteX14" fmla="*/ 1086694 w 1950897"/>
              <a:gd name="connsiteY14" fmla="*/ 1551409 h 2307461"/>
              <a:gd name="connsiteX15" fmla="*/ 1021345 w 1950897"/>
              <a:gd name="connsiteY15" fmla="*/ 1463835 h 2307461"/>
              <a:gd name="connsiteX16" fmla="*/ 929873 w 1950897"/>
              <a:gd name="connsiteY16" fmla="*/ 1366013 h 2307461"/>
              <a:gd name="connsiteX17" fmla="*/ 834101 w 1950897"/>
              <a:gd name="connsiteY17" fmla="*/ 1260716 h 2307461"/>
              <a:gd name="connsiteX18" fmla="*/ 704931 w 1950897"/>
              <a:gd name="connsiteY18" fmla="*/ 1091798 h 2307461"/>
              <a:gd name="connsiteX19" fmla="*/ 534686 w 1950897"/>
              <a:gd name="connsiteY19" fmla="*/ 903508 h 2307461"/>
              <a:gd name="connsiteX20" fmla="*/ 372038 w 1950897"/>
              <a:gd name="connsiteY20" fmla="*/ 646936 h 2307461"/>
              <a:gd name="connsiteX21" fmla="*/ 223818 w 1950897"/>
              <a:gd name="connsiteY21" fmla="*/ 419341 h 2307461"/>
              <a:gd name="connsiteX22" fmla="*/ 116470 w 1950897"/>
              <a:gd name="connsiteY22" fmla="*/ 216543 h 2307461"/>
              <a:gd name="connsiteX23" fmla="*/ 0 w 1950897"/>
              <a:gd name="connsiteY23"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67991 w 1950897"/>
              <a:gd name="connsiteY12" fmla="*/ 1578256 h 2307461"/>
              <a:gd name="connsiteX13" fmla="*/ 1086694 w 1950897"/>
              <a:gd name="connsiteY13" fmla="*/ 1551409 h 2307461"/>
              <a:gd name="connsiteX14" fmla="*/ 1021345 w 1950897"/>
              <a:gd name="connsiteY14" fmla="*/ 1463835 h 2307461"/>
              <a:gd name="connsiteX15" fmla="*/ 929873 w 1950897"/>
              <a:gd name="connsiteY15" fmla="*/ 1366013 h 2307461"/>
              <a:gd name="connsiteX16" fmla="*/ 834101 w 1950897"/>
              <a:gd name="connsiteY16" fmla="*/ 1260716 h 2307461"/>
              <a:gd name="connsiteX17" fmla="*/ 704931 w 1950897"/>
              <a:gd name="connsiteY17" fmla="*/ 1091798 h 2307461"/>
              <a:gd name="connsiteX18" fmla="*/ 534686 w 1950897"/>
              <a:gd name="connsiteY18" fmla="*/ 903508 h 2307461"/>
              <a:gd name="connsiteX19" fmla="*/ 372038 w 1950897"/>
              <a:gd name="connsiteY19" fmla="*/ 646936 h 2307461"/>
              <a:gd name="connsiteX20" fmla="*/ 223818 w 1950897"/>
              <a:gd name="connsiteY20" fmla="*/ 419341 h 2307461"/>
              <a:gd name="connsiteX21" fmla="*/ 116470 w 1950897"/>
              <a:gd name="connsiteY21" fmla="*/ 216543 h 2307461"/>
              <a:gd name="connsiteX22" fmla="*/ 0 w 1950897"/>
              <a:gd name="connsiteY22"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337439 w 1950897"/>
              <a:gd name="connsiteY11" fmla="*/ 1612980 h 2307461"/>
              <a:gd name="connsiteX12" fmla="*/ 1214016 w 1950897"/>
              <a:gd name="connsiteY12" fmla="*/ 1673506 h 2307461"/>
              <a:gd name="connsiteX13" fmla="*/ 1086694 w 1950897"/>
              <a:gd name="connsiteY13" fmla="*/ 1551409 h 2307461"/>
              <a:gd name="connsiteX14" fmla="*/ 1021345 w 1950897"/>
              <a:gd name="connsiteY14" fmla="*/ 1463835 h 2307461"/>
              <a:gd name="connsiteX15" fmla="*/ 929873 w 1950897"/>
              <a:gd name="connsiteY15" fmla="*/ 1366013 h 2307461"/>
              <a:gd name="connsiteX16" fmla="*/ 834101 w 1950897"/>
              <a:gd name="connsiteY16" fmla="*/ 1260716 h 2307461"/>
              <a:gd name="connsiteX17" fmla="*/ 704931 w 1950897"/>
              <a:gd name="connsiteY17" fmla="*/ 1091798 h 2307461"/>
              <a:gd name="connsiteX18" fmla="*/ 534686 w 1950897"/>
              <a:gd name="connsiteY18" fmla="*/ 903508 h 2307461"/>
              <a:gd name="connsiteX19" fmla="*/ 372038 w 1950897"/>
              <a:gd name="connsiteY19" fmla="*/ 646936 h 2307461"/>
              <a:gd name="connsiteX20" fmla="*/ 223818 w 1950897"/>
              <a:gd name="connsiteY20" fmla="*/ 419341 h 2307461"/>
              <a:gd name="connsiteX21" fmla="*/ 116470 w 1950897"/>
              <a:gd name="connsiteY21" fmla="*/ 216543 h 2307461"/>
              <a:gd name="connsiteX22" fmla="*/ 0 w 1950897"/>
              <a:gd name="connsiteY22"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349013 w 1950897"/>
              <a:gd name="connsiteY10" fmla="*/ 1659279 h 2307461"/>
              <a:gd name="connsiteX11" fmla="*/ 1214016 w 1950897"/>
              <a:gd name="connsiteY11" fmla="*/ 1673506 h 2307461"/>
              <a:gd name="connsiteX12" fmla="*/ 1086694 w 1950897"/>
              <a:gd name="connsiteY12" fmla="*/ 1551409 h 2307461"/>
              <a:gd name="connsiteX13" fmla="*/ 1021345 w 1950897"/>
              <a:gd name="connsiteY13" fmla="*/ 1463835 h 2307461"/>
              <a:gd name="connsiteX14" fmla="*/ 929873 w 1950897"/>
              <a:gd name="connsiteY14" fmla="*/ 1366013 h 2307461"/>
              <a:gd name="connsiteX15" fmla="*/ 834101 w 1950897"/>
              <a:gd name="connsiteY15" fmla="*/ 1260716 h 2307461"/>
              <a:gd name="connsiteX16" fmla="*/ 704931 w 1950897"/>
              <a:gd name="connsiteY16" fmla="*/ 1091798 h 2307461"/>
              <a:gd name="connsiteX17" fmla="*/ 534686 w 1950897"/>
              <a:gd name="connsiteY17" fmla="*/ 903508 h 2307461"/>
              <a:gd name="connsiteX18" fmla="*/ 372038 w 1950897"/>
              <a:gd name="connsiteY18" fmla="*/ 646936 h 2307461"/>
              <a:gd name="connsiteX19" fmla="*/ 223818 w 1950897"/>
              <a:gd name="connsiteY19" fmla="*/ 419341 h 2307461"/>
              <a:gd name="connsiteX20" fmla="*/ 116470 w 1950897"/>
              <a:gd name="connsiteY20" fmla="*/ 216543 h 2307461"/>
              <a:gd name="connsiteX21" fmla="*/ 0 w 1950897"/>
              <a:gd name="connsiteY21"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418462 w 1950897"/>
              <a:gd name="connsiteY9" fmla="*/ 1740302 h 2307461"/>
              <a:gd name="connsiteX10" fmla="*/ 1214016 w 1950897"/>
              <a:gd name="connsiteY10" fmla="*/ 1673506 h 2307461"/>
              <a:gd name="connsiteX11" fmla="*/ 1086694 w 1950897"/>
              <a:gd name="connsiteY11" fmla="*/ 1551409 h 2307461"/>
              <a:gd name="connsiteX12" fmla="*/ 1021345 w 1950897"/>
              <a:gd name="connsiteY12" fmla="*/ 1463835 h 2307461"/>
              <a:gd name="connsiteX13" fmla="*/ 929873 w 1950897"/>
              <a:gd name="connsiteY13" fmla="*/ 1366013 h 2307461"/>
              <a:gd name="connsiteX14" fmla="*/ 834101 w 1950897"/>
              <a:gd name="connsiteY14" fmla="*/ 1260716 h 2307461"/>
              <a:gd name="connsiteX15" fmla="*/ 704931 w 1950897"/>
              <a:gd name="connsiteY15" fmla="*/ 1091798 h 2307461"/>
              <a:gd name="connsiteX16" fmla="*/ 534686 w 1950897"/>
              <a:gd name="connsiteY16" fmla="*/ 903508 h 2307461"/>
              <a:gd name="connsiteX17" fmla="*/ 372038 w 1950897"/>
              <a:gd name="connsiteY17" fmla="*/ 646936 h 2307461"/>
              <a:gd name="connsiteX18" fmla="*/ 223818 w 1950897"/>
              <a:gd name="connsiteY18" fmla="*/ 419341 h 2307461"/>
              <a:gd name="connsiteX19" fmla="*/ 116470 w 1950897"/>
              <a:gd name="connsiteY19" fmla="*/ 216543 h 2307461"/>
              <a:gd name="connsiteX20" fmla="*/ 0 w 1950897"/>
              <a:gd name="connsiteY20"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99484 w 1950897"/>
              <a:gd name="connsiteY8" fmla="*/ 1821324 h 2307461"/>
              <a:gd name="connsiteX9" fmla="*/ 1351787 w 1950897"/>
              <a:gd name="connsiteY9" fmla="*/ 1794277 h 2307461"/>
              <a:gd name="connsiteX10" fmla="*/ 1214016 w 1950897"/>
              <a:gd name="connsiteY10" fmla="*/ 1673506 h 2307461"/>
              <a:gd name="connsiteX11" fmla="*/ 1086694 w 1950897"/>
              <a:gd name="connsiteY11" fmla="*/ 1551409 h 2307461"/>
              <a:gd name="connsiteX12" fmla="*/ 1021345 w 1950897"/>
              <a:gd name="connsiteY12" fmla="*/ 1463835 h 2307461"/>
              <a:gd name="connsiteX13" fmla="*/ 929873 w 1950897"/>
              <a:gd name="connsiteY13" fmla="*/ 1366013 h 2307461"/>
              <a:gd name="connsiteX14" fmla="*/ 834101 w 1950897"/>
              <a:gd name="connsiteY14" fmla="*/ 1260716 h 2307461"/>
              <a:gd name="connsiteX15" fmla="*/ 704931 w 1950897"/>
              <a:gd name="connsiteY15" fmla="*/ 1091798 h 2307461"/>
              <a:gd name="connsiteX16" fmla="*/ 534686 w 1950897"/>
              <a:gd name="connsiteY16" fmla="*/ 903508 h 2307461"/>
              <a:gd name="connsiteX17" fmla="*/ 372038 w 1950897"/>
              <a:gd name="connsiteY17" fmla="*/ 646936 h 2307461"/>
              <a:gd name="connsiteX18" fmla="*/ 223818 w 1950897"/>
              <a:gd name="connsiteY18" fmla="*/ 419341 h 2307461"/>
              <a:gd name="connsiteX19" fmla="*/ 116470 w 1950897"/>
              <a:gd name="connsiteY19" fmla="*/ 216543 h 2307461"/>
              <a:gd name="connsiteX20" fmla="*/ 0 w 1950897"/>
              <a:gd name="connsiteY20"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48684 w 1950897"/>
              <a:gd name="connsiteY8" fmla="*/ 1887999 h 2307461"/>
              <a:gd name="connsiteX9" fmla="*/ 1351787 w 1950897"/>
              <a:gd name="connsiteY9" fmla="*/ 1794277 h 2307461"/>
              <a:gd name="connsiteX10" fmla="*/ 1214016 w 1950897"/>
              <a:gd name="connsiteY10" fmla="*/ 1673506 h 2307461"/>
              <a:gd name="connsiteX11" fmla="*/ 1086694 w 1950897"/>
              <a:gd name="connsiteY11" fmla="*/ 1551409 h 2307461"/>
              <a:gd name="connsiteX12" fmla="*/ 1021345 w 1950897"/>
              <a:gd name="connsiteY12" fmla="*/ 1463835 h 2307461"/>
              <a:gd name="connsiteX13" fmla="*/ 929873 w 1950897"/>
              <a:gd name="connsiteY13" fmla="*/ 1366013 h 2307461"/>
              <a:gd name="connsiteX14" fmla="*/ 834101 w 1950897"/>
              <a:gd name="connsiteY14" fmla="*/ 1260716 h 2307461"/>
              <a:gd name="connsiteX15" fmla="*/ 704931 w 1950897"/>
              <a:gd name="connsiteY15" fmla="*/ 1091798 h 2307461"/>
              <a:gd name="connsiteX16" fmla="*/ 534686 w 1950897"/>
              <a:gd name="connsiteY16" fmla="*/ 903508 h 2307461"/>
              <a:gd name="connsiteX17" fmla="*/ 372038 w 1950897"/>
              <a:gd name="connsiteY17" fmla="*/ 646936 h 2307461"/>
              <a:gd name="connsiteX18" fmla="*/ 223818 w 1950897"/>
              <a:gd name="connsiteY18" fmla="*/ 419341 h 2307461"/>
              <a:gd name="connsiteX19" fmla="*/ 116470 w 1950897"/>
              <a:gd name="connsiteY19" fmla="*/ 216543 h 2307461"/>
              <a:gd name="connsiteX20" fmla="*/ 0 w 1950897"/>
              <a:gd name="connsiteY20"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48684 w 1950897"/>
              <a:gd name="connsiteY8" fmla="*/ 1887999 h 2307461"/>
              <a:gd name="connsiteX9" fmla="*/ 1351787 w 1950897"/>
              <a:gd name="connsiteY9" fmla="*/ 1794277 h 2307461"/>
              <a:gd name="connsiteX10" fmla="*/ 1214016 w 1950897"/>
              <a:gd name="connsiteY10" fmla="*/ 1673506 h 2307461"/>
              <a:gd name="connsiteX11" fmla="*/ 1086694 w 1950897"/>
              <a:gd name="connsiteY11" fmla="*/ 1551409 h 2307461"/>
              <a:gd name="connsiteX12" fmla="*/ 929873 w 1950897"/>
              <a:gd name="connsiteY12" fmla="*/ 1366013 h 2307461"/>
              <a:gd name="connsiteX13" fmla="*/ 834101 w 1950897"/>
              <a:gd name="connsiteY13" fmla="*/ 1260716 h 2307461"/>
              <a:gd name="connsiteX14" fmla="*/ 704931 w 1950897"/>
              <a:gd name="connsiteY14" fmla="*/ 1091798 h 2307461"/>
              <a:gd name="connsiteX15" fmla="*/ 534686 w 1950897"/>
              <a:gd name="connsiteY15" fmla="*/ 903508 h 2307461"/>
              <a:gd name="connsiteX16" fmla="*/ 372038 w 1950897"/>
              <a:gd name="connsiteY16" fmla="*/ 646936 h 2307461"/>
              <a:gd name="connsiteX17" fmla="*/ 223818 w 1950897"/>
              <a:gd name="connsiteY17" fmla="*/ 419341 h 2307461"/>
              <a:gd name="connsiteX18" fmla="*/ 116470 w 1950897"/>
              <a:gd name="connsiteY18" fmla="*/ 216543 h 2307461"/>
              <a:gd name="connsiteX19" fmla="*/ 0 w 1950897"/>
              <a:gd name="connsiteY19"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48684 w 1950897"/>
              <a:gd name="connsiteY8" fmla="*/ 1887999 h 2307461"/>
              <a:gd name="connsiteX9" fmla="*/ 1351787 w 1950897"/>
              <a:gd name="connsiteY9" fmla="*/ 1794277 h 2307461"/>
              <a:gd name="connsiteX10" fmla="*/ 1214016 w 1950897"/>
              <a:gd name="connsiteY10" fmla="*/ 1673506 h 2307461"/>
              <a:gd name="connsiteX11" fmla="*/ 1086694 w 1950897"/>
              <a:gd name="connsiteY11" fmla="*/ 1551409 h 2307461"/>
              <a:gd name="connsiteX12" fmla="*/ 967973 w 1950897"/>
              <a:gd name="connsiteY12" fmla="*/ 1410463 h 2307461"/>
              <a:gd name="connsiteX13" fmla="*/ 834101 w 1950897"/>
              <a:gd name="connsiteY13" fmla="*/ 1260716 h 2307461"/>
              <a:gd name="connsiteX14" fmla="*/ 704931 w 1950897"/>
              <a:gd name="connsiteY14" fmla="*/ 1091798 h 2307461"/>
              <a:gd name="connsiteX15" fmla="*/ 534686 w 1950897"/>
              <a:gd name="connsiteY15" fmla="*/ 903508 h 2307461"/>
              <a:gd name="connsiteX16" fmla="*/ 372038 w 1950897"/>
              <a:gd name="connsiteY16" fmla="*/ 646936 h 2307461"/>
              <a:gd name="connsiteX17" fmla="*/ 223818 w 1950897"/>
              <a:gd name="connsiteY17" fmla="*/ 419341 h 2307461"/>
              <a:gd name="connsiteX18" fmla="*/ 116470 w 1950897"/>
              <a:gd name="connsiteY18" fmla="*/ 216543 h 2307461"/>
              <a:gd name="connsiteX19" fmla="*/ 0 w 1950897"/>
              <a:gd name="connsiteY19"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48684 w 1950897"/>
              <a:gd name="connsiteY8" fmla="*/ 1887999 h 2307461"/>
              <a:gd name="connsiteX9" fmla="*/ 1351787 w 1950897"/>
              <a:gd name="connsiteY9" fmla="*/ 1794277 h 2307461"/>
              <a:gd name="connsiteX10" fmla="*/ 1214016 w 1950897"/>
              <a:gd name="connsiteY10" fmla="*/ 1673506 h 2307461"/>
              <a:gd name="connsiteX11" fmla="*/ 1086694 w 1950897"/>
              <a:gd name="connsiteY11" fmla="*/ 1551409 h 2307461"/>
              <a:gd name="connsiteX12" fmla="*/ 967973 w 1950897"/>
              <a:gd name="connsiteY12" fmla="*/ 1410463 h 2307461"/>
              <a:gd name="connsiteX13" fmla="*/ 846801 w 1950897"/>
              <a:gd name="connsiteY13" fmla="*/ 1273416 h 2307461"/>
              <a:gd name="connsiteX14" fmla="*/ 704931 w 1950897"/>
              <a:gd name="connsiteY14" fmla="*/ 1091798 h 2307461"/>
              <a:gd name="connsiteX15" fmla="*/ 534686 w 1950897"/>
              <a:gd name="connsiteY15" fmla="*/ 903508 h 2307461"/>
              <a:gd name="connsiteX16" fmla="*/ 372038 w 1950897"/>
              <a:gd name="connsiteY16" fmla="*/ 646936 h 2307461"/>
              <a:gd name="connsiteX17" fmla="*/ 223818 w 1950897"/>
              <a:gd name="connsiteY17" fmla="*/ 419341 h 2307461"/>
              <a:gd name="connsiteX18" fmla="*/ 116470 w 1950897"/>
              <a:gd name="connsiteY18" fmla="*/ 216543 h 2307461"/>
              <a:gd name="connsiteX19" fmla="*/ 0 w 1950897"/>
              <a:gd name="connsiteY19"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92082 w 1950897"/>
              <a:gd name="connsiteY6" fmla="*/ 1937071 h 2307461"/>
              <a:gd name="connsiteX7" fmla="*/ 1568932 w 1950897"/>
              <a:gd name="connsiteY7" fmla="*/ 1913922 h 2307461"/>
              <a:gd name="connsiteX8" fmla="*/ 1448684 w 1950897"/>
              <a:gd name="connsiteY8" fmla="*/ 1887999 h 2307461"/>
              <a:gd name="connsiteX9" fmla="*/ 1351787 w 1950897"/>
              <a:gd name="connsiteY9" fmla="*/ 1794277 h 2307461"/>
              <a:gd name="connsiteX10" fmla="*/ 1214016 w 1950897"/>
              <a:gd name="connsiteY10" fmla="*/ 1673506 h 2307461"/>
              <a:gd name="connsiteX11" fmla="*/ 1086694 w 1950897"/>
              <a:gd name="connsiteY11" fmla="*/ 1551409 h 2307461"/>
              <a:gd name="connsiteX12" fmla="*/ 967973 w 1950897"/>
              <a:gd name="connsiteY12" fmla="*/ 1410463 h 2307461"/>
              <a:gd name="connsiteX13" fmla="*/ 846801 w 1950897"/>
              <a:gd name="connsiteY13" fmla="*/ 1273416 h 2307461"/>
              <a:gd name="connsiteX14" fmla="*/ 704931 w 1950897"/>
              <a:gd name="connsiteY14" fmla="*/ 1091798 h 2307461"/>
              <a:gd name="connsiteX15" fmla="*/ 544211 w 1950897"/>
              <a:gd name="connsiteY15" fmla="*/ 900333 h 2307461"/>
              <a:gd name="connsiteX16" fmla="*/ 372038 w 1950897"/>
              <a:gd name="connsiteY16" fmla="*/ 646936 h 2307461"/>
              <a:gd name="connsiteX17" fmla="*/ 223818 w 1950897"/>
              <a:gd name="connsiteY17" fmla="*/ 419341 h 2307461"/>
              <a:gd name="connsiteX18" fmla="*/ 116470 w 1950897"/>
              <a:gd name="connsiteY18" fmla="*/ 216543 h 2307461"/>
              <a:gd name="connsiteX19" fmla="*/ 0 w 1950897"/>
              <a:gd name="connsiteY19"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568932 w 1950897"/>
              <a:gd name="connsiteY6" fmla="*/ 1913922 h 2307461"/>
              <a:gd name="connsiteX7" fmla="*/ 1448684 w 1950897"/>
              <a:gd name="connsiteY7" fmla="*/ 1887999 h 2307461"/>
              <a:gd name="connsiteX8" fmla="*/ 1351787 w 1950897"/>
              <a:gd name="connsiteY8" fmla="*/ 1794277 h 2307461"/>
              <a:gd name="connsiteX9" fmla="*/ 1214016 w 1950897"/>
              <a:gd name="connsiteY9" fmla="*/ 1673506 h 2307461"/>
              <a:gd name="connsiteX10" fmla="*/ 1086694 w 1950897"/>
              <a:gd name="connsiteY10" fmla="*/ 1551409 h 2307461"/>
              <a:gd name="connsiteX11" fmla="*/ 967973 w 1950897"/>
              <a:gd name="connsiteY11" fmla="*/ 1410463 h 2307461"/>
              <a:gd name="connsiteX12" fmla="*/ 846801 w 1950897"/>
              <a:gd name="connsiteY12" fmla="*/ 1273416 h 2307461"/>
              <a:gd name="connsiteX13" fmla="*/ 704931 w 1950897"/>
              <a:gd name="connsiteY13" fmla="*/ 1091798 h 2307461"/>
              <a:gd name="connsiteX14" fmla="*/ 544211 w 1950897"/>
              <a:gd name="connsiteY14" fmla="*/ 900333 h 2307461"/>
              <a:gd name="connsiteX15" fmla="*/ 372038 w 1950897"/>
              <a:gd name="connsiteY15" fmla="*/ 646936 h 2307461"/>
              <a:gd name="connsiteX16" fmla="*/ 223818 w 1950897"/>
              <a:gd name="connsiteY16" fmla="*/ 419341 h 2307461"/>
              <a:gd name="connsiteX17" fmla="*/ 116470 w 1950897"/>
              <a:gd name="connsiteY17" fmla="*/ 216543 h 2307461"/>
              <a:gd name="connsiteX18" fmla="*/ 0 w 1950897"/>
              <a:gd name="connsiteY18"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615231 w 1950897"/>
              <a:gd name="connsiteY5" fmla="*/ 1983370 h 2307461"/>
              <a:gd name="connsiteX6" fmla="*/ 1448684 w 1950897"/>
              <a:gd name="connsiteY6" fmla="*/ 1887999 h 2307461"/>
              <a:gd name="connsiteX7" fmla="*/ 1351787 w 1950897"/>
              <a:gd name="connsiteY7" fmla="*/ 1794277 h 2307461"/>
              <a:gd name="connsiteX8" fmla="*/ 1214016 w 1950897"/>
              <a:gd name="connsiteY8" fmla="*/ 1673506 h 2307461"/>
              <a:gd name="connsiteX9" fmla="*/ 1086694 w 1950897"/>
              <a:gd name="connsiteY9" fmla="*/ 1551409 h 2307461"/>
              <a:gd name="connsiteX10" fmla="*/ 967973 w 1950897"/>
              <a:gd name="connsiteY10" fmla="*/ 1410463 h 2307461"/>
              <a:gd name="connsiteX11" fmla="*/ 846801 w 1950897"/>
              <a:gd name="connsiteY11" fmla="*/ 1273416 h 2307461"/>
              <a:gd name="connsiteX12" fmla="*/ 704931 w 1950897"/>
              <a:gd name="connsiteY12" fmla="*/ 1091798 h 2307461"/>
              <a:gd name="connsiteX13" fmla="*/ 544211 w 1950897"/>
              <a:gd name="connsiteY13" fmla="*/ 900333 h 2307461"/>
              <a:gd name="connsiteX14" fmla="*/ 372038 w 1950897"/>
              <a:gd name="connsiteY14" fmla="*/ 646936 h 2307461"/>
              <a:gd name="connsiteX15" fmla="*/ 223818 w 1950897"/>
              <a:gd name="connsiteY15" fmla="*/ 419341 h 2307461"/>
              <a:gd name="connsiteX16" fmla="*/ 116470 w 1950897"/>
              <a:gd name="connsiteY16" fmla="*/ 216543 h 2307461"/>
              <a:gd name="connsiteX17" fmla="*/ 0 w 1950897"/>
              <a:gd name="connsiteY17"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4679 w 1950897"/>
              <a:gd name="connsiteY4" fmla="*/ 2052818 h 2307461"/>
              <a:gd name="connsiteX5" fmla="*/ 1596181 w 1950897"/>
              <a:gd name="connsiteY5" fmla="*/ 2018295 h 2307461"/>
              <a:gd name="connsiteX6" fmla="*/ 1448684 w 1950897"/>
              <a:gd name="connsiteY6" fmla="*/ 1887999 h 2307461"/>
              <a:gd name="connsiteX7" fmla="*/ 1351787 w 1950897"/>
              <a:gd name="connsiteY7" fmla="*/ 1794277 h 2307461"/>
              <a:gd name="connsiteX8" fmla="*/ 1214016 w 1950897"/>
              <a:gd name="connsiteY8" fmla="*/ 1673506 h 2307461"/>
              <a:gd name="connsiteX9" fmla="*/ 1086694 w 1950897"/>
              <a:gd name="connsiteY9" fmla="*/ 1551409 h 2307461"/>
              <a:gd name="connsiteX10" fmla="*/ 967973 w 1950897"/>
              <a:gd name="connsiteY10" fmla="*/ 1410463 h 2307461"/>
              <a:gd name="connsiteX11" fmla="*/ 846801 w 1950897"/>
              <a:gd name="connsiteY11" fmla="*/ 1273416 h 2307461"/>
              <a:gd name="connsiteX12" fmla="*/ 704931 w 1950897"/>
              <a:gd name="connsiteY12" fmla="*/ 1091798 h 2307461"/>
              <a:gd name="connsiteX13" fmla="*/ 544211 w 1950897"/>
              <a:gd name="connsiteY13" fmla="*/ 900333 h 2307461"/>
              <a:gd name="connsiteX14" fmla="*/ 372038 w 1950897"/>
              <a:gd name="connsiteY14" fmla="*/ 646936 h 2307461"/>
              <a:gd name="connsiteX15" fmla="*/ 223818 w 1950897"/>
              <a:gd name="connsiteY15" fmla="*/ 419341 h 2307461"/>
              <a:gd name="connsiteX16" fmla="*/ 116470 w 1950897"/>
              <a:gd name="connsiteY16" fmla="*/ 216543 h 2307461"/>
              <a:gd name="connsiteX17" fmla="*/ 0 w 1950897"/>
              <a:gd name="connsiteY17"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65702 w 1950897"/>
              <a:gd name="connsiteY3" fmla="*/ 2122266 h 2307461"/>
              <a:gd name="connsiteX4" fmla="*/ 1681504 w 1950897"/>
              <a:gd name="connsiteY4" fmla="*/ 2106793 h 2307461"/>
              <a:gd name="connsiteX5" fmla="*/ 1596181 w 1950897"/>
              <a:gd name="connsiteY5" fmla="*/ 2018295 h 2307461"/>
              <a:gd name="connsiteX6" fmla="*/ 1448684 w 1950897"/>
              <a:gd name="connsiteY6" fmla="*/ 1887999 h 2307461"/>
              <a:gd name="connsiteX7" fmla="*/ 1351787 w 1950897"/>
              <a:gd name="connsiteY7" fmla="*/ 1794277 h 2307461"/>
              <a:gd name="connsiteX8" fmla="*/ 1214016 w 1950897"/>
              <a:gd name="connsiteY8" fmla="*/ 1673506 h 2307461"/>
              <a:gd name="connsiteX9" fmla="*/ 1086694 w 1950897"/>
              <a:gd name="connsiteY9" fmla="*/ 1551409 h 2307461"/>
              <a:gd name="connsiteX10" fmla="*/ 967973 w 1950897"/>
              <a:gd name="connsiteY10" fmla="*/ 1410463 h 2307461"/>
              <a:gd name="connsiteX11" fmla="*/ 846801 w 1950897"/>
              <a:gd name="connsiteY11" fmla="*/ 1273416 h 2307461"/>
              <a:gd name="connsiteX12" fmla="*/ 704931 w 1950897"/>
              <a:gd name="connsiteY12" fmla="*/ 1091798 h 2307461"/>
              <a:gd name="connsiteX13" fmla="*/ 544211 w 1950897"/>
              <a:gd name="connsiteY13" fmla="*/ 900333 h 2307461"/>
              <a:gd name="connsiteX14" fmla="*/ 372038 w 1950897"/>
              <a:gd name="connsiteY14" fmla="*/ 646936 h 2307461"/>
              <a:gd name="connsiteX15" fmla="*/ 223818 w 1950897"/>
              <a:gd name="connsiteY15" fmla="*/ 419341 h 2307461"/>
              <a:gd name="connsiteX16" fmla="*/ 116470 w 1950897"/>
              <a:gd name="connsiteY16" fmla="*/ 216543 h 2307461"/>
              <a:gd name="connsiteX17" fmla="*/ 0 w 1950897"/>
              <a:gd name="connsiteY17" fmla="*/ 0 h 2307461"/>
              <a:gd name="connsiteX0" fmla="*/ 1950897 w 1950897"/>
              <a:gd name="connsiteY0" fmla="*/ 2307461 h 2307461"/>
              <a:gd name="connsiteX1" fmla="*/ 1904598 w 1950897"/>
              <a:gd name="connsiteY1" fmla="*/ 2238013 h 2307461"/>
              <a:gd name="connsiteX2" fmla="*/ 1835150 w 1950897"/>
              <a:gd name="connsiteY2" fmla="*/ 2191714 h 2307461"/>
              <a:gd name="connsiteX3" fmla="*/ 1759352 w 1950897"/>
              <a:gd name="connsiteY3" fmla="*/ 2157191 h 2307461"/>
              <a:gd name="connsiteX4" fmla="*/ 1681504 w 1950897"/>
              <a:gd name="connsiteY4" fmla="*/ 2106793 h 2307461"/>
              <a:gd name="connsiteX5" fmla="*/ 1596181 w 1950897"/>
              <a:gd name="connsiteY5" fmla="*/ 2018295 h 2307461"/>
              <a:gd name="connsiteX6" fmla="*/ 1448684 w 1950897"/>
              <a:gd name="connsiteY6" fmla="*/ 1887999 h 2307461"/>
              <a:gd name="connsiteX7" fmla="*/ 1351787 w 1950897"/>
              <a:gd name="connsiteY7" fmla="*/ 1794277 h 2307461"/>
              <a:gd name="connsiteX8" fmla="*/ 1214016 w 1950897"/>
              <a:gd name="connsiteY8" fmla="*/ 1673506 h 2307461"/>
              <a:gd name="connsiteX9" fmla="*/ 1086694 w 1950897"/>
              <a:gd name="connsiteY9" fmla="*/ 1551409 h 2307461"/>
              <a:gd name="connsiteX10" fmla="*/ 967973 w 1950897"/>
              <a:gd name="connsiteY10" fmla="*/ 1410463 h 2307461"/>
              <a:gd name="connsiteX11" fmla="*/ 846801 w 1950897"/>
              <a:gd name="connsiteY11" fmla="*/ 1273416 h 2307461"/>
              <a:gd name="connsiteX12" fmla="*/ 704931 w 1950897"/>
              <a:gd name="connsiteY12" fmla="*/ 1091798 h 2307461"/>
              <a:gd name="connsiteX13" fmla="*/ 544211 w 1950897"/>
              <a:gd name="connsiteY13" fmla="*/ 900333 h 2307461"/>
              <a:gd name="connsiteX14" fmla="*/ 372038 w 1950897"/>
              <a:gd name="connsiteY14" fmla="*/ 646936 h 2307461"/>
              <a:gd name="connsiteX15" fmla="*/ 223818 w 1950897"/>
              <a:gd name="connsiteY15" fmla="*/ 419341 h 2307461"/>
              <a:gd name="connsiteX16" fmla="*/ 116470 w 1950897"/>
              <a:gd name="connsiteY16" fmla="*/ 216543 h 2307461"/>
              <a:gd name="connsiteX17" fmla="*/ 0 w 1950897"/>
              <a:gd name="connsiteY17" fmla="*/ 0 h 2307461"/>
              <a:gd name="connsiteX0" fmla="*/ 1950897 w 1950897"/>
              <a:gd name="connsiteY0" fmla="*/ 2307461 h 2307461"/>
              <a:gd name="connsiteX1" fmla="*/ 1904598 w 1950897"/>
              <a:gd name="connsiteY1" fmla="*/ 2238013 h 2307461"/>
              <a:gd name="connsiteX2" fmla="*/ 1759352 w 1950897"/>
              <a:gd name="connsiteY2" fmla="*/ 2157191 h 2307461"/>
              <a:gd name="connsiteX3" fmla="*/ 1681504 w 1950897"/>
              <a:gd name="connsiteY3" fmla="*/ 2106793 h 2307461"/>
              <a:gd name="connsiteX4" fmla="*/ 1596181 w 1950897"/>
              <a:gd name="connsiteY4" fmla="*/ 2018295 h 2307461"/>
              <a:gd name="connsiteX5" fmla="*/ 1448684 w 1950897"/>
              <a:gd name="connsiteY5" fmla="*/ 1887999 h 2307461"/>
              <a:gd name="connsiteX6" fmla="*/ 1351787 w 1950897"/>
              <a:gd name="connsiteY6" fmla="*/ 1794277 h 2307461"/>
              <a:gd name="connsiteX7" fmla="*/ 1214016 w 1950897"/>
              <a:gd name="connsiteY7" fmla="*/ 1673506 h 2307461"/>
              <a:gd name="connsiteX8" fmla="*/ 1086694 w 1950897"/>
              <a:gd name="connsiteY8" fmla="*/ 1551409 h 2307461"/>
              <a:gd name="connsiteX9" fmla="*/ 967973 w 1950897"/>
              <a:gd name="connsiteY9" fmla="*/ 1410463 h 2307461"/>
              <a:gd name="connsiteX10" fmla="*/ 846801 w 1950897"/>
              <a:gd name="connsiteY10" fmla="*/ 1273416 h 2307461"/>
              <a:gd name="connsiteX11" fmla="*/ 704931 w 1950897"/>
              <a:gd name="connsiteY11" fmla="*/ 1091798 h 2307461"/>
              <a:gd name="connsiteX12" fmla="*/ 544211 w 1950897"/>
              <a:gd name="connsiteY12" fmla="*/ 900333 h 2307461"/>
              <a:gd name="connsiteX13" fmla="*/ 372038 w 1950897"/>
              <a:gd name="connsiteY13" fmla="*/ 646936 h 2307461"/>
              <a:gd name="connsiteX14" fmla="*/ 223818 w 1950897"/>
              <a:gd name="connsiteY14" fmla="*/ 419341 h 2307461"/>
              <a:gd name="connsiteX15" fmla="*/ 116470 w 1950897"/>
              <a:gd name="connsiteY15" fmla="*/ 216543 h 2307461"/>
              <a:gd name="connsiteX16" fmla="*/ 0 w 1950897"/>
              <a:gd name="connsiteY16" fmla="*/ 0 h 2307461"/>
              <a:gd name="connsiteX0" fmla="*/ 1950897 w 1950897"/>
              <a:gd name="connsiteY0" fmla="*/ 2307461 h 2307461"/>
              <a:gd name="connsiteX1" fmla="*/ 1904598 w 1950897"/>
              <a:gd name="connsiteY1" fmla="*/ 2238013 h 2307461"/>
              <a:gd name="connsiteX2" fmla="*/ 1759352 w 1950897"/>
              <a:gd name="connsiteY2" fmla="*/ 2157191 h 2307461"/>
              <a:gd name="connsiteX3" fmla="*/ 1596181 w 1950897"/>
              <a:gd name="connsiteY3" fmla="*/ 2018295 h 2307461"/>
              <a:gd name="connsiteX4" fmla="*/ 1448684 w 1950897"/>
              <a:gd name="connsiteY4" fmla="*/ 1887999 h 2307461"/>
              <a:gd name="connsiteX5" fmla="*/ 1351787 w 1950897"/>
              <a:gd name="connsiteY5" fmla="*/ 1794277 h 2307461"/>
              <a:gd name="connsiteX6" fmla="*/ 1214016 w 1950897"/>
              <a:gd name="connsiteY6" fmla="*/ 1673506 h 2307461"/>
              <a:gd name="connsiteX7" fmla="*/ 1086694 w 1950897"/>
              <a:gd name="connsiteY7" fmla="*/ 1551409 h 2307461"/>
              <a:gd name="connsiteX8" fmla="*/ 967973 w 1950897"/>
              <a:gd name="connsiteY8" fmla="*/ 1410463 h 2307461"/>
              <a:gd name="connsiteX9" fmla="*/ 846801 w 1950897"/>
              <a:gd name="connsiteY9" fmla="*/ 1273416 h 2307461"/>
              <a:gd name="connsiteX10" fmla="*/ 704931 w 1950897"/>
              <a:gd name="connsiteY10" fmla="*/ 1091798 h 2307461"/>
              <a:gd name="connsiteX11" fmla="*/ 544211 w 1950897"/>
              <a:gd name="connsiteY11" fmla="*/ 900333 h 2307461"/>
              <a:gd name="connsiteX12" fmla="*/ 372038 w 1950897"/>
              <a:gd name="connsiteY12" fmla="*/ 646936 h 2307461"/>
              <a:gd name="connsiteX13" fmla="*/ 223818 w 1950897"/>
              <a:gd name="connsiteY13" fmla="*/ 419341 h 2307461"/>
              <a:gd name="connsiteX14" fmla="*/ 116470 w 1950897"/>
              <a:gd name="connsiteY14" fmla="*/ 216543 h 2307461"/>
              <a:gd name="connsiteX15" fmla="*/ 0 w 1950897"/>
              <a:gd name="connsiteY15" fmla="*/ 0 h 2307461"/>
              <a:gd name="connsiteX0" fmla="*/ 1950897 w 1950897"/>
              <a:gd name="connsiteY0" fmla="*/ 2307461 h 2307461"/>
              <a:gd name="connsiteX1" fmla="*/ 1759352 w 1950897"/>
              <a:gd name="connsiteY1" fmla="*/ 2157191 h 2307461"/>
              <a:gd name="connsiteX2" fmla="*/ 1596181 w 1950897"/>
              <a:gd name="connsiteY2" fmla="*/ 2018295 h 2307461"/>
              <a:gd name="connsiteX3" fmla="*/ 1448684 w 1950897"/>
              <a:gd name="connsiteY3" fmla="*/ 1887999 h 2307461"/>
              <a:gd name="connsiteX4" fmla="*/ 1351787 w 1950897"/>
              <a:gd name="connsiteY4" fmla="*/ 1794277 h 2307461"/>
              <a:gd name="connsiteX5" fmla="*/ 1214016 w 1950897"/>
              <a:gd name="connsiteY5" fmla="*/ 1673506 h 2307461"/>
              <a:gd name="connsiteX6" fmla="*/ 1086694 w 1950897"/>
              <a:gd name="connsiteY6" fmla="*/ 1551409 h 2307461"/>
              <a:gd name="connsiteX7" fmla="*/ 967973 w 1950897"/>
              <a:gd name="connsiteY7" fmla="*/ 1410463 h 2307461"/>
              <a:gd name="connsiteX8" fmla="*/ 846801 w 1950897"/>
              <a:gd name="connsiteY8" fmla="*/ 1273416 h 2307461"/>
              <a:gd name="connsiteX9" fmla="*/ 704931 w 1950897"/>
              <a:gd name="connsiteY9" fmla="*/ 1091798 h 2307461"/>
              <a:gd name="connsiteX10" fmla="*/ 544211 w 1950897"/>
              <a:gd name="connsiteY10" fmla="*/ 900333 h 2307461"/>
              <a:gd name="connsiteX11" fmla="*/ 372038 w 1950897"/>
              <a:gd name="connsiteY11" fmla="*/ 646936 h 2307461"/>
              <a:gd name="connsiteX12" fmla="*/ 223818 w 1950897"/>
              <a:gd name="connsiteY12" fmla="*/ 419341 h 2307461"/>
              <a:gd name="connsiteX13" fmla="*/ 116470 w 1950897"/>
              <a:gd name="connsiteY13" fmla="*/ 216543 h 2307461"/>
              <a:gd name="connsiteX14" fmla="*/ 0 w 1950897"/>
              <a:gd name="connsiteY14" fmla="*/ 0 h 2307461"/>
              <a:gd name="connsiteX0" fmla="*/ 1900097 w 1900097"/>
              <a:gd name="connsiteY0" fmla="*/ 2272536 h 2272536"/>
              <a:gd name="connsiteX1" fmla="*/ 1759352 w 1900097"/>
              <a:gd name="connsiteY1" fmla="*/ 2157191 h 2272536"/>
              <a:gd name="connsiteX2" fmla="*/ 1596181 w 1900097"/>
              <a:gd name="connsiteY2" fmla="*/ 2018295 h 2272536"/>
              <a:gd name="connsiteX3" fmla="*/ 1448684 w 1900097"/>
              <a:gd name="connsiteY3" fmla="*/ 1887999 h 2272536"/>
              <a:gd name="connsiteX4" fmla="*/ 1351787 w 1900097"/>
              <a:gd name="connsiteY4" fmla="*/ 1794277 h 2272536"/>
              <a:gd name="connsiteX5" fmla="*/ 1214016 w 1900097"/>
              <a:gd name="connsiteY5" fmla="*/ 1673506 h 2272536"/>
              <a:gd name="connsiteX6" fmla="*/ 1086694 w 1900097"/>
              <a:gd name="connsiteY6" fmla="*/ 1551409 h 2272536"/>
              <a:gd name="connsiteX7" fmla="*/ 967973 w 1900097"/>
              <a:gd name="connsiteY7" fmla="*/ 1410463 h 2272536"/>
              <a:gd name="connsiteX8" fmla="*/ 846801 w 1900097"/>
              <a:gd name="connsiteY8" fmla="*/ 1273416 h 2272536"/>
              <a:gd name="connsiteX9" fmla="*/ 704931 w 1900097"/>
              <a:gd name="connsiteY9" fmla="*/ 1091798 h 2272536"/>
              <a:gd name="connsiteX10" fmla="*/ 544211 w 1900097"/>
              <a:gd name="connsiteY10" fmla="*/ 900333 h 2272536"/>
              <a:gd name="connsiteX11" fmla="*/ 372038 w 1900097"/>
              <a:gd name="connsiteY11" fmla="*/ 646936 h 2272536"/>
              <a:gd name="connsiteX12" fmla="*/ 223818 w 1900097"/>
              <a:gd name="connsiteY12" fmla="*/ 419341 h 2272536"/>
              <a:gd name="connsiteX13" fmla="*/ 116470 w 1900097"/>
              <a:gd name="connsiteY13" fmla="*/ 216543 h 2272536"/>
              <a:gd name="connsiteX14" fmla="*/ 0 w 1900097"/>
              <a:gd name="connsiteY14" fmla="*/ 0 h 2272536"/>
              <a:gd name="connsiteX0" fmla="*/ 1900097 w 1900097"/>
              <a:gd name="connsiteY0" fmla="*/ 2272536 h 2272536"/>
              <a:gd name="connsiteX1" fmla="*/ 1759352 w 1900097"/>
              <a:gd name="connsiteY1" fmla="*/ 2157191 h 2272536"/>
              <a:gd name="connsiteX2" fmla="*/ 1596181 w 1900097"/>
              <a:gd name="connsiteY2" fmla="*/ 2018295 h 2272536"/>
              <a:gd name="connsiteX3" fmla="*/ 1448684 w 1900097"/>
              <a:gd name="connsiteY3" fmla="*/ 1887999 h 2272536"/>
              <a:gd name="connsiteX4" fmla="*/ 1214016 w 1900097"/>
              <a:gd name="connsiteY4" fmla="*/ 1673506 h 2272536"/>
              <a:gd name="connsiteX5" fmla="*/ 1086694 w 1900097"/>
              <a:gd name="connsiteY5" fmla="*/ 1551409 h 2272536"/>
              <a:gd name="connsiteX6" fmla="*/ 967973 w 1900097"/>
              <a:gd name="connsiteY6" fmla="*/ 1410463 h 2272536"/>
              <a:gd name="connsiteX7" fmla="*/ 846801 w 1900097"/>
              <a:gd name="connsiteY7" fmla="*/ 1273416 h 2272536"/>
              <a:gd name="connsiteX8" fmla="*/ 704931 w 1900097"/>
              <a:gd name="connsiteY8" fmla="*/ 1091798 h 2272536"/>
              <a:gd name="connsiteX9" fmla="*/ 544211 w 1900097"/>
              <a:gd name="connsiteY9" fmla="*/ 900333 h 2272536"/>
              <a:gd name="connsiteX10" fmla="*/ 372038 w 1900097"/>
              <a:gd name="connsiteY10" fmla="*/ 646936 h 2272536"/>
              <a:gd name="connsiteX11" fmla="*/ 223818 w 1900097"/>
              <a:gd name="connsiteY11" fmla="*/ 419341 h 2272536"/>
              <a:gd name="connsiteX12" fmla="*/ 116470 w 1900097"/>
              <a:gd name="connsiteY12" fmla="*/ 216543 h 2272536"/>
              <a:gd name="connsiteX13" fmla="*/ 0 w 1900097"/>
              <a:gd name="connsiteY13" fmla="*/ 0 h 2272536"/>
              <a:gd name="connsiteX0" fmla="*/ 1900097 w 1900097"/>
              <a:gd name="connsiteY0" fmla="*/ 2272536 h 2272536"/>
              <a:gd name="connsiteX1" fmla="*/ 1759352 w 1900097"/>
              <a:gd name="connsiteY1" fmla="*/ 2157191 h 2272536"/>
              <a:gd name="connsiteX2" fmla="*/ 1596181 w 1900097"/>
              <a:gd name="connsiteY2" fmla="*/ 2018295 h 2272536"/>
              <a:gd name="connsiteX3" fmla="*/ 1448684 w 1900097"/>
              <a:gd name="connsiteY3" fmla="*/ 1887999 h 2272536"/>
              <a:gd name="connsiteX4" fmla="*/ 1248941 w 1900097"/>
              <a:gd name="connsiteY4" fmla="*/ 1714781 h 2272536"/>
              <a:gd name="connsiteX5" fmla="*/ 1086694 w 1900097"/>
              <a:gd name="connsiteY5" fmla="*/ 1551409 h 2272536"/>
              <a:gd name="connsiteX6" fmla="*/ 967973 w 1900097"/>
              <a:gd name="connsiteY6" fmla="*/ 1410463 h 2272536"/>
              <a:gd name="connsiteX7" fmla="*/ 846801 w 1900097"/>
              <a:gd name="connsiteY7" fmla="*/ 1273416 h 2272536"/>
              <a:gd name="connsiteX8" fmla="*/ 704931 w 1900097"/>
              <a:gd name="connsiteY8" fmla="*/ 1091798 h 2272536"/>
              <a:gd name="connsiteX9" fmla="*/ 544211 w 1900097"/>
              <a:gd name="connsiteY9" fmla="*/ 900333 h 2272536"/>
              <a:gd name="connsiteX10" fmla="*/ 372038 w 1900097"/>
              <a:gd name="connsiteY10" fmla="*/ 646936 h 2272536"/>
              <a:gd name="connsiteX11" fmla="*/ 223818 w 1900097"/>
              <a:gd name="connsiteY11" fmla="*/ 419341 h 2272536"/>
              <a:gd name="connsiteX12" fmla="*/ 116470 w 1900097"/>
              <a:gd name="connsiteY12" fmla="*/ 216543 h 2272536"/>
              <a:gd name="connsiteX13" fmla="*/ 0 w 1900097"/>
              <a:gd name="connsiteY13" fmla="*/ 0 h 227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0097" h="2272536">
                <a:moveTo>
                  <a:pt x="1900097" y="2272536"/>
                </a:moveTo>
                <a:cubicBezTo>
                  <a:pt x="1860192" y="2241230"/>
                  <a:pt x="1810005" y="2199565"/>
                  <a:pt x="1759352" y="2157191"/>
                </a:cubicBezTo>
                <a:cubicBezTo>
                  <a:pt x="1708699" y="2114817"/>
                  <a:pt x="1647959" y="2063160"/>
                  <a:pt x="1596181" y="2018295"/>
                </a:cubicBezTo>
                <a:cubicBezTo>
                  <a:pt x="1544403" y="1973430"/>
                  <a:pt x="1506557" y="1938585"/>
                  <a:pt x="1448684" y="1887999"/>
                </a:cubicBezTo>
                <a:cubicBezTo>
                  <a:pt x="1390811" y="1837413"/>
                  <a:pt x="1309273" y="1770879"/>
                  <a:pt x="1248941" y="1714781"/>
                </a:cubicBezTo>
                <a:cubicBezTo>
                  <a:pt x="1188609" y="1658683"/>
                  <a:pt x="1134051" y="1602658"/>
                  <a:pt x="1086694" y="1551409"/>
                </a:cubicBezTo>
                <a:cubicBezTo>
                  <a:pt x="1039337" y="1500160"/>
                  <a:pt x="1007955" y="1456795"/>
                  <a:pt x="967973" y="1410463"/>
                </a:cubicBezTo>
                <a:cubicBezTo>
                  <a:pt x="927991" y="1364131"/>
                  <a:pt x="890641" y="1326527"/>
                  <a:pt x="846801" y="1273416"/>
                </a:cubicBezTo>
                <a:cubicBezTo>
                  <a:pt x="802961" y="1220305"/>
                  <a:pt x="755363" y="1153979"/>
                  <a:pt x="704931" y="1091798"/>
                </a:cubicBezTo>
                <a:cubicBezTo>
                  <a:pt x="654499" y="1029618"/>
                  <a:pt x="599693" y="974477"/>
                  <a:pt x="544211" y="900333"/>
                </a:cubicBezTo>
                <a:cubicBezTo>
                  <a:pt x="488729" y="826189"/>
                  <a:pt x="425437" y="727101"/>
                  <a:pt x="372038" y="646936"/>
                </a:cubicBezTo>
                <a:cubicBezTo>
                  <a:pt x="318639" y="566771"/>
                  <a:pt x="266413" y="491073"/>
                  <a:pt x="223818" y="419341"/>
                </a:cubicBezTo>
                <a:cubicBezTo>
                  <a:pt x="181223" y="347609"/>
                  <a:pt x="149265" y="245480"/>
                  <a:pt x="116470" y="216543"/>
                </a:cubicBezTo>
                <a:cubicBezTo>
                  <a:pt x="80225" y="143478"/>
                  <a:pt x="26249" y="60327"/>
                  <a:pt x="0" y="0"/>
                </a:cubicBezTo>
              </a:path>
            </a:pathLst>
          </a:custGeom>
          <a:noFill/>
          <a:ln w="508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390197" y="3376561"/>
            <a:ext cx="1534394" cy="430887"/>
          </a:xfrm>
          <a:prstGeom prst="rect">
            <a:avLst/>
          </a:prstGeom>
          <a:noFill/>
        </p:spPr>
        <p:txBody>
          <a:bodyPr wrap="none" rtlCol="0">
            <a:spAutoFit/>
          </a:bodyPr>
          <a:lstStyle/>
          <a:p>
            <a:r>
              <a:rPr lang="en-CA" sz="2200" b="1" dirty="0" smtClean="0">
                <a:solidFill>
                  <a:srgbClr val="0000FF"/>
                </a:solidFill>
                <a:latin typeface="Arial" panose="020B0604020202020204" pitchFamily="34" charset="0"/>
                <a:cs typeface="Arial" panose="020B0604020202020204" pitchFamily="34" charset="0"/>
              </a:rPr>
              <a:t>Isotherms</a:t>
            </a:r>
            <a:endParaRPr lang="en-CA" sz="2200" b="1" dirty="0">
              <a:solidFill>
                <a:srgbClr val="0000FF"/>
              </a:solidFill>
              <a:latin typeface="Arial" panose="020B0604020202020204" pitchFamily="34" charset="0"/>
              <a:cs typeface="Arial" panose="020B0604020202020204" pitchFamily="34" charset="0"/>
            </a:endParaRPr>
          </a:p>
        </p:txBody>
      </p:sp>
      <p:sp>
        <p:nvSpPr>
          <p:cNvPr id="31" name="TextBox 30"/>
          <p:cNvSpPr txBox="1"/>
          <p:nvPr/>
        </p:nvSpPr>
        <p:spPr>
          <a:xfrm>
            <a:off x="390197" y="3844365"/>
            <a:ext cx="2117887" cy="430887"/>
          </a:xfrm>
          <a:prstGeom prst="rect">
            <a:avLst/>
          </a:prstGeom>
          <a:noFill/>
        </p:spPr>
        <p:txBody>
          <a:bodyPr wrap="none" rtlCol="0">
            <a:spAutoFit/>
          </a:bodyPr>
          <a:lstStyle/>
          <a:p>
            <a:r>
              <a:rPr lang="en-CA" sz="2200" b="1" dirty="0" smtClean="0">
                <a:latin typeface="Arial" panose="020B0604020202020204" pitchFamily="34" charset="0"/>
                <a:cs typeface="Arial" panose="020B0604020202020204" pitchFamily="34" charset="0"/>
              </a:rPr>
              <a:t>Isobars/height</a:t>
            </a:r>
            <a:endParaRPr lang="en-CA" sz="2200" b="1" dirty="0">
              <a:latin typeface="Arial" panose="020B0604020202020204" pitchFamily="34" charset="0"/>
              <a:cs typeface="Arial" panose="020B0604020202020204" pitchFamily="34" charset="0"/>
            </a:endParaRPr>
          </a:p>
        </p:txBody>
      </p:sp>
      <p:sp>
        <p:nvSpPr>
          <p:cNvPr id="32" name="TextBox 31"/>
          <p:cNvSpPr txBox="1"/>
          <p:nvPr/>
        </p:nvSpPr>
        <p:spPr>
          <a:xfrm>
            <a:off x="381000" y="4280357"/>
            <a:ext cx="1866217" cy="430887"/>
          </a:xfrm>
          <a:prstGeom prst="rect">
            <a:avLst/>
          </a:prstGeom>
          <a:noFill/>
        </p:spPr>
        <p:txBody>
          <a:bodyPr wrap="none" rtlCol="0">
            <a:spAutoFit/>
          </a:bodyPr>
          <a:lstStyle/>
          <a:p>
            <a:r>
              <a:rPr lang="en-CA" sz="2200" b="1" dirty="0" smtClean="0">
                <a:solidFill>
                  <a:srgbClr val="CC6600"/>
                </a:solidFill>
                <a:latin typeface="Arial" panose="020B0604020202020204" pitchFamily="34" charset="0"/>
                <a:cs typeface="Arial" panose="020B0604020202020204" pitchFamily="34" charset="0"/>
              </a:rPr>
              <a:t>Mixing Ratio</a:t>
            </a:r>
            <a:endParaRPr lang="en-CA" sz="2200" b="1" dirty="0">
              <a:solidFill>
                <a:srgbClr val="CC6600"/>
              </a:solidFill>
              <a:latin typeface="Arial" panose="020B0604020202020204" pitchFamily="34" charset="0"/>
              <a:cs typeface="Arial" panose="020B0604020202020204" pitchFamily="34" charset="0"/>
            </a:endParaRPr>
          </a:p>
        </p:txBody>
      </p:sp>
      <p:sp>
        <p:nvSpPr>
          <p:cNvPr id="33" name="TextBox 32"/>
          <p:cNvSpPr txBox="1"/>
          <p:nvPr/>
        </p:nvSpPr>
        <p:spPr>
          <a:xfrm>
            <a:off x="381000" y="4737557"/>
            <a:ext cx="1916679" cy="430887"/>
          </a:xfrm>
          <a:prstGeom prst="rect">
            <a:avLst/>
          </a:prstGeom>
          <a:noFill/>
        </p:spPr>
        <p:txBody>
          <a:bodyPr wrap="none" rtlCol="0">
            <a:spAutoFit/>
          </a:bodyPr>
          <a:lstStyle/>
          <a:p>
            <a:r>
              <a:rPr lang="en-CA" sz="2200" b="1" dirty="0" smtClean="0">
                <a:solidFill>
                  <a:srgbClr val="00B050"/>
                </a:solidFill>
                <a:latin typeface="Arial" panose="020B0604020202020204" pitchFamily="34" charset="0"/>
                <a:cs typeface="Arial" panose="020B0604020202020204" pitchFamily="34" charset="0"/>
              </a:rPr>
              <a:t>Dry </a:t>
            </a:r>
            <a:r>
              <a:rPr lang="en-CA" sz="2200" b="1" dirty="0" err="1" smtClean="0">
                <a:solidFill>
                  <a:srgbClr val="00B050"/>
                </a:solidFill>
                <a:latin typeface="Arial" panose="020B0604020202020204" pitchFamily="34" charset="0"/>
                <a:cs typeface="Arial" panose="020B0604020202020204" pitchFamily="34" charset="0"/>
              </a:rPr>
              <a:t>Adiabats</a:t>
            </a:r>
            <a:endParaRPr lang="en-CA" sz="2200" b="1" dirty="0">
              <a:solidFill>
                <a:srgbClr val="00B050"/>
              </a:solidFill>
              <a:latin typeface="Arial" panose="020B0604020202020204" pitchFamily="34" charset="0"/>
              <a:cs typeface="Arial" panose="020B0604020202020204" pitchFamily="34" charset="0"/>
            </a:endParaRPr>
          </a:p>
        </p:txBody>
      </p:sp>
      <p:sp>
        <p:nvSpPr>
          <p:cNvPr id="34" name="TextBox 33"/>
          <p:cNvSpPr txBox="1"/>
          <p:nvPr/>
        </p:nvSpPr>
        <p:spPr>
          <a:xfrm>
            <a:off x="381000" y="5181600"/>
            <a:ext cx="2185983" cy="430887"/>
          </a:xfrm>
          <a:prstGeom prst="rect">
            <a:avLst/>
          </a:prstGeom>
          <a:noFill/>
        </p:spPr>
        <p:txBody>
          <a:bodyPr wrap="none" rtlCol="0">
            <a:spAutoFit/>
          </a:bodyPr>
          <a:lstStyle/>
          <a:p>
            <a:r>
              <a:rPr lang="en-CA" sz="2200" b="1" dirty="0" smtClean="0">
                <a:solidFill>
                  <a:srgbClr val="00B0F0"/>
                </a:solidFill>
                <a:latin typeface="Arial" panose="020B0604020202020204" pitchFamily="34" charset="0"/>
                <a:cs typeface="Arial" panose="020B0604020202020204" pitchFamily="34" charset="0"/>
              </a:rPr>
              <a:t>Moist </a:t>
            </a:r>
            <a:r>
              <a:rPr lang="en-CA" sz="2200" b="1" dirty="0" err="1" smtClean="0">
                <a:solidFill>
                  <a:srgbClr val="00B0F0"/>
                </a:solidFill>
                <a:latin typeface="Arial" panose="020B0604020202020204" pitchFamily="34" charset="0"/>
                <a:cs typeface="Arial" panose="020B0604020202020204" pitchFamily="34" charset="0"/>
              </a:rPr>
              <a:t>Adiabats</a:t>
            </a:r>
            <a:endParaRPr lang="en-CA" sz="22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8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23"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a:t>
            </a:fld>
            <a:endParaRPr lang="en-US" altLang="en-US"/>
          </a:p>
        </p:txBody>
      </p:sp>
      <p:sp>
        <p:nvSpPr>
          <p:cNvPr id="3" name="TextBox 2"/>
          <p:cNvSpPr txBox="1"/>
          <p:nvPr/>
        </p:nvSpPr>
        <p:spPr>
          <a:xfrm>
            <a:off x="228600" y="180000"/>
            <a:ext cx="86106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Heading: Arial 32pt centred, vertical=0.5cm </a:t>
            </a:r>
            <a:endParaRPr lang="en-CA" sz="32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381000" y="4191000"/>
            <a:ext cx="8458200" cy="1692771"/>
          </a:xfrm>
          <a:prstGeom prst="rect">
            <a:avLst/>
          </a:prstGeom>
          <a:noFill/>
        </p:spPr>
        <p:txBody>
          <a:bodyPr wrap="square" rtlCol="0">
            <a:spAutoFit/>
          </a:bodyPr>
          <a:lstStyle/>
          <a:p>
            <a:r>
              <a:rPr lang="en-CA" sz="2800" b="1" dirty="0" smtClean="0">
                <a:latin typeface="Arial" panose="020B0604020202020204" pitchFamily="34" charset="0"/>
                <a:cs typeface="Arial" panose="020B0604020202020204" pitchFamily="34" charset="0"/>
              </a:rPr>
              <a:t>Text: Level 1 = Arial 28 </a:t>
            </a:r>
            <a:r>
              <a:rPr lang="en-CA" sz="2800" b="1" dirty="0" err="1" smtClean="0">
                <a:latin typeface="Arial" panose="020B0604020202020204" pitchFamily="34" charset="0"/>
                <a:cs typeface="Arial" panose="020B0604020202020204" pitchFamily="34" charset="0"/>
              </a:rPr>
              <a:t>pt</a:t>
            </a:r>
            <a:endParaRPr lang="en-CA" sz="2800" b="1" dirty="0" smtClean="0">
              <a:latin typeface="Arial" panose="020B0604020202020204" pitchFamily="34" charset="0"/>
              <a:cs typeface="Arial" panose="020B0604020202020204" pitchFamily="34" charset="0"/>
            </a:endParaRPr>
          </a:p>
          <a:p>
            <a:endParaRPr lang="en-CA" sz="2800" b="1" dirty="0" smtClean="0">
              <a:latin typeface="Arial" panose="020B0604020202020204" pitchFamily="34" charset="0"/>
              <a:cs typeface="Arial" panose="020B0604020202020204" pitchFamily="34" charset="0"/>
            </a:endParaRPr>
          </a:p>
          <a:p>
            <a:pPr defTabSz="358775"/>
            <a:r>
              <a:rPr lang="en-CA" b="1" dirty="0">
                <a:latin typeface="Arial" panose="020B0604020202020204" pitchFamily="34" charset="0"/>
                <a:cs typeface="Arial" panose="020B0604020202020204" pitchFamily="34" charset="0"/>
              </a:rPr>
              <a:t>	</a:t>
            </a:r>
            <a:r>
              <a:rPr lang="en-CA" b="1" dirty="0" smtClean="0">
                <a:latin typeface="Arial" panose="020B0604020202020204" pitchFamily="34" charset="0"/>
                <a:cs typeface="Arial" panose="020B0604020202020204" pitchFamily="34" charset="0"/>
              </a:rPr>
              <a:t>Text level 2 = Arial 24pt</a:t>
            </a:r>
          </a:p>
          <a:p>
            <a:endParaRPr lang="en-CA" b="1" dirty="0" smtClean="0">
              <a:latin typeface="Calibri" panose="020F0502020204030204" pitchFamily="34" charset="0"/>
              <a:cs typeface="Calibri" panose="020F0502020204030204" pitchFamily="34" charset="0"/>
            </a:endParaRPr>
          </a:p>
        </p:txBody>
      </p:sp>
      <p:sp>
        <p:nvSpPr>
          <p:cNvPr id="5" name="TextBox 4"/>
          <p:cNvSpPr txBox="1"/>
          <p:nvPr/>
        </p:nvSpPr>
        <p:spPr>
          <a:xfrm>
            <a:off x="228600" y="1733252"/>
            <a:ext cx="8610600" cy="1384995"/>
          </a:xfrm>
          <a:prstGeom prst="rect">
            <a:avLst/>
          </a:prstGeom>
          <a:noFill/>
        </p:spPr>
        <p:txBody>
          <a:bodyPr wrap="square" rtlCol="0">
            <a:spAutoFit/>
          </a:bodyPr>
          <a:lstStyle/>
          <a:p>
            <a:pPr algn="ctr"/>
            <a:r>
              <a:rPr lang="en-CA" sz="4400" b="1" dirty="0" smtClean="0">
                <a:solidFill>
                  <a:srgbClr val="008000"/>
                </a:solidFill>
                <a:latin typeface="Corbel" panose="020B0503020204020204" pitchFamily="34" charset="0"/>
                <a:cs typeface="Arial" panose="020B0604020202020204" pitchFamily="34" charset="0"/>
              </a:rPr>
              <a:t>Module Title Corbel 44pt</a:t>
            </a:r>
            <a:endParaRPr lang="en-CA" sz="4000" b="1" dirty="0">
              <a:solidFill>
                <a:srgbClr val="0066CC"/>
              </a:solidFill>
              <a:latin typeface="Corbel" panose="020B0503020204020204" pitchFamily="34" charset="0"/>
              <a:cs typeface="Arial" panose="020B0604020202020204" pitchFamily="34" charset="0"/>
            </a:endParaRPr>
          </a:p>
          <a:p>
            <a:pPr algn="ctr"/>
            <a:r>
              <a:rPr lang="en-CA" sz="4000" b="1" dirty="0" smtClean="0">
                <a:solidFill>
                  <a:srgbClr val="0066CC"/>
                </a:solidFill>
                <a:latin typeface="Corbel" panose="020B0503020204020204" pitchFamily="34" charset="0"/>
                <a:cs typeface="Arial" panose="020B0604020202020204" pitchFamily="34" charset="0"/>
              </a:rPr>
              <a:t>Section Title: Corbel 40pt </a:t>
            </a:r>
            <a:endParaRPr lang="en-CA" sz="4000" b="1" dirty="0">
              <a:solidFill>
                <a:srgbClr val="0066CC"/>
              </a:solidFill>
              <a:latin typeface="Corbel" panose="020B0503020204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186590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228E85-DC60-47B9-9281-6B592085173E}" type="slidenum">
              <a:rPr kumimoji="0" lang="en-US" altLang="en-US" sz="2000" b="1" i="0" u="none" strike="noStrike" kern="1200" cap="none" spc="0" normalizeH="0" baseline="0" noProof="0" smtClean="0">
                <a:ln>
                  <a:noFill/>
                </a:ln>
                <a:solidFill>
                  <a:srgbClr val="008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p:txBody>
      </p:sp>
      <p:sp>
        <p:nvSpPr>
          <p:cNvPr id="3" name="TextBox 2"/>
          <p:cNvSpPr txBox="1"/>
          <p:nvPr/>
        </p:nvSpPr>
        <p:spPr>
          <a:xfrm>
            <a:off x="152400" y="180000"/>
            <a:ext cx="88392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3200" b="1" dirty="0" err="1" smtClean="0">
                <a:solidFill>
                  <a:srgbClr val="C00000"/>
                </a:solidFill>
                <a:latin typeface="Arial" panose="020B0604020202020204" pitchFamily="34" charset="0"/>
                <a:cs typeface="Arial" panose="020B0604020202020204" pitchFamily="34" charset="0"/>
              </a:rPr>
              <a:t>Stüve</a:t>
            </a:r>
            <a:r>
              <a:rPr lang="en-CA" sz="3200" b="1" dirty="0" smtClean="0">
                <a:solidFill>
                  <a:srgbClr val="C00000"/>
                </a:solidFill>
                <a:latin typeface="Arial" panose="020B0604020202020204" pitchFamily="34" charset="0"/>
                <a:cs typeface="Arial" panose="020B0604020202020204" pitchFamily="34" charset="0"/>
              </a:rPr>
              <a:t> Diagram</a:t>
            </a:r>
            <a:endParaRPr kumimoji="0" lang="en-CA"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mn-cs"/>
              </a:rPr>
              <a:t>WFBS S491 2022</a:t>
            </a:r>
            <a:endParaRPr kumimoji="0" lang="en-US" altLang="en-US" sz="1600" b="1" i="0" u="none" strike="noStrike" kern="1200" cap="none" spc="0" normalizeH="0" baseline="0" noProof="0" dirty="0">
              <a:ln>
                <a:noFill/>
              </a:ln>
              <a:solidFill>
                <a:srgbClr val="0066CC"/>
              </a:solidFill>
              <a:effectLst/>
              <a:uLnTx/>
              <a:uFillTx/>
              <a:latin typeface="Times New Roman" panose="02020603050405020304" pitchFamily="18" charset="0"/>
              <a:ea typeface="+mn-ea"/>
              <a:cs typeface="+mn-cs"/>
            </a:endParaRPr>
          </a:p>
        </p:txBody>
      </p:sp>
      <p:sp>
        <p:nvSpPr>
          <p:cNvPr id="10" name="TextBox 9"/>
          <p:cNvSpPr txBox="1"/>
          <p:nvPr/>
        </p:nvSpPr>
        <p:spPr>
          <a:xfrm>
            <a:off x="923597" y="3389717"/>
            <a:ext cx="1534394" cy="430887"/>
          </a:xfrm>
          <a:prstGeom prst="rect">
            <a:avLst/>
          </a:prstGeom>
          <a:noFill/>
        </p:spPr>
        <p:txBody>
          <a:bodyPr wrap="none" rtlCol="0">
            <a:spAutoFit/>
          </a:bodyPr>
          <a:lstStyle/>
          <a:p>
            <a:r>
              <a:rPr lang="en-CA" sz="2200" b="1" dirty="0" smtClean="0">
                <a:solidFill>
                  <a:srgbClr val="0000FF"/>
                </a:solidFill>
                <a:latin typeface="Arial" panose="020B0604020202020204" pitchFamily="34" charset="0"/>
                <a:cs typeface="Arial" panose="020B0604020202020204" pitchFamily="34" charset="0"/>
              </a:rPr>
              <a:t>Isotherms</a:t>
            </a:r>
            <a:endParaRPr lang="en-CA" sz="22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923597" y="3857521"/>
            <a:ext cx="2196435" cy="430887"/>
          </a:xfrm>
          <a:prstGeom prst="rect">
            <a:avLst/>
          </a:prstGeom>
          <a:noFill/>
        </p:spPr>
        <p:txBody>
          <a:bodyPr wrap="none" rtlCol="0">
            <a:spAutoFit/>
          </a:bodyPr>
          <a:lstStyle/>
          <a:p>
            <a:r>
              <a:rPr lang="en-CA" sz="2200" b="1" dirty="0" smtClean="0">
                <a:latin typeface="Arial" panose="020B0604020202020204" pitchFamily="34" charset="0"/>
                <a:cs typeface="Arial" panose="020B0604020202020204" pitchFamily="34" charset="0"/>
              </a:rPr>
              <a:t>Isobars/height</a:t>
            </a:r>
            <a:endParaRPr lang="en-CA" sz="2200" b="1" dirty="0">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914400" y="4293513"/>
            <a:ext cx="1866217" cy="430887"/>
          </a:xfrm>
          <a:prstGeom prst="rect">
            <a:avLst/>
          </a:prstGeom>
          <a:noFill/>
        </p:spPr>
        <p:txBody>
          <a:bodyPr wrap="none" rtlCol="0">
            <a:spAutoFit/>
          </a:bodyPr>
          <a:lstStyle/>
          <a:p>
            <a:r>
              <a:rPr lang="en-CA" sz="2200" b="1" dirty="0" smtClean="0">
                <a:solidFill>
                  <a:srgbClr val="CC6600"/>
                </a:solidFill>
                <a:latin typeface="Arial" panose="020B0604020202020204" pitchFamily="34" charset="0"/>
                <a:cs typeface="Arial" panose="020B0604020202020204" pitchFamily="34" charset="0"/>
              </a:rPr>
              <a:t>Mixing Ratio</a:t>
            </a:r>
            <a:endParaRPr lang="en-CA" sz="2200" b="1" dirty="0">
              <a:solidFill>
                <a:srgbClr val="CC6600"/>
              </a:solidFill>
              <a:latin typeface="Arial" panose="020B0604020202020204" pitchFamily="34" charset="0"/>
              <a:cs typeface="Arial" panose="020B0604020202020204" pitchFamily="34" charset="0"/>
            </a:endParaRPr>
          </a:p>
        </p:txBody>
      </p:sp>
      <p:sp>
        <p:nvSpPr>
          <p:cNvPr id="22" name="TextBox 21"/>
          <p:cNvSpPr txBox="1"/>
          <p:nvPr/>
        </p:nvSpPr>
        <p:spPr>
          <a:xfrm>
            <a:off x="914400" y="4750713"/>
            <a:ext cx="1916679" cy="430887"/>
          </a:xfrm>
          <a:prstGeom prst="rect">
            <a:avLst/>
          </a:prstGeom>
          <a:noFill/>
        </p:spPr>
        <p:txBody>
          <a:bodyPr wrap="none" rtlCol="0">
            <a:spAutoFit/>
          </a:bodyPr>
          <a:lstStyle/>
          <a:p>
            <a:r>
              <a:rPr lang="en-CA" sz="2200" b="1" dirty="0" smtClean="0">
                <a:solidFill>
                  <a:srgbClr val="00B050"/>
                </a:solidFill>
                <a:latin typeface="Arial" panose="020B0604020202020204" pitchFamily="34" charset="0"/>
                <a:cs typeface="Arial" panose="020B0604020202020204" pitchFamily="34" charset="0"/>
              </a:rPr>
              <a:t>Dry </a:t>
            </a:r>
            <a:r>
              <a:rPr lang="en-CA" sz="2200" b="1" dirty="0" err="1" smtClean="0">
                <a:solidFill>
                  <a:srgbClr val="00B050"/>
                </a:solidFill>
                <a:latin typeface="Arial" panose="020B0604020202020204" pitchFamily="34" charset="0"/>
                <a:cs typeface="Arial" panose="020B0604020202020204" pitchFamily="34" charset="0"/>
              </a:rPr>
              <a:t>Adiabats</a:t>
            </a:r>
            <a:endParaRPr lang="en-CA" sz="2200" b="1" dirty="0">
              <a:solidFill>
                <a:srgbClr val="00B05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3136739" y="1219200"/>
            <a:ext cx="5768340" cy="4549140"/>
          </a:xfrm>
          <a:prstGeom prst="rect">
            <a:avLst/>
          </a:prstGeom>
        </p:spPr>
      </p:pic>
      <p:cxnSp>
        <p:nvCxnSpPr>
          <p:cNvPr id="8" name="Straight Connector 7"/>
          <p:cNvCxnSpPr/>
          <p:nvPr/>
        </p:nvCxnSpPr>
        <p:spPr bwMode="auto">
          <a:xfrm>
            <a:off x="4419600" y="2895600"/>
            <a:ext cx="0" cy="2590800"/>
          </a:xfrm>
          <a:prstGeom prst="line">
            <a:avLst/>
          </a:prstGeom>
          <a:solidFill>
            <a:schemeClr val="accent1"/>
          </a:solidFill>
          <a:ln w="508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581400" y="4572000"/>
            <a:ext cx="5029200" cy="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029200" y="3200400"/>
            <a:ext cx="457200" cy="2286000"/>
          </a:xfrm>
          <a:prstGeom prst="line">
            <a:avLst/>
          </a:prstGeom>
          <a:solidFill>
            <a:schemeClr val="accent1"/>
          </a:solidFill>
          <a:ln w="50800" cap="flat" cmpd="sng" algn="ctr">
            <a:solidFill>
              <a:srgbClr val="CC66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3557584" y="3657600"/>
            <a:ext cx="2005016" cy="1752600"/>
          </a:xfrm>
          <a:prstGeom prst="line">
            <a:avLst/>
          </a:prstGeom>
          <a:solidFill>
            <a:schemeClr val="accent1"/>
          </a:solidFill>
          <a:ln w="508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reeform 24"/>
          <p:cNvSpPr/>
          <p:nvPr/>
        </p:nvSpPr>
        <p:spPr bwMode="auto">
          <a:xfrm>
            <a:off x="5173884" y="2673756"/>
            <a:ext cx="2685326" cy="2696901"/>
          </a:xfrm>
          <a:custGeom>
            <a:avLst/>
            <a:gdLst>
              <a:gd name="connsiteX0" fmla="*/ 3183038 w 3183038"/>
              <a:gd name="connsiteY0" fmla="*/ 2581155 h 2581155"/>
              <a:gd name="connsiteX1" fmla="*/ 0 w 3183038"/>
              <a:gd name="connsiteY1" fmla="*/ 0 h 2581155"/>
              <a:gd name="connsiteX2" fmla="*/ 0 w 3183038"/>
              <a:gd name="connsiteY2" fmla="*/ 0 h 2581155"/>
              <a:gd name="connsiteX0" fmla="*/ 3183038 w 3183038"/>
              <a:gd name="connsiteY0" fmla="*/ 2581155 h 2581155"/>
              <a:gd name="connsiteX1" fmla="*/ 1122744 w 3183038"/>
              <a:gd name="connsiteY1" fmla="*/ 925975 h 2581155"/>
              <a:gd name="connsiteX2" fmla="*/ 0 w 3183038"/>
              <a:gd name="connsiteY2" fmla="*/ 0 h 2581155"/>
              <a:gd name="connsiteX3" fmla="*/ 0 w 3183038"/>
              <a:gd name="connsiteY3"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0 w 3183038"/>
              <a:gd name="connsiteY3" fmla="*/ 0 h 2581155"/>
              <a:gd name="connsiteX4" fmla="*/ 0 w 3183038"/>
              <a:gd name="connsiteY4" fmla="*/ 0 h 2581155"/>
              <a:gd name="connsiteX0" fmla="*/ 3183038 w 3183038"/>
              <a:gd name="connsiteY0" fmla="*/ 2581155 h 2581155"/>
              <a:gd name="connsiteX1" fmla="*/ 2106592 w 3183038"/>
              <a:gd name="connsiteY1" fmla="*/ 1713053 h 2581155"/>
              <a:gd name="connsiteX2" fmla="*/ 1122744 w 3183038"/>
              <a:gd name="connsiteY2" fmla="*/ 925975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713053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106592 w 3183038"/>
              <a:gd name="connsiteY1" fmla="*/ 1678328 h 2581155"/>
              <a:gd name="connsiteX2" fmla="*/ 1215341 w 3183038"/>
              <a:gd name="connsiteY2" fmla="*/ 902826 h 2581155"/>
              <a:gd name="connsiteX3" fmla="*/ 544010 w 3183038"/>
              <a:gd name="connsiteY3" fmla="*/ 439838 h 2581155"/>
              <a:gd name="connsiteX4" fmla="*/ 0 w 3183038"/>
              <a:gd name="connsiteY4" fmla="*/ 0 h 2581155"/>
              <a:gd name="connsiteX5" fmla="*/ 0 w 3183038"/>
              <a:gd name="connsiteY5"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215341 w 3183038"/>
              <a:gd name="connsiteY3" fmla="*/ 902826 h 2581155"/>
              <a:gd name="connsiteX4" fmla="*/ 544010 w 3183038"/>
              <a:gd name="connsiteY4" fmla="*/ 439838 h 2581155"/>
              <a:gd name="connsiteX5" fmla="*/ 0 w 3183038"/>
              <a:gd name="connsiteY5" fmla="*/ 0 h 2581155"/>
              <a:gd name="connsiteX6" fmla="*/ 0 w 3183038"/>
              <a:gd name="connsiteY6" fmla="*/ 0 h 2581155"/>
              <a:gd name="connsiteX0" fmla="*/ 3183038 w 3183038"/>
              <a:gd name="connsiteY0" fmla="*/ 2581155 h 2581155"/>
              <a:gd name="connsiteX1" fmla="*/ 2662177 w 3183038"/>
              <a:gd name="connsiteY1" fmla="*/ 2118164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106592 w 3183038"/>
              <a:gd name="connsiteY2" fmla="*/ 1678328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666755 w 3183038"/>
              <a:gd name="connsiteY3" fmla="*/ 1284787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215341 w 3183038"/>
              <a:gd name="connsiteY4" fmla="*/ 902826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544010 w 3183038"/>
              <a:gd name="connsiteY5" fmla="*/ 439838 h 2581155"/>
              <a:gd name="connsiteX6" fmla="*/ 0 w 3183038"/>
              <a:gd name="connsiteY6" fmla="*/ 0 h 2581155"/>
              <a:gd name="connsiteX7" fmla="*/ 0 w 3183038"/>
              <a:gd name="connsiteY7" fmla="*/ 0 h 2581155"/>
              <a:gd name="connsiteX0" fmla="*/ 3183038 w 3183038"/>
              <a:gd name="connsiteY0" fmla="*/ 2581155 h 2581155"/>
              <a:gd name="connsiteX1" fmla="*/ 2766350 w 3183038"/>
              <a:gd name="connsiteY1" fmla="*/ 2083440 h 2581155"/>
              <a:gd name="connsiteX2" fmla="*/ 2361235 w 3183038"/>
              <a:gd name="connsiteY2" fmla="*/ 1493133 h 2581155"/>
              <a:gd name="connsiteX3" fmla="*/ 1921398 w 3183038"/>
              <a:gd name="connsiteY3" fmla="*/ 1018569 h 2581155"/>
              <a:gd name="connsiteX4" fmla="*/ 1493133 w 3183038"/>
              <a:gd name="connsiteY4" fmla="*/ 590310 h 2581155"/>
              <a:gd name="connsiteX5" fmla="*/ 972273 w 3183038"/>
              <a:gd name="connsiteY5" fmla="*/ 150471 h 2581155"/>
              <a:gd name="connsiteX6" fmla="*/ 0 w 3183038"/>
              <a:gd name="connsiteY6" fmla="*/ 0 h 2581155"/>
              <a:gd name="connsiteX7" fmla="*/ 0 w 3183038"/>
              <a:gd name="connsiteY7" fmla="*/ 0 h 2581155"/>
              <a:gd name="connsiteX0" fmla="*/ 3193039 w 3193039"/>
              <a:gd name="connsiteY0" fmla="*/ 2696901 h 2696901"/>
              <a:gd name="connsiteX1" fmla="*/ 2776351 w 3193039"/>
              <a:gd name="connsiteY1" fmla="*/ 2199186 h 2696901"/>
              <a:gd name="connsiteX2" fmla="*/ 2371236 w 3193039"/>
              <a:gd name="connsiteY2" fmla="*/ 1608879 h 2696901"/>
              <a:gd name="connsiteX3" fmla="*/ 1931399 w 3193039"/>
              <a:gd name="connsiteY3" fmla="*/ 1134315 h 2696901"/>
              <a:gd name="connsiteX4" fmla="*/ 1503134 w 3193039"/>
              <a:gd name="connsiteY4" fmla="*/ 706056 h 2696901"/>
              <a:gd name="connsiteX5" fmla="*/ 982274 w 3193039"/>
              <a:gd name="connsiteY5" fmla="*/ 266217 h 2696901"/>
              <a:gd name="connsiteX6" fmla="*/ 10001 w 3193039"/>
              <a:gd name="connsiteY6" fmla="*/ 115746 h 2696901"/>
              <a:gd name="connsiteX7" fmla="*/ 507713 w 3193039"/>
              <a:gd name="connsiteY7" fmla="*/ 0 h 2696901"/>
              <a:gd name="connsiteX0" fmla="*/ 2685326 w 2685326"/>
              <a:gd name="connsiteY0" fmla="*/ 2696901 h 2696901"/>
              <a:gd name="connsiteX1" fmla="*/ 2268638 w 2685326"/>
              <a:gd name="connsiteY1" fmla="*/ 2199186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 name="connsiteX0" fmla="*/ 2685326 w 2685326"/>
              <a:gd name="connsiteY0" fmla="*/ 2696901 h 2696901"/>
              <a:gd name="connsiteX1" fmla="*/ 2291788 w 2685326"/>
              <a:gd name="connsiteY1" fmla="*/ 2164462 h 2696901"/>
              <a:gd name="connsiteX2" fmla="*/ 1863523 w 2685326"/>
              <a:gd name="connsiteY2" fmla="*/ 1608879 h 2696901"/>
              <a:gd name="connsiteX3" fmla="*/ 1423686 w 2685326"/>
              <a:gd name="connsiteY3" fmla="*/ 1134315 h 2696901"/>
              <a:gd name="connsiteX4" fmla="*/ 995421 w 2685326"/>
              <a:gd name="connsiteY4" fmla="*/ 706056 h 2696901"/>
              <a:gd name="connsiteX5" fmla="*/ 474561 w 2685326"/>
              <a:gd name="connsiteY5" fmla="*/ 266217 h 2696901"/>
              <a:gd name="connsiteX6" fmla="*/ 0 w 2685326"/>
              <a:gd name="connsiteY6" fmla="*/ 0 h 269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326" h="2696901">
                <a:moveTo>
                  <a:pt x="2685326" y="2696901"/>
                </a:moveTo>
                <a:lnTo>
                  <a:pt x="2291788" y="2164462"/>
                </a:lnTo>
                <a:lnTo>
                  <a:pt x="1863523" y="1608879"/>
                </a:lnTo>
                <a:lnTo>
                  <a:pt x="1423686" y="1134315"/>
                </a:lnTo>
                <a:lnTo>
                  <a:pt x="995421" y="706056"/>
                </a:lnTo>
                <a:lnTo>
                  <a:pt x="474561" y="266217"/>
                </a:lnTo>
                <a:cubicBezTo>
                  <a:pt x="308658" y="148541"/>
                  <a:pt x="98867" y="55462"/>
                  <a:pt x="0" y="0"/>
                </a:cubicBezTo>
              </a:path>
            </a:pathLst>
          </a:custGeom>
          <a:noFill/>
          <a:ln w="50800" cap="flat" cmpd="sng" algn="ctr">
            <a:solidFill>
              <a:srgbClr val="00B0F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26" name="TextBox 25"/>
          <p:cNvSpPr txBox="1"/>
          <p:nvPr/>
        </p:nvSpPr>
        <p:spPr>
          <a:xfrm>
            <a:off x="914400" y="5194756"/>
            <a:ext cx="2185983" cy="430887"/>
          </a:xfrm>
          <a:prstGeom prst="rect">
            <a:avLst/>
          </a:prstGeom>
          <a:noFill/>
        </p:spPr>
        <p:txBody>
          <a:bodyPr wrap="none" rtlCol="0">
            <a:spAutoFit/>
          </a:bodyPr>
          <a:lstStyle/>
          <a:p>
            <a:r>
              <a:rPr lang="en-CA" sz="2200" b="1" dirty="0" smtClean="0">
                <a:solidFill>
                  <a:srgbClr val="00B0F0"/>
                </a:solidFill>
                <a:latin typeface="Arial" panose="020B0604020202020204" pitchFamily="34" charset="0"/>
                <a:cs typeface="Arial" panose="020B0604020202020204" pitchFamily="34" charset="0"/>
              </a:rPr>
              <a:t>Moist </a:t>
            </a:r>
            <a:r>
              <a:rPr lang="en-CA" sz="2200" b="1" dirty="0" err="1" smtClean="0">
                <a:solidFill>
                  <a:srgbClr val="00B0F0"/>
                </a:solidFill>
                <a:latin typeface="Arial" panose="020B0604020202020204" pitchFamily="34" charset="0"/>
                <a:cs typeface="Arial" panose="020B0604020202020204" pitchFamily="34" charset="0"/>
              </a:rPr>
              <a:t>Adiabats</a:t>
            </a:r>
            <a:endParaRPr lang="en-CA" sz="2200" b="1" dirty="0">
              <a:solidFill>
                <a:srgbClr val="00B0F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81000" y="838200"/>
            <a:ext cx="8458200" cy="2514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a:latin typeface="Arial" panose="020B0604020202020204" pitchFamily="34" charset="0"/>
                <a:cs typeface="Arial" panose="020B0604020202020204" pitchFamily="34" charset="0"/>
              </a:rPr>
              <a:t>Simple</a:t>
            </a:r>
          </a:p>
          <a:p>
            <a:pPr marL="173038" indent="-173038"/>
            <a:r>
              <a:rPr lang="en-US" sz="2800" b="1" kern="0" dirty="0">
                <a:latin typeface="Arial" panose="020B0604020202020204" pitchFamily="34" charset="0"/>
                <a:cs typeface="Arial" panose="020B0604020202020204" pitchFamily="34" charset="0"/>
              </a:rPr>
              <a:t>More common in Europe</a:t>
            </a:r>
          </a:p>
          <a:p>
            <a:pPr marL="173038" indent="-173038"/>
            <a:r>
              <a:rPr lang="en-US" sz="2800" b="1" kern="0" dirty="0">
                <a:latin typeface="Arial" panose="020B0604020202020204" pitchFamily="34" charset="0"/>
                <a:cs typeface="Arial" panose="020B0604020202020204" pitchFamily="34" charset="0"/>
              </a:rPr>
              <a:t>Difficult to </a:t>
            </a:r>
            <a:r>
              <a:rPr lang="en-US" sz="2800" b="1" kern="0" dirty="0" smtClean="0">
                <a:latin typeface="Arial" panose="020B0604020202020204" pitchFamily="34" charset="0"/>
                <a:cs typeface="Arial" panose="020B0604020202020204" pitchFamily="34" charset="0"/>
              </a:rPr>
              <a:t>depict lifted stability </a:t>
            </a:r>
            <a:r>
              <a:rPr lang="en-US" sz="2800" b="1" kern="0" dirty="0">
                <a:latin typeface="Arial" panose="020B0604020202020204" pitchFamily="34" charset="0"/>
                <a:cs typeface="Arial" panose="020B0604020202020204" pitchFamily="34" charset="0"/>
              </a:rPr>
              <a:t>parameters such as </a:t>
            </a:r>
            <a:r>
              <a:rPr lang="en-US" sz="2800" b="1" kern="0" dirty="0" smtClean="0">
                <a:latin typeface="Arial" panose="020B0604020202020204" pitchFamily="34" charset="0"/>
                <a:cs typeface="Arial" panose="020B0604020202020204" pitchFamily="34" charset="0"/>
              </a:rPr>
              <a:t>CAPE</a:t>
            </a:r>
            <a:endParaRPr kumimoji="0" lang="en-CA"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457200" y="5862935"/>
            <a:ext cx="3704860" cy="461665"/>
          </a:xfrm>
          <a:prstGeom prst="rect">
            <a:avLst/>
          </a:prstGeom>
          <a:noFill/>
        </p:spPr>
        <p:txBody>
          <a:bodyPr wrap="none" rtlCol="0">
            <a:spAutoFit/>
          </a:bodyPr>
          <a:lstStyle/>
          <a:p>
            <a:r>
              <a:rPr lang="en-CA" sz="1200" b="1" dirty="0">
                <a:latin typeface="Arial" panose="020B0604020202020204" pitchFamily="34" charset="0"/>
                <a:cs typeface="Arial" panose="020B0604020202020204" pitchFamily="34" charset="0"/>
                <a:hlinkClick r:id="rId4"/>
              </a:rPr>
              <a:t>https://</a:t>
            </a:r>
            <a:r>
              <a:rPr lang="en-CA" sz="1200" b="1" dirty="0" smtClean="0">
                <a:latin typeface="Arial" panose="020B0604020202020204" pitchFamily="34" charset="0"/>
                <a:cs typeface="Arial" panose="020B0604020202020204" pitchFamily="34" charset="0"/>
                <a:hlinkClick r:id="rId4"/>
              </a:rPr>
              <a:t>en.wikipedia.org/wiki/</a:t>
            </a:r>
            <a:r>
              <a:rPr lang="en-CA" sz="1200" b="1" dirty="0" err="1" smtClean="0">
                <a:latin typeface="Arial" panose="020B0604020202020204" pitchFamily="34" charset="0"/>
                <a:cs typeface="Arial" panose="020B0604020202020204" pitchFamily="34" charset="0"/>
                <a:hlinkClick r:id="rId4"/>
              </a:rPr>
              <a:t>File:Stüve_diagram</a:t>
            </a:r>
            <a:endParaRPr lang="en-CA" sz="1200" b="1" dirty="0" smtClean="0">
              <a:latin typeface="Arial" panose="020B0604020202020204" pitchFamily="34" charset="0"/>
              <a:cs typeface="Arial" panose="020B0604020202020204" pitchFamily="34" charset="0"/>
            </a:endParaRPr>
          </a:p>
          <a:p>
            <a:r>
              <a:rPr lang="en-CA" sz="1200" b="1" dirty="0" smtClean="0">
                <a:latin typeface="Arial" panose="020B0604020202020204" pitchFamily="34" charset="0"/>
                <a:cs typeface="Arial" panose="020B0604020202020204" pitchFamily="34" charset="0"/>
              </a:rPr>
              <a:t>Accessed May 28, 2021.</a:t>
            </a:r>
            <a:endParaRPr lang="en-C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7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2" grpId="0"/>
      <p:bldP spid="25"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21</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a:solidFill>
                  <a:srgbClr val="C00000"/>
                </a:solidFill>
                <a:latin typeface="Arial" panose="020B0604020202020204" pitchFamily="34" charset="0"/>
                <a:cs typeface="Arial" panose="020B0604020202020204" pitchFamily="34" charset="0"/>
              </a:rPr>
              <a:t>S</a:t>
            </a:r>
            <a:r>
              <a:rPr lang="en-CA" sz="3200" b="1" dirty="0" smtClean="0">
                <a:solidFill>
                  <a:srgbClr val="C00000"/>
                </a:solidFill>
                <a:latin typeface="Arial" panose="020B0604020202020204" pitchFamily="34" charset="0"/>
                <a:cs typeface="Arial" panose="020B0604020202020204" pitchFamily="34" charset="0"/>
              </a:rPr>
              <a:t>tability </a:t>
            </a:r>
            <a:r>
              <a:rPr lang="en-CA" sz="3200" b="1" dirty="0">
                <a:solidFill>
                  <a:srgbClr val="C00000"/>
                </a:solidFill>
                <a:latin typeface="Arial" panose="020B0604020202020204" pitchFamily="34" charset="0"/>
                <a:cs typeface="Arial" panose="020B0604020202020204" pitchFamily="34" charset="0"/>
              </a:rPr>
              <a:t>P</a:t>
            </a:r>
            <a:r>
              <a:rPr lang="en-CA" sz="3200" b="1" dirty="0" smtClean="0">
                <a:solidFill>
                  <a:srgbClr val="C00000"/>
                </a:solidFill>
                <a:latin typeface="Arial" panose="020B0604020202020204" pitchFamily="34" charset="0"/>
                <a:cs typeface="Arial" panose="020B0604020202020204" pitchFamily="34" charset="0"/>
              </a:rPr>
              <a:t>rofiles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7081" y="762000"/>
            <a:ext cx="4204809" cy="5453219"/>
          </a:xfrm>
          <a:prstGeom prst="rect">
            <a:avLst/>
          </a:prstGeom>
        </p:spPr>
      </p:pic>
      <p:cxnSp>
        <p:nvCxnSpPr>
          <p:cNvPr id="12" name="Straight Connector 11"/>
          <p:cNvCxnSpPr/>
          <p:nvPr/>
        </p:nvCxnSpPr>
        <p:spPr bwMode="auto">
          <a:xfrm>
            <a:off x="3349090" y="3657600"/>
            <a:ext cx="838200" cy="2362200"/>
          </a:xfrm>
          <a:prstGeom prst="line">
            <a:avLst/>
          </a:prstGeom>
          <a:solidFill>
            <a:schemeClr val="accent1"/>
          </a:solid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057400" y="5410200"/>
            <a:ext cx="1901290" cy="461665"/>
          </a:xfrm>
          <a:prstGeom prst="rect">
            <a:avLst/>
          </a:prstGeom>
          <a:solidFill>
            <a:schemeClr val="bg1">
              <a:lumMod val="65000"/>
            </a:schemeClr>
          </a:solidFill>
        </p:spPr>
        <p:txBody>
          <a:bodyPr wrap="none" rtlCol="0">
            <a:spAutoFit/>
          </a:bodyPr>
          <a:lstStyle/>
          <a:p>
            <a:r>
              <a:rPr lang="en-CA" b="1" dirty="0" smtClean="0">
                <a:solidFill>
                  <a:srgbClr val="C00000"/>
                </a:solidFill>
                <a:latin typeface="Arial" panose="020B0604020202020204" pitchFamily="34" charset="0"/>
                <a:cs typeface="Arial" panose="020B0604020202020204" pitchFamily="34" charset="0"/>
              </a:rPr>
              <a:t>Dry </a:t>
            </a:r>
            <a:r>
              <a:rPr lang="en-CA" b="1" dirty="0" err="1" smtClean="0">
                <a:solidFill>
                  <a:srgbClr val="C00000"/>
                </a:solidFill>
                <a:latin typeface="Arial" panose="020B0604020202020204" pitchFamily="34" charset="0"/>
                <a:cs typeface="Arial" panose="020B0604020202020204" pitchFamily="34" charset="0"/>
              </a:rPr>
              <a:t>Adiabat</a:t>
            </a:r>
            <a:endParaRPr lang="en-CA" b="1" dirty="0">
              <a:solidFill>
                <a:srgbClr val="C00000"/>
              </a:solidFill>
              <a:latin typeface="Arial" panose="020B0604020202020204" pitchFamily="34" charset="0"/>
              <a:cs typeface="Arial" panose="020B0604020202020204" pitchFamily="34" charset="0"/>
            </a:endParaRPr>
          </a:p>
        </p:txBody>
      </p:sp>
      <p:cxnSp>
        <p:nvCxnSpPr>
          <p:cNvPr id="15" name="Straight Connector 14"/>
          <p:cNvCxnSpPr/>
          <p:nvPr/>
        </p:nvCxnSpPr>
        <p:spPr bwMode="auto">
          <a:xfrm>
            <a:off x="3653890" y="3048000"/>
            <a:ext cx="533400" cy="2895600"/>
          </a:xfrm>
          <a:prstGeom prst="line">
            <a:avLst/>
          </a:prstGeom>
          <a:solidFill>
            <a:schemeClr val="accent1"/>
          </a:solidFill>
          <a:ln w="50800" cap="flat" cmpd="sng" algn="ctr">
            <a:solidFill>
              <a:srgbClr val="0000FF"/>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09084" y="2662535"/>
            <a:ext cx="3148516" cy="461665"/>
          </a:xfrm>
          <a:prstGeom prst="rect">
            <a:avLst/>
          </a:prstGeom>
          <a:solidFill>
            <a:schemeClr val="bg1">
              <a:lumMod val="65000"/>
            </a:schemeClr>
          </a:solidFill>
        </p:spPr>
        <p:txBody>
          <a:bodyPr wrap="square" rtlCol="0">
            <a:spAutoFit/>
          </a:bodyPr>
          <a:lstStyle/>
          <a:p>
            <a:r>
              <a:rPr lang="en-CA" b="1" dirty="0" smtClean="0">
                <a:solidFill>
                  <a:srgbClr val="0000FF"/>
                </a:solidFill>
                <a:latin typeface="Arial" panose="020B0604020202020204" pitchFamily="34" charset="0"/>
                <a:cs typeface="Arial" panose="020B0604020202020204" pitchFamily="34" charset="0"/>
              </a:rPr>
              <a:t>Wet (moist)</a:t>
            </a:r>
            <a:r>
              <a:rPr lang="en-CA" b="1" dirty="0" err="1" smtClean="0">
                <a:solidFill>
                  <a:srgbClr val="0000FF"/>
                </a:solidFill>
                <a:latin typeface="Arial" panose="020B0604020202020204" pitchFamily="34" charset="0"/>
                <a:cs typeface="Arial" panose="020B0604020202020204" pitchFamily="34" charset="0"/>
              </a:rPr>
              <a:t>Adiabat</a:t>
            </a:r>
            <a:endParaRPr lang="en-CA" b="1" dirty="0">
              <a:solidFill>
                <a:srgbClr val="0000FF"/>
              </a:solidFill>
              <a:latin typeface="Arial" panose="020B0604020202020204" pitchFamily="34" charset="0"/>
              <a:cs typeface="Arial" panose="020B0604020202020204" pitchFamily="34" charset="0"/>
            </a:endParaRPr>
          </a:p>
        </p:txBody>
      </p:sp>
      <p:cxnSp>
        <p:nvCxnSpPr>
          <p:cNvPr id="18" name="Straight Connector 17"/>
          <p:cNvCxnSpPr/>
          <p:nvPr/>
        </p:nvCxnSpPr>
        <p:spPr bwMode="auto">
          <a:xfrm flipH="1" flipV="1">
            <a:off x="4034890" y="3200400"/>
            <a:ext cx="152400" cy="2667000"/>
          </a:xfrm>
          <a:prstGeom prst="line">
            <a:avLst/>
          </a:prstGeom>
          <a:solidFill>
            <a:schemeClr val="accent1"/>
          </a:solidFill>
          <a:ln w="508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5101690" y="1600200"/>
            <a:ext cx="914400" cy="2438400"/>
          </a:xfrm>
          <a:prstGeom prst="line">
            <a:avLst/>
          </a:prstGeom>
          <a:solidFill>
            <a:schemeClr val="accent1"/>
          </a:solid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5787490" y="2212878"/>
            <a:ext cx="76200" cy="1143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H="1" flipV="1">
            <a:off x="4720690" y="2441478"/>
            <a:ext cx="1066800" cy="987522"/>
          </a:xfrm>
          <a:prstGeom prst="straightConnector1">
            <a:avLst/>
          </a:prstGeom>
          <a:solidFill>
            <a:schemeClr val="accent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33"/>
          <p:cNvSpPr/>
          <p:nvPr/>
        </p:nvSpPr>
        <p:spPr bwMode="auto">
          <a:xfrm>
            <a:off x="5101690" y="2568970"/>
            <a:ext cx="374650" cy="199630"/>
          </a:xfrm>
          <a:custGeom>
            <a:avLst/>
            <a:gdLst>
              <a:gd name="connsiteX0" fmla="*/ 0 w 374650"/>
              <a:gd name="connsiteY0" fmla="*/ 199630 h 199630"/>
              <a:gd name="connsiteX1" fmla="*/ 114300 w 374650"/>
              <a:gd name="connsiteY1" fmla="*/ 9130 h 199630"/>
              <a:gd name="connsiteX2" fmla="*/ 374650 w 374650"/>
              <a:gd name="connsiteY2" fmla="*/ 28180 h 199630"/>
              <a:gd name="connsiteX3" fmla="*/ 374650 w 374650"/>
              <a:gd name="connsiteY3" fmla="*/ 28180 h 199630"/>
            </a:gdLst>
            <a:ahLst/>
            <a:cxnLst>
              <a:cxn ang="0">
                <a:pos x="connsiteX0" y="connsiteY0"/>
              </a:cxn>
              <a:cxn ang="0">
                <a:pos x="connsiteX1" y="connsiteY1"/>
              </a:cxn>
              <a:cxn ang="0">
                <a:pos x="connsiteX2" y="connsiteY2"/>
              </a:cxn>
              <a:cxn ang="0">
                <a:pos x="connsiteX3" y="connsiteY3"/>
              </a:cxn>
            </a:cxnLst>
            <a:rect l="l" t="t" r="r" b="b"/>
            <a:pathLst>
              <a:path w="374650" h="199630">
                <a:moveTo>
                  <a:pt x="0" y="199630"/>
                </a:moveTo>
                <a:cubicBezTo>
                  <a:pt x="25929" y="118667"/>
                  <a:pt x="51858" y="37705"/>
                  <a:pt x="114300" y="9130"/>
                </a:cubicBezTo>
                <a:cubicBezTo>
                  <a:pt x="176742" y="-19445"/>
                  <a:pt x="374650" y="28180"/>
                  <a:pt x="374650" y="28180"/>
                </a:cubicBezTo>
                <a:lnTo>
                  <a:pt x="374650" y="28180"/>
                </a:lnTo>
              </a:path>
            </a:pathLst>
          </a:custGeom>
          <a:noFill/>
          <a:ln w="38100" cap="flat" cmpd="sng" algn="ctr">
            <a:solidFill>
              <a:srgbClr val="FF66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35" name="Freeform 34"/>
          <p:cNvSpPr/>
          <p:nvPr/>
        </p:nvSpPr>
        <p:spPr bwMode="auto">
          <a:xfrm rot="1568161">
            <a:off x="5479090" y="2514600"/>
            <a:ext cx="374650" cy="199630"/>
          </a:xfrm>
          <a:custGeom>
            <a:avLst/>
            <a:gdLst>
              <a:gd name="connsiteX0" fmla="*/ 0 w 374650"/>
              <a:gd name="connsiteY0" fmla="*/ 199630 h 199630"/>
              <a:gd name="connsiteX1" fmla="*/ 114300 w 374650"/>
              <a:gd name="connsiteY1" fmla="*/ 9130 h 199630"/>
              <a:gd name="connsiteX2" fmla="*/ 374650 w 374650"/>
              <a:gd name="connsiteY2" fmla="*/ 28180 h 199630"/>
              <a:gd name="connsiteX3" fmla="*/ 374650 w 374650"/>
              <a:gd name="connsiteY3" fmla="*/ 28180 h 199630"/>
            </a:gdLst>
            <a:ahLst/>
            <a:cxnLst>
              <a:cxn ang="0">
                <a:pos x="connsiteX0" y="connsiteY0"/>
              </a:cxn>
              <a:cxn ang="0">
                <a:pos x="connsiteX1" y="connsiteY1"/>
              </a:cxn>
              <a:cxn ang="0">
                <a:pos x="connsiteX2" y="connsiteY2"/>
              </a:cxn>
              <a:cxn ang="0">
                <a:pos x="connsiteX3" y="connsiteY3"/>
              </a:cxn>
            </a:cxnLst>
            <a:rect l="l" t="t" r="r" b="b"/>
            <a:pathLst>
              <a:path w="374650" h="199630">
                <a:moveTo>
                  <a:pt x="0" y="199630"/>
                </a:moveTo>
                <a:cubicBezTo>
                  <a:pt x="25929" y="118667"/>
                  <a:pt x="51858" y="37705"/>
                  <a:pt x="114300" y="9130"/>
                </a:cubicBezTo>
                <a:cubicBezTo>
                  <a:pt x="176742" y="-19445"/>
                  <a:pt x="374650" y="28180"/>
                  <a:pt x="374650" y="28180"/>
                </a:cubicBezTo>
                <a:lnTo>
                  <a:pt x="374650" y="28180"/>
                </a:lnTo>
              </a:path>
            </a:pathLst>
          </a:custGeom>
          <a:noFill/>
          <a:ln w="38100" cap="flat" cmpd="sng" algn="ctr">
            <a:solidFill>
              <a:srgbClr val="00B0F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a:xfrm>
            <a:off x="4221313" y="4724400"/>
            <a:ext cx="3398687" cy="830997"/>
          </a:xfrm>
          <a:prstGeom prst="rect">
            <a:avLst/>
          </a:prstGeom>
          <a:solidFill>
            <a:schemeClr val="bg1">
              <a:lumMod val="65000"/>
            </a:schemeClr>
          </a:solidFill>
        </p:spPr>
        <p:txBody>
          <a:bodyPr wrap="none" rtlCol="0">
            <a:spAutoFit/>
          </a:bodyPr>
          <a:lstStyle/>
          <a:p>
            <a:r>
              <a:rPr lang="en-CA" b="1" dirty="0" smtClean="0">
                <a:solidFill>
                  <a:srgbClr val="FFFF00"/>
                </a:solidFill>
                <a:latin typeface="Arial" panose="020B0604020202020204" pitchFamily="34" charset="0"/>
                <a:cs typeface="Arial" panose="020B0604020202020204" pitchFamily="34" charset="0"/>
              </a:rPr>
              <a:t>Dew Point Lapse Rate</a:t>
            </a:r>
          </a:p>
          <a:p>
            <a:pPr algn="ctr"/>
            <a:r>
              <a:rPr lang="en-CA" b="1" dirty="0" smtClean="0">
                <a:solidFill>
                  <a:srgbClr val="FFFF00"/>
                </a:solidFill>
                <a:latin typeface="Arial" panose="020B0604020202020204" pitchFamily="34" charset="0"/>
                <a:cs typeface="Arial" panose="020B0604020202020204" pitchFamily="34" charset="0"/>
              </a:rPr>
              <a:t>~2C/km (dry parcel)</a:t>
            </a:r>
            <a:endParaRPr lang="en-CA" b="1" dirty="0">
              <a:solidFill>
                <a:srgbClr val="FFFF00"/>
              </a:solidFill>
              <a:latin typeface="Arial" panose="020B0604020202020204" pitchFamily="34" charset="0"/>
              <a:cs typeface="Arial" panose="020B0604020202020204" pitchFamily="34" charset="0"/>
            </a:endParaRPr>
          </a:p>
        </p:txBody>
      </p:sp>
      <p:sp>
        <p:nvSpPr>
          <p:cNvPr id="37" name="TextBox 36"/>
          <p:cNvSpPr txBox="1"/>
          <p:nvPr/>
        </p:nvSpPr>
        <p:spPr>
          <a:xfrm rot="2563220">
            <a:off x="4275712" y="2029621"/>
            <a:ext cx="1159292" cy="369332"/>
          </a:xfrm>
          <a:prstGeom prst="rect">
            <a:avLst/>
          </a:prstGeom>
          <a:noFill/>
        </p:spPr>
        <p:txBody>
          <a:bodyPr wrap="none" rtlCol="0">
            <a:spAutoFit/>
          </a:bodyPr>
          <a:lstStyle/>
          <a:p>
            <a:r>
              <a:rPr lang="en-CA" sz="1800" b="1" dirty="0" smtClean="0">
                <a:solidFill>
                  <a:srgbClr val="FF6600"/>
                </a:solidFill>
                <a:latin typeface="Arial" panose="020B0604020202020204" pitchFamily="34" charset="0"/>
                <a:cs typeface="Arial" panose="020B0604020202020204" pitchFamily="34" charset="0"/>
              </a:rPr>
              <a:t>Unstable</a:t>
            </a:r>
            <a:endParaRPr lang="en-CA" sz="1800" b="1" dirty="0">
              <a:solidFill>
                <a:srgbClr val="FF6600"/>
              </a:solidFill>
              <a:latin typeface="Arial" panose="020B0604020202020204" pitchFamily="34" charset="0"/>
              <a:cs typeface="Arial" panose="020B0604020202020204" pitchFamily="34" charset="0"/>
            </a:endParaRPr>
          </a:p>
        </p:txBody>
      </p:sp>
      <p:sp>
        <p:nvSpPr>
          <p:cNvPr id="38" name="TextBox 37"/>
          <p:cNvSpPr txBox="1"/>
          <p:nvPr/>
        </p:nvSpPr>
        <p:spPr>
          <a:xfrm rot="17150803">
            <a:off x="5252073" y="1890491"/>
            <a:ext cx="877163" cy="369332"/>
          </a:xfrm>
          <a:prstGeom prst="rect">
            <a:avLst/>
          </a:prstGeom>
          <a:noFill/>
        </p:spPr>
        <p:txBody>
          <a:bodyPr wrap="none" rtlCol="0">
            <a:spAutoFit/>
          </a:bodyPr>
          <a:lstStyle/>
          <a:p>
            <a:r>
              <a:rPr lang="en-CA" sz="1800" b="1" dirty="0">
                <a:solidFill>
                  <a:srgbClr val="00B0F0"/>
                </a:solidFill>
                <a:latin typeface="Arial" panose="020B0604020202020204" pitchFamily="34" charset="0"/>
                <a:cs typeface="Arial" panose="020B0604020202020204" pitchFamily="34" charset="0"/>
              </a:rPr>
              <a:t>S</a:t>
            </a:r>
            <a:r>
              <a:rPr lang="en-CA" sz="1800" b="1" dirty="0" smtClean="0">
                <a:solidFill>
                  <a:srgbClr val="00B0F0"/>
                </a:solidFill>
                <a:latin typeface="Arial" panose="020B0604020202020204" pitchFamily="34" charset="0"/>
                <a:cs typeface="Arial" panose="020B0604020202020204" pitchFamily="34" charset="0"/>
              </a:rPr>
              <a:t>table</a:t>
            </a:r>
            <a:endParaRPr lang="en-CA" sz="18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4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34" grpId="0" animBg="1"/>
      <p:bldP spid="35" grpId="0" animBg="1"/>
      <p:bldP spid="36" grpId="0" animBg="1"/>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22</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a:solidFill>
                  <a:srgbClr val="C00000"/>
                </a:solidFill>
                <a:latin typeface="Arial" panose="020B0604020202020204" pitchFamily="34" charset="0"/>
                <a:cs typeface="Arial" panose="020B0604020202020204" pitchFamily="34" charset="0"/>
              </a:rPr>
              <a:t>T</a:t>
            </a:r>
            <a:r>
              <a:rPr lang="en-CA" sz="3200" b="1" dirty="0" smtClean="0">
                <a:solidFill>
                  <a:srgbClr val="C00000"/>
                </a:solidFill>
                <a:latin typeface="Arial" panose="020B0604020202020204" pitchFamily="34" charset="0"/>
                <a:cs typeface="Arial" panose="020B0604020202020204" pitchFamily="34" charset="0"/>
              </a:rPr>
              <a:t>emperature Plot Example</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800" y="762000"/>
            <a:ext cx="4388331"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4458815" y="5029200"/>
            <a:ext cx="2952000" cy="0"/>
          </a:xfrm>
          <a:prstGeom prst="line">
            <a:avLst/>
          </a:prstGeom>
          <a:ln w="57150">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7360131" y="5025881"/>
            <a:ext cx="1" cy="1729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693131" y="3124200"/>
            <a:ext cx="43986" cy="2133600"/>
          </a:xfrm>
          <a:prstGeom prst="line">
            <a:avLst/>
          </a:prstGeom>
          <a:ln w="38100">
            <a:solidFill>
              <a:srgbClr val="0070C0"/>
            </a:solidFill>
            <a:prstDash val="sysDot"/>
          </a:ln>
        </p:spPr>
        <p:style>
          <a:lnRef idx="1">
            <a:schemeClr val="accent6"/>
          </a:lnRef>
          <a:fillRef idx="0">
            <a:schemeClr val="accent6"/>
          </a:fillRef>
          <a:effectRef idx="0">
            <a:schemeClr val="accent6"/>
          </a:effectRef>
          <a:fontRef idx="minor">
            <a:schemeClr val="tx1"/>
          </a:fontRef>
        </p:style>
      </p:cxnSp>
      <p:sp>
        <p:nvSpPr>
          <p:cNvPr id="15" name="Flowchart: Connector 14"/>
          <p:cNvSpPr/>
          <p:nvPr/>
        </p:nvSpPr>
        <p:spPr>
          <a:xfrm>
            <a:off x="7283931" y="4977506"/>
            <a:ext cx="140968" cy="12789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35981" y="3071813"/>
            <a:ext cx="133350"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5894625" y="4681800"/>
            <a:ext cx="17706" cy="576000"/>
          </a:xfrm>
          <a:prstGeom prst="line">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64531" y="4734000"/>
            <a:ext cx="1440000" cy="0"/>
          </a:xfrm>
          <a:prstGeom prst="line">
            <a:avLst/>
          </a:prstGeom>
          <a:ln w="44450" cmpd="sng">
            <a:solidFill>
              <a:srgbClr val="7030A0"/>
            </a:solidFill>
            <a:prstDash val="solid"/>
          </a:ln>
        </p:spPr>
        <p:style>
          <a:lnRef idx="1">
            <a:schemeClr val="accent1"/>
          </a:lnRef>
          <a:fillRef idx="0">
            <a:schemeClr val="accent1"/>
          </a:fillRef>
          <a:effectRef idx="0">
            <a:schemeClr val="accent1"/>
          </a:effectRef>
          <a:fontRef idx="minor">
            <a:schemeClr val="tx1"/>
          </a:fontRef>
        </p:style>
      </p:cxnSp>
      <p:pic>
        <p:nvPicPr>
          <p:cNvPr id="19"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55181" y="4678363"/>
            <a:ext cx="1333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a:endCxn id="16" idx="1"/>
          </p:cNvCxnSpPr>
          <p:nvPr/>
        </p:nvCxnSpPr>
        <p:spPr>
          <a:xfrm>
            <a:off x="4426687" y="3136106"/>
            <a:ext cx="209294" cy="1"/>
          </a:xfrm>
          <a:prstGeom prst="line">
            <a:avLst/>
          </a:prstGeom>
          <a:ln w="412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25345" y="2688000"/>
            <a:ext cx="1796586" cy="360000"/>
          </a:xfrm>
          <a:prstGeom prst="rect">
            <a:avLst/>
          </a:prstGeom>
          <a:solidFill>
            <a:srgbClr val="1482DC"/>
          </a:solidFill>
        </p:spPr>
        <p:txBody>
          <a:bodyPr wrap="square" rtlCol="0" anchor="ctr" anchorCtr="0">
            <a:spAutoFit/>
          </a:bodyPr>
          <a:lstStyle/>
          <a:p>
            <a:r>
              <a:rPr lang="en-US" dirty="0" smtClean="0"/>
              <a:t>-</a:t>
            </a:r>
            <a:r>
              <a:rPr lang="en-US" sz="1600" b="1" dirty="0" smtClean="0">
                <a:latin typeface="Arial" panose="020B0604020202020204" pitchFamily="34" charset="0"/>
                <a:cs typeface="Arial" panose="020B0604020202020204" pitchFamily="34" charset="0"/>
              </a:rPr>
              <a:t>7C @ 10 000 </a:t>
            </a:r>
            <a:r>
              <a:rPr lang="en-US" sz="1600" b="1" dirty="0" err="1" smtClean="0">
                <a:latin typeface="Arial" panose="020B0604020202020204" pitchFamily="34" charset="0"/>
                <a:cs typeface="Arial" panose="020B0604020202020204" pitchFamily="34" charset="0"/>
              </a:rPr>
              <a:t>ft</a:t>
            </a:r>
            <a:endParaRPr lang="en-CA" sz="1600" b="1" dirty="0">
              <a:latin typeface="Arial" panose="020B0604020202020204" pitchFamily="34" charset="0"/>
              <a:cs typeface="Arial" panose="020B0604020202020204" pitchFamily="34" charset="0"/>
            </a:endParaRPr>
          </a:p>
        </p:txBody>
      </p:sp>
      <p:sp>
        <p:nvSpPr>
          <p:cNvPr id="22" name="TextBox 21"/>
          <p:cNvSpPr txBox="1"/>
          <p:nvPr/>
        </p:nvSpPr>
        <p:spPr>
          <a:xfrm>
            <a:off x="5912331" y="4288200"/>
            <a:ext cx="1597734" cy="360000"/>
          </a:xfrm>
          <a:prstGeom prst="rect">
            <a:avLst/>
          </a:prstGeom>
          <a:solidFill>
            <a:srgbClr val="CC66FF"/>
          </a:solidFill>
        </p:spPr>
        <p:txBody>
          <a:bodyPr wrap="square" rtlCol="0">
            <a:spAutoFit/>
          </a:bodyPr>
          <a:lstStyle/>
          <a:p>
            <a:r>
              <a:rPr lang="en-US" sz="1600" b="1" dirty="0" smtClean="0">
                <a:latin typeface="Arial" panose="020B0604020202020204" pitchFamily="34" charset="0"/>
                <a:cs typeface="Arial" panose="020B0604020202020204" pitchFamily="34" charset="0"/>
              </a:rPr>
              <a:t>10C @ 2500 </a:t>
            </a:r>
            <a:r>
              <a:rPr lang="en-US" sz="1600" b="1" dirty="0" err="1" smtClean="0">
                <a:latin typeface="Arial" panose="020B0604020202020204" pitchFamily="34" charset="0"/>
                <a:cs typeface="Arial" panose="020B0604020202020204" pitchFamily="34" charset="0"/>
              </a:rPr>
              <a:t>ft</a:t>
            </a:r>
            <a:endParaRPr lang="en-CA" sz="1600" b="1" dirty="0">
              <a:latin typeface="Arial" panose="020B0604020202020204" pitchFamily="34" charset="0"/>
              <a:cs typeface="Arial" panose="020B0604020202020204" pitchFamily="34" charset="0"/>
            </a:endParaRPr>
          </a:p>
        </p:txBody>
      </p:sp>
      <p:sp>
        <p:nvSpPr>
          <p:cNvPr id="23" name="TextBox 22"/>
          <p:cNvSpPr txBox="1"/>
          <p:nvPr/>
        </p:nvSpPr>
        <p:spPr>
          <a:xfrm>
            <a:off x="7512531" y="4648200"/>
            <a:ext cx="1524000" cy="360000"/>
          </a:xfrm>
          <a:prstGeom prst="rect">
            <a:avLst/>
          </a:prstGeom>
          <a:solidFill>
            <a:srgbClr val="FF5050"/>
          </a:solidFill>
        </p:spPr>
        <p:txBody>
          <a:bodyPr wrap="square" rtlCol="0">
            <a:spAutoFit/>
          </a:bodyPr>
          <a:lstStyle/>
          <a:p>
            <a:r>
              <a:rPr lang="en-US" sz="1600" b="1" dirty="0" smtClean="0">
                <a:latin typeface="Arial" panose="020B0604020202020204" pitchFamily="34" charset="0"/>
                <a:cs typeface="Arial" panose="020B0604020202020204" pitchFamily="34" charset="0"/>
              </a:rPr>
              <a:t>31C @ 1000 </a:t>
            </a:r>
            <a:r>
              <a:rPr lang="en-US" sz="1600" b="1" dirty="0" err="1" smtClean="0">
                <a:latin typeface="Arial" panose="020B0604020202020204" pitchFamily="34" charset="0"/>
                <a:cs typeface="Arial" panose="020B0604020202020204" pitchFamily="34" charset="0"/>
              </a:rPr>
              <a:t>ft</a:t>
            </a:r>
            <a:endParaRPr lang="en-CA" sz="1600" b="1" dirty="0">
              <a:latin typeface="Arial" panose="020B0604020202020204" pitchFamily="34" charset="0"/>
              <a:cs typeface="Arial" panose="020B0604020202020204" pitchFamily="34" charset="0"/>
            </a:endParaRPr>
          </a:p>
        </p:txBody>
      </p:sp>
      <p:sp>
        <p:nvSpPr>
          <p:cNvPr id="27" name="TextBox 26"/>
          <p:cNvSpPr txBox="1"/>
          <p:nvPr/>
        </p:nvSpPr>
        <p:spPr>
          <a:xfrm>
            <a:off x="4288755" y="5347831"/>
            <a:ext cx="3940502" cy="276999"/>
          </a:xfrm>
          <a:prstGeom prst="rect">
            <a:avLst/>
          </a:prstGeom>
          <a:noFill/>
        </p:spPr>
        <p:txBody>
          <a:bodyPr wrap="none" rtlCol="0">
            <a:spAutoFit/>
          </a:bodyPr>
          <a:lstStyle/>
          <a:p>
            <a:r>
              <a:rPr lang="en-CA" sz="1200" b="1" dirty="0" smtClean="0">
                <a:latin typeface="Arial" panose="020B0604020202020204" pitchFamily="34" charset="0"/>
                <a:cs typeface="Arial" panose="020B0604020202020204" pitchFamily="34" charset="0"/>
              </a:rPr>
              <a:t>-10              0            10             20             30            40</a:t>
            </a:r>
            <a:endParaRPr lang="en-CA" sz="1200" b="1" dirty="0">
              <a:latin typeface="Arial" panose="020B0604020202020204" pitchFamily="34" charset="0"/>
              <a:cs typeface="Arial" panose="020B0604020202020204" pitchFamily="34" charset="0"/>
            </a:endParaRPr>
          </a:p>
        </p:txBody>
      </p:sp>
      <p:sp>
        <p:nvSpPr>
          <p:cNvPr id="24" name="Content Placeholder 2"/>
          <p:cNvSpPr txBox="1">
            <a:spLocks/>
          </p:cNvSpPr>
          <p:nvPr/>
        </p:nvSpPr>
        <p:spPr>
          <a:xfrm>
            <a:off x="381000" y="1066452"/>
            <a:ext cx="3245674" cy="413930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We will go through some sample plots then do an exercise</a:t>
            </a:r>
          </a:p>
          <a:p>
            <a:pPr marL="173038" indent="-173038"/>
            <a:endParaRPr lang="en-US" sz="2800" b="1" kern="0" dirty="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We use the </a:t>
            </a:r>
            <a:r>
              <a:rPr lang="en-US" sz="2800" b="1" kern="0" dirty="0" err="1" smtClean="0">
                <a:latin typeface="Arial" panose="020B0604020202020204" pitchFamily="34" charset="0"/>
                <a:cs typeface="Arial" panose="020B0604020202020204" pitchFamily="34" charset="0"/>
              </a:rPr>
              <a:t>Stüve</a:t>
            </a:r>
            <a:r>
              <a:rPr lang="en-US" sz="2800" b="1" kern="0" dirty="0" smtClean="0">
                <a:latin typeface="Arial" panose="020B0604020202020204" pitchFamily="34" charset="0"/>
                <a:cs typeface="Arial" panose="020B0604020202020204" pitchFamily="34" charset="0"/>
              </a:rPr>
              <a:t> Diagram</a:t>
            </a:r>
          </a:p>
          <a:p>
            <a:pPr marL="173038" indent="-173038"/>
            <a:endParaRPr lang="en-US" kern="0" dirty="0" smtClean="0"/>
          </a:p>
        </p:txBody>
      </p:sp>
    </p:spTree>
    <p:extLst>
      <p:ext uri="{BB962C8B-B14F-4D97-AF65-F5344CB8AC3E}">
        <p14:creationId xmlns:p14="http://schemas.microsoft.com/office/powerpoint/2010/main" val="4042045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838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Salmon Arm, BC August 4, 1998 16:00 </a:t>
            </a:r>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23</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Sample helicopter sounding</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200" y="1667719"/>
            <a:ext cx="5868000" cy="42840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02600" y="1447800"/>
            <a:ext cx="2808000" cy="2626384"/>
          </a:xfrm>
          <a:prstGeom prst="rect">
            <a:avLst/>
          </a:prstGeom>
          <a:ln w="12700">
            <a:solidFill>
              <a:srgbClr val="FF5050"/>
            </a:solidFill>
          </a:ln>
        </p:spPr>
      </p:pic>
      <p:grpSp>
        <p:nvGrpSpPr>
          <p:cNvPr id="14" name="Group 13"/>
          <p:cNvGrpSpPr/>
          <p:nvPr/>
        </p:nvGrpSpPr>
        <p:grpSpPr>
          <a:xfrm>
            <a:off x="6977808" y="4399548"/>
            <a:ext cx="1327992" cy="584775"/>
            <a:chOff x="7315403" y="4689240"/>
            <a:chExt cx="1327992" cy="584775"/>
          </a:xfrm>
        </p:grpSpPr>
        <p:sp>
          <p:nvSpPr>
            <p:cNvPr id="8" name="TextBox 7"/>
            <p:cNvSpPr txBox="1"/>
            <p:nvPr/>
          </p:nvSpPr>
          <p:spPr>
            <a:xfrm>
              <a:off x="7315403" y="4689240"/>
              <a:ext cx="1327992" cy="584775"/>
            </a:xfrm>
            <a:prstGeom prst="rect">
              <a:avLst/>
            </a:prstGeom>
            <a:noFill/>
          </p:spPr>
          <p:txBody>
            <a:bodyPr wrap="none" rtlCol="0">
              <a:spAutoFit/>
            </a:bodyPr>
            <a:lstStyle/>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Dry </a:t>
              </a:r>
              <a:r>
                <a:rPr lang="en-CA" sz="1600" b="1" dirty="0" err="1" smtClean="0">
                  <a:latin typeface="Arial" panose="020B0604020202020204" pitchFamily="34" charset="0"/>
                  <a:cs typeface="Arial" panose="020B0604020202020204" pitchFamily="34" charset="0"/>
                </a:rPr>
                <a:t>Adiabat</a:t>
              </a:r>
              <a:endParaRPr lang="en-CA" sz="1600" b="1" dirty="0">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7543800" y="4953000"/>
              <a:ext cx="83820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p:cNvGrpSpPr/>
          <p:nvPr/>
        </p:nvGrpSpPr>
        <p:grpSpPr>
          <a:xfrm>
            <a:off x="7010400" y="5060523"/>
            <a:ext cx="1359539" cy="584775"/>
            <a:chOff x="7010400" y="4825425"/>
            <a:chExt cx="1359539" cy="584775"/>
          </a:xfrm>
        </p:grpSpPr>
        <p:sp>
          <p:nvSpPr>
            <p:cNvPr id="11" name="TextBox 10"/>
            <p:cNvSpPr txBox="1"/>
            <p:nvPr/>
          </p:nvSpPr>
          <p:spPr>
            <a:xfrm>
              <a:off x="7010400" y="4825425"/>
              <a:ext cx="1359539" cy="584775"/>
            </a:xfrm>
            <a:prstGeom prst="rect">
              <a:avLst/>
            </a:prstGeom>
            <a:noFill/>
          </p:spPr>
          <p:txBody>
            <a:bodyPr wrap="none" rtlCol="0">
              <a:spAutoFit/>
            </a:bodyPr>
            <a:lstStyle/>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Wet </a:t>
              </a:r>
              <a:r>
                <a:rPr lang="en-CA" sz="1600" b="1" dirty="0" err="1" smtClean="0">
                  <a:latin typeface="Arial" panose="020B0604020202020204" pitchFamily="34" charset="0"/>
                  <a:cs typeface="Arial" panose="020B0604020202020204" pitchFamily="34" charset="0"/>
                </a:rPr>
                <a:t>Adiabat</a:t>
              </a:r>
              <a:endParaRPr lang="en-CA" sz="1600" b="1" dirty="0">
                <a:latin typeface="Arial" panose="020B0604020202020204" pitchFamily="34" charset="0"/>
                <a:cs typeface="Arial" panose="020B0604020202020204" pitchFamily="34" charset="0"/>
              </a:endParaRPr>
            </a:p>
          </p:txBody>
        </p:sp>
        <p:cxnSp>
          <p:nvCxnSpPr>
            <p:cNvPr id="12" name="Straight Connector 11"/>
            <p:cNvCxnSpPr/>
            <p:nvPr/>
          </p:nvCxnSpPr>
          <p:spPr bwMode="auto">
            <a:xfrm>
              <a:off x="7239000" y="5105400"/>
              <a:ext cx="838200" cy="0"/>
            </a:xfrm>
            <a:prstGeom prst="line">
              <a:avLst/>
            </a:prstGeom>
            <a:solidFill>
              <a:schemeClr val="accent1"/>
            </a:solidFill>
            <a:ln w="254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p:cNvGrpSpPr/>
          <p:nvPr/>
        </p:nvGrpSpPr>
        <p:grpSpPr>
          <a:xfrm>
            <a:off x="6629400" y="5663625"/>
            <a:ext cx="2182008" cy="584775"/>
            <a:chOff x="6629400" y="5663625"/>
            <a:chExt cx="2182008" cy="584775"/>
          </a:xfrm>
        </p:grpSpPr>
        <p:sp>
          <p:nvSpPr>
            <p:cNvPr id="17" name="TextBox 16"/>
            <p:cNvSpPr txBox="1"/>
            <p:nvPr/>
          </p:nvSpPr>
          <p:spPr>
            <a:xfrm>
              <a:off x="6629400" y="5663625"/>
              <a:ext cx="2182008" cy="584775"/>
            </a:xfrm>
            <a:prstGeom prst="rect">
              <a:avLst/>
            </a:prstGeom>
            <a:noFill/>
          </p:spPr>
          <p:txBody>
            <a:bodyPr wrap="none" rtlCol="0">
              <a:spAutoFit/>
            </a:bodyPr>
            <a:lstStyle/>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Dew point lapse rate</a:t>
              </a:r>
              <a:endParaRPr lang="en-CA" sz="1600" b="1" dirty="0">
                <a:latin typeface="Arial" panose="020B0604020202020204" pitchFamily="34" charset="0"/>
                <a:cs typeface="Arial" panose="020B0604020202020204" pitchFamily="34" charset="0"/>
              </a:endParaRPr>
            </a:p>
          </p:txBody>
        </p:sp>
        <p:cxnSp>
          <p:nvCxnSpPr>
            <p:cNvPr id="18" name="Straight Connector 17"/>
            <p:cNvCxnSpPr/>
            <p:nvPr/>
          </p:nvCxnSpPr>
          <p:spPr bwMode="auto">
            <a:xfrm>
              <a:off x="7251061" y="5943600"/>
              <a:ext cx="838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Oval 12"/>
          <p:cNvSpPr/>
          <p:nvPr/>
        </p:nvSpPr>
        <p:spPr bwMode="auto">
          <a:xfrm>
            <a:off x="4495800" y="4267200"/>
            <a:ext cx="914400" cy="914400"/>
          </a:xfrm>
          <a:prstGeom prst="ellipse">
            <a:avLst/>
          </a:prstGeom>
          <a:noFill/>
          <a:ln w="63500"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20" name="Oval 19"/>
          <p:cNvSpPr>
            <a:spLocks noChangeAspect="1"/>
          </p:cNvSpPr>
          <p:nvPr/>
        </p:nvSpPr>
        <p:spPr bwMode="auto">
          <a:xfrm>
            <a:off x="3886200" y="3648456"/>
            <a:ext cx="694944" cy="694944"/>
          </a:xfrm>
          <a:prstGeom prst="ellipse">
            <a:avLst/>
          </a:prstGeom>
          <a:noFill/>
          <a:ln w="635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rot="19613130">
            <a:off x="3069031" y="2301679"/>
            <a:ext cx="704088" cy="1681117"/>
          </a:xfrm>
          <a:prstGeom prst="ellipse">
            <a:avLst/>
          </a:prstGeom>
          <a:noFill/>
          <a:ln w="635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590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24</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Exercise 1: Helicopter sounding example</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9" name="Text Box 5"/>
          <p:cNvSpPr txBox="1">
            <a:spLocks noChangeArrowheads="1"/>
          </p:cNvSpPr>
          <p:nvPr/>
        </p:nvSpPr>
        <p:spPr bwMode="auto">
          <a:xfrm>
            <a:off x="228600" y="762000"/>
            <a:ext cx="8610600" cy="3108543"/>
          </a:xfrm>
          <a:prstGeom prst="rect">
            <a:avLst/>
          </a:prstGeom>
          <a:solidFill>
            <a:srgbClr val="CCFFCC"/>
          </a:solidFill>
          <a:ln w="12700">
            <a:solidFill>
              <a:srgbClr val="008000"/>
            </a:solidFill>
          </a:ln>
          <a:extLst/>
        </p:spPr>
        <p:txBody>
          <a:bodyPr wrap="square">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ctr" eaLnBrk="0" fontAlgn="base" hangingPunct="0">
              <a:spcBef>
                <a:spcPct val="0"/>
              </a:spcBef>
              <a:spcAft>
                <a:spcPct val="0"/>
              </a:spcAft>
              <a:buFontTx/>
              <a:buNone/>
            </a:pPr>
            <a:r>
              <a:rPr lang="en-US" altLang="en-US" b="1" u="sng" dirty="0" smtClean="0">
                <a:solidFill>
                  <a:srgbClr val="000000"/>
                </a:solidFill>
                <a:latin typeface="Arial" panose="020B0604020202020204" pitchFamily="34" charset="0"/>
                <a:cs typeface="Arial" panose="020B0604020202020204" pitchFamily="34" charset="0"/>
              </a:rPr>
              <a:t>Stability Assessment</a:t>
            </a:r>
          </a:p>
          <a:p>
            <a:pPr lvl="1" algn="ctr" eaLnBrk="0" fontAlgn="base" hangingPunct="0">
              <a:spcBef>
                <a:spcPct val="0"/>
              </a:spcBef>
              <a:spcAft>
                <a:spcPct val="0"/>
              </a:spcAft>
              <a:buFontTx/>
              <a:buNone/>
            </a:pPr>
            <a:endParaRPr lang="en-US" altLang="en-US" sz="1200" b="1" u="sng" dirty="0" smtClean="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buFontTx/>
              <a:buNone/>
            </a:pPr>
            <a:r>
              <a:rPr lang="en-US" altLang="en-US" sz="2400" b="1" dirty="0" smtClean="0">
                <a:solidFill>
                  <a:srgbClr val="000000"/>
                </a:solidFill>
                <a:latin typeface="Arial" panose="020B0604020202020204" pitchFamily="34" charset="0"/>
                <a:cs typeface="Arial" panose="020B0604020202020204" pitchFamily="34" charset="0"/>
              </a:rPr>
              <a:t>Plot the data supplied by helicopter pilots working in the vicinity at 5 am on the morning of August 5</a:t>
            </a:r>
            <a:r>
              <a:rPr lang="en-US" altLang="en-US" sz="2400" b="1" baseline="30000" dirty="0" smtClean="0">
                <a:solidFill>
                  <a:srgbClr val="000000"/>
                </a:solidFill>
                <a:latin typeface="Arial" panose="020B0604020202020204" pitchFamily="34" charset="0"/>
                <a:cs typeface="Arial" panose="020B0604020202020204" pitchFamily="34" charset="0"/>
              </a:rPr>
              <a:t>th</a:t>
            </a:r>
            <a:r>
              <a:rPr lang="en-US" altLang="en-US" sz="2400" b="1" dirty="0" smtClean="0">
                <a:solidFill>
                  <a:srgbClr val="000000"/>
                </a:solidFill>
                <a:latin typeface="Arial" panose="020B0604020202020204" pitchFamily="34" charset="0"/>
                <a:cs typeface="Arial" panose="020B0604020202020204" pitchFamily="34" charset="0"/>
              </a:rPr>
              <a:t> to determine the stability of the lower atmosphere. </a:t>
            </a:r>
          </a:p>
          <a:p>
            <a:pPr eaLnBrk="0" fontAlgn="base" hangingPunct="0">
              <a:spcBef>
                <a:spcPct val="0"/>
              </a:spcBef>
              <a:spcAft>
                <a:spcPct val="0"/>
              </a:spcAft>
              <a:buFontTx/>
              <a:buNone/>
            </a:pPr>
            <a:r>
              <a:rPr lang="en-US" altLang="en-US" sz="1200" b="1" dirty="0" smtClean="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None/>
            </a:pPr>
            <a:r>
              <a:rPr lang="en-US" altLang="en-US" sz="2400" b="1" dirty="0" smtClean="0">
                <a:solidFill>
                  <a:srgbClr val="000000"/>
                </a:solidFill>
                <a:latin typeface="Arial" panose="020B0604020202020204" pitchFamily="34" charset="0"/>
                <a:cs typeface="Arial" panose="020B0604020202020204" pitchFamily="34" charset="0"/>
              </a:rPr>
              <a:t>What is of concern this morning?</a:t>
            </a:r>
          </a:p>
          <a:p>
            <a:pPr eaLnBrk="0" fontAlgn="base" hangingPunct="0">
              <a:spcBef>
                <a:spcPct val="0"/>
              </a:spcBef>
              <a:spcAft>
                <a:spcPct val="0"/>
              </a:spcAft>
              <a:buFontTx/>
              <a:buNone/>
            </a:pPr>
            <a:r>
              <a:rPr lang="en-US" altLang="en-US" sz="2400" b="1" dirty="0">
                <a:solidFill>
                  <a:srgbClr val="000000"/>
                </a:solidFill>
                <a:latin typeface="Arial" panose="020B0604020202020204" pitchFamily="34" charset="0"/>
                <a:cs typeface="Arial" panose="020B0604020202020204" pitchFamily="34" charset="0"/>
              </a:rPr>
              <a:t>W</a:t>
            </a:r>
            <a:r>
              <a:rPr lang="en-US" altLang="en-US" sz="2400" b="1" dirty="0" smtClean="0">
                <a:solidFill>
                  <a:srgbClr val="000000"/>
                </a:solidFill>
                <a:latin typeface="Arial" panose="020B0604020202020204" pitchFamily="34" charset="0"/>
                <a:cs typeface="Arial" panose="020B0604020202020204" pitchFamily="34" charset="0"/>
              </a:rPr>
              <a:t>hat surface temperature is required to break the inversion?</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19812" t="9894" r="20187" b="28222"/>
          <a:stretch/>
        </p:blipFill>
        <p:spPr>
          <a:xfrm>
            <a:off x="2653864" y="3480600"/>
            <a:ext cx="5575736" cy="2844000"/>
          </a:xfrm>
          <a:prstGeom prst="rect">
            <a:avLst/>
          </a:prstGeom>
        </p:spPr>
      </p:pic>
    </p:spTree>
    <p:extLst>
      <p:ext uri="{BB962C8B-B14F-4D97-AF65-F5344CB8AC3E}">
        <p14:creationId xmlns:p14="http://schemas.microsoft.com/office/powerpoint/2010/main" val="1773795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25</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Exercise 1: Plot</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grpSp>
        <p:nvGrpSpPr>
          <p:cNvPr id="20" name="Group 19"/>
          <p:cNvGrpSpPr/>
          <p:nvPr/>
        </p:nvGrpSpPr>
        <p:grpSpPr>
          <a:xfrm>
            <a:off x="833400" y="1528773"/>
            <a:ext cx="1327992" cy="584775"/>
            <a:chOff x="7315403" y="4689240"/>
            <a:chExt cx="1327992" cy="584775"/>
          </a:xfrm>
        </p:grpSpPr>
        <p:sp>
          <p:nvSpPr>
            <p:cNvPr id="21" name="TextBox 20"/>
            <p:cNvSpPr txBox="1"/>
            <p:nvPr/>
          </p:nvSpPr>
          <p:spPr>
            <a:xfrm>
              <a:off x="7315403" y="4689240"/>
              <a:ext cx="1327992" cy="584775"/>
            </a:xfrm>
            <a:prstGeom prst="rect">
              <a:avLst/>
            </a:prstGeom>
            <a:noFill/>
          </p:spPr>
          <p:txBody>
            <a:bodyPr wrap="none" rtlCol="0">
              <a:spAutoFit/>
            </a:bodyPr>
            <a:lstStyle/>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Dry </a:t>
              </a:r>
              <a:r>
                <a:rPr lang="en-CA" sz="1600" b="1" dirty="0" err="1" smtClean="0">
                  <a:latin typeface="Arial" panose="020B0604020202020204" pitchFamily="34" charset="0"/>
                  <a:cs typeface="Arial" panose="020B0604020202020204" pitchFamily="34" charset="0"/>
                </a:rPr>
                <a:t>Adiabat</a:t>
              </a:r>
              <a:endParaRPr lang="en-CA" sz="1600" b="1" dirty="0">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7543800" y="4953000"/>
              <a:ext cx="83820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865992" y="1954650"/>
            <a:ext cx="1359539" cy="584775"/>
            <a:chOff x="7010400" y="4825425"/>
            <a:chExt cx="1359539" cy="584775"/>
          </a:xfrm>
        </p:grpSpPr>
        <p:sp>
          <p:nvSpPr>
            <p:cNvPr id="24" name="TextBox 23"/>
            <p:cNvSpPr txBox="1"/>
            <p:nvPr/>
          </p:nvSpPr>
          <p:spPr>
            <a:xfrm>
              <a:off x="7010400" y="4825425"/>
              <a:ext cx="1359539" cy="584775"/>
            </a:xfrm>
            <a:prstGeom prst="rect">
              <a:avLst/>
            </a:prstGeom>
            <a:noFill/>
          </p:spPr>
          <p:txBody>
            <a:bodyPr wrap="none" rtlCol="0">
              <a:spAutoFit/>
            </a:bodyPr>
            <a:lstStyle/>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Wet </a:t>
              </a:r>
              <a:r>
                <a:rPr lang="en-CA" sz="1600" b="1" dirty="0" err="1" smtClean="0">
                  <a:latin typeface="Arial" panose="020B0604020202020204" pitchFamily="34" charset="0"/>
                  <a:cs typeface="Arial" panose="020B0604020202020204" pitchFamily="34" charset="0"/>
                </a:rPr>
                <a:t>Adiabat</a:t>
              </a:r>
              <a:endParaRPr lang="en-CA" sz="1600" b="1" dirty="0">
                <a:latin typeface="Arial" panose="020B0604020202020204" pitchFamily="34" charset="0"/>
                <a:cs typeface="Arial" panose="020B0604020202020204" pitchFamily="34" charset="0"/>
              </a:endParaRPr>
            </a:p>
          </p:txBody>
        </p:sp>
        <p:cxnSp>
          <p:nvCxnSpPr>
            <p:cNvPr id="25" name="Straight Connector 24"/>
            <p:cNvCxnSpPr/>
            <p:nvPr/>
          </p:nvCxnSpPr>
          <p:spPr bwMode="auto">
            <a:xfrm>
              <a:off x="7239000" y="5105400"/>
              <a:ext cx="838200" cy="0"/>
            </a:xfrm>
            <a:prstGeom prst="line">
              <a:avLst/>
            </a:prstGeom>
            <a:solidFill>
              <a:schemeClr val="accent1"/>
            </a:solidFill>
            <a:ln w="254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oup 28"/>
          <p:cNvGrpSpPr/>
          <p:nvPr/>
        </p:nvGrpSpPr>
        <p:grpSpPr>
          <a:xfrm>
            <a:off x="484992" y="2387025"/>
            <a:ext cx="2182008" cy="584775"/>
            <a:chOff x="484992" y="2387025"/>
            <a:chExt cx="2182008" cy="584775"/>
          </a:xfrm>
        </p:grpSpPr>
        <p:cxnSp>
          <p:nvCxnSpPr>
            <p:cNvPr id="28" name="Straight Connector 27"/>
            <p:cNvCxnSpPr/>
            <p:nvPr/>
          </p:nvCxnSpPr>
          <p:spPr bwMode="auto">
            <a:xfrm>
              <a:off x="1106653" y="2676922"/>
              <a:ext cx="838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484992" y="2387025"/>
              <a:ext cx="2182008" cy="584775"/>
            </a:xfrm>
            <a:prstGeom prst="rect">
              <a:avLst/>
            </a:prstGeom>
            <a:noFill/>
          </p:spPr>
          <p:txBody>
            <a:bodyPr wrap="none" rtlCol="0">
              <a:spAutoFit/>
            </a:bodyPr>
            <a:lstStyle/>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Dew point lapse rate</a:t>
              </a:r>
              <a:endParaRPr lang="en-CA" sz="1600" b="1" dirty="0">
                <a:latin typeface="Arial" panose="020B0604020202020204" pitchFamily="34" charset="0"/>
                <a:cs typeface="Arial" panose="020B0604020202020204" pitchFamily="34" charset="0"/>
              </a:endParaRPr>
            </a:p>
          </p:txBody>
        </p:sp>
      </p:grpSp>
      <p:pic>
        <p:nvPicPr>
          <p:cNvPr id="7" name="Picture 2" descr="13-tephi"/>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0973" r="5307" b="17255"/>
          <a:stretch/>
        </p:blipFill>
        <p:spPr bwMode="auto">
          <a:xfrm>
            <a:off x="2819400" y="864000"/>
            <a:ext cx="6183090" cy="37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50560" y="4060025"/>
            <a:ext cx="5455340" cy="369332"/>
          </a:xfrm>
          <a:prstGeom prst="rect">
            <a:avLst/>
          </a:prstGeom>
          <a:noFill/>
        </p:spPr>
        <p:txBody>
          <a:bodyPr wrap="none" rtlCol="0">
            <a:spAutoFit/>
          </a:bodyPr>
          <a:lstStyle/>
          <a:p>
            <a:r>
              <a:rPr lang="en-CA" sz="1800" dirty="0" smtClean="0">
                <a:latin typeface="Arial" panose="020B0604020202020204" pitchFamily="34" charset="0"/>
                <a:cs typeface="Arial" panose="020B0604020202020204" pitchFamily="34" charset="0"/>
              </a:rPr>
              <a:t>-10            0            10            20            30           40</a:t>
            </a:r>
            <a:endParaRPr lang="en-CA" sz="1800" dirty="0">
              <a:latin typeface="Arial" panose="020B0604020202020204" pitchFamily="34" charset="0"/>
              <a:cs typeface="Arial" panose="020B0604020202020204" pitchFamily="34" charset="0"/>
            </a:endParaRPr>
          </a:p>
        </p:txBody>
      </p:sp>
      <p:sp>
        <p:nvSpPr>
          <p:cNvPr id="15" name="Oval 14"/>
          <p:cNvSpPr>
            <a:spLocks noChangeAspect="1"/>
          </p:cNvSpPr>
          <p:nvPr/>
        </p:nvSpPr>
        <p:spPr bwMode="auto">
          <a:xfrm>
            <a:off x="7728300" y="31578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6" name="Oval 5"/>
          <p:cNvSpPr>
            <a:spLocks noChangeAspect="1"/>
          </p:cNvSpPr>
          <p:nvPr/>
        </p:nvSpPr>
        <p:spPr bwMode="auto">
          <a:xfrm>
            <a:off x="6972300" y="34626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2" name="Oval 11"/>
          <p:cNvSpPr>
            <a:spLocks noChangeAspect="1"/>
          </p:cNvSpPr>
          <p:nvPr/>
        </p:nvSpPr>
        <p:spPr bwMode="auto">
          <a:xfrm>
            <a:off x="7353300" y="33864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4" name="Oval 13"/>
          <p:cNvSpPr>
            <a:spLocks noChangeAspect="1"/>
          </p:cNvSpPr>
          <p:nvPr/>
        </p:nvSpPr>
        <p:spPr bwMode="auto">
          <a:xfrm>
            <a:off x="7735500" y="3206400"/>
            <a:ext cx="180000" cy="1800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6" name="Oval 15"/>
          <p:cNvSpPr>
            <a:spLocks noChangeAspect="1"/>
          </p:cNvSpPr>
          <p:nvPr/>
        </p:nvSpPr>
        <p:spPr bwMode="auto">
          <a:xfrm>
            <a:off x="7565700" y="29016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7" name="Oval 16"/>
          <p:cNvSpPr>
            <a:spLocks noChangeAspect="1"/>
          </p:cNvSpPr>
          <p:nvPr/>
        </p:nvSpPr>
        <p:spPr bwMode="auto">
          <a:xfrm>
            <a:off x="7259700" y="24102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8" name="Oval 17"/>
          <p:cNvSpPr>
            <a:spLocks noChangeAspect="1"/>
          </p:cNvSpPr>
          <p:nvPr/>
        </p:nvSpPr>
        <p:spPr bwMode="auto">
          <a:xfrm>
            <a:off x="6896100" y="19386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9" name="Oval 18"/>
          <p:cNvSpPr>
            <a:spLocks noChangeAspect="1"/>
          </p:cNvSpPr>
          <p:nvPr/>
        </p:nvSpPr>
        <p:spPr bwMode="auto">
          <a:xfrm>
            <a:off x="6411300" y="1377600"/>
            <a:ext cx="180000" cy="180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7772400" y="3200400"/>
            <a:ext cx="427200" cy="838200"/>
            <a:chOff x="7792092" y="3157800"/>
            <a:chExt cx="427200" cy="838200"/>
          </a:xfrm>
        </p:grpSpPr>
        <p:cxnSp>
          <p:nvCxnSpPr>
            <p:cNvPr id="31" name="Straight Connector 30"/>
            <p:cNvCxnSpPr/>
            <p:nvPr/>
          </p:nvCxnSpPr>
          <p:spPr bwMode="auto">
            <a:xfrm>
              <a:off x="7792092" y="3157800"/>
              <a:ext cx="427200" cy="394800"/>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8198892" y="3552600"/>
              <a:ext cx="0" cy="443400"/>
            </a:xfrm>
            <a:prstGeom prst="line">
              <a:avLst/>
            </a:prstGeom>
            <a:solidFill>
              <a:schemeClr val="accent1"/>
            </a:solidFill>
            <a:ln w="63500" cap="flat" cmpd="sng" algn="ctr">
              <a:solidFill>
                <a:srgbClr val="C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p:cNvGrpSpPr/>
          <p:nvPr/>
        </p:nvGrpSpPr>
        <p:grpSpPr>
          <a:xfrm>
            <a:off x="6435524" y="1385400"/>
            <a:ext cx="2175076" cy="2653200"/>
            <a:chOff x="4038600" y="2133600"/>
            <a:chExt cx="2175076" cy="2653200"/>
          </a:xfrm>
        </p:grpSpPr>
        <p:cxnSp>
          <p:nvCxnSpPr>
            <p:cNvPr id="50" name="Straight Connector 49"/>
            <p:cNvCxnSpPr/>
            <p:nvPr/>
          </p:nvCxnSpPr>
          <p:spPr bwMode="auto">
            <a:xfrm>
              <a:off x="4038600" y="2133600"/>
              <a:ext cx="2175076" cy="2236464"/>
            </a:xfrm>
            <a:prstGeom prst="line">
              <a:avLst/>
            </a:prstGeom>
            <a:solidFill>
              <a:schemeClr val="accent1"/>
            </a:solidFill>
            <a:ln w="53975" cap="flat" cmpd="sng" algn="ctr">
              <a:solidFill>
                <a:srgbClr val="FF66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6172200" y="4343400"/>
              <a:ext cx="0" cy="443400"/>
            </a:xfrm>
            <a:prstGeom prst="line">
              <a:avLst/>
            </a:prstGeom>
            <a:solidFill>
              <a:schemeClr val="accent1"/>
            </a:solidFill>
            <a:ln w="63500" cap="flat" cmpd="sng" algn="ctr">
              <a:solidFill>
                <a:srgbClr val="FF66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2" y="3762229"/>
            <a:ext cx="5020491" cy="2562371"/>
          </a:xfrm>
          <a:prstGeom prst="rect">
            <a:avLst/>
          </a:prstGeom>
        </p:spPr>
      </p:pic>
    </p:spTree>
    <p:extLst>
      <p:ext uri="{BB962C8B-B14F-4D97-AF65-F5344CB8AC3E}">
        <p14:creationId xmlns:p14="http://schemas.microsoft.com/office/powerpoint/2010/main" val="29769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2" grpId="0" animBg="1"/>
      <p:bldP spid="14"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5"/>
          <p:cNvSpPr txBox="1">
            <a:spLocks noChangeArrowheads="1"/>
          </p:cNvSpPr>
          <p:nvPr/>
        </p:nvSpPr>
        <p:spPr bwMode="auto">
          <a:xfrm>
            <a:off x="5394325" y="1524000"/>
            <a:ext cx="3368675" cy="4832092"/>
          </a:xfrm>
          <a:prstGeom prst="rect">
            <a:avLst/>
          </a:prstGeom>
          <a:solidFill>
            <a:srgbClr val="CCFFCC"/>
          </a:solidFill>
          <a:ln>
            <a:solidFill>
              <a:srgbClr val="008000"/>
            </a:solidFill>
          </a:ln>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u="sng" dirty="0" smtClean="0">
                <a:solidFill>
                  <a:srgbClr val="000000"/>
                </a:solidFill>
                <a:latin typeface="Arial" panose="020B0604020202020204" pitchFamily="34" charset="0"/>
                <a:cs typeface="Arial" panose="020B0604020202020204" pitchFamily="34" charset="0"/>
              </a:rPr>
              <a:t>Stability Assessment</a:t>
            </a:r>
          </a:p>
          <a:p>
            <a:pPr lvl="1" algn="ctr" eaLnBrk="0" fontAlgn="base" hangingPunct="0">
              <a:spcBef>
                <a:spcPct val="0"/>
              </a:spcBef>
              <a:spcAft>
                <a:spcPct val="0"/>
              </a:spcAft>
              <a:buFontTx/>
              <a:buNone/>
            </a:pPr>
            <a:endParaRPr lang="en-US" altLang="en-US" sz="1200" b="1" u="sng" dirty="0" smtClean="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en-US" sz="2400" b="1" dirty="0" smtClean="0">
                <a:solidFill>
                  <a:srgbClr val="000000"/>
                </a:solidFill>
                <a:latin typeface="Arial" panose="020B0604020202020204" pitchFamily="34" charset="0"/>
                <a:cs typeface="Arial" panose="020B0604020202020204" pitchFamily="34" charset="0"/>
              </a:rPr>
              <a:t>Use the data you collected over the fire at 8 am on the morning of August 31</a:t>
            </a:r>
            <a:r>
              <a:rPr lang="en-US" altLang="en-US" sz="2400" b="1" baseline="30000" dirty="0" smtClean="0">
                <a:solidFill>
                  <a:srgbClr val="000000"/>
                </a:solidFill>
                <a:latin typeface="Arial" panose="020B0604020202020204" pitchFamily="34" charset="0"/>
                <a:cs typeface="Arial" panose="020B0604020202020204" pitchFamily="34" charset="0"/>
              </a:rPr>
              <a:t>st</a:t>
            </a:r>
            <a:r>
              <a:rPr lang="en-US" altLang="en-US" sz="2400" b="1" dirty="0" smtClean="0">
                <a:solidFill>
                  <a:srgbClr val="000000"/>
                </a:solidFill>
                <a:latin typeface="Arial" panose="020B0604020202020204" pitchFamily="34" charset="0"/>
                <a:cs typeface="Arial" panose="020B0604020202020204" pitchFamily="34" charset="0"/>
              </a:rPr>
              <a:t> to determine the stability of the lower atmosphere.  </a:t>
            </a:r>
          </a:p>
          <a:p>
            <a:pPr eaLnBrk="0" fontAlgn="base" hangingPunct="0">
              <a:spcBef>
                <a:spcPct val="0"/>
              </a:spcBef>
              <a:spcAft>
                <a:spcPct val="0"/>
              </a:spcAft>
              <a:buFontTx/>
              <a:buNone/>
            </a:pPr>
            <a:endParaRPr lang="en-US" altLang="en-US" sz="2400" b="1"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en-US" sz="2400" b="1" i="1" dirty="0" smtClean="0">
                <a:solidFill>
                  <a:srgbClr val="C00000"/>
                </a:solidFill>
                <a:latin typeface="Arial" panose="020B0604020202020204" pitchFamily="34" charset="0"/>
                <a:cs typeface="Arial" panose="020B0604020202020204" pitchFamily="34" charset="0"/>
              </a:rPr>
              <a:t>What is concerning this morning?</a:t>
            </a:r>
          </a:p>
        </p:txBody>
      </p:sp>
      <p:grpSp>
        <p:nvGrpSpPr>
          <p:cNvPr id="3" name="Group 2"/>
          <p:cNvGrpSpPr/>
          <p:nvPr/>
        </p:nvGrpSpPr>
        <p:grpSpPr>
          <a:xfrm>
            <a:off x="0" y="0"/>
            <a:ext cx="5256213" cy="6858000"/>
            <a:chOff x="0" y="0"/>
            <a:chExt cx="5256213" cy="6858000"/>
          </a:xfrm>
        </p:grpSpPr>
        <p:graphicFrame>
          <p:nvGraphicFramePr>
            <p:cNvPr id="37890" name="Object 3"/>
            <p:cNvGraphicFramePr>
              <a:graphicFrameLocks noChangeAspect="1"/>
            </p:cNvGraphicFramePr>
            <p:nvPr>
              <p:extLst>
                <p:ext uri="{D42A27DB-BD31-4B8C-83A1-F6EECF244321}">
                  <p14:modId xmlns:p14="http://schemas.microsoft.com/office/powerpoint/2010/main" val="4293347144"/>
                </p:ext>
              </p:extLst>
            </p:nvPr>
          </p:nvGraphicFramePr>
          <p:xfrm>
            <a:off x="0" y="0"/>
            <a:ext cx="5256213" cy="6858000"/>
          </p:xfrm>
          <a:graphic>
            <a:graphicData uri="http://schemas.openxmlformats.org/presentationml/2006/ole">
              <mc:AlternateContent xmlns:mc="http://schemas.openxmlformats.org/markup-compatibility/2006">
                <mc:Choice xmlns:v="urn:schemas-microsoft-com:vml" Requires="v">
                  <p:oleObj spid="_x0000_s5141" name="Document" r:id="rId4" imgW="7402147" imgH="9658013" progId="Word.Document.8">
                    <p:embed/>
                  </p:oleObj>
                </mc:Choice>
                <mc:Fallback>
                  <p:oleObj name="Document" r:id="rId4" imgW="7402147" imgH="9658013" progId="Word.Document.8">
                    <p:embed/>
                    <p:pic>
                      <p:nvPicPr>
                        <p:cNvPr id="3789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562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069" name="Straight Connector 23"/>
            <p:cNvCxnSpPr>
              <a:cxnSpLocks noChangeShapeType="1"/>
            </p:cNvCxnSpPr>
            <p:nvPr/>
          </p:nvCxnSpPr>
          <p:spPr bwMode="auto">
            <a:xfrm>
              <a:off x="3276600" y="5562600"/>
              <a:ext cx="1066800" cy="1588"/>
            </a:xfrm>
            <a:prstGeom prst="line">
              <a:avLst/>
            </a:prstGeom>
            <a:noFill/>
            <a:ln w="44450" algn="ctr">
              <a:solidFill>
                <a:srgbClr val="FF0000"/>
              </a:solidFill>
              <a:round/>
              <a:headEnd/>
              <a:tailEnd/>
            </a:ln>
            <a:extLst>
              <a:ext uri="{909E8E84-426E-40DD-AFC4-6F175D3DCCD1}">
                <a14:hiddenFill xmlns:a14="http://schemas.microsoft.com/office/drawing/2010/main">
                  <a:noFill/>
                </a14:hiddenFill>
              </a:ext>
            </a:extLst>
          </p:spPr>
        </p:cxnSp>
        <p:cxnSp>
          <p:nvCxnSpPr>
            <p:cNvPr id="2070" name="Straight Connector 24"/>
            <p:cNvCxnSpPr>
              <a:cxnSpLocks noChangeShapeType="1"/>
            </p:cNvCxnSpPr>
            <p:nvPr/>
          </p:nvCxnSpPr>
          <p:spPr bwMode="auto">
            <a:xfrm>
              <a:off x="2971800" y="3962400"/>
              <a:ext cx="1371600" cy="1588"/>
            </a:xfrm>
            <a:prstGeom prst="line">
              <a:avLst/>
            </a:prstGeom>
            <a:noFill/>
            <a:ln w="44450" algn="ctr">
              <a:solidFill>
                <a:srgbClr val="FF0000"/>
              </a:solidFill>
              <a:round/>
              <a:headEnd/>
              <a:tailEnd/>
            </a:ln>
            <a:extLst>
              <a:ext uri="{909E8E84-426E-40DD-AFC4-6F175D3DCCD1}">
                <a14:hiddenFill xmlns:a14="http://schemas.microsoft.com/office/drawing/2010/main">
                  <a:noFill/>
                </a14:hiddenFill>
              </a:ext>
            </a:extLst>
          </p:spPr>
        </p:cxnSp>
        <p:pic>
          <p:nvPicPr>
            <p:cNvPr id="2072" name="Picture 24" descr="\\handle\dthicks$\My Pictures\Microsoft Clip Organizer\j0236357.gif"/>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3489325" y="4267200"/>
              <a:ext cx="673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4953000" y="180000"/>
            <a:ext cx="4038600" cy="1077218"/>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Exercise 2: OK </a:t>
            </a:r>
            <a:r>
              <a:rPr lang="en-CA" sz="3200" b="1" dirty="0" err="1" smtClean="0">
                <a:solidFill>
                  <a:srgbClr val="C00000"/>
                </a:solidFill>
                <a:latin typeface="Arial" panose="020B0604020202020204" pitchFamily="34" charset="0"/>
                <a:cs typeface="Arial" panose="020B0604020202020204" pitchFamily="34" charset="0"/>
              </a:rPr>
              <a:t>Mtn</a:t>
            </a:r>
            <a:r>
              <a:rPr lang="en-CA" sz="3200" b="1" dirty="0" smtClean="0">
                <a:solidFill>
                  <a:srgbClr val="C00000"/>
                </a:solidFill>
                <a:latin typeface="Arial" panose="020B0604020202020204" pitchFamily="34" charset="0"/>
                <a:cs typeface="Arial" panose="020B0604020202020204" pitchFamily="34" charset="0"/>
              </a:rPr>
              <a:t> Park </a:t>
            </a:r>
            <a:r>
              <a:rPr lang="en-CA" sz="3200" b="1" dirty="0">
                <a:solidFill>
                  <a:srgbClr val="C00000"/>
                </a:solidFill>
                <a:latin typeface="Arial" panose="020B0604020202020204" pitchFamily="34" charset="0"/>
                <a:cs typeface="Arial" panose="020B0604020202020204" pitchFamily="34" charset="0"/>
              </a:rPr>
              <a:t>F</a:t>
            </a:r>
            <a:r>
              <a:rPr lang="en-CA" sz="3200" b="1" dirty="0" smtClean="0">
                <a:solidFill>
                  <a:srgbClr val="C00000"/>
                </a:solidFill>
                <a:latin typeface="Arial" panose="020B0604020202020204" pitchFamily="34" charset="0"/>
                <a:cs typeface="Arial" panose="020B0604020202020204" pitchFamily="34" charset="0"/>
              </a:rPr>
              <a:t>ire (at home)</a:t>
            </a:r>
            <a:endParaRPr lang="en-CA"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492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27</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Exercise 2: Helicopter sounding</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3182" t="9293" r="13605" b="3637"/>
          <a:stretch/>
        </p:blipFill>
        <p:spPr>
          <a:xfrm>
            <a:off x="457200" y="894020"/>
            <a:ext cx="5940000" cy="5256000"/>
          </a:xfrm>
          <a:prstGeom prst="rect">
            <a:avLst/>
          </a:prstGeom>
        </p:spPr>
      </p:pic>
      <p:sp>
        <p:nvSpPr>
          <p:cNvPr id="6" name="TextBox 5"/>
          <p:cNvSpPr txBox="1"/>
          <p:nvPr/>
        </p:nvSpPr>
        <p:spPr>
          <a:xfrm>
            <a:off x="6477000" y="1079718"/>
            <a:ext cx="2442000" cy="2246769"/>
          </a:xfrm>
          <a:prstGeom prst="rect">
            <a:avLst/>
          </a:prstGeom>
          <a:noFill/>
        </p:spPr>
        <p:txBody>
          <a:bodyPr wrap="square" rtlCol="0">
            <a:spAutoFit/>
          </a:bodyPr>
          <a:lstStyle/>
          <a:p>
            <a:r>
              <a:rPr lang="en-CA" sz="2800" b="1" dirty="0" smtClean="0">
                <a:latin typeface="Arial" panose="020B0604020202020204" pitchFamily="34" charset="0"/>
                <a:cs typeface="Arial" panose="020B0604020202020204" pitchFamily="34" charset="0"/>
              </a:rPr>
              <a:t>Okanagan Mountain Park fire, Kelowna, 2003</a:t>
            </a:r>
            <a:endParaRPr lang="en-C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48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Sample plot from University of Wyoming</a:t>
            </a:r>
            <a:endParaRPr lang="en-CA" sz="24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28</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Adding humidity</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grpSp>
        <p:nvGrpSpPr>
          <p:cNvPr id="25" name="Group 24"/>
          <p:cNvGrpSpPr/>
          <p:nvPr/>
        </p:nvGrpSpPr>
        <p:grpSpPr>
          <a:xfrm>
            <a:off x="284361" y="1306492"/>
            <a:ext cx="6573639" cy="4876800"/>
            <a:chOff x="1655961" y="1306492"/>
            <a:chExt cx="6573639" cy="4876800"/>
          </a:xfrm>
        </p:grpSpPr>
        <p:pic>
          <p:nvPicPr>
            <p:cNvPr id="5" name="Picture 4"/>
            <p:cNvPicPr>
              <a:picLocks noChangeAspect="1"/>
            </p:cNvPicPr>
            <p:nvPr/>
          </p:nvPicPr>
          <p:blipFill>
            <a:blip r:embed="rId3"/>
            <a:stretch>
              <a:fillRect/>
            </a:stretch>
          </p:blipFill>
          <p:spPr>
            <a:xfrm>
              <a:off x="1655961" y="1306492"/>
              <a:ext cx="6096000" cy="4876800"/>
            </a:xfrm>
            <a:prstGeom prst="rect">
              <a:avLst/>
            </a:prstGeom>
          </p:spPr>
        </p:pic>
        <p:sp>
          <p:nvSpPr>
            <p:cNvPr id="7" name="TextBox 6"/>
            <p:cNvSpPr txBox="1"/>
            <p:nvPr/>
          </p:nvSpPr>
          <p:spPr>
            <a:xfrm>
              <a:off x="4181805" y="1447800"/>
              <a:ext cx="445956" cy="400110"/>
            </a:xfrm>
            <a:prstGeom prst="rect">
              <a:avLst/>
            </a:prstGeom>
            <a:noFill/>
          </p:spPr>
          <p:txBody>
            <a:bodyPr wrap="none" rtlCol="0">
              <a:spAutoFit/>
            </a:bodyPr>
            <a:lstStyle/>
            <a:p>
              <a:r>
                <a:rPr lang="en-CA" sz="2000" b="1" dirty="0" smtClean="0">
                  <a:latin typeface="Arial" panose="020B0604020202020204" pitchFamily="34" charset="0"/>
                  <a:cs typeface="Arial" panose="020B0604020202020204" pitchFamily="34" charset="0"/>
                </a:rPr>
                <a:t>T</a:t>
              </a:r>
              <a:r>
                <a:rPr lang="en-CA" sz="2000" b="1" baseline="-25000" dirty="0" smtClean="0">
                  <a:latin typeface="Arial" panose="020B0604020202020204" pitchFamily="34" charset="0"/>
                  <a:cs typeface="Arial" panose="020B0604020202020204" pitchFamily="34" charset="0"/>
                </a:rPr>
                <a:t>d</a:t>
              </a:r>
              <a:endParaRPr lang="en-CA" sz="2000" b="1" baseline="-25000" dirty="0">
                <a:latin typeface="Arial" panose="020B0604020202020204" pitchFamily="34" charset="0"/>
                <a:cs typeface="Arial" panose="020B0604020202020204" pitchFamily="34" charset="0"/>
              </a:endParaRPr>
            </a:p>
          </p:txBody>
        </p:sp>
        <p:sp>
          <p:nvSpPr>
            <p:cNvPr id="8" name="TextBox 7"/>
            <p:cNvSpPr txBox="1"/>
            <p:nvPr/>
          </p:nvSpPr>
          <p:spPr>
            <a:xfrm>
              <a:off x="5465961" y="1447800"/>
              <a:ext cx="341760" cy="400110"/>
            </a:xfrm>
            <a:prstGeom prst="rect">
              <a:avLst/>
            </a:prstGeom>
            <a:noFill/>
          </p:spPr>
          <p:txBody>
            <a:bodyPr wrap="none" rtlCol="0">
              <a:spAutoFit/>
            </a:bodyPr>
            <a:lstStyle/>
            <a:p>
              <a:r>
                <a:rPr lang="en-CA" sz="2000" b="1" dirty="0" smtClean="0">
                  <a:latin typeface="Arial" panose="020B0604020202020204" pitchFamily="34" charset="0"/>
                  <a:cs typeface="Arial" panose="020B0604020202020204" pitchFamily="34" charset="0"/>
                </a:rPr>
                <a:t>T</a:t>
              </a:r>
              <a:endParaRPr lang="en-CA" sz="2000" b="1" baseline="-25000" dirty="0">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3256161" y="5105400"/>
              <a:ext cx="1676400" cy="0"/>
            </a:xfrm>
            <a:prstGeom prst="line">
              <a:avLst/>
            </a:prstGeom>
            <a:solidFill>
              <a:schemeClr val="accent1"/>
            </a:solidFill>
            <a:ln w="508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930134" y="4800600"/>
              <a:ext cx="697627" cy="461665"/>
            </a:xfrm>
            <a:prstGeom prst="rect">
              <a:avLst/>
            </a:prstGeom>
            <a:noFill/>
          </p:spPr>
          <p:txBody>
            <a:bodyPr wrap="none" rtlCol="0">
              <a:spAutoFit/>
            </a:bodyPr>
            <a:lstStyle/>
            <a:p>
              <a:r>
                <a:rPr lang="en-CA" b="1" dirty="0" smtClean="0">
                  <a:solidFill>
                    <a:srgbClr val="FF5050"/>
                  </a:solidFill>
                  <a:latin typeface="Arial" panose="020B0604020202020204" pitchFamily="34" charset="0"/>
                  <a:cs typeface="Arial" panose="020B0604020202020204" pitchFamily="34" charset="0"/>
                </a:rPr>
                <a:t>Dry</a:t>
              </a:r>
              <a:endParaRPr lang="en-CA" b="1" dirty="0">
                <a:solidFill>
                  <a:srgbClr val="FF5050"/>
                </a:solidFill>
                <a:latin typeface="Arial" panose="020B0604020202020204" pitchFamily="34" charset="0"/>
                <a:cs typeface="Arial" panose="020B0604020202020204" pitchFamily="34" charset="0"/>
              </a:endParaRPr>
            </a:p>
          </p:txBody>
        </p:sp>
        <p:cxnSp>
          <p:nvCxnSpPr>
            <p:cNvPr id="16" name="Straight Connector 15"/>
            <p:cNvCxnSpPr/>
            <p:nvPr/>
          </p:nvCxnSpPr>
          <p:spPr bwMode="auto">
            <a:xfrm>
              <a:off x="4425561" y="4724400"/>
              <a:ext cx="381000" cy="0"/>
            </a:xfrm>
            <a:prstGeom prst="line">
              <a:avLst/>
            </a:prstGeom>
            <a:solidFill>
              <a:schemeClr val="accent1"/>
            </a:solidFill>
            <a:ln w="508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4170561" y="4191000"/>
              <a:ext cx="987771" cy="461665"/>
            </a:xfrm>
            <a:prstGeom prst="rect">
              <a:avLst/>
            </a:prstGeom>
            <a:noFill/>
          </p:spPr>
          <p:txBody>
            <a:bodyPr wrap="none" rtlCol="0">
              <a:spAutoFit/>
            </a:bodyPr>
            <a:lstStyle/>
            <a:p>
              <a:r>
                <a:rPr lang="en-CA" b="1" dirty="0" smtClean="0">
                  <a:solidFill>
                    <a:srgbClr val="0000FF"/>
                  </a:solidFill>
                  <a:latin typeface="Arial" panose="020B0604020202020204" pitchFamily="34" charset="0"/>
                  <a:cs typeface="Arial" panose="020B0604020202020204" pitchFamily="34" charset="0"/>
                </a:rPr>
                <a:t>Moist</a:t>
              </a:r>
              <a:endParaRPr lang="en-CA" b="1" dirty="0">
                <a:solidFill>
                  <a:srgbClr val="0000FF"/>
                </a:solidFill>
                <a:latin typeface="Arial" panose="020B0604020202020204" pitchFamily="34" charset="0"/>
                <a:cs typeface="Arial" panose="020B0604020202020204" pitchFamily="34" charset="0"/>
              </a:endParaRPr>
            </a:p>
          </p:txBody>
        </p:sp>
        <p:sp>
          <p:nvSpPr>
            <p:cNvPr id="20" name="TextBox 19"/>
            <p:cNvSpPr txBox="1"/>
            <p:nvPr/>
          </p:nvSpPr>
          <p:spPr>
            <a:xfrm>
              <a:off x="4932561" y="4800600"/>
              <a:ext cx="1552028" cy="461665"/>
            </a:xfrm>
            <a:prstGeom prst="rect">
              <a:avLst/>
            </a:prstGeom>
            <a:noFill/>
          </p:spPr>
          <p:txBody>
            <a:bodyPr wrap="none" rtlCol="0">
              <a:spAutoFit/>
            </a:bodyPr>
            <a:lstStyle/>
            <a:p>
              <a:r>
                <a:rPr lang="en-CA" b="1" dirty="0" smtClean="0">
                  <a:solidFill>
                    <a:srgbClr val="FF0066"/>
                  </a:solidFill>
                  <a:latin typeface="Arial" panose="020B0604020202020204" pitchFamily="34" charset="0"/>
                  <a:cs typeface="Arial" panose="020B0604020202020204" pitchFamily="34" charset="0"/>
                </a:rPr>
                <a:t>Inversion</a:t>
              </a:r>
              <a:endParaRPr lang="en-CA" b="1" dirty="0">
                <a:solidFill>
                  <a:srgbClr val="FF0066"/>
                </a:solidFill>
                <a:latin typeface="Arial" panose="020B0604020202020204" pitchFamily="34" charset="0"/>
                <a:cs typeface="Arial" panose="020B0604020202020204" pitchFamily="34" charset="0"/>
              </a:endParaRPr>
            </a:p>
          </p:txBody>
        </p:sp>
        <p:sp>
          <p:nvSpPr>
            <p:cNvPr id="21" name="TextBox 20"/>
            <p:cNvSpPr txBox="1"/>
            <p:nvPr/>
          </p:nvSpPr>
          <p:spPr>
            <a:xfrm>
              <a:off x="3048000" y="5481935"/>
              <a:ext cx="1893467" cy="461665"/>
            </a:xfrm>
            <a:prstGeom prst="rect">
              <a:avLst/>
            </a:prstGeom>
            <a:noFill/>
          </p:spPr>
          <p:txBody>
            <a:bodyPr wrap="none" rtlCol="0">
              <a:spAutoFit/>
            </a:bodyPr>
            <a:lstStyle/>
            <a:p>
              <a:r>
                <a:rPr lang="en-CA" b="1" dirty="0" smtClean="0">
                  <a:solidFill>
                    <a:srgbClr val="0000FF"/>
                  </a:solidFill>
                  <a:latin typeface="Arial" panose="020B0604020202020204" pitchFamily="34" charset="0"/>
                  <a:cs typeface="Arial" panose="020B0604020202020204" pitchFamily="34" charset="0"/>
                </a:rPr>
                <a:t>Saturation?</a:t>
              </a:r>
              <a:endParaRPr lang="en-CA" b="1" dirty="0">
                <a:solidFill>
                  <a:srgbClr val="0000FF"/>
                </a:solidFill>
                <a:latin typeface="Arial" panose="020B0604020202020204" pitchFamily="34" charset="0"/>
                <a:cs typeface="Arial" panose="020B0604020202020204" pitchFamily="34" charset="0"/>
              </a:endParaRPr>
            </a:p>
          </p:txBody>
        </p:sp>
        <p:sp>
          <p:nvSpPr>
            <p:cNvPr id="22" name="TextBox 21"/>
            <p:cNvSpPr txBox="1"/>
            <p:nvPr/>
          </p:nvSpPr>
          <p:spPr>
            <a:xfrm>
              <a:off x="6286383" y="5710535"/>
              <a:ext cx="932178" cy="461665"/>
            </a:xfrm>
            <a:prstGeom prst="rect">
              <a:avLst/>
            </a:prstGeom>
            <a:noFill/>
          </p:spPr>
          <p:txBody>
            <a:bodyPr wrap="none" rtlCol="0">
              <a:spAutoFit/>
            </a:bodyPr>
            <a:lstStyle/>
            <a:p>
              <a:r>
                <a:rPr lang="en-CA" b="1" dirty="0" smtClean="0">
                  <a:solidFill>
                    <a:srgbClr val="00B0F0"/>
                  </a:solidFill>
                  <a:latin typeface="Arial" panose="020B0604020202020204" pitchFamily="34" charset="0"/>
                  <a:cs typeface="Arial" panose="020B0604020202020204" pitchFamily="34" charset="0"/>
                </a:rPr>
                <a:t>Wind</a:t>
              </a:r>
              <a:endParaRPr lang="en-CA" b="1" dirty="0">
                <a:solidFill>
                  <a:srgbClr val="00B0F0"/>
                </a:solidFill>
                <a:latin typeface="Arial" panose="020B0604020202020204" pitchFamily="34" charset="0"/>
                <a:cs typeface="Arial" panose="020B0604020202020204" pitchFamily="34" charset="0"/>
              </a:endParaRPr>
            </a:p>
          </p:txBody>
        </p:sp>
        <p:sp>
          <p:nvSpPr>
            <p:cNvPr id="23" name="TextBox 22"/>
            <p:cNvSpPr txBox="1"/>
            <p:nvPr/>
          </p:nvSpPr>
          <p:spPr>
            <a:xfrm>
              <a:off x="6849094" y="4876800"/>
              <a:ext cx="1380506" cy="461665"/>
            </a:xfrm>
            <a:prstGeom prst="rect">
              <a:avLst/>
            </a:prstGeom>
            <a:noFill/>
          </p:spPr>
          <p:txBody>
            <a:bodyPr wrap="none" rtlCol="0">
              <a:spAutoFit/>
            </a:bodyPr>
            <a:lstStyle/>
            <a:p>
              <a:r>
                <a:rPr lang="en-CA" b="1" dirty="0" smtClean="0">
                  <a:solidFill>
                    <a:srgbClr val="008000"/>
                  </a:solidFill>
                  <a:latin typeface="Arial" panose="020B0604020202020204" pitchFamily="34" charset="0"/>
                  <a:cs typeface="Arial" panose="020B0604020202020204" pitchFamily="34" charset="0"/>
                </a:rPr>
                <a:t>Stability</a:t>
              </a:r>
              <a:endParaRPr lang="en-CA" b="1" dirty="0">
                <a:solidFill>
                  <a:srgbClr val="008000"/>
                </a:solidFill>
                <a:latin typeface="Arial" panose="020B0604020202020204" pitchFamily="34" charset="0"/>
                <a:cs typeface="Arial" panose="020B0604020202020204" pitchFamily="34" charset="0"/>
              </a:endParaRPr>
            </a:p>
          </p:txBody>
        </p:sp>
      </p:grpSp>
      <p:sp>
        <p:nvSpPr>
          <p:cNvPr id="18" name="Content Placeholder 2"/>
          <p:cNvSpPr txBox="1">
            <a:spLocks/>
          </p:cNvSpPr>
          <p:nvPr/>
        </p:nvSpPr>
        <p:spPr>
          <a:xfrm>
            <a:off x="6380360" y="1905000"/>
            <a:ext cx="2611239" cy="243177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The T/T</a:t>
            </a:r>
            <a:r>
              <a:rPr lang="en-US" sz="2800" b="1" kern="0" baseline="-25000" dirty="0" smtClean="0">
                <a:latin typeface="Arial" panose="020B0604020202020204" pitchFamily="34" charset="0"/>
                <a:cs typeface="Arial" panose="020B0604020202020204" pitchFamily="34" charset="0"/>
              </a:rPr>
              <a:t>d</a:t>
            </a:r>
            <a:r>
              <a:rPr lang="en-US" sz="2800" b="1" kern="0" dirty="0">
                <a:latin typeface="Arial" panose="020B0604020202020204" pitchFamily="34" charset="0"/>
                <a:cs typeface="Arial" panose="020B0604020202020204" pitchFamily="34" charset="0"/>
              </a:rPr>
              <a:t>/</a:t>
            </a:r>
            <a:r>
              <a:rPr lang="en-US" sz="2800" b="1" kern="0" dirty="0" smtClean="0">
                <a:latin typeface="Arial" panose="020B0604020202020204" pitchFamily="34" charset="0"/>
                <a:cs typeface="Arial" panose="020B0604020202020204" pitchFamily="34" charset="0"/>
              </a:rPr>
              <a:t>RH conversion spreadsheet may help estimate RH</a:t>
            </a:r>
            <a:endParaRPr lang="en-CA" sz="2400" b="1"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435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52578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Stability </a:t>
            </a:r>
            <a:r>
              <a:rPr lang="en-US" sz="2800" b="1" kern="0" dirty="0">
                <a:latin typeface="Arial" panose="020B0604020202020204" pitchFamily="34" charset="0"/>
                <a:cs typeface="Arial" panose="020B0604020202020204" pitchFamily="34" charset="0"/>
              </a:rPr>
              <a:t>indicator: </a:t>
            </a:r>
            <a:r>
              <a:rPr lang="en-US" sz="2800" b="1" i="1" kern="0" dirty="0">
                <a:latin typeface="Arial" panose="020B0604020202020204" pitchFamily="34" charset="0"/>
                <a:cs typeface="Arial" panose="020B0604020202020204" pitchFamily="34" charset="0"/>
              </a:rPr>
              <a:t>cumulus</a:t>
            </a:r>
            <a:r>
              <a:rPr lang="en-US" sz="2800" b="1" kern="0" dirty="0">
                <a:latin typeface="Arial" panose="020B0604020202020204" pitchFamily="34" charset="0"/>
                <a:cs typeface="Arial" panose="020B0604020202020204" pitchFamily="34" charset="0"/>
              </a:rPr>
              <a:t> vs </a:t>
            </a:r>
            <a:r>
              <a:rPr lang="en-US" sz="2800" b="1" i="1" kern="0" dirty="0" err="1" smtClean="0">
                <a:latin typeface="Arial" panose="020B0604020202020204" pitchFamily="34" charset="0"/>
                <a:cs typeface="Arial" panose="020B0604020202020204" pitchFamily="34" charset="0"/>
              </a:rPr>
              <a:t>stratiform</a:t>
            </a:r>
            <a:endParaRPr lang="en-US" sz="2800" b="1" i="1" kern="0" dirty="0" smtClean="0">
              <a:latin typeface="Arial" panose="020B0604020202020204" pitchFamily="34" charset="0"/>
              <a:cs typeface="Arial" panose="020B0604020202020204" pitchFamily="34" charset="0"/>
            </a:endParaRPr>
          </a:p>
          <a:p>
            <a:pPr marL="173038" indent="-173038"/>
            <a:endParaRPr lang="en-US" sz="1200" b="1" i="1" kern="0" dirty="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Cloud base height estimate:</a:t>
            </a:r>
            <a:r>
              <a:rPr lang="en-US" sz="2800" b="1" kern="0" dirty="0">
                <a:latin typeface="Arial" panose="020B0604020202020204" pitchFamily="34" charset="0"/>
                <a:cs typeface="Arial" panose="020B0604020202020204" pitchFamily="34" charset="0"/>
              </a:rPr>
              <a:t> </a:t>
            </a:r>
            <a:r>
              <a:rPr lang="en-US" sz="2800" b="1" kern="0" dirty="0" smtClean="0">
                <a:latin typeface="Arial" panose="020B0604020202020204" pitchFamily="34" charset="0"/>
                <a:cs typeface="Arial" panose="020B0604020202020204" pitchFamily="34" charset="0"/>
              </a:rPr>
              <a:t>H=400(T-Td)</a:t>
            </a:r>
          </a:p>
          <a:p>
            <a:pPr marL="531813" indent="-173038"/>
            <a:r>
              <a:rPr lang="en-US" sz="2400" b="1" kern="0" dirty="0" smtClean="0">
                <a:latin typeface="Arial" panose="020B0604020202020204" pitchFamily="34" charset="0"/>
                <a:cs typeface="Arial" panose="020B0604020202020204" pitchFamily="34" charset="0"/>
              </a:rPr>
              <a:t>&gt;8000 </a:t>
            </a:r>
            <a:r>
              <a:rPr lang="en-US" sz="2400" b="1" kern="0" dirty="0" err="1" smtClean="0">
                <a:latin typeface="Arial" panose="020B0604020202020204" pitchFamily="34" charset="0"/>
                <a:cs typeface="Arial" panose="020B0604020202020204" pitchFamily="34" charset="0"/>
              </a:rPr>
              <a:t>ft</a:t>
            </a:r>
            <a:r>
              <a:rPr lang="en-US" sz="2400" b="1" kern="0" dirty="0" smtClean="0">
                <a:latin typeface="Arial" panose="020B0604020202020204" pitchFamily="34" charset="0"/>
                <a:cs typeface="Arial" panose="020B0604020202020204" pitchFamily="34" charset="0"/>
              </a:rPr>
              <a:t> = dry</a:t>
            </a:r>
          </a:p>
          <a:p>
            <a:pPr marL="531813" indent="-173038"/>
            <a:r>
              <a:rPr lang="en-US" sz="2400" b="1" kern="0" dirty="0" smtClean="0">
                <a:latin typeface="Arial" panose="020B0604020202020204" pitchFamily="34" charset="0"/>
                <a:cs typeface="Arial" panose="020B0604020202020204" pitchFamily="34" charset="0"/>
              </a:rPr>
              <a:t>≤4000 </a:t>
            </a:r>
            <a:r>
              <a:rPr lang="en-US" sz="2400" b="1" kern="0" dirty="0" err="1" smtClean="0">
                <a:latin typeface="Arial" panose="020B0604020202020204" pitchFamily="34" charset="0"/>
                <a:cs typeface="Arial" panose="020B0604020202020204" pitchFamily="34" charset="0"/>
              </a:rPr>
              <a:t>ft</a:t>
            </a:r>
            <a:r>
              <a:rPr lang="en-US" sz="2400" b="1" kern="0" dirty="0" smtClean="0">
                <a:latin typeface="Arial" panose="020B0604020202020204" pitchFamily="34" charset="0"/>
                <a:cs typeface="Arial" panose="020B0604020202020204" pitchFamily="34" charset="0"/>
              </a:rPr>
              <a:t> = wet</a:t>
            </a:r>
          </a:p>
          <a:p>
            <a:pPr marL="531813" indent="-173038"/>
            <a:endParaRPr lang="en-US" sz="1200" b="1" kern="0" dirty="0" smtClean="0">
              <a:latin typeface="Arial" panose="020B0604020202020204" pitchFamily="34" charset="0"/>
              <a:cs typeface="Arial" panose="020B0604020202020204" pitchFamily="34" charset="0"/>
            </a:endParaRPr>
          </a:p>
          <a:p>
            <a:pPr marL="173038" indent="-173038" defTabSz="717550"/>
            <a:r>
              <a:rPr lang="en-US" sz="2800" b="1" kern="0" dirty="0" smtClean="0">
                <a:latin typeface="Arial" panose="020B0604020202020204" pitchFamily="34" charset="0"/>
                <a:cs typeface="Arial" panose="020B0604020202020204" pitchFamily="34" charset="0"/>
              </a:rPr>
              <a:t>Low cloud: 		&lt;6500 </a:t>
            </a:r>
            <a:r>
              <a:rPr lang="en-US" sz="2800" b="1" kern="0" dirty="0" err="1" smtClean="0">
                <a:latin typeface="Arial" panose="020B0604020202020204" pitchFamily="34" charset="0"/>
                <a:cs typeface="Arial" panose="020B0604020202020204" pitchFamily="34" charset="0"/>
              </a:rPr>
              <a:t>ft</a:t>
            </a:r>
            <a:r>
              <a:rPr lang="en-US" sz="2800" b="1" kern="0" dirty="0" smtClean="0">
                <a:latin typeface="Arial" panose="020B0604020202020204" pitchFamily="34" charset="0"/>
                <a:cs typeface="Arial" panose="020B0604020202020204" pitchFamily="34" charset="0"/>
              </a:rPr>
              <a:t>   		(~2000m)</a:t>
            </a:r>
          </a:p>
          <a:p>
            <a:pPr marL="173038" indent="-173038" defTabSz="717550"/>
            <a:r>
              <a:rPr lang="en-US" sz="2800" b="1" kern="0" dirty="0" smtClean="0">
                <a:latin typeface="Arial" panose="020B0604020202020204" pitchFamily="34" charset="0"/>
                <a:cs typeface="Arial" panose="020B0604020202020204" pitchFamily="34" charset="0"/>
              </a:rPr>
              <a:t>Mid-level cloud: 6500-23000 </a:t>
            </a:r>
            <a:r>
              <a:rPr lang="en-US" sz="2800" b="1" kern="0" dirty="0" err="1" smtClean="0">
                <a:latin typeface="Arial" panose="020B0604020202020204" pitchFamily="34" charset="0"/>
                <a:cs typeface="Arial" panose="020B0604020202020204" pitchFamily="34" charset="0"/>
              </a:rPr>
              <a:t>ft</a:t>
            </a:r>
            <a:r>
              <a:rPr lang="en-US" sz="2800" b="1" kern="0" dirty="0" smtClean="0">
                <a:latin typeface="Arial" panose="020B0604020202020204" pitchFamily="34" charset="0"/>
                <a:cs typeface="Arial" panose="020B0604020202020204" pitchFamily="34" charset="0"/>
              </a:rPr>
              <a:t> 	(2000-7000m)</a:t>
            </a:r>
          </a:p>
          <a:p>
            <a:pPr marL="173038" indent="-173038" defTabSz="358775">
              <a:tabLst>
                <a:tab pos="358775" algn="l"/>
              </a:tabLst>
            </a:pPr>
            <a:r>
              <a:rPr lang="en-US" sz="2800" b="1" kern="0" dirty="0" smtClean="0">
                <a:latin typeface="Arial" panose="020B0604020202020204" pitchFamily="34" charset="0"/>
                <a:cs typeface="Arial" panose="020B0604020202020204" pitchFamily="34" charset="0"/>
              </a:rPr>
              <a:t>High cloud:</a:t>
            </a:r>
            <a:r>
              <a:rPr lang="en-US" sz="2800" b="1" kern="0" dirty="0">
                <a:latin typeface="Arial" panose="020B0604020202020204" pitchFamily="34" charset="0"/>
                <a:cs typeface="Arial" panose="020B0604020202020204" pitchFamily="34" charset="0"/>
              </a:rPr>
              <a:t>	</a:t>
            </a:r>
            <a:r>
              <a:rPr lang="en-US" sz="2800" b="1" kern="0" dirty="0" smtClean="0">
                <a:latin typeface="Arial" panose="020B0604020202020204" pitchFamily="34" charset="0"/>
                <a:cs typeface="Arial" panose="020B0604020202020204" pitchFamily="34" charset="0"/>
              </a:rPr>
              <a:t>		&gt;23000 </a:t>
            </a:r>
            <a:r>
              <a:rPr lang="en-US" sz="2800" b="1" kern="0" dirty="0" err="1" smtClean="0">
                <a:latin typeface="Arial" panose="020B0604020202020204" pitchFamily="34" charset="0"/>
                <a:cs typeface="Arial" panose="020B0604020202020204" pitchFamily="34" charset="0"/>
              </a:rPr>
              <a:t>ft</a:t>
            </a:r>
            <a:r>
              <a:rPr lang="en-US" sz="2800" b="1" kern="0" dirty="0" smtClean="0">
                <a:latin typeface="Arial" panose="020B0604020202020204" pitchFamily="34" charset="0"/>
                <a:cs typeface="Arial" panose="020B0604020202020204" pitchFamily="34" charset="0"/>
              </a:rPr>
              <a:t> </a:t>
            </a:r>
            <a:r>
              <a:rPr lang="en-US" sz="2800" b="1" kern="0" dirty="0">
                <a:latin typeface="Arial" panose="020B0604020202020204" pitchFamily="34" charset="0"/>
                <a:cs typeface="Arial" panose="020B0604020202020204" pitchFamily="34" charset="0"/>
              </a:rPr>
              <a:t>	</a:t>
            </a:r>
            <a:r>
              <a:rPr lang="en-US" sz="2800" b="1" kern="0" dirty="0" smtClean="0">
                <a:latin typeface="Arial" panose="020B0604020202020204" pitchFamily="34" charset="0"/>
                <a:cs typeface="Arial" panose="020B0604020202020204" pitchFamily="34" charset="0"/>
              </a:rPr>
              <a:t>			(&gt; 7000m)</a:t>
            </a:r>
          </a:p>
          <a:p>
            <a:pPr marL="173038" indent="-173038" defTabSz="358775">
              <a:tabLst>
                <a:tab pos="358775" algn="l"/>
              </a:tabLst>
            </a:pPr>
            <a:endParaRPr lang="en-US" sz="2800" b="1" kern="0" dirty="0" smtClean="0">
              <a:latin typeface="Arial" panose="020B0604020202020204" pitchFamily="34" charset="0"/>
              <a:cs typeface="Arial" panose="020B0604020202020204" pitchFamily="34" charset="0"/>
            </a:endParaRPr>
          </a:p>
          <a:p>
            <a:pPr marL="173038" indent="-173038" defTabSz="358775">
              <a:tabLst>
                <a:tab pos="358775" algn="l"/>
              </a:tabLst>
            </a:pPr>
            <a:r>
              <a:rPr lang="en-US" sz="2800" b="1" kern="0" dirty="0" smtClean="0">
                <a:latin typeface="Arial" panose="020B0604020202020204" pitchFamily="34" charset="0"/>
                <a:cs typeface="Arial" panose="020B0604020202020204" pitchFamily="34" charset="0"/>
              </a:rPr>
              <a:t>Dew point depression can indicate scattered, broken, continuous, or no cloud</a:t>
            </a:r>
            <a:endParaRPr lang="en-CA" sz="28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29</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Clouds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1426403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3</a:t>
            </a:fld>
            <a:endParaRPr lang="en-US" altLang="en-US"/>
          </a:p>
        </p:txBody>
      </p:sp>
      <p:sp>
        <p:nvSpPr>
          <p:cNvPr id="3" name="TextBox 2"/>
          <p:cNvSpPr txBox="1"/>
          <p:nvPr/>
        </p:nvSpPr>
        <p:spPr>
          <a:xfrm>
            <a:off x="381000" y="180000"/>
            <a:ext cx="8458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Objectives</a:t>
            </a:r>
            <a:endParaRPr lang="en-CA" sz="3200" b="1" dirty="0">
              <a:solidFill>
                <a:srgbClr val="C0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6" name="TextBox 5"/>
          <p:cNvSpPr txBox="1"/>
          <p:nvPr/>
        </p:nvSpPr>
        <p:spPr>
          <a:xfrm>
            <a:off x="228600" y="990600"/>
            <a:ext cx="8610600" cy="4401205"/>
          </a:xfrm>
          <a:prstGeom prst="rect">
            <a:avLst/>
          </a:prstGeom>
          <a:noFill/>
        </p:spPr>
        <p:txBody>
          <a:bodyPr wrap="square" rtlCol="0">
            <a:spAutoFit/>
          </a:bodyPr>
          <a:lstStyle/>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Identify atmospheric stability types</a:t>
            </a:r>
          </a:p>
          <a:p>
            <a:pPr marL="173038" indent="-173038">
              <a:buFont typeface="Arial" panose="020B0604020202020204" pitchFamily="34" charset="0"/>
              <a:buChar char="•"/>
            </a:pPr>
            <a:endParaRPr lang="en-CA" sz="2800" b="1"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Know the difference between dry and moist adiabatic lapse rates</a:t>
            </a:r>
          </a:p>
          <a:p>
            <a:pPr marL="173038" indent="-173038">
              <a:buFont typeface="Arial" panose="020B0604020202020204" pitchFamily="34" charset="0"/>
              <a:buChar char="•"/>
            </a:pPr>
            <a:endParaRPr lang="en-CA" sz="2800" b="1"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Understand how atmospheric stability affects fire and smoke </a:t>
            </a:r>
          </a:p>
          <a:p>
            <a:endParaRPr lang="en-CA" sz="2800" b="1"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Introduce thermodynamic diagrams and perform simple temperature plots</a:t>
            </a:r>
            <a:endParaRPr lang="en-CA"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1225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30</a:t>
            </a:fld>
            <a:endParaRPr lang="en-US" altLang="en-US"/>
          </a:p>
        </p:txBody>
      </p:sp>
      <p:sp>
        <p:nvSpPr>
          <p:cNvPr id="3" name="TextBox 2"/>
          <p:cNvSpPr txBox="1"/>
          <p:nvPr/>
        </p:nvSpPr>
        <p:spPr>
          <a:xfrm>
            <a:off x="228600" y="915412"/>
            <a:ext cx="8686800" cy="4339650"/>
          </a:xfrm>
          <a:prstGeom prst="rect">
            <a:avLst/>
          </a:prstGeom>
          <a:noFill/>
        </p:spPr>
        <p:txBody>
          <a:bodyPr wrap="square" rtlCol="0">
            <a:spAutoFit/>
          </a:bodyPr>
          <a:lstStyle/>
          <a:p>
            <a:pPr marL="180975" indent="-180975">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Stability </a:t>
            </a:r>
            <a:r>
              <a:rPr lang="en-US" altLang="en-US" sz="2800" b="1" dirty="0" smtClean="0">
                <a:latin typeface="Arial" panose="020B0604020202020204" pitchFamily="34" charset="0"/>
                <a:cs typeface="Arial" panose="020B0604020202020204" pitchFamily="34" charset="0"/>
              </a:rPr>
              <a:t>indexes</a:t>
            </a:r>
          </a:p>
          <a:p>
            <a:pPr marL="531813" indent="-173038">
              <a:buFont typeface="Arial" panose="020B0604020202020204" pitchFamily="34" charset="0"/>
              <a:buChar char="•"/>
            </a:pPr>
            <a:r>
              <a:rPr lang="en-US" altLang="en-US" b="1" dirty="0" smtClean="0">
                <a:latin typeface="Arial" panose="020B0604020202020204" pitchFamily="34" charset="0"/>
                <a:cs typeface="Arial" panose="020B0604020202020204" pitchFamily="34" charset="0"/>
              </a:rPr>
              <a:t>Brief discussion in III-A-2 (“Upper Air Influences”)</a:t>
            </a:r>
          </a:p>
          <a:p>
            <a:pPr marL="180975" indent="-180975">
              <a:buFont typeface="Arial" panose="020B0604020202020204" pitchFamily="34" charset="0"/>
              <a:buChar char="•"/>
            </a:pPr>
            <a:endParaRPr lang="en-US" altLang="en-US" sz="28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Cloud assessment</a:t>
            </a:r>
          </a:p>
          <a:p>
            <a:pPr marL="180975" indent="-180975">
              <a:buFont typeface="Arial" panose="020B0604020202020204" pitchFamily="34" charset="0"/>
              <a:buChar char="•"/>
            </a:pPr>
            <a:endParaRPr lang="en-US" altLang="en-US" sz="28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Adiabatic heating (chinooks, for example)</a:t>
            </a:r>
          </a:p>
          <a:p>
            <a:pPr marL="180975" indent="-180975">
              <a:buFont typeface="Arial" panose="020B0604020202020204" pitchFamily="34" charset="0"/>
              <a:buChar char="•"/>
            </a:pPr>
            <a:endParaRPr lang="en-US" altLang="en-US" sz="28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Wind profiles</a:t>
            </a:r>
          </a:p>
          <a:p>
            <a:endParaRPr lang="en-US" altLang="en-US" sz="28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Others …</a:t>
            </a:r>
            <a:endParaRPr lang="en-US" altLang="en-US" sz="28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7" name="TextBox 6"/>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Thermodynamic Diagrams: Other uses</a:t>
            </a:r>
            <a:endParaRPr lang="en-CA"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012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31</a:t>
            </a:fld>
            <a:endParaRPr lang="en-US" altLang="en-US"/>
          </a:p>
        </p:txBody>
      </p:sp>
      <p:sp>
        <p:nvSpPr>
          <p:cNvPr id="3" name="TextBox 2"/>
          <p:cNvSpPr txBox="1"/>
          <p:nvPr/>
        </p:nvSpPr>
        <p:spPr>
          <a:xfrm>
            <a:off x="228600" y="915412"/>
            <a:ext cx="8686800" cy="4832092"/>
          </a:xfrm>
          <a:prstGeom prst="rect">
            <a:avLst/>
          </a:prstGeom>
          <a:noFill/>
        </p:spPr>
        <p:txBody>
          <a:bodyPr wrap="square" rtlCol="0">
            <a:spAutoFit/>
          </a:bodyPr>
          <a:lstStyle/>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Understand definition and conditions of stability using the air parcel model</a:t>
            </a:r>
          </a:p>
          <a:p>
            <a:pPr marL="180975" indent="-180975">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Recognize a few thermodynamic diagrams</a:t>
            </a:r>
          </a:p>
          <a:p>
            <a:pPr marL="180975" indent="-180975">
              <a:buFont typeface="Arial" panose="020B0604020202020204" pitchFamily="34" charset="0"/>
              <a:buChar char="•"/>
            </a:pPr>
            <a:endParaRPr lang="en-US" altLang="en-US" sz="28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en-US" sz="2800" b="1" dirty="0" smtClean="0">
                <a:latin typeface="Arial" panose="020B0604020202020204" pitchFamily="34" charset="0"/>
                <a:cs typeface="Arial" panose="020B0604020202020204" pitchFamily="34" charset="0"/>
              </a:rPr>
              <a:t>Perform simple temperature plots and interpret stable and unstable layers</a:t>
            </a:r>
            <a:br>
              <a:rPr lang="en-US" altLang="en-US" sz="2800" b="1" dirty="0" smtClean="0">
                <a:latin typeface="Arial" panose="020B0604020202020204" pitchFamily="34" charset="0"/>
                <a:cs typeface="Arial" panose="020B0604020202020204" pitchFamily="34" charset="0"/>
              </a:rPr>
            </a:br>
            <a:endParaRPr lang="en-US" altLang="en-US" sz="28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sz="2800" b="1" dirty="0">
                <a:latin typeface="Arial" panose="020B0604020202020204" pitchFamily="34" charset="0"/>
                <a:cs typeface="Arial" panose="020B0604020202020204" pitchFamily="34" charset="0"/>
              </a:rPr>
              <a:t>Identify dew point and temperature lines on a thermodynamic diagrams and </a:t>
            </a:r>
            <a:r>
              <a:rPr lang="en-US" sz="2800" b="1" dirty="0" smtClean="0">
                <a:latin typeface="Arial" panose="020B0604020202020204" pitchFamily="34" charset="0"/>
                <a:cs typeface="Arial" panose="020B0604020202020204" pitchFamily="34" charset="0"/>
              </a:rPr>
              <a:t>estimate RH from </a:t>
            </a:r>
            <a:r>
              <a:rPr lang="en-US" sz="2800" b="1" dirty="0">
                <a:latin typeface="Arial" panose="020B0604020202020204" pitchFamily="34" charset="0"/>
                <a:cs typeface="Arial" panose="020B0604020202020204" pitchFamily="34" charset="0"/>
              </a:rPr>
              <a:t>the accompanying </a:t>
            </a:r>
            <a:r>
              <a:rPr lang="en-US" sz="2800" b="1" dirty="0" smtClean="0">
                <a:latin typeface="Arial" panose="020B0604020202020204" pitchFamily="34" charset="0"/>
                <a:cs typeface="Arial" panose="020B0604020202020204" pitchFamily="34" charset="0"/>
              </a:rPr>
              <a:t>spread</a:t>
            </a:r>
            <a:endParaRPr lang="en-US" altLang="en-US" sz="2800" b="1"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7" name="TextBox 6"/>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Summary and Skills </a:t>
            </a:r>
            <a:endParaRPr lang="en-CA"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274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32</a:t>
            </a:fld>
            <a:endParaRPr lang="en-US" altLang="en-US"/>
          </a:p>
        </p:txBody>
      </p:sp>
      <p:sp>
        <p:nvSpPr>
          <p:cNvPr id="5" name="Footer Placeholder 4"/>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9" name="TextBox 8"/>
          <p:cNvSpPr txBox="1"/>
          <p:nvPr/>
        </p:nvSpPr>
        <p:spPr>
          <a:xfrm>
            <a:off x="3047999" y="1219200"/>
            <a:ext cx="5867401" cy="441960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srgbClr val="009900"/>
                </a:solidFill>
                <a:effectLst/>
                <a:uLnTx/>
                <a:uFillTx/>
                <a:latin typeface="Corbel" panose="020B0503020204020204" pitchFamily="34" charset="0"/>
                <a:ea typeface="+mn-ea"/>
                <a:cs typeface="Arial" charset="0"/>
              </a:rPr>
              <a:t>Contact: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rPr>
              <a:t>Richard </a:t>
            </a:r>
            <a:r>
              <a:rPr kumimoji="0" lang="en-CA" sz="2800" b="1" i="0" u="none" strike="noStrike" kern="1200" cap="none" spc="0" normalizeH="0" baseline="0" noProof="0" dirty="0" err="1" smtClean="0">
                <a:ln>
                  <a:noFill/>
                </a:ln>
                <a:solidFill>
                  <a:prstClr val="black"/>
                </a:solidFill>
                <a:effectLst/>
                <a:uLnTx/>
                <a:uFillTx/>
                <a:latin typeface="Corbel" panose="020B0503020204020204" pitchFamily="34" charset="0"/>
                <a:ea typeface="+mn-ea"/>
                <a:cs typeface="Arial" charset="0"/>
              </a:rPr>
              <a:t>Carr</a:t>
            </a:r>
            <a:endPar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rPr>
              <a:t>Wildland Fire Research Analyst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hlinkClick r:id="rId3"/>
              </a:rPr>
              <a:t>Richard.Carr@NRCan-RNCan.gc.ca</a:t>
            </a:r>
            <a:endPar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rPr>
              <a:t>5320 122 Street NW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rPr>
              <a:t>Edmonton, AB, Canada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rPr>
              <a:t>T6H 3S5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CA" sz="2800" b="1" strike="sngStrike" noProof="0" dirty="0" smtClean="0">
                <a:solidFill>
                  <a:prstClr val="black"/>
                </a:solidFill>
                <a:latin typeface="Corbel" panose="020B0503020204020204" pitchFamily="34" charset="0"/>
              </a:rPr>
              <a:t>825-510-1265 </a:t>
            </a:r>
            <a:r>
              <a:rPr lang="en-CA" sz="2800" b="1" noProof="0" dirty="0" smtClean="0">
                <a:solidFill>
                  <a:srgbClr val="008000"/>
                </a:solidFill>
                <a:latin typeface="Corbel" panose="020B0503020204020204" pitchFamily="34" charset="0"/>
              </a:rPr>
              <a:t>780-710-3147</a:t>
            </a:r>
            <a:endParaRPr kumimoji="0" lang="en-CA" sz="2800" b="1" i="0" u="none" kern="1200" cap="none" spc="0" normalizeH="0" baseline="0" noProof="0" dirty="0">
              <a:ln>
                <a:noFill/>
              </a:ln>
              <a:solidFill>
                <a:srgbClr val="008000"/>
              </a:solidFill>
              <a:effectLst/>
              <a:uLnTx/>
              <a:uFillTx/>
              <a:latin typeface="Corbel" panose="020B0503020204020204" pitchFamily="34" charset="0"/>
              <a:cs typeface="Arial" charset="0"/>
            </a:endParaRPr>
          </a:p>
        </p:txBody>
      </p:sp>
      <p:grpSp>
        <p:nvGrpSpPr>
          <p:cNvPr id="15" name="Group 14"/>
          <p:cNvGrpSpPr/>
          <p:nvPr/>
        </p:nvGrpSpPr>
        <p:grpSpPr>
          <a:xfrm>
            <a:off x="678110" y="1676400"/>
            <a:ext cx="1836490" cy="2191331"/>
            <a:chOff x="1219200" y="1828800"/>
            <a:chExt cx="1836490" cy="2191331"/>
          </a:xfrm>
        </p:grpSpPr>
        <p:sp>
          <p:nvSpPr>
            <p:cNvPr id="11" name="TextBox 10"/>
            <p:cNvSpPr txBox="1"/>
            <p:nvPr/>
          </p:nvSpPr>
          <p:spPr>
            <a:xfrm>
              <a:off x="2150884" y="2601300"/>
              <a:ext cx="46679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charset="0"/>
                </a:rPr>
                <a:t>?</a:t>
              </a:r>
              <a:endParaRPr kumimoji="0" lang="en-CA"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6" name="TextBox 5"/>
            <p:cNvSpPr txBox="1"/>
            <p:nvPr/>
          </p:nvSpPr>
          <p:spPr>
            <a:xfrm>
              <a:off x="2588896" y="1828800"/>
              <a:ext cx="46679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charset="0"/>
                </a:rPr>
                <a:t>?</a:t>
              </a:r>
              <a:endParaRPr kumimoji="0" lang="en-CA" sz="3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charset="0"/>
              </a:endParaRPr>
            </a:p>
          </p:txBody>
        </p:sp>
        <p:sp>
          <p:nvSpPr>
            <p:cNvPr id="7" name="TextBox 6"/>
            <p:cNvSpPr txBox="1"/>
            <p:nvPr/>
          </p:nvSpPr>
          <p:spPr>
            <a:xfrm>
              <a:off x="1219200" y="2895600"/>
              <a:ext cx="46679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charset="0"/>
                </a:rPr>
                <a:t>?</a:t>
              </a:r>
              <a:endParaRPr kumimoji="0" lang="en-CA"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charset="0"/>
              </a:endParaRPr>
            </a:p>
          </p:txBody>
        </p:sp>
        <p:sp>
          <p:nvSpPr>
            <p:cNvPr id="10" name="TextBox 9"/>
            <p:cNvSpPr txBox="1"/>
            <p:nvPr/>
          </p:nvSpPr>
          <p:spPr>
            <a:xfrm>
              <a:off x="1684090" y="2170331"/>
              <a:ext cx="46679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smtClean="0">
                  <a:ln>
                    <a:noFill/>
                  </a:ln>
                  <a:solidFill>
                    <a:srgbClr val="008000"/>
                  </a:solidFill>
                  <a:effectLst/>
                  <a:uLnTx/>
                  <a:uFillTx/>
                  <a:latin typeface="Arial" panose="020B0604020202020204" pitchFamily="34" charset="0"/>
                  <a:ea typeface="+mn-ea"/>
                  <a:cs typeface="Arial" charset="0"/>
                </a:rPr>
                <a:t>?</a:t>
              </a:r>
              <a:endParaRPr kumimoji="0" lang="en-CA" sz="36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charset="0"/>
              </a:endParaRPr>
            </a:p>
          </p:txBody>
        </p:sp>
        <p:sp>
          <p:nvSpPr>
            <p:cNvPr id="12" name="TextBox 11"/>
            <p:cNvSpPr txBox="1"/>
            <p:nvPr/>
          </p:nvSpPr>
          <p:spPr>
            <a:xfrm>
              <a:off x="2269576" y="3373800"/>
              <a:ext cx="46679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charset="0"/>
                </a:rPr>
                <a:t>?</a:t>
              </a:r>
              <a:endParaRPr kumimoji="0" lang="en-CA"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charset="0"/>
              </a:endParaRPr>
            </a:p>
          </p:txBody>
        </p:sp>
      </p:grpSp>
      <p:sp>
        <p:nvSpPr>
          <p:cNvPr id="13" name="TextBox 1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Contact Information</a:t>
            </a:r>
            <a:endParaRPr lang="en-CA"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47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48768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solidFill>
                  <a:srgbClr val="008000"/>
                </a:solidFill>
                <a:latin typeface="Arial" panose="020B0604020202020204" pitchFamily="34" charset="0"/>
                <a:cs typeface="Arial" panose="020B0604020202020204" pitchFamily="34" charset="0"/>
              </a:rPr>
              <a:t>Convective</a:t>
            </a:r>
            <a:r>
              <a:rPr lang="en-US" sz="2800" b="1" kern="0" dirty="0" smtClean="0">
                <a:latin typeface="Arial" panose="020B0604020202020204" pitchFamily="34" charset="0"/>
                <a:cs typeface="Arial" panose="020B0604020202020204" pitchFamily="34" charset="0"/>
              </a:rPr>
              <a:t> vs </a:t>
            </a:r>
            <a:r>
              <a:rPr lang="en-US" sz="2800" b="1" kern="0" dirty="0" err="1" smtClean="0">
                <a:latin typeface="Arial" panose="020B0604020202020204" pitchFamily="34" charset="0"/>
                <a:cs typeface="Arial" panose="020B0604020202020204" pitchFamily="34" charset="0"/>
              </a:rPr>
              <a:t>baroclinic</a:t>
            </a:r>
            <a:r>
              <a:rPr lang="en-US" sz="2800" b="1" kern="0" dirty="0" smtClean="0">
                <a:latin typeface="Arial" panose="020B0604020202020204" pitchFamily="34" charset="0"/>
                <a:cs typeface="Arial" panose="020B0604020202020204" pitchFamily="34" charset="0"/>
              </a:rPr>
              <a:t> </a:t>
            </a:r>
            <a:r>
              <a:rPr lang="en-US" sz="2800" b="1" kern="0" dirty="0">
                <a:latin typeface="Arial" panose="020B0604020202020204" pitchFamily="34" charset="0"/>
                <a:cs typeface="Arial" panose="020B0604020202020204" pitchFamily="34" charset="0"/>
              </a:rPr>
              <a:t>(</a:t>
            </a:r>
            <a:r>
              <a:rPr lang="en-US" sz="2800" b="1" kern="0" dirty="0" smtClean="0">
                <a:latin typeface="Arial" panose="020B0604020202020204" pitchFamily="34" charset="0"/>
                <a:cs typeface="Arial" panose="020B0604020202020204" pitchFamily="34" charset="0"/>
              </a:rPr>
              <a:t>synoptic)</a:t>
            </a:r>
          </a:p>
          <a:p>
            <a:pPr marL="173038" indent="-173038"/>
            <a:endParaRPr lang="en-US" sz="1200" b="1" kern="0" dirty="0" smtClean="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Convective stability/instability:</a:t>
            </a:r>
          </a:p>
          <a:p>
            <a:pPr marL="173038" indent="-173038"/>
            <a:endParaRPr lang="en-US" sz="1200" b="1" kern="0" dirty="0" smtClean="0">
              <a:latin typeface="Arial" panose="020B0604020202020204" pitchFamily="34" charset="0"/>
              <a:cs typeface="Arial" panose="020B0604020202020204" pitchFamily="34" charset="0"/>
            </a:endParaRPr>
          </a:p>
          <a:p>
            <a:pPr marL="531813" indent="-173038"/>
            <a:r>
              <a:rPr lang="en-CA" sz="2400" b="1" kern="0" dirty="0" smtClean="0">
                <a:latin typeface="Arial" panose="020B0604020202020204" pitchFamily="34" charset="0"/>
                <a:cs typeface="Arial" panose="020B0604020202020204" pitchFamily="34" charset="0"/>
              </a:rPr>
              <a:t>Atmosphere’s resistance to vertical motion</a:t>
            </a:r>
          </a:p>
          <a:p>
            <a:pPr marL="531813" indent="-173038"/>
            <a:endParaRPr lang="en-CA" sz="1200" b="1" kern="0" dirty="0" smtClean="0">
              <a:latin typeface="Arial" panose="020B0604020202020204" pitchFamily="34" charset="0"/>
              <a:cs typeface="Arial" panose="020B0604020202020204" pitchFamily="34" charset="0"/>
            </a:endParaRPr>
          </a:p>
          <a:p>
            <a:pPr marL="531813" indent="-173038"/>
            <a:r>
              <a:rPr lang="en-CA" sz="2400" b="1" kern="0" dirty="0" smtClean="0">
                <a:latin typeface="Arial" panose="020B0604020202020204" pitchFamily="34" charset="0"/>
                <a:cs typeface="Arial" panose="020B0604020202020204" pitchFamily="34" charset="0"/>
              </a:rPr>
              <a:t>Types/degrees/conditions: stable, neutral, unstable</a:t>
            </a:r>
          </a:p>
          <a:p>
            <a:pPr marL="531813" indent="-173038"/>
            <a:endParaRPr lang="en-CA" sz="1200" b="1" kern="0" dirty="0" smtClean="0">
              <a:latin typeface="Arial" panose="020B0604020202020204" pitchFamily="34" charset="0"/>
              <a:cs typeface="Arial" panose="020B0604020202020204" pitchFamily="34" charset="0"/>
            </a:endParaRPr>
          </a:p>
          <a:p>
            <a:pPr marL="531813" indent="-173038"/>
            <a:r>
              <a:rPr lang="en-CA" sz="2400" b="1" kern="0" dirty="0" smtClean="0">
                <a:latin typeface="Arial" panose="020B0604020202020204" pitchFamily="34" charset="0"/>
                <a:cs typeface="Arial" panose="020B0604020202020204" pitchFamily="34" charset="0"/>
              </a:rPr>
              <a:t>Air parcel concept used to assess stability:</a:t>
            </a:r>
          </a:p>
          <a:p>
            <a:pPr marL="890588" indent="-173038"/>
            <a:r>
              <a:rPr lang="en-CA" sz="2200" b="1" kern="0" dirty="0" smtClean="0">
                <a:latin typeface="Arial" panose="020B0604020202020204" pitchFamily="34" charset="0"/>
                <a:cs typeface="Arial" panose="020B0604020202020204" pitchFamily="34" charset="0"/>
              </a:rPr>
              <a:t>Adiabatic: no mixing with the environment</a:t>
            </a:r>
          </a:p>
          <a:p>
            <a:pPr marL="890588" indent="-173038"/>
            <a:r>
              <a:rPr lang="en-CA" sz="2200" b="1" kern="0" dirty="0" smtClean="0">
                <a:latin typeface="Arial" panose="020B0604020202020204" pitchFamily="34" charset="0"/>
                <a:cs typeface="Arial" panose="020B0604020202020204" pitchFamily="34" charset="0"/>
              </a:rPr>
              <a:t>Allowed to expand or compress</a:t>
            </a:r>
          </a:p>
          <a:p>
            <a:pPr marL="890588" indent="-173038"/>
            <a:r>
              <a:rPr lang="en-CA" sz="2200" b="1" kern="0" dirty="0" smtClean="0">
                <a:latin typeface="Arial" panose="020B0604020202020204" pitchFamily="34" charset="0"/>
                <a:cs typeface="Arial" panose="020B0604020202020204" pitchFamily="34" charset="0"/>
              </a:rPr>
              <a:t>Unit mass or volume of air</a:t>
            </a:r>
          </a:p>
          <a:p>
            <a:pPr marL="531813" indent="-173038"/>
            <a:endParaRPr lang="en-CA" sz="24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4</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Convective Stability</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2201753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58674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Stable atmosphere</a:t>
            </a:r>
          </a:p>
          <a:p>
            <a:pPr marL="531813" indent="-173038"/>
            <a:r>
              <a:rPr lang="en-US" sz="2400" b="1" kern="0" dirty="0" smtClean="0">
                <a:latin typeface="Arial" panose="020B0604020202020204" pitchFamily="34" charset="0"/>
                <a:cs typeface="Arial" panose="020B0604020202020204" pitchFamily="34" charset="0"/>
              </a:rPr>
              <a:t>Warm air overlays cool air</a:t>
            </a:r>
          </a:p>
          <a:p>
            <a:pPr marL="531813" indent="-173038"/>
            <a:r>
              <a:rPr lang="en-US" sz="2400" b="1" kern="0" dirty="0" smtClean="0">
                <a:latin typeface="Arial" panose="020B0604020202020204" pitchFamily="34" charset="0"/>
                <a:cs typeface="Arial" panose="020B0604020202020204" pitchFamily="34" charset="0"/>
              </a:rPr>
              <a:t>Potential temperature rises with height</a:t>
            </a:r>
          </a:p>
          <a:p>
            <a:pPr marL="531813" indent="-173038"/>
            <a:r>
              <a:rPr lang="en-US" sz="2400" b="1" kern="0" dirty="0" smtClean="0">
                <a:latin typeface="Arial" panose="020B0604020202020204" pitchFamily="34" charset="0"/>
                <a:cs typeface="Arial" panose="020B0604020202020204" pitchFamily="34" charset="0"/>
              </a:rPr>
              <a:t>Lifted air parcel is cooler than environment</a:t>
            </a:r>
          </a:p>
          <a:p>
            <a:pPr marL="173038" indent="-173038"/>
            <a:endParaRPr lang="en-US" sz="1200" b="1" kern="0" dirty="0" smtClean="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Neutral atmosphere</a:t>
            </a:r>
          </a:p>
          <a:p>
            <a:pPr marL="531813" indent="-173038"/>
            <a:r>
              <a:rPr lang="en-US" sz="2400" b="1" kern="0" dirty="0" smtClean="0">
                <a:latin typeface="Arial" panose="020B0604020202020204" pitchFamily="34" charset="0"/>
                <a:cs typeface="Arial" panose="020B0604020202020204" pitchFamily="34" charset="0"/>
              </a:rPr>
              <a:t>Potential temperature constant</a:t>
            </a:r>
          </a:p>
          <a:p>
            <a:pPr marL="531813" indent="-173038"/>
            <a:r>
              <a:rPr lang="en-US" sz="2400" b="1" kern="0" dirty="0" smtClean="0">
                <a:latin typeface="Arial" panose="020B0604020202020204" pitchFamily="34" charset="0"/>
                <a:cs typeface="Arial" panose="020B0604020202020204" pitchFamily="34" charset="0"/>
              </a:rPr>
              <a:t>Lifted </a:t>
            </a:r>
            <a:r>
              <a:rPr lang="en-US" sz="2400" b="1" kern="0" dirty="0">
                <a:latin typeface="Arial" panose="020B0604020202020204" pitchFamily="34" charset="0"/>
                <a:cs typeface="Arial" panose="020B0604020202020204" pitchFamily="34" charset="0"/>
              </a:rPr>
              <a:t>air parcel i</a:t>
            </a:r>
            <a:r>
              <a:rPr lang="en-US" sz="2400" b="1" kern="0" dirty="0" smtClean="0">
                <a:latin typeface="Arial" panose="020B0604020202020204" pitchFamily="34" charset="0"/>
                <a:cs typeface="Arial" panose="020B0604020202020204" pitchFamily="34" charset="0"/>
              </a:rPr>
              <a:t>s </a:t>
            </a:r>
            <a:r>
              <a:rPr lang="en-US" sz="2400" b="1" kern="0" dirty="0">
                <a:latin typeface="Arial" panose="020B0604020202020204" pitchFamily="34" charset="0"/>
                <a:cs typeface="Arial" panose="020B0604020202020204" pitchFamily="34" charset="0"/>
              </a:rPr>
              <a:t>same temperature as </a:t>
            </a:r>
            <a:r>
              <a:rPr lang="en-US" sz="2400" b="1" kern="0" dirty="0" smtClean="0">
                <a:latin typeface="Arial" panose="020B0604020202020204" pitchFamily="34" charset="0"/>
                <a:cs typeface="Arial" panose="020B0604020202020204" pitchFamily="34" charset="0"/>
              </a:rPr>
              <a:t>environment</a:t>
            </a:r>
          </a:p>
          <a:p>
            <a:pPr marL="531813" indent="-173038"/>
            <a:endParaRPr lang="en-US" sz="1200" b="1" kern="0" dirty="0">
              <a:latin typeface="Arial" panose="020B0604020202020204" pitchFamily="34" charset="0"/>
              <a:cs typeface="Arial" panose="020B0604020202020204" pitchFamily="34" charset="0"/>
            </a:endParaRPr>
          </a:p>
          <a:p>
            <a:pPr marL="173038" indent="-173038"/>
            <a:r>
              <a:rPr lang="en-US" sz="2800" b="1" kern="0" dirty="0" smtClean="0">
                <a:latin typeface="Arial" panose="020B0604020202020204" pitchFamily="34" charset="0"/>
                <a:cs typeface="Arial" panose="020B0604020202020204" pitchFamily="34" charset="0"/>
              </a:rPr>
              <a:t>Unstable atmosphere</a:t>
            </a:r>
            <a:endParaRPr lang="en-US" sz="1200" b="1" kern="0" dirty="0" smtClean="0">
              <a:latin typeface="Arial" panose="020B0604020202020204" pitchFamily="34" charset="0"/>
              <a:cs typeface="Arial" panose="020B0604020202020204" pitchFamily="34" charset="0"/>
            </a:endParaRPr>
          </a:p>
          <a:p>
            <a:pPr marL="531813" indent="-173038"/>
            <a:r>
              <a:rPr lang="en-CA" sz="2400" b="1" kern="0" dirty="0" smtClean="0">
                <a:latin typeface="Arial" panose="020B0604020202020204" pitchFamily="34" charset="0"/>
                <a:cs typeface="Arial" panose="020B0604020202020204" pitchFamily="34" charset="0"/>
              </a:rPr>
              <a:t>Cooler air overlays warm air</a:t>
            </a:r>
          </a:p>
          <a:p>
            <a:pPr marL="531813" indent="-173038"/>
            <a:r>
              <a:rPr lang="en-CA" sz="2400" b="1" kern="0" dirty="0" smtClean="0">
                <a:latin typeface="Arial" panose="020B0604020202020204" pitchFamily="34" charset="0"/>
                <a:cs typeface="Arial" panose="020B0604020202020204" pitchFamily="34" charset="0"/>
              </a:rPr>
              <a:t>Potential temperature falls with height</a:t>
            </a:r>
            <a:endParaRPr lang="en-CA" sz="2200" b="1" kern="0" dirty="0">
              <a:latin typeface="Arial" panose="020B0604020202020204" pitchFamily="34" charset="0"/>
              <a:cs typeface="Arial" panose="020B0604020202020204" pitchFamily="34" charset="0"/>
            </a:endParaRPr>
          </a:p>
          <a:p>
            <a:pPr marL="531813" indent="-173038"/>
            <a:r>
              <a:rPr lang="en-CA" sz="2400" b="1" kern="0" dirty="0" smtClean="0">
                <a:latin typeface="Arial" panose="020B0604020202020204" pitchFamily="34" charset="0"/>
                <a:cs typeface="Arial" panose="020B0604020202020204" pitchFamily="34" charset="0"/>
              </a:rPr>
              <a:t>Lifted parcel is warmer than environment</a:t>
            </a:r>
          </a:p>
          <a:p>
            <a:pPr marL="531813" indent="-173038"/>
            <a:endParaRPr lang="en-CA" sz="24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5</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Types of Atmospheric Stability</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155013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6</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Inversions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grpSp>
        <p:nvGrpSpPr>
          <p:cNvPr id="20" name="Group 19"/>
          <p:cNvGrpSpPr/>
          <p:nvPr/>
        </p:nvGrpSpPr>
        <p:grpSpPr>
          <a:xfrm>
            <a:off x="4123682" y="2286000"/>
            <a:ext cx="4715518" cy="3429000"/>
            <a:chOff x="4123682" y="2286000"/>
            <a:chExt cx="4715518" cy="342900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2286000"/>
              <a:ext cx="4572000" cy="3429000"/>
            </a:xfrm>
            <a:prstGeom prst="rect">
              <a:avLst/>
            </a:prstGeom>
          </p:spPr>
        </p:pic>
        <p:sp>
          <p:nvSpPr>
            <p:cNvPr id="7" name="TextBox 6"/>
            <p:cNvSpPr txBox="1">
              <a:spLocks noChangeArrowheads="1"/>
            </p:cNvSpPr>
            <p:nvPr/>
          </p:nvSpPr>
          <p:spPr bwMode="auto">
            <a:xfrm>
              <a:off x="4267200" y="2895600"/>
              <a:ext cx="119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CC3300"/>
                  </a:solidFill>
                </a:rPr>
                <a:t>WARM</a:t>
              </a:r>
              <a:endParaRPr lang="en-CA" altLang="en-US" sz="2400" b="1" dirty="0">
                <a:solidFill>
                  <a:srgbClr val="CC3300"/>
                </a:solidFill>
              </a:endParaRPr>
            </a:p>
          </p:txBody>
        </p:sp>
        <p:sp>
          <p:nvSpPr>
            <p:cNvPr id="8" name="TextBox 7"/>
            <p:cNvSpPr txBox="1"/>
            <p:nvPr/>
          </p:nvSpPr>
          <p:spPr>
            <a:xfrm>
              <a:off x="4343400" y="4572000"/>
              <a:ext cx="1074738" cy="461963"/>
            </a:xfrm>
            <a:prstGeom prst="rect">
              <a:avLst/>
            </a:prstGeom>
            <a:noFill/>
          </p:spPr>
          <p:txBody>
            <a:bodyPr wrap="none">
              <a:spAutoFit/>
            </a:bodyPr>
            <a:lstStyle/>
            <a:p>
              <a:pPr>
                <a:defRPr/>
              </a:pPr>
              <a:r>
                <a:rPr lang="en-US" b="1" dirty="0">
                  <a:solidFill>
                    <a:srgbClr val="00B0F0"/>
                  </a:solidFill>
                </a:rPr>
                <a:t>COLD</a:t>
              </a:r>
              <a:endParaRPr lang="en-CA" b="1" dirty="0">
                <a:solidFill>
                  <a:srgbClr val="00B0F0"/>
                </a:solidFill>
              </a:endParaRPr>
            </a:p>
          </p:txBody>
        </p:sp>
        <p:grpSp>
          <p:nvGrpSpPr>
            <p:cNvPr id="18" name="Group 17"/>
            <p:cNvGrpSpPr/>
            <p:nvPr/>
          </p:nvGrpSpPr>
          <p:grpSpPr>
            <a:xfrm>
              <a:off x="4123682" y="3284400"/>
              <a:ext cx="600718" cy="1363800"/>
              <a:chOff x="3133082" y="2175600"/>
              <a:chExt cx="600718" cy="1363800"/>
            </a:xfrm>
          </p:grpSpPr>
          <p:cxnSp>
            <p:nvCxnSpPr>
              <p:cNvPr id="9" name="Straight Connector 8"/>
              <p:cNvCxnSpPr>
                <a:cxnSpLocks noChangeAspect="1" noChangeShapeType="1"/>
              </p:cNvCxnSpPr>
              <p:nvPr/>
            </p:nvCxnSpPr>
            <p:spPr bwMode="auto">
              <a:xfrm flipV="1">
                <a:off x="3133082" y="2819400"/>
                <a:ext cx="592370" cy="720000"/>
              </a:xfrm>
              <a:prstGeom prst="line">
                <a:avLst/>
              </a:prstGeom>
              <a:noFill/>
              <a:ln w="762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noChangeAspect="1" noChangeShapeType="1"/>
              </p:cNvCxnSpPr>
              <p:nvPr/>
            </p:nvCxnSpPr>
            <p:spPr bwMode="auto">
              <a:xfrm flipH="1" flipV="1">
                <a:off x="3152750" y="2175600"/>
                <a:ext cx="581050" cy="720000"/>
              </a:xfrm>
              <a:prstGeom prst="line">
                <a:avLst/>
              </a:prstGeom>
              <a:noFill/>
              <a:ln w="762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p:cNvSpPr txBox="1"/>
            <p:nvPr/>
          </p:nvSpPr>
          <p:spPr>
            <a:xfrm>
              <a:off x="6659586" y="4735654"/>
              <a:ext cx="2124299" cy="461665"/>
            </a:xfrm>
            <a:prstGeom prst="rect">
              <a:avLst/>
            </a:prstGeom>
            <a:noFill/>
          </p:spPr>
          <p:txBody>
            <a:bodyPr wrap="none" rtlCol="0">
              <a:spAutoFit/>
            </a:bodyPr>
            <a:lstStyle/>
            <a:p>
              <a:r>
                <a:rPr lang="en-CA" b="1" dirty="0" smtClean="0">
                  <a:solidFill>
                    <a:srgbClr val="FFFF00"/>
                  </a:solidFill>
                </a:rPr>
                <a:t>Katabatic flow</a:t>
              </a:r>
              <a:endParaRPr lang="en-CA" b="1" dirty="0">
                <a:solidFill>
                  <a:srgbClr val="FFFF00"/>
                </a:solidFill>
              </a:endParaRPr>
            </a:p>
          </p:txBody>
        </p:sp>
        <p:sp>
          <p:nvSpPr>
            <p:cNvPr id="12" name="Freeform 11"/>
            <p:cNvSpPr/>
            <p:nvPr/>
          </p:nvSpPr>
          <p:spPr bwMode="auto">
            <a:xfrm rot="483286">
              <a:off x="6433231" y="3593910"/>
              <a:ext cx="2232000" cy="1188000"/>
            </a:xfrm>
            <a:custGeom>
              <a:avLst/>
              <a:gdLst>
                <a:gd name="connsiteX0" fmla="*/ 2765234 w 2765234"/>
                <a:gd name="connsiteY0" fmla="*/ 0 h 1608463"/>
                <a:gd name="connsiteX1" fmla="*/ 2633032 w 2765234"/>
                <a:gd name="connsiteY1" fmla="*/ 297456 h 1608463"/>
                <a:gd name="connsiteX2" fmla="*/ 2346593 w 2765234"/>
                <a:gd name="connsiteY2" fmla="*/ 583894 h 1608463"/>
                <a:gd name="connsiteX3" fmla="*/ 2060154 w 2765234"/>
                <a:gd name="connsiteY3" fmla="*/ 771181 h 1608463"/>
                <a:gd name="connsiteX4" fmla="*/ 1729648 w 2765234"/>
                <a:gd name="connsiteY4" fmla="*/ 958468 h 1608463"/>
                <a:gd name="connsiteX5" fmla="*/ 1476260 w 2765234"/>
                <a:gd name="connsiteY5" fmla="*/ 1079653 h 1608463"/>
                <a:gd name="connsiteX6" fmla="*/ 1167788 w 2765234"/>
                <a:gd name="connsiteY6" fmla="*/ 1233890 h 1608463"/>
                <a:gd name="connsiteX7" fmla="*/ 782198 w 2765234"/>
                <a:gd name="connsiteY7" fmla="*/ 1443210 h 1608463"/>
                <a:gd name="connsiteX8" fmla="*/ 473726 w 2765234"/>
                <a:gd name="connsiteY8" fmla="*/ 1542362 h 1608463"/>
                <a:gd name="connsiteX9" fmla="*/ 0 w 2765234"/>
                <a:gd name="connsiteY9" fmla="*/ 1608463 h 160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5234" h="1608463">
                  <a:moveTo>
                    <a:pt x="2765234" y="0"/>
                  </a:moveTo>
                  <a:cubicBezTo>
                    <a:pt x="2734019" y="100070"/>
                    <a:pt x="2702805" y="200140"/>
                    <a:pt x="2633032" y="297456"/>
                  </a:cubicBezTo>
                  <a:cubicBezTo>
                    <a:pt x="2563259" y="394772"/>
                    <a:pt x="2442073" y="504940"/>
                    <a:pt x="2346593" y="583894"/>
                  </a:cubicBezTo>
                  <a:cubicBezTo>
                    <a:pt x="2251113" y="662848"/>
                    <a:pt x="2162978" y="708752"/>
                    <a:pt x="2060154" y="771181"/>
                  </a:cubicBezTo>
                  <a:cubicBezTo>
                    <a:pt x="1957330" y="833610"/>
                    <a:pt x="1826964" y="907056"/>
                    <a:pt x="1729648" y="958468"/>
                  </a:cubicBezTo>
                  <a:cubicBezTo>
                    <a:pt x="1632332" y="1009880"/>
                    <a:pt x="1476260" y="1079653"/>
                    <a:pt x="1476260" y="1079653"/>
                  </a:cubicBezTo>
                  <a:cubicBezTo>
                    <a:pt x="1382617" y="1125557"/>
                    <a:pt x="1283465" y="1173297"/>
                    <a:pt x="1167788" y="1233890"/>
                  </a:cubicBezTo>
                  <a:cubicBezTo>
                    <a:pt x="1052111" y="1294483"/>
                    <a:pt x="897875" y="1391798"/>
                    <a:pt x="782198" y="1443210"/>
                  </a:cubicBezTo>
                  <a:cubicBezTo>
                    <a:pt x="666521" y="1494622"/>
                    <a:pt x="604092" y="1514820"/>
                    <a:pt x="473726" y="1542362"/>
                  </a:cubicBezTo>
                  <a:cubicBezTo>
                    <a:pt x="343360" y="1569904"/>
                    <a:pt x="171680" y="1589183"/>
                    <a:pt x="0" y="1608463"/>
                  </a:cubicBezTo>
                </a:path>
              </a:pathLst>
            </a:custGeom>
            <a:noFill/>
            <a:ln w="63500"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7048258" y="3146349"/>
              <a:ext cx="1484702" cy="461665"/>
            </a:xfrm>
            <a:prstGeom prst="rect">
              <a:avLst/>
            </a:prstGeom>
            <a:noFill/>
          </p:spPr>
          <p:txBody>
            <a:bodyPr wrap="none" rtlCol="0">
              <a:spAutoFit/>
            </a:bodyPr>
            <a:lstStyle/>
            <a:p>
              <a:r>
                <a:rPr lang="en-CA" b="1" dirty="0" smtClean="0">
                  <a:solidFill>
                    <a:srgbClr val="FF6600"/>
                  </a:solidFill>
                </a:rPr>
                <a:t>Radiation</a:t>
              </a:r>
              <a:endParaRPr lang="en-CA" b="1" dirty="0">
                <a:solidFill>
                  <a:srgbClr val="FF6600"/>
                </a:solidFill>
              </a:endParaRPr>
            </a:p>
          </p:txBody>
        </p:sp>
        <p:sp>
          <p:nvSpPr>
            <p:cNvPr id="14" name="Freeform 13"/>
            <p:cNvSpPr/>
            <p:nvPr/>
          </p:nvSpPr>
          <p:spPr bwMode="auto">
            <a:xfrm rot="197561">
              <a:off x="7790679" y="3646815"/>
              <a:ext cx="252000" cy="900000"/>
            </a:xfrm>
            <a:custGeom>
              <a:avLst/>
              <a:gdLst>
                <a:gd name="connsiteX0" fmla="*/ 310071 w 310071"/>
                <a:gd name="connsiteY0" fmla="*/ 1178805 h 1178805"/>
                <a:gd name="connsiteX1" fmla="*/ 288037 w 310071"/>
                <a:gd name="connsiteY1" fmla="*/ 1090670 h 1178805"/>
                <a:gd name="connsiteX2" fmla="*/ 254987 w 310071"/>
                <a:gd name="connsiteY2" fmla="*/ 1068636 h 1178805"/>
                <a:gd name="connsiteX3" fmla="*/ 221936 w 310071"/>
                <a:gd name="connsiteY3" fmla="*/ 1002535 h 1178805"/>
                <a:gd name="connsiteX4" fmla="*/ 188885 w 310071"/>
                <a:gd name="connsiteY4" fmla="*/ 991518 h 1178805"/>
                <a:gd name="connsiteX5" fmla="*/ 144818 w 310071"/>
                <a:gd name="connsiteY5" fmla="*/ 925417 h 1178805"/>
                <a:gd name="connsiteX6" fmla="*/ 122784 w 310071"/>
                <a:gd name="connsiteY6" fmla="*/ 892366 h 1178805"/>
                <a:gd name="connsiteX7" fmla="*/ 111767 w 310071"/>
                <a:gd name="connsiteY7" fmla="*/ 859316 h 1178805"/>
                <a:gd name="connsiteX8" fmla="*/ 122784 w 310071"/>
                <a:gd name="connsiteY8" fmla="*/ 771181 h 1178805"/>
                <a:gd name="connsiteX9" fmla="*/ 199902 w 310071"/>
                <a:gd name="connsiteY9" fmla="*/ 672029 h 1178805"/>
                <a:gd name="connsiteX10" fmla="*/ 232953 w 310071"/>
                <a:gd name="connsiteY10" fmla="*/ 605928 h 1178805"/>
                <a:gd name="connsiteX11" fmla="*/ 266004 w 310071"/>
                <a:gd name="connsiteY11" fmla="*/ 539826 h 1178805"/>
                <a:gd name="connsiteX12" fmla="*/ 254987 w 310071"/>
                <a:gd name="connsiteY12" fmla="*/ 462708 h 1178805"/>
                <a:gd name="connsiteX13" fmla="*/ 243970 w 310071"/>
                <a:gd name="connsiteY13" fmla="*/ 429658 h 1178805"/>
                <a:gd name="connsiteX14" fmla="*/ 177869 w 310071"/>
                <a:gd name="connsiteY14" fmla="*/ 385590 h 1178805"/>
                <a:gd name="connsiteX15" fmla="*/ 144818 w 310071"/>
                <a:gd name="connsiteY15" fmla="*/ 363556 h 1178805"/>
                <a:gd name="connsiteX16" fmla="*/ 67700 w 310071"/>
                <a:gd name="connsiteY16" fmla="*/ 341523 h 1178805"/>
                <a:gd name="connsiteX17" fmla="*/ 56683 w 310071"/>
                <a:gd name="connsiteY17" fmla="*/ 308472 h 1178805"/>
                <a:gd name="connsiteX18" fmla="*/ 12616 w 310071"/>
                <a:gd name="connsiteY18" fmla="*/ 242371 h 1178805"/>
                <a:gd name="connsiteX19" fmla="*/ 1599 w 310071"/>
                <a:gd name="connsiteY19" fmla="*/ 0 h 1178805"/>
                <a:gd name="connsiteX0" fmla="*/ 310071 w 310071"/>
                <a:gd name="connsiteY0" fmla="*/ 1178805 h 1178805"/>
                <a:gd name="connsiteX1" fmla="*/ 288037 w 310071"/>
                <a:gd name="connsiteY1" fmla="*/ 1090670 h 1178805"/>
                <a:gd name="connsiteX2" fmla="*/ 254987 w 310071"/>
                <a:gd name="connsiteY2" fmla="*/ 1068636 h 1178805"/>
                <a:gd name="connsiteX3" fmla="*/ 221936 w 310071"/>
                <a:gd name="connsiteY3" fmla="*/ 1002535 h 1178805"/>
                <a:gd name="connsiteX4" fmla="*/ 188885 w 310071"/>
                <a:gd name="connsiteY4" fmla="*/ 991518 h 1178805"/>
                <a:gd name="connsiteX5" fmla="*/ 144818 w 310071"/>
                <a:gd name="connsiteY5" fmla="*/ 925417 h 1178805"/>
                <a:gd name="connsiteX6" fmla="*/ 122784 w 310071"/>
                <a:gd name="connsiteY6" fmla="*/ 892366 h 1178805"/>
                <a:gd name="connsiteX7" fmla="*/ 111767 w 310071"/>
                <a:gd name="connsiteY7" fmla="*/ 859316 h 1178805"/>
                <a:gd name="connsiteX8" fmla="*/ 122784 w 310071"/>
                <a:gd name="connsiteY8" fmla="*/ 771181 h 1178805"/>
                <a:gd name="connsiteX9" fmla="*/ 199902 w 310071"/>
                <a:gd name="connsiteY9" fmla="*/ 672029 h 1178805"/>
                <a:gd name="connsiteX10" fmla="*/ 232953 w 310071"/>
                <a:gd name="connsiteY10" fmla="*/ 605928 h 1178805"/>
                <a:gd name="connsiteX11" fmla="*/ 266004 w 310071"/>
                <a:gd name="connsiteY11" fmla="*/ 539826 h 1178805"/>
                <a:gd name="connsiteX12" fmla="*/ 254987 w 310071"/>
                <a:gd name="connsiteY12" fmla="*/ 462708 h 1178805"/>
                <a:gd name="connsiteX13" fmla="*/ 243970 w 310071"/>
                <a:gd name="connsiteY13" fmla="*/ 429658 h 1178805"/>
                <a:gd name="connsiteX14" fmla="*/ 177869 w 310071"/>
                <a:gd name="connsiteY14" fmla="*/ 385590 h 1178805"/>
                <a:gd name="connsiteX15" fmla="*/ 144818 w 310071"/>
                <a:gd name="connsiteY15" fmla="*/ 363556 h 1178805"/>
                <a:gd name="connsiteX16" fmla="*/ 79606 w 310071"/>
                <a:gd name="connsiteY16" fmla="*/ 341523 h 1178805"/>
                <a:gd name="connsiteX17" fmla="*/ 56683 w 310071"/>
                <a:gd name="connsiteY17" fmla="*/ 308472 h 1178805"/>
                <a:gd name="connsiteX18" fmla="*/ 12616 w 310071"/>
                <a:gd name="connsiteY18" fmla="*/ 242371 h 1178805"/>
                <a:gd name="connsiteX19" fmla="*/ 1599 w 310071"/>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21185 w 308472"/>
                <a:gd name="connsiteY6" fmla="*/ 892366 h 1178805"/>
                <a:gd name="connsiteX7" fmla="*/ 110168 w 308472"/>
                <a:gd name="connsiteY7" fmla="*/ 859316 h 1178805"/>
                <a:gd name="connsiteX8" fmla="*/ 121185 w 308472"/>
                <a:gd name="connsiteY8" fmla="*/ 771181 h 1178805"/>
                <a:gd name="connsiteX9" fmla="*/ 198303 w 308472"/>
                <a:gd name="connsiteY9" fmla="*/ 672029 h 1178805"/>
                <a:gd name="connsiteX10" fmla="*/ 231354 w 308472"/>
                <a:gd name="connsiteY10" fmla="*/ 605928 h 1178805"/>
                <a:gd name="connsiteX11" fmla="*/ 264405 w 308472"/>
                <a:gd name="connsiteY11" fmla="*/ 539826 h 1178805"/>
                <a:gd name="connsiteX12" fmla="*/ 253388 w 308472"/>
                <a:gd name="connsiteY12" fmla="*/ 462708 h 1178805"/>
                <a:gd name="connsiteX13" fmla="*/ 242371 w 308472"/>
                <a:gd name="connsiteY13" fmla="*/ 429658 h 1178805"/>
                <a:gd name="connsiteX14" fmla="*/ 176270 w 308472"/>
                <a:gd name="connsiteY14" fmla="*/ 385590 h 1178805"/>
                <a:gd name="connsiteX15" fmla="*/ 143219 w 308472"/>
                <a:gd name="connsiteY15" fmla="*/ 363556 h 1178805"/>
                <a:gd name="connsiteX16" fmla="*/ 78007 w 308472"/>
                <a:gd name="connsiteY16" fmla="*/ 341523 h 1178805"/>
                <a:gd name="connsiteX17" fmla="*/ 38415 w 308472"/>
                <a:gd name="connsiteY17" fmla="*/ 296565 h 1178805"/>
                <a:gd name="connsiteX18" fmla="*/ 11017 w 308472"/>
                <a:gd name="connsiteY18" fmla="*/ 242371 h 1178805"/>
                <a:gd name="connsiteX19" fmla="*/ 0 w 308472"/>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21185 w 308472"/>
                <a:gd name="connsiteY6" fmla="*/ 892366 h 1178805"/>
                <a:gd name="connsiteX7" fmla="*/ 110168 w 308472"/>
                <a:gd name="connsiteY7" fmla="*/ 859316 h 1178805"/>
                <a:gd name="connsiteX8" fmla="*/ 121185 w 308472"/>
                <a:gd name="connsiteY8" fmla="*/ 771181 h 1178805"/>
                <a:gd name="connsiteX9" fmla="*/ 198303 w 308472"/>
                <a:gd name="connsiteY9" fmla="*/ 672029 h 1178805"/>
                <a:gd name="connsiteX10" fmla="*/ 231354 w 308472"/>
                <a:gd name="connsiteY10" fmla="*/ 605928 h 1178805"/>
                <a:gd name="connsiteX11" fmla="*/ 264405 w 308472"/>
                <a:gd name="connsiteY11" fmla="*/ 539826 h 1178805"/>
                <a:gd name="connsiteX12" fmla="*/ 253388 w 308472"/>
                <a:gd name="connsiteY12" fmla="*/ 462708 h 1178805"/>
                <a:gd name="connsiteX13" fmla="*/ 242371 w 308472"/>
                <a:gd name="connsiteY13" fmla="*/ 429658 h 1178805"/>
                <a:gd name="connsiteX14" fmla="*/ 176270 w 308472"/>
                <a:gd name="connsiteY14" fmla="*/ 385590 h 1178805"/>
                <a:gd name="connsiteX15" fmla="*/ 126550 w 308472"/>
                <a:gd name="connsiteY15" fmla="*/ 363556 h 1178805"/>
                <a:gd name="connsiteX16" fmla="*/ 78007 w 308472"/>
                <a:gd name="connsiteY16" fmla="*/ 341523 h 1178805"/>
                <a:gd name="connsiteX17" fmla="*/ 38415 w 308472"/>
                <a:gd name="connsiteY17" fmla="*/ 296565 h 1178805"/>
                <a:gd name="connsiteX18" fmla="*/ 11017 w 308472"/>
                <a:gd name="connsiteY18" fmla="*/ 242371 h 1178805"/>
                <a:gd name="connsiteX19" fmla="*/ 0 w 308472"/>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21185 w 308472"/>
                <a:gd name="connsiteY6" fmla="*/ 892366 h 1178805"/>
                <a:gd name="connsiteX7" fmla="*/ 110168 w 308472"/>
                <a:gd name="connsiteY7" fmla="*/ 859316 h 1178805"/>
                <a:gd name="connsiteX8" fmla="*/ 121185 w 308472"/>
                <a:gd name="connsiteY8" fmla="*/ 771181 h 1178805"/>
                <a:gd name="connsiteX9" fmla="*/ 198303 w 308472"/>
                <a:gd name="connsiteY9" fmla="*/ 672029 h 1178805"/>
                <a:gd name="connsiteX10" fmla="*/ 231354 w 308472"/>
                <a:gd name="connsiteY10" fmla="*/ 605928 h 1178805"/>
                <a:gd name="connsiteX11" fmla="*/ 264405 w 308472"/>
                <a:gd name="connsiteY11" fmla="*/ 539826 h 1178805"/>
                <a:gd name="connsiteX12" fmla="*/ 253388 w 308472"/>
                <a:gd name="connsiteY12" fmla="*/ 462708 h 1178805"/>
                <a:gd name="connsiteX13" fmla="*/ 228083 w 308472"/>
                <a:gd name="connsiteY13" fmla="*/ 424896 h 1178805"/>
                <a:gd name="connsiteX14" fmla="*/ 176270 w 308472"/>
                <a:gd name="connsiteY14" fmla="*/ 385590 h 1178805"/>
                <a:gd name="connsiteX15" fmla="*/ 126550 w 308472"/>
                <a:gd name="connsiteY15" fmla="*/ 363556 h 1178805"/>
                <a:gd name="connsiteX16" fmla="*/ 78007 w 308472"/>
                <a:gd name="connsiteY16" fmla="*/ 341523 h 1178805"/>
                <a:gd name="connsiteX17" fmla="*/ 38415 w 308472"/>
                <a:gd name="connsiteY17" fmla="*/ 296565 h 1178805"/>
                <a:gd name="connsiteX18" fmla="*/ 11017 w 308472"/>
                <a:gd name="connsiteY18" fmla="*/ 242371 h 1178805"/>
                <a:gd name="connsiteX19" fmla="*/ 0 w 308472"/>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21185 w 308472"/>
                <a:gd name="connsiteY6" fmla="*/ 892366 h 1178805"/>
                <a:gd name="connsiteX7" fmla="*/ 110168 w 308472"/>
                <a:gd name="connsiteY7" fmla="*/ 859316 h 1178805"/>
                <a:gd name="connsiteX8" fmla="*/ 121185 w 308472"/>
                <a:gd name="connsiteY8" fmla="*/ 771181 h 1178805"/>
                <a:gd name="connsiteX9" fmla="*/ 198303 w 308472"/>
                <a:gd name="connsiteY9" fmla="*/ 672029 h 1178805"/>
                <a:gd name="connsiteX10" fmla="*/ 231354 w 308472"/>
                <a:gd name="connsiteY10" fmla="*/ 605928 h 1178805"/>
                <a:gd name="connsiteX11" fmla="*/ 264405 w 308472"/>
                <a:gd name="connsiteY11" fmla="*/ 539826 h 1178805"/>
                <a:gd name="connsiteX12" fmla="*/ 265294 w 308472"/>
                <a:gd name="connsiteY12" fmla="*/ 467470 h 1178805"/>
                <a:gd name="connsiteX13" fmla="*/ 228083 w 308472"/>
                <a:gd name="connsiteY13" fmla="*/ 424896 h 1178805"/>
                <a:gd name="connsiteX14" fmla="*/ 176270 w 308472"/>
                <a:gd name="connsiteY14" fmla="*/ 385590 h 1178805"/>
                <a:gd name="connsiteX15" fmla="*/ 126550 w 308472"/>
                <a:gd name="connsiteY15" fmla="*/ 363556 h 1178805"/>
                <a:gd name="connsiteX16" fmla="*/ 78007 w 308472"/>
                <a:gd name="connsiteY16" fmla="*/ 341523 h 1178805"/>
                <a:gd name="connsiteX17" fmla="*/ 38415 w 308472"/>
                <a:gd name="connsiteY17" fmla="*/ 296565 h 1178805"/>
                <a:gd name="connsiteX18" fmla="*/ 11017 w 308472"/>
                <a:gd name="connsiteY18" fmla="*/ 242371 h 1178805"/>
                <a:gd name="connsiteX19" fmla="*/ 0 w 308472"/>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21185 w 308472"/>
                <a:gd name="connsiteY6" fmla="*/ 892366 h 1178805"/>
                <a:gd name="connsiteX7" fmla="*/ 110168 w 308472"/>
                <a:gd name="connsiteY7" fmla="*/ 859316 h 1178805"/>
                <a:gd name="connsiteX8" fmla="*/ 121185 w 308472"/>
                <a:gd name="connsiteY8" fmla="*/ 771181 h 1178805"/>
                <a:gd name="connsiteX9" fmla="*/ 198303 w 308472"/>
                <a:gd name="connsiteY9" fmla="*/ 672029 h 1178805"/>
                <a:gd name="connsiteX10" fmla="*/ 245641 w 308472"/>
                <a:gd name="connsiteY10" fmla="*/ 605928 h 1178805"/>
                <a:gd name="connsiteX11" fmla="*/ 264405 w 308472"/>
                <a:gd name="connsiteY11" fmla="*/ 539826 h 1178805"/>
                <a:gd name="connsiteX12" fmla="*/ 265294 w 308472"/>
                <a:gd name="connsiteY12" fmla="*/ 467470 h 1178805"/>
                <a:gd name="connsiteX13" fmla="*/ 228083 w 308472"/>
                <a:gd name="connsiteY13" fmla="*/ 424896 h 1178805"/>
                <a:gd name="connsiteX14" fmla="*/ 176270 w 308472"/>
                <a:gd name="connsiteY14" fmla="*/ 385590 h 1178805"/>
                <a:gd name="connsiteX15" fmla="*/ 126550 w 308472"/>
                <a:gd name="connsiteY15" fmla="*/ 363556 h 1178805"/>
                <a:gd name="connsiteX16" fmla="*/ 78007 w 308472"/>
                <a:gd name="connsiteY16" fmla="*/ 341523 h 1178805"/>
                <a:gd name="connsiteX17" fmla="*/ 38415 w 308472"/>
                <a:gd name="connsiteY17" fmla="*/ 296565 h 1178805"/>
                <a:gd name="connsiteX18" fmla="*/ 11017 w 308472"/>
                <a:gd name="connsiteY18" fmla="*/ 242371 h 1178805"/>
                <a:gd name="connsiteX19" fmla="*/ 0 w 308472"/>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21185 w 308472"/>
                <a:gd name="connsiteY6" fmla="*/ 892366 h 1178805"/>
                <a:gd name="connsiteX7" fmla="*/ 110168 w 308472"/>
                <a:gd name="connsiteY7" fmla="*/ 859316 h 1178805"/>
                <a:gd name="connsiteX8" fmla="*/ 121185 w 308472"/>
                <a:gd name="connsiteY8" fmla="*/ 771181 h 1178805"/>
                <a:gd name="connsiteX9" fmla="*/ 191159 w 308472"/>
                <a:gd name="connsiteY9" fmla="*/ 672029 h 1178805"/>
                <a:gd name="connsiteX10" fmla="*/ 245641 w 308472"/>
                <a:gd name="connsiteY10" fmla="*/ 605928 h 1178805"/>
                <a:gd name="connsiteX11" fmla="*/ 264405 w 308472"/>
                <a:gd name="connsiteY11" fmla="*/ 539826 h 1178805"/>
                <a:gd name="connsiteX12" fmla="*/ 265294 w 308472"/>
                <a:gd name="connsiteY12" fmla="*/ 467470 h 1178805"/>
                <a:gd name="connsiteX13" fmla="*/ 228083 w 308472"/>
                <a:gd name="connsiteY13" fmla="*/ 424896 h 1178805"/>
                <a:gd name="connsiteX14" fmla="*/ 176270 w 308472"/>
                <a:gd name="connsiteY14" fmla="*/ 385590 h 1178805"/>
                <a:gd name="connsiteX15" fmla="*/ 126550 w 308472"/>
                <a:gd name="connsiteY15" fmla="*/ 363556 h 1178805"/>
                <a:gd name="connsiteX16" fmla="*/ 78007 w 308472"/>
                <a:gd name="connsiteY16" fmla="*/ 341523 h 1178805"/>
                <a:gd name="connsiteX17" fmla="*/ 38415 w 308472"/>
                <a:gd name="connsiteY17" fmla="*/ 296565 h 1178805"/>
                <a:gd name="connsiteX18" fmla="*/ 11017 w 308472"/>
                <a:gd name="connsiteY18" fmla="*/ 242371 h 1178805"/>
                <a:gd name="connsiteX19" fmla="*/ 0 w 308472"/>
                <a:gd name="connsiteY19"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220337 w 308472"/>
                <a:gd name="connsiteY3" fmla="*/ 1002535 h 1178805"/>
                <a:gd name="connsiteX4" fmla="*/ 187286 w 308472"/>
                <a:gd name="connsiteY4" fmla="*/ 991518 h 1178805"/>
                <a:gd name="connsiteX5" fmla="*/ 143219 w 308472"/>
                <a:gd name="connsiteY5" fmla="*/ 925417 h 1178805"/>
                <a:gd name="connsiteX6" fmla="*/ 110168 w 308472"/>
                <a:gd name="connsiteY6" fmla="*/ 859316 h 1178805"/>
                <a:gd name="connsiteX7" fmla="*/ 121185 w 308472"/>
                <a:gd name="connsiteY7" fmla="*/ 771181 h 1178805"/>
                <a:gd name="connsiteX8" fmla="*/ 191159 w 308472"/>
                <a:gd name="connsiteY8" fmla="*/ 672029 h 1178805"/>
                <a:gd name="connsiteX9" fmla="*/ 245641 w 308472"/>
                <a:gd name="connsiteY9" fmla="*/ 605928 h 1178805"/>
                <a:gd name="connsiteX10" fmla="*/ 264405 w 308472"/>
                <a:gd name="connsiteY10" fmla="*/ 539826 h 1178805"/>
                <a:gd name="connsiteX11" fmla="*/ 265294 w 308472"/>
                <a:gd name="connsiteY11" fmla="*/ 467470 h 1178805"/>
                <a:gd name="connsiteX12" fmla="*/ 228083 w 308472"/>
                <a:gd name="connsiteY12" fmla="*/ 424896 h 1178805"/>
                <a:gd name="connsiteX13" fmla="*/ 176270 w 308472"/>
                <a:gd name="connsiteY13" fmla="*/ 385590 h 1178805"/>
                <a:gd name="connsiteX14" fmla="*/ 126550 w 308472"/>
                <a:gd name="connsiteY14" fmla="*/ 363556 h 1178805"/>
                <a:gd name="connsiteX15" fmla="*/ 78007 w 308472"/>
                <a:gd name="connsiteY15" fmla="*/ 341523 h 1178805"/>
                <a:gd name="connsiteX16" fmla="*/ 38415 w 308472"/>
                <a:gd name="connsiteY16" fmla="*/ 296565 h 1178805"/>
                <a:gd name="connsiteX17" fmla="*/ 11017 w 308472"/>
                <a:gd name="connsiteY17" fmla="*/ 242371 h 1178805"/>
                <a:gd name="connsiteX18" fmla="*/ 0 w 308472"/>
                <a:gd name="connsiteY18" fmla="*/ 0 h 1178805"/>
                <a:gd name="connsiteX0" fmla="*/ 308472 w 308472"/>
                <a:gd name="connsiteY0" fmla="*/ 1178805 h 1178805"/>
                <a:gd name="connsiteX1" fmla="*/ 286438 w 308472"/>
                <a:gd name="connsiteY1" fmla="*/ 1090670 h 1178805"/>
                <a:gd name="connsiteX2" fmla="*/ 253388 w 308472"/>
                <a:gd name="connsiteY2" fmla="*/ 1068636 h 1178805"/>
                <a:gd name="connsiteX3" fmla="*/ 187286 w 308472"/>
                <a:gd name="connsiteY3" fmla="*/ 991518 h 1178805"/>
                <a:gd name="connsiteX4" fmla="*/ 143219 w 308472"/>
                <a:gd name="connsiteY4" fmla="*/ 925417 h 1178805"/>
                <a:gd name="connsiteX5" fmla="*/ 110168 w 308472"/>
                <a:gd name="connsiteY5" fmla="*/ 859316 h 1178805"/>
                <a:gd name="connsiteX6" fmla="*/ 121185 w 308472"/>
                <a:gd name="connsiteY6" fmla="*/ 771181 h 1178805"/>
                <a:gd name="connsiteX7" fmla="*/ 191159 w 308472"/>
                <a:gd name="connsiteY7" fmla="*/ 672029 h 1178805"/>
                <a:gd name="connsiteX8" fmla="*/ 245641 w 308472"/>
                <a:gd name="connsiteY8" fmla="*/ 605928 h 1178805"/>
                <a:gd name="connsiteX9" fmla="*/ 264405 w 308472"/>
                <a:gd name="connsiteY9" fmla="*/ 539826 h 1178805"/>
                <a:gd name="connsiteX10" fmla="*/ 265294 w 308472"/>
                <a:gd name="connsiteY10" fmla="*/ 467470 h 1178805"/>
                <a:gd name="connsiteX11" fmla="*/ 228083 w 308472"/>
                <a:gd name="connsiteY11" fmla="*/ 424896 h 1178805"/>
                <a:gd name="connsiteX12" fmla="*/ 176270 w 308472"/>
                <a:gd name="connsiteY12" fmla="*/ 385590 h 1178805"/>
                <a:gd name="connsiteX13" fmla="*/ 126550 w 308472"/>
                <a:gd name="connsiteY13" fmla="*/ 363556 h 1178805"/>
                <a:gd name="connsiteX14" fmla="*/ 78007 w 308472"/>
                <a:gd name="connsiteY14" fmla="*/ 341523 h 1178805"/>
                <a:gd name="connsiteX15" fmla="*/ 38415 w 308472"/>
                <a:gd name="connsiteY15" fmla="*/ 296565 h 1178805"/>
                <a:gd name="connsiteX16" fmla="*/ 11017 w 308472"/>
                <a:gd name="connsiteY16" fmla="*/ 242371 h 1178805"/>
                <a:gd name="connsiteX17" fmla="*/ 0 w 308472"/>
                <a:gd name="connsiteY17" fmla="*/ 0 h 1178805"/>
                <a:gd name="connsiteX0" fmla="*/ 308472 w 308472"/>
                <a:gd name="connsiteY0" fmla="*/ 1178805 h 1178805"/>
                <a:gd name="connsiteX1" fmla="*/ 286438 w 308472"/>
                <a:gd name="connsiteY1" fmla="*/ 1090670 h 1178805"/>
                <a:gd name="connsiteX2" fmla="*/ 246244 w 308472"/>
                <a:gd name="connsiteY2" fmla="*/ 1049586 h 1178805"/>
                <a:gd name="connsiteX3" fmla="*/ 187286 w 308472"/>
                <a:gd name="connsiteY3" fmla="*/ 991518 h 1178805"/>
                <a:gd name="connsiteX4" fmla="*/ 143219 w 308472"/>
                <a:gd name="connsiteY4" fmla="*/ 925417 h 1178805"/>
                <a:gd name="connsiteX5" fmla="*/ 110168 w 308472"/>
                <a:gd name="connsiteY5" fmla="*/ 859316 h 1178805"/>
                <a:gd name="connsiteX6" fmla="*/ 121185 w 308472"/>
                <a:gd name="connsiteY6" fmla="*/ 771181 h 1178805"/>
                <a:gd name="connsiteX7" fmla="*/ 191159 w 308472"/>
                <a:gd name="connsiteY7" fmla="*/ 672029 h 1178805"/>
                <a:gd name="connsiteX8" fmla="*/ 245641 w 308472"/>
                <a:gd name="connsiteY8" fmla="*/ 605928 h 1178805"/>
                <a:gd name="connsiteX9" fmla="*/ 264405 w 308472"/>
                <a:gd name="connsiteY9" fmla="*/ 539826 h 1178805"/>
                <a:gd name="connsiteX10" fmla="*/ 265294 w 308472"/>
                <a:gd name="connsiteY10" fmla="*/ 467470 h 1178805"/>
                <a:gd name="connsiteX11" fmla="*/ 228083 w 308472"/>
                <a:gd name="connsiteY11" fmla="*/ 424896 h 1178805"/>
                <a:gd name="connsiteX12" fmla="*/ 176270 w 308472"/>
                <a:gd name="connsiteY12" fmla="*/ 385590 h 1178805"/>
                <a:gd name="connsiteX13" fmla="*/ 126550 w 308472"/>
                <a:gd name="connsiteY13" fmla="*/ 363556 h 1178805"/>
                <a:gd name="connsiteX14" fmla="*/ 78007 w 308472"/>
                <a:gd name="connsiteY14" fmla="*/ 341523 h 1178805"/>
                <a:gd name="connsiteX15" fmla="*/ 38415 w 308472"/>
                <a:gd name="connsiteY15" fmla="*/ 296565 h 1178805"/>
                <a:gd name="connsiteX16" fmla="*/ 11017 w 308472"/>
                <a:gd name="connsiteY16" fmla="*/ 242371 h 1178805"/>
                <a:gd name="connsiteX17" fmla="*/ 0 w 308472"/>
                <a:gd name="connsiteY17" fmla="*/ 0 h 1178805"/>
                <a:gd name="connsiteX0" fmla="*/ 308472 w 308472"/>
                <a:gd name="connsiteY0" fmla="*/ 1178805 h 1178805"/>
                <a:gd name="connsiteX1" fmla="*/ 286438 w 308472"/>
                <a:gd name="connsiteY1" fmla="*/ 1090670 h 1178805"/>
                <a:gd name="connsiteX2" fmla="*/ 246244 w 308472"/>
                <a:gd name="connsiteY2" fmla="*/ 1049586 h 1178805"/>
                <a:gd name="connsiteX3" fmla="*/ 187286 w 308472"/>
                <a:gd name="connsiteY3" fmla="*/ 991518 h 1178805"/>
                <a:gd name="connsiteX4" fmla="*/ 143219 w 308472"/>
                <a:gd name="connsiteY4" fmla="*/ 925417 h 1178805"/>
                <a:gd name="connsiteX5" fmla="*/ 110168 w 308472"/>
                <a:gd name="connsiteY5" fmla="*/ 859316 h 1178805"/>
                <a:gd name="connsiteX6" fmla="*/ 128329 w 308472"/>
                <a:gd name="connsiteY6" fmla="*/ 747369 h 1178805"/>
                <a:gd name="connsiteX7" fmla="*/ 191159 w 308472"/>
                <a:gd name="connsiteY7" fmla="*/ 672029 h 1178805"/>
                <a:gd name="connsiteX8" fmla="*/ 245641 w 308472"/>
                <a:gd name="connsiteY8" fmla="*/ 605928 h 1178805"/>
                <a:gd name="connsiteX9" fmla="*/ 264405 w 308472"/>
                <a:gd name="connsiteY9" fmla="*/ 539826 h 1178805"/>
                <a:gd name="connsiteX10" fmla="*/ 265294 w 308472"/>
                <a:gd name="connsiteY10" fmla="*/ 467470 h 1178805"/>
                <a:gd name="connsiteX11" fmla="*/ 228083 w 308472"/>
                <a:gd name="connsiteY11" fmla="*/ 424896 h 1178805"/>
                <a:gd name="connsiteX12" fmla="*/ 176270 w 308472"/>
                <a:gd name="connsiteY12" fmla="*/ 385590 h 1178805"/>
                <a:gd name="connsiteX13" fmla="*/ 126550 w 308472"/>
                <a:gd name="connsiteY13" fmla="*/ 363556 h 1178805"/>
                <a:gd name="connsiteX14" fmla="*/ 78007 w 308472"/>
                <a:gd name="connsiteY14" fmla="*/ 341523 h 1178805"/>
                <a:gd name="connsiteX15" fmla="*/ 38415 w 308472"/>
                <a:gd name="connsiteY15" fmla="*/ 296565 h 1178805"/>
                <a:gd name="connsiteX16" fmla="*/ 11017 w 308472"/>
                <a:gd name="connsiteY16" fmla="*/ 242371 h 1178805"/>
                <a:gd name="connsiteX17" fmla="*/ 0 w 308472"/>
                <a:gd name="connsiteY17" fmla="*/ 0 h 1178805"/>
                <a:gd name="connsiteX0" fmla="*/ 308472 w 308472"/>
                <a:gd name="connsiteY0" fmla="*/ 1178805 h 1178805"/>
                <a:gd name="connsiteX1" fmla="*/ 286438 w 308472"/>
                <a:gd name="connsiteY1" fmla="*/ 1090670 h 1178805"/>
                <a:gd name="connsiteX2" fmla="*/ 246244 w 308472"/>
                <a:gd name="connsiteY2" fmla="*/ 1049586 h 1178805"/>
                <a:gd name="connsiteX3" fmla="*/ 187286 w 308472"/>
                <a:gd name="connsiteY3" fmla="*/ 991518 h 1178805"/>
                <a:gd name="connsiteX4" fmla="*/ 143219 w 308472"/>
                <a:gd name="connsiteY4" fmla="*/ 925417 h 1178805"/>
                <a:gd name="connsiteX5" fmla="*/ 107787 w 308472"/>
                <a:gd name="connsiteY5" fmla="*/ 842648 h 1178805"/>
                <a:gd name="connsiteX6" fmla="*/ 128329 w 308472"/>
                <a:gd name="connsiteY6" fmla="*/ 747369 h 1178805"/>
                <a:gd name="connsiteX7" fmla="*/ 191159 w 308472"/>
                <a:gd name="connsiteY7" fmla="*/ 672029 h 1178805"/>
                <a:gd name="connsiteX8" fmla="*/ 245641 w 308472"/>
                <a:gd name="connsiteY8" fmla="*/ 605928 h 1178805"/>
                <a:gd name="connsiteX9" fmla="*/ 264405 w 308472"/>
                <a:gd name="connsiteY9" fmla="*/ 539826 h 1178805"/>
                <a:gd name="connsiteX10" fmla="*/ 265294 w 308472"/>
                <a:gd name="connsiteY10" fmla="*/ 467470 h 1178805"/>
                <a:gd name="connsiteX11" fmla="*/ 228083 w 308472"/>
                <a:gd name="connsiteY11" fmla="*/ 424896 h 1178805"/>
                <a:gd name="connsiteX12" fmla="*/ 176270 w 308472"/>
                <a:gd name="connsiteY12" fmla="*/ 385590 h 1178805"/>
                <a:gd name="connsiteX13" fmla="*/ 126550 w 308472"/>
                <a:gd name="connsiteY13" fmla="*/ 363556 h 1178805"/>
                <a:gd name="connsiteX14" fmla="*/ 78007 w 308472"/>
                <a:gd name="connsiteY14" fmla="*/ 341523 h 1178805"/>
                <a:gd name="connsiteX15" fmla="*/ 38415 w 308472"/>
                <a:gd name="connsiteY15" fmla="*/ 296565 h 1178805"/>
                <a:gd name="connsiteX16" fmla="*/ 11017 w 308472"/>
                <a:gd name="connsiteY16" fmla="*/ 242371 h 1178805"/>
                <a:gd name="connsiteX17" fmla="*/ 0 w 308472"/>
                <a:gd name="connsiteY17" fmla="*/ 0 h 117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8472" h="1178805">
                  <a:moveTo>
                    <a:pt x="308472" y="1178805"/>
                  </a:moveTo>
                  <a:cubicBezTo>
                    <a:pt x="307923" y="1176061"/>
                    <a:pt x="296809" y="1112207"/>
                    <a:pt x="286438" y="1090670"/>
                  </a:cubicBezTo>
                  <a:cubicBezTo>
                    <a:pt x="276067" y="1069133"/>
                    <a:pt x="257261" y="1056931"/>
                    <a:pt x="246244" y="1049586"/>
                  </a:cubicBezTo>
                  <a:cubicBezTo>
                    <a:pt x="229719" y="1033061"/>
                    <a:pt x="205647" y="1015388"/>
                    <a:pt x="187286" y="991518"/>
                  </a:cubicBezTo>
                  <a:cubicBezTo>
                    <a:pt x="168925" y="967648"/>
                    <a:pt x="156469" y="950229"/>
                    <a:pt x="143219" y="925417"/>
                  </a:cubicBezTo>
                  <a:cubicBezTo>
                    <a:pt x="129969" y="900605"/>
                    <a:pt x="111459" y="868354"/>
                    <a:pt x="107787" y="842648"/>
                  </a:cubicBezTo>
                  <a:cubicBezTo>
                    <a:pt x="104115" y="816942"/>
                    <a:pt x="114434" y="775805"/>
                    <a:pt x="128329" y="747369"/>
                  </a:cubicBezTo>
                  <a:cubicBezTo>
                    <a:pt x="142224" y="718933"/>
                    <a:pt x="171607" y="695602"/>
                    <a:pt x="191159" y="672029"/>
                  </a:cubicBezTo>
                  <a:cubicBezTo>
                    <a:pt x="210711" y="648456"/>
                    <a:pt x="233433" y="627962"/>
                    <a:pt x="245641" y="605928"/>
                  </a:cubicBezTo>
                  <a:cubicBezTo>
                    <a:pt x="257849" y="583894"/>
                    <a:pt x="236715" y="622897"/>
                    <a:pt x="264405" y="539826"/>
                  </a:cubicBezTo>
                  <a:cubicBezTo>
                    <a:pt x="260733" y="514120"/>
                    <a:pt x="271348" y="486625"/>
                    <a:pt x="265294" y="467470"/>
                  </a:cubicBezTo>
                  <a:cubicBezTo>
                    <a:pt x="259240" y="448315"/>
                    <a:pt x="242920" y="438543"/>
                    <a:pt x="228083" y="424896"/>
                  </a:cubicBezTo>
                  <a:cubicBezTo>
                    <a:pt x="213246" y="411249"/>
                    <a:pt x="193192" y="395813"/>
                    <a:pt x="176270" y="385590"/>
                  </a:cubicBezTo>
                  <a:cubicBezTo>
                    <a:pt x="159348" y="375367"/>
                    <a:pt x="142927" y="370900"/>
                    <a:pt x="126550" y="363556"/>
                  </a:cubicBezTo>
                  <a:cubicBezTo>
                    <a:pt x="110173" y="356212"/>
                    <a:pt x="125422" y="357328"/>
                    <a:pt x="78007" y="341523"/>
                  </a:cubicBezTo>
                  <a:cubicBezTo>
                    <a:pt x="74335" y="330506"/>
                    <a:pt x="49580" y="313090"/>
                    <a:pt x="38415" y="296565"/>
                  </a:cubicBezTo>
                  <a:cubicBezTo>
                    <a:pt x="27250" y="280040"/>
                    <a:pt x="17420" y="291799"/>
                    <a:pt x="11017" y="242371"/>
                  </a:cubicBezTo>
                  <a:cubicBezTo>
                    <a:pt x="4615" y="192944"/>
                    <a:pt x="0" y="191220"/>
                    <a:pt x="0" y="0"/>
                  </a:cubicBezTo>
                </a:path>
              </a:pathLst>
            </a:custGeom>
            <a:noFill/>
            <a:ln w="635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5034836" y="4019910"/>
              <a:ext cx="1518364" cy="461665"/>
            </a:xfrm>
            <a:prstGeom prst="rect">
              <a:avLst/>
            </a:prstGeom>
            <a:noFill/>
          </p:spPr>
          <p:txBody>
            <a:bodyPr wrap="none" rtlCol="0">
              <a:spAutoFit/>
            </a:bodyPr>
            <a:lstStyle/>
            <a:p>
              <a:r>
                <a:rPr lang="en-CA" b="1" dirty="0" smtClean="0">
                  <a:solidFill>
                    <a:srgbClr val="C00000"/>
                  </a:solidFill>
                </a:rPr>
                <a:t>Advection</a:t>
              </a:r>
              <a:endParaRPr lang="en-CA" b="1" dirty="0">
                <a:solidFill>
                  <a:srgbClr val="C00000"/>
                </a:solidFill>
              </a:endParaRPr>
            </a:p>
          </p:txBody>
        </p:sp>
        <p:cxnSp>
          <p:nvCxnSpPr>
            <p:cNvPr id="16" name="Straight Arrow Connector 15"/>
            <p:cNvCxnSpPr/>
            <p:nvPr/>
          </p:nvCxnSpPr>
          <p:spPr bwMode="auto">
            <a:xfrm flipH="1">
              <a:off x="5029200" y="3962400"/>
              <a:ext cx="1447800" cy="0"/>
            </a:xfrm>
            <a:prstGeom prst="straightConnector1">
              <a:avLst/>
            </a:prstGeom>
            <a:solidFill>
              <a:schemeClr val="accent1"/>
            </a:solidFill>
            <a:ln w="63500" cap="flat" cmpd="sng" algn="ctr">
              <a:solidFill>
                <a:srgbClr val="C000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4200" y="3429000"/>
            <a:ext cx="3312000" cy="24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81000" y="838199"/>
            <a:ext cx="8458200" cy="215574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Warm air overlays cool air</a:t>
            </a:r>
          </a:p>
          <a:p>
            <a:pPr marL="173038" indent="-173038"/>
            <a:r>
              <a:rPr lang="en-US" sz="2800" b="1" kern="0" dirty="0" smtClean="0">
                <a:solidFill>
                  <a:srgbClr val="008000"/>
                </a:solidFill>
                <a:latin typeface="Arial" panose="020B0604020202020204" pitchFamily="34" charset="0"/>
                <a:cs typeface="Arial" panose="020B0604020202020204" pitchFamily="34" charset="0"/>
              </a:rPr>
              <a:t>Katabatic</a:t>
            </a:r>
            <a:r>
              <a:rPr lang="en-US" sz="2800" b="1" kern="0" dirty="0" smtClean="0">
                <a:latin typeface="Arial" panose="020B0604020202020204" pitchFamily="34" charset="0"/>
                <a:cs typeface="Arial" panose="020B0604020202020204" pitchFamily="34" charset="0"/>
              </a:rPr>
              <a:t> </a:t>
            </a:r>
            <a:r>
              <a:rPr lang="en-US" sz="2800" b="1" kern="0" dirty="0">
                <a:latin typeface="Arial" panose="020B0604020202020204" pitchFamily="34" charset="0"/>
                <a:cs typeface="Arial" panose="020B0604020202020204" pitchFamily="34" charset="0"/>
              </a:rPr>
              <a:t>flow: subsidence</a:t>
            </a:r>
          </a:p>
          <a:p>
            <a:pPr marL="173038" indent="-173038"/>
            <a:r>
              <a:rPr lang="en-US" sz="2800" b="1" kern="0" dirty="0" smtClean="0">
                <a:latin typeface="Arial" panose="020B0604020202020204" pitchFamily="34" charset="0"/>
                <a:cs typeface="Arial" panose="020B0604020202020204" pitchFamily="34" charset="0"/>
              </a:rPr>
              <a:t>Advection: sea/land breeze, frontal zones (warm front </a:t>
            </a:r>
            <a:r>
              <a:rPr lang="en-US" sz="2800" b="1" kern="0" dirty="0" smtClean="0">
                <a:solidFill>
                  <a:srgbClr val="006600"/>
                </a:solidFill>
                <a:latin typeface="Arial" panose="020B0604020202020204" pitchFamily="34" charset="0"/>
                <a:cs typeface="Arial" panose="020B0604020202020204" pitchFamily="34" charset="0"/>
              </a:rPr>
              <a:t>anabatic</a:t>
            </a:r>
            <a:r>
              <a:rPr lang="en-US" sz="2800" b="1" kern="0" dirty="0" smtClean="0">
                <a:latin typeface="Arial" panose="020B0604020202020204" pitchFamily="34" charset="0"/>
                <a:cs typeface="Arial" panose="020B0604020202020204" pitchFamily="34" charset="0"/>
              </a:rPr>
              <a:t> flow)</a:t>
            </a:r>
          </a:p>
          <a:p>
            <a:pPr marL="173038" indent="-173038"/>
            <a:r>
              <a:rPr lang="en-US" sz="2800" b="1" kern="0" dirty="0">
                <a:latin typeface="Arial" panose="020B0604020202020204" pitchFamily="34" charset="0"/>
                <a:cs typeface="Arial" panose="020B0604020202020204" pitchFamily="34" charset="0"/>
              </a:rPr>
              <a:t>Radiation: </a:t>
            </a:r>
            <a:r>
              <a:rPr lang="en-US" sz="2800" b="1" kern="0" dirty="0" smtClean="0">
                <a:latin typeface="Arial" panose="020B0604020202020204" pitchFamily="34" charset="0"/>
                <a:cs typeface="Arial" panose="020B0604020202020204" pitchFamily="34" charset="0"/>
              </a:rPr>
              <a:t>night</a:t>
            </a:r>
            <a:endParaRPr lang="en-US" sz="28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3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7</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Stable, Neutral, and Unstable Depiction</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143000"/>
            <a:ext cx="7392651" cy="514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28800" y="819090"/>
            <a:ext cx="5486400" cy="400110"/>
          </a:xfrm>
          <a:prstGeom prst="rect">
            <a:avLst/>
          </a:prstGeom>
          <a:noFill/>
        </p:spPr>
        <p:txBody>
          <a:bodyPr wrap="square" rtlCol="0">
            <a:spAutoFit/>
          </a:bodyPr>
          <a:lstStyle/>
          <a:p>
            <a:r>
              <a:rPr lang="en-US" sz="2000" b="1" dirty="0" smtClean="0"/>
              <a:t>Schroeder and Buck, </a:t>
            </a:r>
            <a:r>
              <a:rPr lang="en-US" sz="2000" b="1" i="1" dirty="0" smtClean="0"/>
              <a:t>Fire Weather</a:t>
            </a:r>
            <a:r>
              <a:rPr lang="en-US" sz="2000" b="1" dirty="0" smtClean="0"/>
              <a:t>, 1970, </a:t>
            </a:r>
            <a:r>
              <a:rPr lang="en-US" sz="2000" b="1" dirty="0" err="1" smtClean="0"/>
              <a:t>pg</a:t>
            </a:r>
            <a:r>
              <a:rPr lang="en-US" sz="2000" b="1" dirty="0" smtClean="0"/>
              <a:t> 57</a:t>
            </a:r>
            <a:endParaRPr lang="en-CA" sz="2000" b="1" dirty="0"/>
          </a:p>
        </p:txBody>
      </p:sp>
    </p:spTree>
    <p:extLst>
      <p:ext uri="{BB962C8B-B14F-4D97-AF65-F5344CB8AC3E}">
        <p14:creationId xmlns:p14="http://schemas.microsoft.com/office/powerpoint/2010/main" val="28047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47244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a:latin typeface="Arial" panose="020B0604020202020204" pitchFamily="34" charset="0"/>
                <a:cs typeface="Arial" panose="020B0604020202020204" pitchFamily="34" charset="0"/>
              </a:rPr>
              <a:t>Lapse rate: Change of temperature with change of altitude (elevation</a:t>
            </a:r>
            <a:r>
              <a:rPr lang="en-US" sz="2800" b="1" kern="0" dirty="0" smtClean="0">
                <a:latin typeface="Arial" panose="020B0604020202020204" pitchFamily="34" charset="0"/>
                <a:cs typeface="Arial" panose="020B0604020202020204" pitchFamily="34" charset="0"/>
              </a:rPr>
              <a:t>)</a:t>
            </a:r>
          </a:p>
          <a:p>
            <a:pPr marL="173038" indent="-173038"/>
            <a:endParaRPr lang="en-US" sz="2800" b="1" kern="0" dirty="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Adiabatic process: no mixing of environmental air with air parcel</a:t>
            </a:r>
          </a:p>
          <a:p>
            <a:pPr marL="173038" indent="-173038"/>
            <a:endParaRPr lang="en-US" sz="28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Dry or wet (moist)</a:t>
            </a:r>
          </a:p>
          <a:p>
            <a:pPr marL="173038" indent="-173038"/>
            <a:endParaRPr lang="en-US" sz="28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8</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Lapse Rates</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68203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838200"/>
            <a:ext cx="8458200" cy="5029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r>
              <a:rPr lang="en-US" sz="2800" b="1" kern="0" dirty="0" smtClean="0">
                <a:latin typeface="Arial" panose="020B0604020202020204" pitchFamily="34" charset="0"/>
                <a:cs typeface="Arial" panose="020B0604020202020204" pitchFamily="34" charset="0"/>
              </a:rPr>
              <a:t>Dry air rising and falling follows the dry adiabatic lapse rate:</a:t>
            </a:r>
          </a:p>
          <a:p>
            <a:pPr marL="358775" indent="0">
              <a:buNone/>
            </a:pPr>
            <a:endParaRPr lang="en-US" sz="2400" b="1" kern="0" dirty="0" smtClean="0">
              <a:latin typeface="Arial" panose="020B0604020202020204" pitchFamily="34" charset="0"/>
              <a:cs typeface="Arial" panose="020B0604020202020204" pitchFamily="34" charset="0"/>
            </a:endParaRPr>
          </a:p>
          <a:p>
            <a:pPr marL="531813" indent="-173038"/>
            <a:r>
              <a:rPr lang="el-GR" sz="2400" b="1" i="1" kern="0" dirty="0" smtClean="0">
                <a:latin typeface="Arial" panose="020B0604020202020204" pitchFamily="34" charset="0"/>
                <a:cs typeface="Arial" panose="020B0604020202020204" pitchFamily="34" charset="0"/>
              </a:rPr>
              <a:t>Γ</a:t>
            </a:r>
            <a:r>
              <a:rPr lang="en-CA" sz="2400" b="1" i="1" kern="0" baseline="-25000" dirty="0" smtClean="0">
                <a:latin typeface="Arial" panose="020B0604020202020204" pitchFamily="34" charset="0"/>
                <a:cs typeface="Arial" panose="020B0604020202020204" pitchFamily="34" charset="0"/>
              </a:rPr>
              <a:t>d </a:t>
            </a:r>
            <a:r>
              <a:rPr lang="en-CA" sz="2400" b="1" i="1" kern="0" dirty="0" smtClean="0">
                <a:latin typeface="Arial" panose="020B0604020202020204" pitchFamily="34" charset="0"/>
                <a:cs typeface="Arial" panose="020B0604020202020204" pitchFamily="34" charset="0"/>
              </a:rPr>
              <a:t>= </a:t>
            </a:r>
            <a:r>
              <a:rPr lang="en-US" sz="2400" b="1" i="1" kern="0" dirty="0" smtClean="0">
                <a:latin typeface="Arial" panose="020B0604020202020204" pitchFamily="34" charset="0"/>
                <a:cs typeface="Arial" panose="020B0604020202020204" pitchFamily="34" charset="0"/>
              </a:rPr>
              <a:t>g/</a:t>
            </a:r>
            <a:r>
              <a:rPr lang="en-US" sz="2400" b="1" i="1" kern="0" dirty="0" err="1" smtClean="0">
                <a:latin typeface="Arial" panose="020B0604020202020204" pitchFamily="34" charset="0"/>
                <a:cs typeface="Arial" panose="020B0604020202020204" pitchFamily="34" charset="0"/>
              </a:rPr>
              <a:t>Cp</a:t>
            </a:r>
            <a:r>
              <a:rPr lang="en-US" sz="2400" b="1" i="1" kern="0" dirty="0" smtClean="0">
                <a:latin typeface="Arial" panose="020B0604020202020204" pitchFamily="34" charset="0"/>
                <a:cs typeface="Arial" panose="020B0604020202020204" pitchFamily="34" charset="0"/>
              </a:rPr>
              <a:t> </a:t>
            </a:r>
            <a:r>
              <a:rPr lang="en-US" sz="2400" b="1" kern="0" dirty="0" smtClean="0">
                <a:latin typeface="Arial" panose="020B0604020202020204" pitchFamily="34" charset="0"/>
                <a:cs typeface="Arial" panose="020B0604020202020204" pitchFamily="34" charset="0"/>
              </a:rPr>
              <a:t>(e.g. degrees C or K per </a:t>
            </a:r>
            <a:r>
              <a:rPr lang="en-US" sz="2400" b="1" kern="0" dirty="0" err="1" smtClean="0">
                <a:latin typeface="Arial" panose="020B0604020202020204" pitchFamily="34" charset="0"/>
                <a:cs typeface="Arial" panose="020B0604020202020204" pitchFamily="34" charset="0"/>
              </a:rPr>
              <a:t>metre</a:t>
            </a:r>
            <a:r>
              <a:rPr lang="en-US" sz="2400" b="1" kern="0" dirty="0" smtClean="0">
                <a:latin typeface="Arial" panose="020B0604020202020204" pitchFamily="34" charset="0"/>
                <a:cs typeface="Arial" panose="020B0604020202020204" pitchFamily="34" charset="0"/>
              </a:rPr>
              <a:t>)</a:t>
            </a:r>
          </a:p>
          <a:p>
            <a:pPr marL="531813" indent="-173038"/>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a:latin typeface="Arial" panose="020B0604020202020204" pitchFamily="34" charset="0"/>
                <a:cs typeface="Arial" panose="020B0604020202020204" pitchFamily="34" charset="0"/>
              </a:rPr>
              <a:t>~3C/1000 feet or 9.8C/km</a:t>
            </a:r>
          </a:p>
          <a:p>
            <a:pPr marL="358775" indent="0">
              <a:buNone/>
            </a:pPr>
            <a:endParaRPr lang="en-US" sz="2400" b="1" kern="0" dirty="0" smtClean="0">
              <a:latin typeface="Arial" panose="020B0604020202020204" pitchFamily="34" charset="0"/>
              <a:cs typeface="Arial" panose="020B0604020202020204" pitchFamily="34" charset="0"/>
            </a:endParaRPr>
          </a:p>
          <a:p>
            <a:pPr marL="531813" indent="-173038"/>
            <a:r>
              <a:rPr lang="en-US" sz="2400" b="1" kern="0" dirty="0" smtClean="0">
                <a:latin typeface="Arial" panose="020B0604020202020204" pitchFamily="34" charset="0"/>
                <a:cs typeface="Arial" panose="020B0604020202020204" pitchFamily="34" charset="0"/>
              </a:rPr>
              <a:t>Sinking air compresses and warms </a:t>
            </a:r>
            <a:r>
              <a:rPr lang="en-US" sz="2400" b="1" kern="0" dirty="0" smtClean="0">
                <a:latin typeface="Arial" panose="020B0604020202020204" pitchFamily="34" charset="0"/>
                <a:cs typeface="Arial" panose="020B0604020202020204" pitchFamily="34" charset="0"/>
                <a:sym typeface="Wingdings" panose="05000000000000000000" pitchFamily="2" charset="2"/>
              </a:rPr>
              <a:t> potential temperature </a:t>
            </a:r>
            <a:r>
              <a:rPr lang="el-GR" sz="2400" b="1" kern="0" dirty="0" smtClean="0">
                <a:latin typeface="Arial" panose="020B0604020202020204" pitchFamily="34" charset="0"/>
                <a:cs typeface="Arial" panose="020B0604020202020204" pitchFamily="34" charset="0"/>
                <a:sym typeface="Wingdings" panose="05000000000000000000" pitchFamily="2" charset="2"/>
              </a:rPr>
              <a:t>ϴ</a:t>
            </a:r>
            <a:endParaRPr lang="en-US" sz="2400" b="1" kern="0" dirty="0" smtClean="0">
              <a:latin typeface="Arial" panose="020B0604020202020204" pitchFamily="34" charset="0"/>
              <a:cs typeface="Arial" panose="020B0604020202020204" pitchFamily="34" charset="0"/>
            </a:endParaRPr>
          </a:p>
          <a:p>
            <a:pPr marL="531813" indent="-173038"/>
            <a:endParaRPr lang="en-US" sz="2400" b="1" kern="0" dirty="0" smtClean="0">
              <a:latin typeface="Arial" panose="020B0604020202020204" pitchFamily="34" charset="0"/>
              <a:cs typeface="Arial" panose="020B0604020202020204" pitchFamily="34" charset="0"/>
            </a:endParaRPr>
          </a:p>
          <a:p>
            <a:pPr marL="0" indent="0">
              <a:buFontTx/>
              <a:buNone/>
            </a:pPr>
            <a:endParaRPr lang="en-US" kern="0" dirty="0" smtClean="0"/>
          </a:p>
          <a:p>
            <a:pPr marL="0" indent="0" algn="r">
              <a:buFontTx/>
              <a:buNone/>
            </a:pPr>
            <a:endParaRPr lang="en-US" kern="0" dirty="0"/>
          </a:p>
        </p:txBody>
      </p:sp>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9</a:t>
            </a:fld>
            <a:endParaRPr lang="en-US" altLang="en-US"/>
          </a:p>
        </p:txBody>
      </p:sp>
      <p:sp>
        <p:nvSpPr>
          <p:cNvPr id="3" name="TextBox 2"/>
          <p:cNvSpPr txBox="1"/>
          <p:nvPr/>
        </p:nvSpPr>
        <p:spPr>
          <a:xfrm>
            <a:off x="152400" y="180000"/>
            <a:ext cx="8839200" cy="584775"/>
          </a:xfrm>
          <a:prstGeom prst="rect">
            <a:avLst/>
          </a:prstGeom>
          <a:noFill/>
        </p:spPr>
        <p:txBody>
          <a:bodyPr wrap="square" rtlCol="0">
            <a:spAutoFit/>
          </a:bodyPr>
          <a:lstStyle/>
          <a:p>
            <a:pPr algn="ctr"/>
            <a:r>
              <a:rPr lang="en-CA" sz="3200" b="1" dirty="0" smtClean="0">
                <a:solidFill>
                  <a:srgbClr val="C00000"/>
                </a:solidFill>
                <a:latin typeface="Arial" panose="020B0604020202020204" pitchFamily="34" charset="0"/>
                <a:cs typeface="Arial" panose="020B0604020202020204" pitchFamily="34" charset="0"/>
              </a:rPr>
              <a:t>Dry Adiabatic Lapse Rate</a:t>
            </a:r>
            <a:endParaRPr lang="en-CA" sz="3200" b="1" dirty="0">
              <a:solidFill>
                <a:srgbClr val="C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smtClean="0"/>
              <a:t>WFBS S491 2022</a:t>
            </a:r>
            <a:endParaRPr lang="en-US" altLang="en-US" dirty="0"/>
          </a:p>
        </p:txBody>
      </p:sp>
    </p:spTree>
    <p:extLst>
      <p:ext uri="{BB962C8B-B14F-4D97-AF65-F5344CB8AC3E}">
        <p14:creationId xmlns:p14="http://schemas.microsoft.com/office/powerpoint/2010/main" val="150576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66FF"/>
      </a:hlink>
      <a:folHlink>
        <a:srgbClr val="0070C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h:\system\office97\Blank Presentation.pot</Template>
  <TotalTime>10399</TotalTime>
  <Words>2372</Words>
  <Application>Microsoft Office PowerPoint</Application>
  <PresentationFormat>On-screen Show (4:3)</PresentationFormat>
  <Paragraphs>459</Paragraphs>
  <Slides>32</Slides>
  <Notes>31</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Corbel</vt:lpstr>
      <vt:lpstr>Times New Roman</vt:lpstr>
      <vt:lpstr>Wingdings</vt:lpstr>
      <vt:lpstr>Blank Presentation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Environmental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nnimchuk</dc:creator>
  <cp:lastModifiedBy>Richard Carr</cp:lastModifiedBy>
  <cp:revision>405</cp:revision>
  <dcterms:created xsi:type="dcterms:W3CDTF">2000-01-19T18:41:44Z</dcterms:created>
  <dcterms:modified xsi:type="dcterms:W3CDTF">2021-11-09T04:59:29Z</dcterms:modified>
</cp:coreProperties>
</file>