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wdp" ContentType="image/vnd.ms-photo"/>
  <Default Extension="gif" ContentType="image/gif"/>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Lst>
  <p:notesMasterIdLst>
    <p:notesMasterId r:id="rId67"/>
  </p:notesMasterIdLst>
  <p:handoutMasterIdLst>
    <p:handoutMasterId r:id="rId68"/>
  </p:handoutMasterIdLst>
  <p:sldIdLst>
    <p:sldId id="405" r:id="rId2"/>
    <p:sldId id="408" r:id="rId3"/>
    <p:sldId id="406" r:id="rId4"/>
    <p:sldId id="555" r:id="rId5"/>
    <p:sldId id="411" r:id="rId6"/>
    <p:sldId id="407" r:id="rId7"/>
    <p:sldId id="412" r:id="rId8"/>
    <p:sldId id="413" r:id="rId9"/>
    <p:sldId id="420" r:id="rId10"/>
    <p:sldId id="409" r:id="rId11"/>
    <p:sldId id="419" r:id="rId12"/>
    <p:sldId id="410" r:id="rId13"/>
    <p:sldId id="514" r:id="rId14"/>
    <p:sldId id="516" r:id="rId15"/>
    <p:sldId id="418" r:id="rId16"/>
    <p:sldId id="557" r:id="rId17"/>
    <p:sldId id="416" r:id="rId18"/>
    <p:sldId id="497" r:id="rId19"/>
    <p:sldId id="518" r:id="rId20"/>
    <p:sldId id="512" r:id="rId21"/>
    <p:sldId id="511" r:id="rId22"/>
    <p:sldId id="414" r:id="rId23"/>
    <p:sldId id="520" r:id="rId24"/>
    <p:sldId id="521" r:id="rId25"/>
    <p:sldId id="519" r:id="rId26"/>
    <p:sldId id="522" r:id="rId27"/>
    <p:sldId id="523" r:id="rId28"/>
    <p:sldId id="479" r:id="rId29"/>
    <p:sldId id="484" r:id="rId30"/>
    <p:sldId id="485" r:id="rId31"/>
    <p:sldId id="524" r:id="rId32"/>
    <p:sldId id="528" r:id="rId33"/>
    <p:sldId id="525" r:id="rId34"/>
    <p:sldId id="487" r:id="rId35"/>
    <p:sldId id="486" r:id="rId36"/>
    <p:sldId id="529" r:id="rId37"/>
    <p:sldId id="530" r:id="rId38"/>
    <p:sldId id="552" r:id="rId39"/>
    <p:sldId id="482" r:id="rId40"/>
    <p:sldId id="492" r:id="rId41"/>
    <p:sldId id="533" r:id="rId42"/>
    <p:sldId id="534" r:id="rId43"/>
    <p:sldId id="536" r:id="rId44"/>
    <p:sldId id="493" r:id="rId45"/>
    <p:sldId id="535" r:id="rId46"/>
    <p:sldId id="537" r:id="rId47"/>
    <p:sldId id="538" r:id="rId48"/>
    <p:sldId id="556" r:id="rId49"/>
    <p:sldId id="483" r:id="rId50"/>
    <p:sldId id="539" r:id="rId51"/>
    <p:sldId id="541" r:id="rId52"/>
    <p:sldId id="543" r:id="rId53"/>
    <p:sldId id="540" r:id="rId54"/>
    <p:sldId id="542" r:id="rId55"/>
    <p:sldId id="544" r:id="rId56"/>
    <p:sldId id="507" r:id="rId57"/>
    <p:sldId id="471" r:id="rId58"/>
    <p:sldId id="545" r:id="rId59"/>
    <p:sldId id="547" r:id="rId60"/>
    <p:sldId id="508" r:id="rId61"/>
    <p:sldId id="549" r:id="rId62"/>
    <p:sldId id="550" r:id="rId63"/>
    <p:sldId id="551" r:id="rId64"/>
    <p:sldId id="517" r:id="rId65"/>
    <p:sldId id="554" r:id="rId66"/>
  </p:sldIdLst>
  <p:sldSz cx="9144000" cy="6858000" type="screen4x3"/>
  <p:notesSz cx="6858000" cy="9296400"/>
  <p:defaultTextStyle>
    <a:defPPr>
      <a:defRPr lang="en-US"/>
    </a:defPPr>
    <a:lvl1pPr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5pPr>
    <a:lvl6pPr marL="2286000" algn="l" defTabSz="914400" rtl="0" eaLnBrk="1" latinLnBrk="0" hangingPunct="1">
      <a:defRPr sz="2400" kern="1200">
        <a:solidFill>
          <a:schemeClr val="tx1"/>
        </a:solidFill>
        <a:latin typeface="Times New Roman" panose="02020603050405020304" pitchFamily="18" charset="0"/>
        <a:ea typeface="+mn-ea"/>
        <a:cs typeface="+mn-cs"/>
      </a:defRPr>
    </a:lvl6pPr>
    <a:lvl7pPr marL="2743200" algn="l" defTabSz="914400" rtl="0" eaLnBrk="1" latinLnBrk="0" hangingPunct="1">
      <a:defRPr sz="2400" kern="1200">
        <a:solidFill>
          <a:schemeClr val="tx1"/>
        </a:solidFill>
        <a:latin typeface="Times New Roman" panose="02020603050405020304" pitchFamily="18" charset="0"/>
        <a:ea typeface="+mn-ea"/>
        <a:cs typeface="+mn-cs"/>
      </a:defRPr>
    </a:lvl7pPr>
    <a:lvl8pPr marL="3200400" algn="l" defTabSz="914400" rtl="0" eaLnBrk="1" latinLnBrk="0" hangingPunct="1">
      <a:defRPr sz="2400" kern="1200">
        <a:solidFill>
          <a:schemeClr val="tx1"/>
        </a:solidFill>
        <a:latin typeface="Times New Roman" panose="02020603050405020304" pitchFamily="18" charset="0"/>
        <a:ea typeface="+mn-ea"/>
        <a:cs typeface="+mn-cs"/>
      </a:defRPr>
    </a:lvl8pPr>
    <a:lvl9pPr marL="3657600" algn="l" defTabSz="914400" rtl="0" eaLnBrk="1" latinLnBrk="0" hangingPunct="1">
      <a:defRPr sz="2400" kern="1200">
        <a:solidFill>
          <a:schemeClr val="tx1"/>
        </a:solidFill>
        <a:latin typeface="Times New Roman" panose="02020603050405020304" pitchFamily="18"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000FF"/>
    <a:srgbClr val="FF33CC"/>
    <a:srgbClr val="008000"/>
    <a:srgbClr val="FF6600"/>
    <a:srgbClr val="66FFFF"/>
    <a:srgbClr val="00AFF0"/>
    <a:srgbClr val="33CCFF"/>
    <a:srgbClr val="FF3300"/>
    <a:srgbClr val="FF7C80"/>
    <a:srgbClr val="99FF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43" autoAdjust="0"/>
    <p:restoredTop sz="82603" autoAdjust="0"/>
  </p:normalViewPr>
  <p:slideViewPr>
    <p:cSldViewPr>
      <p:cViewPr varScale="1">
        <p:scale>
          <a:sx n="55" d="100"/>
          <a:sy n="55" d="100"/>
        </p:scale>
        <p:origin x="828" y="3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00" d="100"/>
        <a:sy n="100" d="100"/>
      </p:scale>
      <p:origin x="0" y="-13764"/>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handoutMaster" Target="handoutMasters/handoutMaster1.xml"/><Relationship Id="rId7" Type="http://schemas.openxmlformats.org/officeDocument/2006/relationships/slide" Target="slides/slide6.xml"/><Relationship Id="rId71"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viewProps" Target="view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55.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58.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2098" name="Rectangle 2"/>
          <p:cNvSpPr>
            <a:spLocks noGrp="1" noChangeArrowheads="1"/>
          </p:cNvSpPr>
          <p:nvPr>
            <p:ph type="hdr" sz="quarter"/>
          </p:nvPr>
        </p:nvSpPr>
        <p:spPr bwMode="auto">
          <a:xfrm>
            <a:off x="0" y="0"/>
            <a:ext cx="2971800"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vl1pPr>
          </a:lstStyle>
          <a:p>
            <a:pPr>
              <a:defRPr/>
            </a:pPr>
            <a:endParaRPr lang="en-US" altLang="en-US"/>
          </a:p>
        </p:txBody>
      </p:sp>
      <p:sp>
        <p:nvSpPr>
          <p:cNvPr id="132099" name="Rectangle 3"/>
          <p:cNvSpPr>
            <a:spLocks noGrp="1" noChangeArrowheads="1"/>
          </p:cNvSpPr>
          <p:nvPr>
            <p:ph type="dt" sz="quarter" idx="1"/>
          </p:nvPr>
        </p:nvSpPr>
        <p:spPr bwMode="auto">
          <a:xfrm>
            <a:off x="3886200" y="0"/>
            <a:ext cx="2971800"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vl1pPr>
          </a:lstStyle>
          <a:p>
            <a:pPr>
              <a:defRPr/>
            </a:pPr>
            <a:endParaRPr lang="en-US" altLang="en-US"/>
          </a:p>
        </p:txBody>
      </p:sp>
      <p:sp>
        <p:nvSpPr>
          <p:cNvPr id="132100" name="Rectangle 4"/>
          <p:cNvSpPr>
            <a:spLocks noGrp="1" noChangeArrowheads="1"/>
          </p:cNvSpPr>
          <p:nvPr>
            <p:ph type="ftr" sz="quarter" idx="2"/>
          </p:nvPr>
        </p:nvSpPr>
        <p:spPr bwMode="auto">
          <a:xfrm>
            <a:off x="0" y="8831263"/>
            <a:ext cx="2971800" cy="465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vl1pPr>
          </a:lstStyle>
          <a:p>
            <a:pPr>
              <a:defRPr/>
            </a:pPr>
            <a:endParaRPr lang="en-US" altLang="en-US"/>
          </a:p>
        </p:txBody>
      </p:sp>
      <p:sp>
        <p:nvSpPr>
          <p:cNvPr id="132101" name="Rectangle 5"/>
          <p:cNvSpPr>
            <a:spLocks noGrp="1" noChangeArrowheads="1"/>
          </p:cNvSpPr>
          <p:nvPr>
            <p:ph type="sldNum" sz="quarter" idx="3"/>
          </p:nvPr>
        </p:nvSpPr>
        <p:spPr bwMode="auto">
          <a:xfrm>
            <a:off x="3886200" y="8831263"/>
            <a:ext cx="2971800" cy="465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smtClean="0"/>
            </a:lvl1pPr>
          </a:lstStyle>
          <a:p>
            <a:pPr>
              <a:defRPr/>
            </a:pPr>
            <a:fld id="{9394F533-66B5-4C03-BD98-05BEAAE7DB45}"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7282" name="Rectangle 2"/>
          <p:cNvSpPr>
            <a:spLocks noGrp="1" noChangeArrowheads="1"/>
          </p:cNvSpPr>
          <p:nvPr>
            <p:ph type="hdr" sz="quarter"/>
          </p:nvPr>
        </p:nvSpPr>
        <p:spPr bwMode="auto">
          <a:xfrm>
            <a:off x="0" y="0"/>
            <a:ext cx="2971800"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vl1pPr>
          </a:lstStyle>
          <a:p>
            <a:pPr>
              <a:defRPr/>
            </a:pPr>
            <a:endParaRPr lang="en-US" altLang="en-US"/>
          </a:p>
        </p:txBody>
      </p:sp>
      <p:sp>
        <p:nvSpPr>
          <p:cNvPr id="97283" name="Rectangle 3"/>
          <p:cNvSpPr>
            <a:spLocks noGrp="1" noChangeArrowheads="1"/>
          </p:cNvSpPr>
          <p:nvPr>
            <p:ph type="dt" idx="1"/>
          </p:nvPr>
        </p:nvSpPr>
        <p:spPr bwMode="auto">
          <a:xfrm>
            <a:off x="3886200" y="0"/>
            <a:ext cx="2971800"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vl1pPr>
          </a:lstStyle>
          <a:p>
            <a:pPr>
              <a:defRPr/>
            </a:pPr>
            <a:endParaRPr lang="en-US" altLang="en-US"/>
          </a:p>
        </p:txBody>
      </p:sp>
      <p:sp>
        <p:nvSpPr>
          <p:cNvPr id="2052" name="Rectangle 4"/>
          <p:cNvSpPr>
            <a:spLocks noGrp="1" noRot="1" noChangeAspect="1" noChangeArrowheads="1" noTextEdit="1"/>
          </p:cNvSpPr>
          <p:nvPr>
            <p:ph type="sldImg" idx="2"/>
          </p:nvPr>
        </p:nvSpPr>
        <p:spPr bwMode="auto">
          <a:xfrm>
            <a:off x="1104900" y="696913"/>
            <a:ext cx="4648200" cy="348615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97285" name="Rectangle 5"/>
          <p:cNvSpPr>
            <a:spLocks noGrp="1" noChangeArrowheads="1"/>
          </p:cNvSpPr>
          <p:nvPr>
            <p:ph type="body" sz="quarter" idx="3"/>
          </p:nvPr>
        </p:nvSpPr>
        <p:spPr bwMode="auto">
          <a:xfrm>
            <a:off x="914400" y="4416425"/>
            <a:ext cx="5029200" cy="4183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noProof="0" smtClean="0"/>
              <a:t>Click to edit Master text styles</a:t>
            </a:r>
          </a:p>
          <a:p>
            <a:pPr lvl="1"/>
            <a:r>
              <a:rPr lang="en-US" altLang="en-US" noProof="0" smtClean="0"/>
              <a:t>Second level</a:t>
            </a:r>
          </a:p>
          <a:p>
            <a:pPr lvl="2"/>
            <a:r>
              <a:rPr lang="en-US" altLang="en-US" noProof="0" smtClean="0"/>
              <a:t>Third level</a:t>
            </a:r>
          </a:p>
          <a:p>
            <a:pPr lvl="3"/>
            <a:r>
              <a:rPr lang="en-US" altLang="en-US" noProof="0" smtClean="0"/>
              <a:t>Fourth level</a:t>
            </a:r>
          </a:p>
          <a:p>
            <a:pPr lvl="4"/>
            <a:r>
              <a:rPr lang="en-US" altLang="en-US" noProof="0" smtClean="0"/>
              <a:t>Fifth level</a:t>
            </a:r>
          </a:p>
        </p:txBody>
      </p:sp>
      <p:sp>
        <p:nvSpPr>
          <p:cNvPr id="97286" name="Rectangle 6"/>
          <p:cNvSpPr>
            <a:spLocks noGrp="1" noChangeArrowheads="1"/>
          </p:cNvSpPr>
          <p:nvPr>
            <p:ph type="ftr" sz="quarter" idx="4"/>
          </p:nvPr>
        </p:nvSpPr>
        <p:spPr bwMode="auto">
          <a:xfrm>
            <a:off x="0" y="8831263"/>
            <a:ext cx="2971800" cy="465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vl1pPr>
          </a:lstStyle>
          <a:p>
            <a:pPr>
              <a:defRPr/>
            </a:pPr>
            <a:endParaRPr lang="en-US" altLang="en-US"/>
          </a:p>
        </p:txBody>
      </p:sp>
      <p:sp>
        <p:nvSpPr>
          <p:cNvPr id="97287" name="Rectangle 7"/>
          <p:cNvSpPr>
            <a:spLocks noGrp="1" noChangeArrowheads="1"/>
          </p:cNvSpPr>
          <p:nvPr>
            <p:ph type="sldNum" sz="quarter" idx="5"/>
          </p:nvPr>
        </p:nvSpPr>
        <p:spPr bwMode="auto">
          <a:xfrm>
            <a:off x="3886200" y="8831263"/>
            <a:ext cx="2971800" cy="465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smtClean="0"/>
            </a:lvl1pPr>
          </a:lstStyle>
          <a:p>
            <a:pPr>
              <a:defRPr/>
            </a:pPr>
            <a:fld id="{BA347AB9-AA3B-44AE-9519-6A6F100F8B76}"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Discuss density of</a:t>
            </a:r>
            <a:r>
              <a:rPr lang="en-CA" baseline="0" dirty="0" smtClean="0"/>
              <a:t> ECCC and P/T stations nationally, and take a look at density in AB, BC, NB, NS, and contrast with other areas.</a:t>
            </a:r>
          </a:p>
          <a:p>
            <a:r>
              <a:rPr lang="en-CA" baseline="0" dirty="0" smtClean="0"/>
              <a:t>NT is only showing ECCC stations on this map.</a:t>
            </a:r>
          </a:p>
          <a:p>
            <a:r>
              <a:rPr lang="en-CA" baseline="0" dirty="0" smtClean="0"/>
              <a:t>Mention we have seen recent fires in areas without much of a fire history (Hudson Bay lowlands, NW BC, Vancouver Island, tundra).</a:t>
            </a:r>
          </a:p>
          <a:p>
            <a:r>
              <a:rPr lang="en-CA" baseline="0" dirty="0" smtClean="0"/>
              <a:t>USA “lower 48” stations are a subset of NWS locations. RAWS are not in the CWFIS yet.</a:t>
            </a:r>
          </a:p>
          <a:p>
            <a:r>
              <a:rPr lang="en-CA" dirty="0" smtClean="0"/>
              <a:t>.</a:t>
            </a:r>
            <a:endParaRPr lang="en-CA" dirty="0"/>
          </a:p>
        </p:txBody>
      </p:sp>
      <p:sp>
        <p:nvSpPr>
          <p:cNvPr id="4" name="Slide Number Placeholder 3"/>
          <p:cNvSpPr>
            <a:spLocks noGrp="1"/>
          </p:cNvSpPr>
          <p:nvPr>
            <p:ph type="sldNum" sz="quarter" idx="10"/>
          </p:nvPr>
        </p:nvSpPr>
        <p:spPr/>
        <p:txBody>
          <a:bodyPr/>
          <a:lstStyle/>
          <a:p>
            <a:pPr>
              <a:defRPr/>
            </a:pPr>
            <a:fld id="{BA347AB9-AA3B-44AE-9519-6A6F100F8B76}" type="slidenum">
              <a:rPr lang="en-US" altLang="en-US" smtClean="0"/>
              <a:pPr>
                <a:defRPr/>
              </a:pPr>
              <a:t>6</a:t>
            </a:fld>
            <a:endParaRPr lang="en-US" altLang="en-US"/>
          </a:p>
        </p:txBody>
      </p:sp>
    </p:spTree>
    <p:extLst>
      <p:ext uri="{BB962C8B-B14F-4D97-AF65-F5344CB8AC3E}">
        <p14:creationId xmlns:p14="http://schemas.microsoft.com/office/powerpoint/2010/main" val="27993821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CA" dirty="0" smtClean="0"/>
              <a:t>New slide – Richard Carr,</a:t>
            </a:r>
            <a:r>
              <a:rPr lang="en-CA" baseline="0" dirty="0" smtClean="0"/>
              <a:t> November 14, 2019. Modified September 2, 2021.</a:t>
            </a:r>
            <a:endParaRPr lang="en-CA" dirty="0" smtClean="0"/>
          </a:p>
          <a:p>
            <a:endParaRPr lang="en-CA" dirty="0"/>
          </a:p>
        </p:txBody>
      </p:sp>
      <p:sp>
        <p:nvSpPr>
          <p:cNvPr id="4" name="Slide Number Placeholder 3"/>
          <p:cNvSpPr>
            <a:spLocks noGrp="1"/>
          </p:cNvSpPr>
          <p:nvPr>
            <p:ph type="sldNum" sz="quarter" idx="10"/>
          </p:nvPr>
        </p:nvSpPr>
        <p:spPr/>
        <p:txBody>
          <a:bodyPr/>
          <a:lstStyle/>
          <a:p>
            <a:pPr>
              <a:defRPr/>
            </a:pPr>
            <a:fld id="{BA347AB9-AA3B-44AE-9519-6A6F100F8B76}" type="slidenum">
              <a:rPr lang="en-US" altLang="en-US" smtClean="0"/>
              <a:pPr>
                <a:defRPr/>
              </a:pPr>
              <a:t>22</a:t>
            </a:fld>
            <a:endParaRPr lang="en-US" altLang="en-US"/>
          </a:p>
        </p:txBody>
      </p:sp>
    </p:spTree>
    <p:extLst>
      <p:ext uri="{BB962C8B-B14F-4D97-AF65-F5344CB8AC3E}">
        <p14:creationId xmlns:p14="http://schemas.microsoft.com/office/powerpoint/2010/main" val="355098431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CA" dirty="0" smtClean="0"/>
              <a:t>Richard Carr, October 4, 2021: Removed GDPS 25km and 66km and replaced with 15km</a:t>
            </a:r>
            <a:r>
              <a:rPr lang="en-CA" baseline="0" dirty="0" smtClean="0"/>
              <a:t>.</a:t>
            </a:r>
            <a:r>
              <a:rPr lang="en-CA" dirty="0" smtClean="0"/>
              <a:t> Modified table for better</a:t>
            </a:r>
            <a:r>
              <a:rPr lang="en-CA" baseline="0" dirty="0" smtClean="0"/>
              <a:t> fit.</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CA" dirty="0" smtClean="0"/>
              <a:t>Richard Carr, November 2019:</a:t>
            </a:r>
            <a:r>
              <a:rPr lang="en-CA" baseline="0" dirty="0" smtClean="0"/>
              <a:t> New material</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CA" baseline="0" dirty="0" smtClean="0"/>
              <a:t>As of 2021, ECCC has been experimenting with a variable-domain 250m model for wind. Testing in west central Alberta.</a:t>
            </a:r>
            <a:endParaRPr lang="en-CA" dirty="0" smtClean="0"/>
          </a:p>
          <a:p>
            <a:endParaRPr lang="en-CA" dirty="0"/>
          </a:p>
        </p:txBody>
      </p:sp>
      <p:sp>
        <p:nvSpPr>
          <p:cNvPr id="4" name="Slide Number Placeholder 3"/>
          <p:cNvSpPr>
            <a:spLocks noGrp="1"/>
          </p:cNvSpPr>
          <p:nvPr>
            <p:ph type="sldNum" sz="quarter" idx="10"/>
          </p:nvPr>
        </p:nvSpPr>
        <p:spPr/>
        <p:txBody>
          <a:bodyPr/>
          <a:lstStyle/>
          <a:p>
            <a:pPr>
              <a:defRPr/>
            </a:pPr>
            <a:fld id="{BA347AB9-AA3B-44AE-9519-6A6F100F8B76}" type="slidenum">
              <a:rPr lang="en-US" altLang="en-US" smtClean="0"/>
              <a:pPr>
                <a:defRPr/>
              </a:pPr>
              <a:t>29</a:t>
            </a:fld>
            <a:endParaRPr lang="en-US" altLang="en-US"/>
          </a:p>
        </p:txBody>
      </p:sp>
    </p:spTree>
    <p:extLst>
      <p:ext uri="{BB962C8B-B14F-4D97-AF65-F5344CB8AC3E}">
        <p14:creationId xmlns:p14="http://schemas.microsoft.com/office/powerpoint/2010/main" val="182432469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Richard Carr, November</a:t>
            </a:r>
            <a:r>
              <a:rPr lang="en-CA" baseline="0" dirty="0" smtClean="0"/>
              <a:t> 2, 2021: Combined separate text, 500 </a:t>
            </a:r>
            <a:r>
              <a:rPr lang="en-CA" baseline="0" dirty="0" err="1" smtClean="0"/>
              <a:t>hPa</a:t>
            </a:r>
            <a:r>
              <a:rPr lang="en-CA" baseline="0" dirty="0" smtClean="0"/>
              <a:t>, and Surface map slides into one.</a:t>
            </a:r>
          </a:p>
          <a:p>
            <a:r>
              <a:rPr lang="en-CA" baseline="0" dirty="0" smtClean="0"/>
              <a:t>This depicts the ECCC 4-panel display.</a:t>
            </a:r>
            <a:endParaRPr lang="en-CA" dirty="0"/>
          </a:p>
        </p:txBody>
      </p:sp>
      <p:sp>
        <p:nvSpPr>
          <p:cNvPr id="4" name="Slide Number Placeholder 3"/>
          <p:cNvSpPr>
            <a:spLocks noGrp="1"/>
          </p:cNvSpPr>
          <p:nvPr>
            <p:ph type="sldNum" sz="quarter" idx="10"/>
          </p:nvPr>
        </p:nvSpPr>
        <p:spPr/>
        <p:txBody>
          <a:bodyPr/>
          <a:lstStyle/>
          <a:p>
            <a:pPr>
              <a:defRPr/>
            </a:pPr>
            <a:fld id="{BA347AB9-AA3B-44AE-9519-6A6F100F8B76}" type="slidenum">
              <a:rPr lang="en-US" altLang="en-US" smtClean="0"/>
              <a:pPr>
                <a:defRPr/>
              </a:pPr>
              <a:t>30</a:t>
            </a:fld>
            <a:endParaRPr lang="en-US" altLang="en-US"/>
          </a:p>
        </p:txBody>
      </p:sp>
    </p:spTree>
    <p:extLst>
      <p:ext uri="{BB962C8B-B14F-4D97-AF65-F5344CB8AC3E}">
        <p14:creationId xmlns:p14="http://schemas.microsoft.com/office/powerpoint/2010/main" val="312101449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CA" dirty="0" smtClean="0"/>
              <a:t>Richard</a:t>
            </a:r>
            <a:r>
              <a:rPr lang="en-CA" baseline="0" dirty="0" smtClean="0"/>
              <a:t> Carr:	September 2021: Resized to fit 2021-22 template. Recolored for better visualization. Repositioned 144-240 	   best fit line for better correlation. </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CA" baseline="0" dirty="0" smtClean="0"/>
              <a:t>	January 2020: Combined this and subsequent slide, which had the shaded boxes, into one.</a:t>
            </a:r>
            <a:endParaRPr lang="en-CA" dirty="0" smtClean="0"/>
          </a:p>
          <a:p>
            <a:endParaRPr lang="en-CA" dirty="0"/>
          </a:p>
        </p:txBody>
      </p:sp>
      <p:sp>
        <p:nvSpPr>
          <p:cNvPr id="4" name="Slide Number Placeholder 3"/>
          <p:cNvSpPr>
            <a:spLocks noGrp="1"/>
          </p:cNvSpPr>
          <p:nvPr>
            <p:ph type="sldNum" sz="quarter" idx="10"/>
          </p:nvPr>
        </p:nvSpPr>
        <p:spPr/>
        <p:txBody>
          <a:bodyPr/>
          <a:lstStyle/>
          <a:p>
            <a:pPr>
              <a:defRPr/>
            </a:pPr>
            <a:fld id="{BA347AB9-AA3B-44AE-9519-6A6F100F8B76}" type="slidenum">
              <a:rPr lang="en-US" altLang="en-US" smtClean="0"/>
              <a:pPr>
                <a:defRPr/>
              </a:pPr>
              <a:t>33</a:t>
            </a:fld>
            <a:endParaRPr lang="en-US" altLang="en-US"/>
          </a:p>
        </p:txBody>
      </p:sp>
    </p:spTree>
    <p:extLst>
      <p:ext uri="{BB962C8B-B14F-4D97-AF65-F5344CB8AC3E}">
        <p14:creationId xmlns:p14="http://schemas.microsoft.com/office/powerpoint/2010/main" val="247842532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Richard Carr, November</a:t>
            </a:r>
            <a:r>
              <a:rPr lang="en-CA" baseline="0" dirty="0" smtClean="0"/>
              <a:t> 2, 2021: Combined separate text and spaghetti plot slides into one.</a:t>
            </a:r>
          </a:p>
          <a:p>
            <a:r>
              <a:rPr lang="en-CA" dirty="0" smtClean="0"/>
              <a:t>These</a:t>
            </a:r>
            <a:r>
              <a:rPr lang="en-CA" baseline="0" dirty="0" smtClean="0"/>
              <a:t> are 84 and 240-hour forecasts. Note the spread between ensemble elements generally increases with forecast time. In this run in eastern Canada, the elements were actually farther apart at about 168 hours. The 558 dam level is selected since these images were captured in December; in the summer the 570 level is more appropriate.</a:t>
            </a:r>
            <a:endParaRPr lang="en-CA" dirty="0"/>
          </a:p>
        </p:txBody>
      </p:sp>
      <p:sp>
        <p:nvSpPr>
          <p:cNvPr id="4" name="Slide Number Placeholder 3"/>
          <p:cNvSpPr>
            <a:spLocks noGrp="1"/>
          </p:cNvSpPr>
          <p:nvPr>
            <p:ph type="sldNum" sz="quarter" idx="10"/>
          </p:nvPr>
        </p:nvSpPr>
        <p:spPr/>
        <p:txBody>
          <a:bodyPr/>
          <a:lstStyle/>
          <a:p>
            <a:pPr>
              <a:defRPr/>
            </a:pPr>
            <a:fld id="{BA347AB9-AA3B-44AE-9519-6A6F100F8B76}" type="slidenum">
              <a:rPr lang="en-US" altLang="en-US" smtClean="0"/>
              <a:pPr>
                <a:defRPr/>
              </a:pPr>
              <a:t>34</a:t>
            </a:fld>
            <a:endParaRPr lang="en-US" altLang="en-US"/>
          </a:p>
        </p:txBody>
      </p:sp>
    </p:spTree>
    <p:extLst>
      <p:ext uri="{BB962C8B-B14F-4D97-AF65-F5344CB8AC3E}">
        <p14:creationId xmlns:p14="http://schemas.microsoft.com/office/powerpoint/2010/main" val="267931842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Richard Carr, September 15, 2021: Revised</a:t>
            </a:r>
            <a:r>
              <a:rPr lang="en-CA" baseline="0" dirty="0" smtClean="0"/>
              <a:t> with temperature and precipitation forecast maps current for development time.</a:t>
            </a:r>
            <a:endParaRPr lang="en-CA" dirty="0"/>
          </a:p>
        </p:txBody>
      </p:sp>
      <p:sp>
        <p:nvSpPr>
          <p:cNvPr id="4" name="Slide Number Placeholder 3"/>
          <p:cNvSpPr>
            <a:spLocks noGrp="1"/>
          </p:cNvSpPr>
          <p:nvPr>
            <p:ph type="sldNum" sz="quarter" idx="10"/>
          </p:nvPr>
        </p:nvSpPr>
        <p:spPr/>
        <p:txBody>
          <a:bodyPr/>
          <a:lstStyle/>
          <a:p>
            <a:pPr>
              <a:defRPr/>
            </a:pPr>
            <a:fld id="{BA347AB9-AA3B-44AE-9519-6A6F100F8B76}" type="slidenum">
              <a:rPr lang="en-US" altLang="en-US" smtClean="0"/>
              <a:pPr>
                <a:defRPr/>
              </a:pPr>
              <a:t>36</a:t>
            </a:fld>
            <a:endParaRPr lang="en-US" altLang="en-US"/>
          </a:p>
        </p:txBody>
      </p:sp>
    </p:spTree>
    <p:extLst>
      <p:ext uri="{BB962C8B-B14F-4D97-AF65-F5344CB8AC3E}">
        <p14:creationId xmlns:p14="http://schemas.microsoft.com/office/powerpoint/2010/main" val="75560779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Richard Carr, September 15, 2021:  Used imagery current for development season</a:t>
            </a:r>
            <a:r>
              <a:rPr lang="en-CA" baseline="0" dirty="0" smtClean="0"/>
              <a:t> and added </a:t>
            </a:r>
            <a:r>
              <a:rPr lang="en-CA" baseline="0" dirty="0" err="1" smtClean="0"/>
              <a:t>NRCan</a:t>
            </a:r>
            <a:r>
              <a:rPr lang="en-CA" baseline="0" dirty="0" smtClean="0"/>
              <a:t> seasonal forecast.</a:t>
            </a:r>
            <a:endParaRPr lang="en-CA" dirty="0"/>
          </a:p>
        </p:txBody>
      </p:sp>
      <p:sp>
        <p:nvSpPr>
          <p:cNvPr id="4" name="Slide Number Placeholder 3"/>
          <p:cNvSpPr>
            <a:spLocks noGrp="1"/>
          </p:cNvSpPr>
          <p:nvPr>
            <p:ph type="sldNum" sz="quarter" idx="10"/>
          </p:nvPr>
        </p:nvSpPr>
        <p:spPr/>
        <p:txBody>
          <a:bodyPr/>
          <a:lstStyle/>
          <a:p>
            <a:pPr>
              <a:defRPr/>
            </a:pPr>
            <a:fld id="{BA347AB9-AA3B-44AE-9519-6A6F100F8B76}" type="slidenum">
              <a:rPr lang="en-US" altLang="en-US" smtClean="0"/>
              <a:pPr>
                <a:defRPr/>
              </a:pPr>
              <a:t>37</a:t>
            </a:fld>
            <a:endParaRPr lang="en-US" altLang="en-US"/>
          </a:p>
        </p:txBody>
      </p:sp>
    </p:spTree>
    <p:extLst>
      <p:ext uri="{BB962C8B-B14F-4D97-AF65-F5344CB8AC3E}">
        <p14:creationId xmlns:p14="http://schemas.microsoft.com/office/powerpoint/2010/main" val="175925875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CA" dirty="0" smtClean="0"/>
              <a:t>Richard Carr, September, 2, 2021: Added photo from another slide and modified text. </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CA" dirty="0" smtClean="0"/>
              <a:t>Richard Carr, November 2019.</a:t>
            </a:r>
            <a:r>
              <a:rPr lang="en-CA" baseline="0" dirty="0" smtClean="0"/>
              <a:t> Added “agreement=confidence” bullet.</a:t>
            </a:r>
            <a:endParaRPr lang="en-CA" dirty="0" smtClean="0"/>
          </a:p>
          <a:p>
            <a:endParaRPr lang="en-CA" dirty="0"/>
          </a:p>
        </p:txBody>
      </p:sp>
      <p:sp>
        <p:nvSpPr>
          <p:cNvPr id="4" name="Slide Number Placeholder 3"/>
          <p:cNvSpPr>
            <a:spLocks noGrp="1"/>
          </p:cNvSpPr>
          <p:nvPr>
            <p:ph type="sldNum" sz="quarter" idx="10"/>
          </p:nvPr>
        </p:nvSpPr>
        <p:spPr/>
        <p:txBody>
          <a:bodyPr/>
          <a:lstStyle/>
          <a:p>
            <a:pPr>
              <a:defRPr/>
            </a:pPr>
            <a:fld id="{BA347AB9-AA3B-44AE-9519-6A6F100F8B76}" type="slidenum">
              <a:rPr lang="en-US" altLang="en-US" smtClean="0"/>
              <a:pPr>
                <a:defRPr/>
              </a:pPr>
              <a:t>40</a:t>
            </a:fld>
            <a:endParaRPr lang="en-US" altLang="en-US"/>
          </a:p>
        </p:txBody>
      </p:sp>
    </p:spTree>
    <p:extLst>
      <p:ext uri="{BB962C8B-B14F-4D97-AF65-F5344CB8AC3E}">
        <p14:creationId xmlns:p14="http://schemas.microsoft.com/office/powerpoint/2010/main" val="284561475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CA" dirty="0" smtClean="0"/>
              <a:t>Richard Carr, September, 2, 2021: Added photo from another slide and modified text. </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CA" dirty="0" smtClean="0"/>
              <a:t>Richard Carr, November 2019.</a:t>
            </a:r>
            <a:r>
              <a:rPr lang="en-CA" baseline="0" dirty="0" smtClean="0"/>
              <a:t> Added “agreement=confidence” bullet.</a:t>
            </a:r>
            <a:endParaRPr lang="en-CA" dirty="0" smtClean="0"/>
          </a:p>
          <a:p>
            <a:endParaRPr lang="en-CA" dirty="0"/>
          </a:p>
        </p:txBody>
      </p:sp>
      <p:sp>
        <p:nvSpPr>
          <p:cNvPr id="4" name="Slide Number Placeholder 3"/>
          <p:cNvSpPr>
            <a:spLocks noGrp="1"/>
          </p:cNvSpPr>
          <p:nvPr>
            <p:ph type="sldNum" sz="quarter" idx="10"/>
          </p:nvPr>
        </p:nvSpPr>
        <p:spPr/>
        <p:txBody>
          <a:bodyPr/>
          <a:lstStyle/>
          <a:p>
            <a:pPr>
              <a:defRPr/>
            </a:pPr>
            <a:fld id="{BA347AB9-AA3B-44AE-9519-6A6F100F8B76}" type="slidenum">
              <a:rPr lang="en-US" altLang="en-US" smtClean="0"/>
              <a:pPr>
                <a:defRPr/>
              </a:pPr>
              <a:t>41</a:t>
            </a:fld>
            <a:endParaRPr lang="en-US" altLang="en-US"/>
          </a:p>
        </p:txBody>
      </p:sp>
    </p:spTree>
    <p:extLst>
      <p:ext uri="{BB962C8B-B14F-4D97-AF65-F5344CB8AC3E}">
        <p14:creationId xmlns:p14="http://schemas.microsoft.com/office/powerpoint/2010/main" val="427670834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CA" dirty="0" smtClean="0"/>
              <a:t>Richard Carr, September, 2, 2021: Added photo from another slide and modified text. </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CA" dirty="0" smtClean="0"/>
              <a:t>Richard Carr, November 2019.</a:t>
            </a:r>
            <a:r>
              <a:rPr lang="en-CA" baseline="0" dirty="0" smtClean="0"/>
              <a:t> Added “agreement=confidence” bullet.</a:t>
            </a:r>
            <a:endParaRPr lang="en-CA" dirty="0" smtClean="0"/>
          </a:p>
          <a:p>
            <a:endParaRPr lang="en-CA" dirty="0"/>
          </a:p>
        </p:txBody>
      </p:sp>
      <p:sp>
        <p:nvSpPr>
          <p:cNvPr id="4" name="Slide Number Placeholder 3"/>
          <p:cNvSpPr>
            <a:spLocks noGrp="1"/>
          </p:cNvSpPr>
          <p:nvPr>
            <p:ph type="sldNum" sz="quarter" idx="10"/>
          </p:nvPr>
        </p:nvSpPr>
        <p:spPr/>
        <p:txBody>
          <a:bodyPr/>
          <a:lstStyle/>
          <a:p>
            <a:pPr>
              <a:defRPr/>
            </a:pPr>
            <a:fld id="{BA347AB9-AA3B-44AE-9519-6A6F100F8B76}" type="slidenum">
              <a:rPr lang="en-US" altLang="en-US" smtClean="0"/>
              <a:pPr>
                <a:defRPr/>
              </a:pPr>
              <a:t>42</a:t>
            </a:fld>
            <a:endParaRPr lang="en-US" altLang="en-US"/>
          </a:p>
        </p:txBody>
      </p:sp>
    </p:spTree>
    <p:extLst>
      <p:ext uri="{BB962C8B-B14F-4D97-AF65-F5344CB8AC3E}">
        <p14:creationId xmlns:p14="http://schemas.microsoft.com/office/powerpoint/2010/main" val="42731662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CA" dirty="0" smtClean="0"/>
              <a:t>New slide – Richard Carr,</a:t>
            </a:r>
            <a:r>
              <a:rPr lang="en-CA" baseline="0" dirty="0" smtClean="0"/>
              <a:t> November 13, 2019</a:t>
            </a:r>
            <a:endParaRPr lang="en-CA" dirty="0" smtClean="0"/>
          </a:p>
          <a:p>
            <a:endParaRPr lang="en-CA" dirty="0"/>
          </a:p>
        </p:txBody>
      </p:sp>
      <p:sp>
        <p:nvSpPr>
          <p:cNvPr id="4" name="Slide Number Placeholder 3"/>
          <p:cNvSpPr>
            <a:spLocks noGrp="1"/>
          </p:cNvSpPr>
          <p:nvPr>
            <p:ph type="sldNum" sz="quarter" idx="10"/>
          </p:nvPr>
        </p:nvSpPr>
        <p:spPr/>
        <p:txBody>
          <a:bodyPr/>
          <a:lstStyle/>
          <a:p>
            <a:pPr>
              <a:defRPr/>
            </a:pPr>
            <a:fld id="{BA347AB9-AA3B-44AE-9519-6A6F100F8B76}" type="slidenum">
              <a:rPr lang="en-US" altLang="en-US" smtClean="0"/>
              <a:pPr>
                <a:defRPr/>
              </a:pPr>
              <a:t>8</a:t>
            </a:fld>
            <a:endParaRPr lang="en-US" altLang="en-US"/>
          </a:p>
        </p:txBody>
      </p:sp>
    </p:spTree>
    <p:extLst>
      <p:ext uri="{BB962C8B-B14F-4D97-AF65-F5344CB8AC3E}">
        <p14:creationId xmlns:p14="http://schemas.microsoft.com/office/powerpoint/2010/main" val="184315322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CA" dirty="0" smtClean="0"/>
              <a:t>Richard Carr, January 2020:  Combined consensus and variability slides into one and improved formatting.</a:t>
            </a:r>
          </a:p>
          <a:p>
            <a:endParaRPr lang="en-CA" dirty="0"/>
          </a:p>
        </p:txBody>
      </p:sp>
      <p:sp>
        <p:nvSpPr>
          <p:cNvPr id="4" name="Slide Number Placeholder 3"/>
          <p:cNvSpPr>
            <a:spLocks noGrp="1"/>
          </p:cNvSpPr>
          <p:nvPr>
            <p:ph type="sldNum" sz="quarter" idx="10"/>
          </p:nvPr>
        </p:nvSpPr>
        <p:spPr/>
        <p:txBody>
          <a:bodyPr/>
          <a:lstStyle/>
          <a:p>
            <a:pPr>
              <a:defRPr/>
            </a:pPr>
            <a:fld id="{BA347AB9-AA3B-44AE-9519-6A6F100F8B76}" type="slidenum">
              <a:rPr lang="en-US" altLang="en-US" smtClean="0"/>
              <a:pPr>
                <a:defRPr/>
              </a:pPr>
              <a:t>43</a:t>
            </a:fld>
            <a:endParaRPr lang="en-US" altLang="en-US"/>
          </a:p>
        </p:txBody>
      </p:sp>
    </p:spTree>
    <p:extLst>
      <p:ext uri="{BB962C8B-B14F-4D97-AF65-F5344CB8AC3E}">
        <p14:creationId xmlns:p14="http://schemas.microsoft.com/office/powerpoint/2010/main" val="142162655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CA" dirty="0" smtClean="0"/>
              <a:t>Richard Carr, September, 2, 2021: Modified</a:t>
            </a:r>
            <a:r>
              <a:rPr lang="en-CA" baseline="0" dirty="0" smtClean="0"/>
              <a:t> text. The “quotes” are from previous WFBS offerings, which I feel </a:t>
            </a:r>
            <a:r>
              <a:rPr lang="en-CA" baseline="0" dirty="0" err="1" smtClean="0"/>
              <a:t>wre</a:t>
            </a:r>
            <a:r>
              <a:rPr lang="en-CA" baseline="0" dirty="0" smtClean="0"/>
              <a:t> biased against ensembles.. I am hoping to provide a different perspective on ensemble precipitation predictions.</a:t>
            </a:r>
            <a:endParaRPr lang="en-CA" dirty="0" smtClean="0"/>
          </a:p>
          <a:p>
            <a:endParaRPr lang="en-CA" dirty="0"/>
          </a:p>
        </p:txBody>
      </p:sp>
      <p:sp>
        <p:nvSpPr>
          <p:cNvPr id="4" name="Slide Number Placeholder 3"/>
          <p:cNvSpPr>
            <a:spLocks noGrp="1"/>
          </p:cNvSpPr>
          <p:nvPr>
            <p:ph type="sldNum" sz="quarter" idx="10"/>
          </p:nvPr>
        </p:nvSpPr>
        <p:spPr/>
        <p:txBody>
          <a:bodyPr/>
          <a:lstStyle/>
          <a:p>
            <a:pPr>
              <a:defRPr/>
            </a:pPr>
            <a:fld id="{BA347AB9-AA3B-44AE-9519-6A6F100F8B76}" type="slidenum">
              <a:rPr lang="en-US" altLang="en-US" smtClean="0"/>
              <a:pPr>
                <a:defRPr/>
              </a:pPr>
              <a:t>44</a:t>
            </a:fld>
            <a:endParaRPr lang="en-US" altLang="en-US"/>
          </a:p>
        </p:txBody>
      </p:sp>
    </p:spTree>
    <p:extLst>
      <p:ext uri="{BB962C8B-B14F-4D97-AF65-F5344CB8AC3E}">
        <p14:creationId xmlns:p14="http://schemas.microsoft.com/office/powerpoint/2010/main" val="191572518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Richard</a:t>
            </a:r>
            <a:r>
              <a:rPr lang="en-CA" baseline="0" dirty="0" smtClean="0"/>
              <a:t> Carr: November 3, 2021. </a:t>
            </a:r>
            <a:r>
              <a:rPr lang="en-CA" dirty="0" smtClean="0"/>
              <a:t>Blue dots are observed conditions. Forecast for early October 2021.</a:t>
            </a:r>
          </a:p>
          <a:p>
            <a:r>
              <a:rPr lang="en-CA" dirty="0" smtClean="0"/>
              <a:t>What may cause less temperature variation in latter part of forecast [</a:t>
            </a:r>
            <a:r>
              <a:rPr lang="en-CA" smtClean="0"/>
              <a:t>cloud?].</a:t>
            </a:r>
            <a:endParaRPr lang="en-CA" dirty="0" smtClean="0"/>
          </a:p>
        </p:txBody>
      </p:sp>
      <p:sp>
        <p:nvSpPr>
          <p:cNvPr id="4" name="Slide Number Placeholder 3"/>
          <p:cNvSpPr>
            <a:spLocks noGrp="1"/>
          </p:cNvSpPr>
          <p:nvPr>
            <p:ph type="sldNum" sz="quarter" idx="10"/>
          </p:nvPr>
        </p:nvSpPr>
        <p:spPr/>
        <p:txBody>
          <a:bodyPr/>
          <a:lstStyle/>
          <a:p>
            <a:pPr>
              <a:defRPr/>
            </a:pPr>
            <a:fld id="{BA347AB9-AA3B-44AE-9519-6A6F100F8B76}" type="slidenum">
              <a:rPr lang="en-US" altLang="en-US" smtClean="0"/>
              <a:pPr>
                <a:defRPr/>
              </a:pPr>
              <a:t>45</a:t>
            </a:fld>
            <a:endParaRPr lang="en-US" altLang="en-US"/>
          </a:p>
        </p:txBody>
      </p:sp>
    </p:spTree>
    <p:extLst>
      <p:ext uri="{BB962C8B-B14F-4D97-AF65-F5344CB8AC3E}">
        <p14:creationId xmlns:p14="http://schemas.microsoft.com/office/powerpoint/2010/main" val="84571603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CA" dirty="0" smtClean="0"/>
              <a:t>Richard Carr, January 2020. Combined precipitation and RH plots into one slide.</a:t>
            </a:r>
          </a:p>
          <a:p>
            <a:endParaRPr lang="en-CA" dirty="0"/>
          </a:p>
        </p:txBody>
      </p:sp>
      <p:sp>
        <p:nvSpPr>
          <p:cNvPr id="4" name="Slide Number Placeholder 3"/>
          <p:cNvSpPr>
            <a:spLocks noGrp="1"/>
          </p:cNvSpPr>
          <p:nvPr>
            <p:ph type="sldNum" sz="quarter" idx="10"/>
          </p:nvPr>
        </p:nvSpPr>
        <p:spPr/>
        <p:txBody>
          <a:bodyPr/>
          <a:lstStyle/>
          <a:p>
            <a:pPr>
              <a:defRPr/>
            </a:pPr>
            <a:fld id="{BA347AB9-AA3B-44AE-9519-6A6F100F8B76}" type="slidenum">
              <a:rPr lang="en-US" altLang="en-US" smtClean="0"/>
              <a:pPr>
                <a:defRPr/>
              </a:pPr>
              <a:t>46</a:t>
            </a:fld>
            <a:endParaRPr lang="en-US" altLang="en-US"/>
          </a:p>
        </p:txBody>
      </p:sp>
    </p:spTree>
    <p:extLst>
      <p:ext uri="{BB962C8B-B14F-4D97-AF65-F5344CB8AC3E}">
        <p14:creationId xmlns:p14="http://schemas.microsoft.com/office/powerpoint/2010/main" val="416092505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CA" dirty="0" smtClean="0"/>
              <a:t>Richard Carr, September 2021: Replaced the early spring plot with two current late</a:t>
            </a:r>
            <a:r>
              <a:rPr lang="en-CA" baseline="0" dirty="0" smtClean="0"/>
              <a:t> summer plots.</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CA" baseline="0" dirty="0" smtClean="0"/>
              <a:t>                           </a:t>
            </a:r>
            <a:r>
              <a:rPr lang="en-CA" dirty="0" smtClean="0"/>
              <a:t>January 2020:</a:t>
            </a:r>
            <a:r>
              <a:rPr lang="en-CA" baseline="0" dirty="0" smtClean="0"/>
              <a:t> We should try to replace this (early spring plots) with a summer scenario.</a:t>
            </a:r>
            <a:endParaRPr lang="en-CA" dirty="0" smtClean="0"/>
          </a:p>
          <a:p>
            <a:pPr marL="0" marR="0" lvl="0" indent="0" algn="l" defTabSz="914400" rtl="0" eaLnBrk="0" fontAlgn="base" latinLnBrk="0" hangingPunct="0">
              <a:lnSpc>
                <a:spcPct val="100000"/>
              </a:lnSpc>
              <a:spcBef>
                <a:spcPct val="30000"/>
              </a:spcBef>
              <a:spcAft>
                <a:spcPct val="0"/>
              </a:spcAft>
              <a:buClrTx/>
              <a:buSzTx/>
              <a:buFontTx/>
              <a:buNone/>
              <a:tabLst/>
              <a:defRPr/>
            </a:pPr>
            <a:endParaRPr lang="en-CA" dirty="0" smtClean="0"/>
          </a:p>
          <a:p>
            <a:endParaRPr lang="en-CA" dirty="0"/>
          </a:p>
        </p:txBody>
      </p:sp>
      <p:sp>
        <p:nvSpPr>
          <p:cNvPr id="4" name="Slide Number Placeholder 3"/>
          <p:cNvSpPr>
            <a:spLocks noGrp="1"/>
          </p:cNvSpPr>
          <p:nvPr>
            <p:ph type="sldNum" sz="quarter" idx="10"/>
          </p:nvPr>
        </p:nvSpPr>
        <p:spPr/>
        <p:txBody>
          <a:bodyPr/>
          <a:lstStyle/>
          <a:p>
            <a:pPr>
              <a:defRPr/>
            </a:pPr>
            <a:fld id="{BA347AB9-AA3B-44AE-9519-6A6F100F8B76}" type="slidenum">
              <a:rPr lang="en-US" altLang="en-US" smtClean="0"/>
              <a:pPr>
                <a:defRPr/>
              </a:pPr>
              <a:t>47</a:t>
            </a:fld>
            <a:endParaRPr lang="en-US" altLang="en-US"/>
          </a:p>
        </p:txBody>
      </p:sp>
    </p:spTree>
    <p:extLst>
      <p:ext uri="{BB962C8B-B14F-4D97-AF65-F5344CB8AC3E}">
        <p14:creationId xmlns:p14="http://schemas.microsoft.com/office/powerpoint/2010/main" val="302127075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CA" dirty="0" smtClean="0"/>
              <a:t>Richard Carr</a:t>
            </a:r>
            <a:r>
              <a:rPr lang="en-CA" smtClean="0"/>
              <a:t>, October</a:t>
            </a:r>
            <a:r>
              <a:rPr lang="en-CA" dirty="0" smtClean="0"/>
              <a:t>, 5, 2021</a:t>
            </a:r>
            <a:endParaRPr lang="en-CA" dirty="0"/>
          </a:p>
        </p:txBody>
      </p:sp>
      <p:sp>
        <p:nvSpPr>
          <p:cNvPr id="4" name="Slide Number Placeholder 3"/>
          <p:cNvSpPr>
            <a:spLocks noGrp="1"/>
          </p:cNvSpPr>
          <p:nvPr>
            <p:ph type="sldNum" sz="quarter" idx="10"/>
          </p:nvPr>
        </p:nvSpPr>
        <p:spPr/>
        <p:txBody>
          <a:bodyPr/>
          <a:lstStyle/>
          <a:p>
            <a:pPr>
              <a:defRPr/>
            </a:pPr>
            <a:fld id="{BA347AB9-AA3B-44AE-9519-6A6F100F8B76}" type="slidenum">
              <a:rPr lang="en-US" altLang="en-US" smtClean="0"/>
              <a:pPr>
                <a:defRPr/>
              </a:pPr>
              <a:t>48</a:t>
            </a:fld>
            <a:endParaRPr lang="en-US" altLang="en-US"/>
          </a:p>
        </p:txBody>
      </p:sp>
    </p:spTree>
    <p:extLst>
      <p:ext uri="{BB962C8B-B14F-4D97-AF65-F5344CB8AC3E}">
        <p14:creationId xmlns:p14="http://schemas.microsoft.com/office/powerpoint/2010/main" val="114122243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CA" dirty="0" smtClean="0"/>
              <a:t>Richard Carr, January 2020: Added key map</a:t>
            </a:r>
          </a:p>
          <a:p>
            <a:endParaRPr lang="en-CA" dirty="0"/>
          </a:p>
        </p:txBody>
      </p:sp>
      <p:sp>
        <p:nvSpPr>
          <p:cNvPr id="4" name="Slide Number Placeholder 3"/>
          <p:cNvSpPr>
            <a:spLocks noGrp="1"/>
          </p:cNvSpPr>
          <p:nvPr>
            <p:ph type="sldNum" sz="quarter" idx="10"/>
          </p:nvPr>
        </p:nvSpPr>
        <p:spPr/>
        <p:txBody>
          <a:bodyPr/>
          <a:lstStyle/>
          <a:p>
            <a:pPr>
              <a:defRPr/>
            </a:pPr>
            <a:fld id="{BA347AB9-AA3B-44AE-9519-6A6F100F8B76}" type="slidenum">
              <a:rPr lang="en-US" altLang="en-US" smtClean="0"/>
              <a:pPr>
                <a:defRPr/>
              </a:pPr>
              <a:t>50</a:t>
            </a:fld>
            <a:endParaRPr lang="en-US" altLang="en-US"/>
          </a:p>
        </p:txBody>
      </p:sp>
    </p:spTree>
    <p:extLst>
      <p:ext uri="{BB962C8B-B14F-4D97-AF65-F5344CB8AC3E}">
        <p14:creationId xmlns:p14="http://schemas.microsoft.com/office/powerpoint/2010/main" val="69833737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Richard</a:t>
            </a:r>
            <a:r>
              <a:rPr lang="en-CA" baseline="0" dirty="0" smtClean="0"/>
              <a:t> Carr, September 15, 2021: Cropped out old title and added new date and time in bigger font in a new text box. The </a:t>
            </a:r>
          </a:p>
          <a:p>
            <a:r>
              <a:rPr lang="en-CA" baseline="0" dirty="0" smtClean="0"/>
              <a:t>                                                        previous hidden slide contains the chart object these next few were derived from.</a:t>
            </a:r>
          </a:p>
          <a:p>
            <a:r>
              <a:rPr lang="en-CA" baseline="0" dirty="0" smtClean="0"/>
              <a:t>                           January 16, 2020: Took out the animations so we just see the whole plot at once.</a:t>
            </a:r>
          </a:p>
          <a:p>
            <a:r>
              <a:rPr lang="en-CA" baseline="0" dirty="0" smtClean="0"/>
              <a:t>                      November 14, 2019: </a:t>
            </a:r>
            <a:r>
              <a:rPr lang="en-CA" dirty="0" smtClean="0"/>
              <a:t>Added exit animations to white</a:t>
            </a:r>
            <a:r>
              <a:rPr lang="en-CA" baseline="0" dirty="0" smtClean="0"/>
              <a:t> boxes so we can uncover parts of the time series. The</a:t>
            </a:r>
          </a:p>
          <a:p>
            <a:r>
              <a:rPr lang="en-CA" baseline="0" dirty="0" smtClean="0"/>
              <a:t>                                                       original subsequent slide, which showed the same plot, has now been deleted.</a:t>
            </a:r>
          </a:p>
        </p:txBody>
      </p:sp>
      <p:sp>
        <p:nvSpPr>
          <p:cNvPr id="4" name="Slide Number Placeholder 3"/>
          <p:cNvSpPr>
            <a:spLocks noGrp="1"/>
          </p:cNvSpPr>
          <p:nvPr>
            <p:ph type="sldNum" sz="quarter" idx="10"/>
          </p:nvPr>
        </p:nvSpPr>
        <p:spPr/>
        <p:txBody>
          <a:bodyPr/>
          <a:lstStyle/>
          <a:p>
            <a:pPr>
              <a:defRPr/>
            </a:pPr>
            <a:fld id="{BA347AB9-AA3B-44AE-9519-6A6F100F8B76}" type="slidenum">
              <a:rPr lang="en-US" altLang="en-US" smtClean="0"/>
              <a:pPr>
                <a:defRPr/>
              </a:pPr>
              <a:t>51</a:t>
            </a:fld>
            <a:endParaRPr lang="en-US" altLang="en-US"/>
          </a:p>
        </p:txBody>
      </p:sp>
    </p:spTree>
    <p:extLst>
      <p:ext uri="{BB962C8B-B14F-4D97-AF65-F5344CB8AC3E}">
        <p14:creationId xmlns:p14="http://schemas.microsoft.com/office/powerpoint/2010/main" val="60203238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Richard</a:t>
            </a:r>
            <a:r>
              <a:rPr lang="en-CA" baseline="0" dirty="0" smtClean="0"/>
              <a:t> Carr, September 15, 2021: </a:t>
            </a:r>
            <a:r>
              <a:rPr lang="en-CA" dirty="0" smtClean="0"/>
              <a:t>Copied base</a:t>
            </a:r>
            <a:r>
              <a:rPr lang="en-CA" baseline="0" dirty="0" smtClean="0"/>
              <a:t> plot from predecessor’s  chart object and pasted as image, then cropped out </a:t>
            </a:r>
          </a:p>
          <a:p>
            <a:r>
              <a:rPr lang="en-CA" baseline="0" dirty="0" smtClean="0"/>
              <a:t>		        title and resized. The original slide is kept as a hidden slide a couple places back.</a:t>
            </a:r>
          </a:p>
          <a:p>
            <a:r>
              <a:rPr lang="en-CA" baseline="0" dirty="0" smtClean="0"/>
              <a:t>		        Suspected I was misinterpreting the intent of these plots … these are all successive daily</a:t>
            </a:r>
          </a:p>
          <a:p>
            <a:r>
              <a:rPr lang="en-CA" baseline="0" dirty="0" smtClean="0"/>
              <a:t>                                                        forecasts for May 15, so took out the plot and text relating to observed data.</a:t>
            </a:r>
          </a:p>
          <a:p>
            <a:r>
              <a:rPr lang="en-CA" baseline="0" dirty="0" smtClean="0"/>
              <a:t>                      </a:t>
            </a:r>
            <a:r>
              <a:rPr lang="en-CA" dirty="0" smtClean="0"/>
              <a:t>November 14, 2019: Deleted previous slide, which</a:t>
            </a:r>
            <a:r>
              <a:rPr lang="en-CA" baseline="0" dirty="0" smtClean="0"/>
              <a:t> showed same plot but without the full animation series on</a:t>
            </a:r>
          </a:p>
          <a:p>
            <a:r>
              <a:rPr lang="en-CA" baseline="0" dirty="0" smtClean="0"/>
              <a:t>                                                       this slide. Replace horizontal 46 km/h observed line with rough daily plot of 6pm MDT</a:t>
            </a:r>
          </a:p>
          <a:p>
            <a:r>
              <a:rPr lang="en-CA" baseline="0" dirty="0" smtClean="0"/>
              <a:t>                                                       wind speed observed at Slave Lake AWOS A, 3066002. Added animations regarding</a:t>
            </a:r>
          </a:p>
          <a:p>
            <a:r>
              <a:rPr lang="en-CA" baseline="0" dirty="0" smtClean="0"/>
              <a:t>                                                       possible frontal passage timing on May 3/4.  </a:t>
            </a:r>
          </a:p>
          <a:p>
            <a:r>
              <a:rPr lang="en-CA" baseline="0" dirty="0" smtClean="0"/>
              <a:t>                        January 26, 2020: Took out the animated boxes covering part of the basic plot. We now show it all at once.</a:t>
            </a:r>
            <a:endParaRPr lang="en-CA" dirty="0"/>
          </a:p>
        </p:txBody>
      </p:sp>
      <p:sp>
        <p:nvSpPr>
          <p:cNvPr id="4" name="Slide Number Placeholder 3"/>
          <p:cNvSpPr>
            <a:spLocks noGrp="1"/>
          </p:cNvSpPr>
          <p:nvPr>
            <p:ph type="sldNum" sz="quarter" idx="10"/>
          </p:nvPr>
        </p:nvSpPr>
        <p:spPr/>
        <p:txBody>
          <a:bodyPr/>
          <a:lstStyle/>
          <a:p>
            <a:pPr>
              <a:defRPr/>
            </a:pPr>
            <a:fld id="{BA347AB9-AA3B-44AE-9519-6A6F100F8B76}" type="slidenum">
              <a:rPr lang="en-US" altLang="en-US" smtClean="0"/>
              <a:pPr>
                <a:defRPr/>
              </a:pPr>
              <a:t>52</a:t>
            </a:fld>
            <a:endParaRPr lang="en-US" altLang="en-US"/>
          </a:p>
        </p:txBody>
      </p:sp>
    </p:spTree>
    <p:extLst>
      <p:ext uri="{BB962C8B-B14F-4D97-AF65-F5344CB8AC3E}">
        <p14:creationId xmlns:p14="http://schemas.microsoft.com/office/powerpoint/2010/main" val="278043681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Richard</a:t>
            </a:r>
            <a:r>
              <a:rPr lang="en-CA" baseline="0" dirty="0" smtClean="0"/>
              <a:t> Carr, September 15, 2021: </a:t>
            </a:r>
            <a:r>
              <a:rPr lang="en-CA" dirty="0" smtClean="0"/>
              <a:t>Copied base</a:t>
            </a:r>
            <a:r>
              <a:rPr lang="en-CA" baseline="0" dirty="0" smtClean="0"/>
              <a:t> plot from predecessor’s  chart object and pasted as image, then cropped out </a:t>
            </a:r>
          </a:p>
          <a:p>
            <a:r>
              <a:rPr lang="en-CA" baseline="0" dirty="0" smtClean="0"/>
              <a:t>		        title and resized. The original slide is kept as a hidden slide a couple places back.</a:t>
            </a:r>
          </a:p>
          <a:p>
            <a:r>
              <a:rPr lang="en-CA" baseline="0" dirty="0" smtClean="0"/>
              <a:t>		        Suspected I was misinterpreting the intent of these plots … these are all successive daily</a:t>
            </a:r>
          </a:p>
          <a:p>
            <a:r>
              <a:rPr lang="en-CA" baseline="0" dirty="0" smtClean="0"/>
              <a:t>                                                        forecasts for May 15, so took out the plot and text relating to observed data.</a:t>
            </a:r>
          </a:p>
          <a:p>
            <a:r>
              <a:rPr lang="en-CA" dirty="0" smtClean="0"/>
              <a:t>Richard Carr, November 14, 2019:</a:t>
            </a:r>
            <a:r>
              <a:rPr lang="en-CA" baseline="0" dirty="0" smtClean="0"/>
              <a:t> </a:t>
            </a:r>
            <a:r>
              <a:rPr lang="en-CA" dirty="0" smtClean="0"/>
              <a:t>Added </a:t>
            </a:r>
            <a:r>
              <a:rPr lang="en-CA" baseline="0" dirty="0" smtClean="0"/>
              <a:t>rough daily plot of 6pm MDT RH observed at Slave Lake AWOS A, 3066002. </a:t>
            </a:r>
          </a:p>
          <a:p>
            <a:r>
              <a:rPr lang="en-CA" baseline="0" dirty="0" smtClean="0"/>
              <a:t>                                                       Deleted subsequent slide with same plot. </a:t>
            </a:r>
          </a:p>
          <a:p>
            <a:r>
              <a:rPr lang="en-CA" baseline="0" dirty="0" smtClean="0"/>
              <a:t>                           January 16, 2020: Took out animated box that covered part of the plot – we now show it all at once.</a:t>
            </a:r>
            <a:endParaRPr lang="en-CA" dirty="0" smtClean="0"/>
          </a:p>
          <a:p>
            <a:endParaRPr lang="en-CA" dirty="0"/>
          </a:p>
        </p:txBody>
      </p:sp>
      <p:sp>
        <p:nvSpPr>
          <p:cNvPr id="4" name="Slide Number Placeholder 3"/>
          <p:cNvSpPr>
            <a:spLocks noGrp="1"/>
          </p:cNvSpPr>
          <p:nvPr>
            <p:ph type="sldNum" sz="quarter" idx="10"/>
          </p:nvPr>
        </p:nvSpPr>
        <p:spPr/>
        <p:txBody>
          <a:bodyPr/>
          <a:lstStyle/>
          <a:p>
            <a:pPr>
              <a:defRPr/>
            </a:pPr>
            <a:fld id="{BA347AB9-AA3B-44AE-9519-6A6F100F8B76}" type="slidenum">
              <a:rPr lang="en-US" altLang="en-US" smtClean="0"/>
              <a:pPr>
                <a:defRPr/>
              </a:pPr>
              <a:t>53</a:t>
            </a:fld>
            <a:endParaRPr lang="en-US" altLang="en-US"/>
          </a:p>
        </p:txBody>
      </p:sp>
    </p:spTree>
    <p:extLst>
      <p:ext uri="{BB962C8B-B14F-4D97-AF65-F5344CB8AC3E}">
        <p14:creationId xmlns:p14="http://schemas.microsoft.com/office/powerpoint/2010/main" val="41901928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CA" dirty="0" smtClean="0"/>
              <a:t>Richard Carr, September 3, 2021: Modified last bullet and colored text. Green</a:t>
            </a:r>
            <a:r>
              <a:rPr lang="en-CA" baseline="0" dirty="0" smtClean="0"/>
              <a:t> items differ from ECCC public forecasts.</a:t>
            </a:r>
            <a:endParaRPr lang="en-CA" dirty="0" smtClean="0"/>
          </a:p>
          <a:p>
            <a:pPr marL="0" marR="0" lvl="0" indent="0" algn="l" defTabSz="914400" rtl="0" eaLnBrk="0" fontAlgn="base" latinLnBrk="0" hangingPunct="0">
              <a:lnSpc>
                <a:spcPct val="100000"/>
              </a:lnSpc>
              <a:spcBef>
                <a:spcPct val="30000"/>
              </a:spcBef>
              <a:spcAft>
                <a:spcPct val="0"/>
              </a:spcAft>
              <a:buClrTx/>
              <a:buSzTx/>
              <a:buFontTx/>
              <a:buNone/>
              <a:tabLst/>
              <a:defRPr/>
            </a:pPr>
            <a:r>
              <a:rPr lang="en-CA" dirty="0" smtClean="0"/>
              <a:t>Richard Carr, January 2020. New slide. Text has been borrowed from</a:t>
            </a:r>
            <a:r>
              <a:rPr lang="en-CA" baseline="0" dirty="0" smtClean="0"/>
              <a:t> a sample Agency Weather System document in CIFFC’s repository of FFMWG material. Content has been edited for brevity and to protect source agency’s identity.</a:t>
            </a:r>
            <a:endParaRPr lang="en-CA" dirty="0" smtClean="0"/>
          </a:p>
          <a:p>
            <a:endParaRPr lang="en-CA" dirty="0"/>
          </a:p>
        </p:txBody>
      </p:sp>
      <p:sp>
        <p:nvSpPr>
          <p:cNvPr id="4" name="Slide Number Placeholder 3"/>
          <p:cNvSpPr>
            <a:spLocks noGrp="1"/>
          </p:cNvSpPr>
          <p:nvPr>
            <p:ph type="sldNum" sz="quarter" idx="10"/>
          </p:nvPr>
        </p:nvSpPr>
        <p:spPr/>
        <p:txBody>
          <a:bodyPr/>
          <a:lstStyle/>
          <a:p>
            <a:pPr>
              <a:defRPr/>
            </a:pPr>
            <a:fld id="{BA347AB9-AA3B-44AE-9519-6A6F100F8B76}" type="slidenum">
              <a:rPr lang="en-US" altLang="en-US" smtClean="0"/>
              <a:pPr>
                <a:defRPr/>
              </a:pPr>
              <a:t>9</a:t>
            </a:fld>
            <a:endParaRPr lang="en-US" altLang="en-US"/>
          </a:p>
        </p:txBody>
      </p:sp>
    </p:spTree>
    <p:extLst>
      <p:ext uri="{BB962C8B-B14F-4D97-AF65-F5344CB8AC3E}">
        <p14:creationId xmlns:p14="http://schemas.microsoft.com/office/powerpoint/2010/main" val="286978110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Richard</a:t>
            </a:r>
            <a:r>
              <a:rPr lang="en-CA" baseline="0" dirty="0" smtClean="0"/>
              <a:t> Carr, September 15, 2021: </a:t>
            </a:r>
            <a:r>
              <a:rPr lang="en-CA" dirty="0" smtClean="0"/>
              <a:t>Copied base</a:t>
            </a:r>
            <a:r>
              <a:rPr lang="en-CA" baseline="0" dirty="0" smtClean="0"/>
              <a:t> plot from predecessor’s  chart object and pasted as image, then cropped out </a:t>
            </a:r>
          </a:p>
          <a:p>
            <a:r>
              <a:rPr lang="en-CA" baseline="0" dirty="0" smtClean="0"/>
              <a:t>		        title and resized. The original slide is kept as a hidden slide a couple places back.</a:t>
            </a:r>
          </a:p>
          <a:p>
            <a:r>
              <a:rPr lang="en-CA" baseline="0" dirty="0" smtClean="0"/>
              <a:t>                                January, 2020: Took out the animated box that covered part of the plot – we now show it all at once.</a:t>
            </a:r>
            <a:endParaRPr lang="en-CA" dirty="0" smtClean="0"/>
          </a:p>
          <a:p>
            <a:endParaRPr lang="en-CA" dirty="0"/>
          </a:p>
        </p:txBody>
      </p:sp>
      <p:sp>
        <p:nvSpPr>
          <p:cNvPr id="4" name="Slide Number Placeholder 3"/>
          <p:cNvSpPr>
            <a:spLocks noGrp="1"/>
          </p:cNvSpPr>
          <p:nvPr>
            <p:ph type="sldNum" sz="quarter" idx="10"/>
          </p:nvPr>
        </p:nvSpPr>
        <p:spPr/>
        <p:txBody>
          <a:bodyPr/>
          <a:lstStyle/>
          <a:p>
            <a:pPr>
              <a:defRPr/>
            </a:pPr>
            <a:fld id="{BA347AB9-AA3B-44AE-9519-6A6F100F8B76}" type="slidenum">
              <a:rPr lang="en-US" altLang="en-US" smtClean="0"/>
              <a:pPr>
                <a:defRPr/>
              </a:pPr>
              <a:t>54</a:t>
            </a:fld>
            <a:endParaRPr lang="en-US" altLang="en-US"/>
          </a:p>
        </p:txBody>
      </p:sp>
    </p:spTree>
    <p:extLst>
      <p:ext uri="{BB962C8B-B14F-4D97-AF65-F5344CB8AC3E}">
        <p14:creationId xmlns:p14="http://schemas.microsoft.com/office/powerpoint/2010/main" val="406713870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Richard</a:t>
            </a:r>
            <a:r>
              <a:rPr lang="en-CA" baseline="0" dirty="0" smtClean="0"/>
              <a:t> Carr, September 15, 2021: </a:t>
            </a:r>
            <a:r>
              <a:rPr lang="en-CA" dirty="0" smtClean="0"/>
              <a:t>Copied base</a:t>
            </a:r>
            <a:r>
              <a:rPr lang="en-CA" baseline="0" dirty="0" smtClean="0"/>
              <a:t> plot from predecessor’s  chart object and pasted as image, then cropped out </a:t>
            </a:r>
          </a:p>
          <a:p>
            <a:r>
              <a:rPr lang="en-CA" baseline="0" dirty="0" smtClean="0"/>
              <a:t>		        title and resized. The original slide is kept as a hidden slide a few places back.</a:t>
            </a:r>
            <a:endParaRPr lang="en-CA" dirty="0" smtClean="0"/>
          </a:p>
          <a:p>
            <a:endParaRPr lang="en-CA" dirty="0"/>
          </a:p>
        </p:txBody>
      </p:sp>
      <p:sp>
        <p:nvSpPr>
          <p:cNvPr id="4" name="Slide Number Placeholder 3"/>
          <p:cNvSpPr>
            <a:spLocks noGrp="1"/>
          </p:cNvSpPr>
          <p:nvPr>
            <p:ph type="sldNum" sz="quarter" idx="10"/>
          </p:nvPr>
        </p:nvSpPr>
        <p:spPr/>
        <p:txBody>
          <a:bodyPr/>
          <a:lstStyle/>
          <a:p>
            <a:pPr>
              <a:defRPr/>
            </a:pPr>
            <a:fld id="{BA347AB9-AA3B-44AE-9519-6A6F100F8B76}" type="slidenum">
              <a:rPr lang="en-US" altLang="en-US" smtClean="0"/>
              <a:pPr>
                <a:defRPr/>
              </a:pPr>
              <a:t>55</a:t>
            </a:fld>
            <a:endParaRPr lang="en-US" altLang="en-US"/>
          </a:p>
        </p:txBody>
      </p:sp>
    </p:spTree>
    <p:extLst>
      <p:ext uri="{BB962C8B-B14F-4D97-AF65-F5344CB8AC3E}">
        <p14:creationId xmlns:p14="http://schemas.microsoft.com/office/powerpoint/2010/main" val="44752469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Richard Carr, September 15, 2021: </a:t>
            </a:r>
            <a:r>
              <a:rPr lang="en-CA" baseline="0" dirty="0" smtClean="0"/>
              <a:t>Suspected I was misinterpreting the intent of these plots … these are all successive daily</a:t>
            </a:r>
          </a:p>
          <a:p>
            <a:r>
              <a:rPr lang="en-CA" baseline="0" dirty="0" smtClean="0"/>
              <a:t>                                                        forecasts for May 15, so took out the plot of observed data. Added “early” in the blue </a:t>
            </a:r>
          </a:p>
          <a:p>
            <a:r>
              <a:rPr lang="en-CA" baseline="0" dirty="0" smtClean="0"/>
              <a:t>                                                        question and answer point in green about shape and position of surface high.</a:t>
            </a:r>
          </a:p>
          <a:p>
            <a:r>
              <a:rPr lang="en-CA" baseline="0" dirty="0" smtClean="0"/>
              <a:t>                                                        Kept this as a hidden slide as it contains the original chart object.</a:t>
            </a:r>
            <a:endParaRPr lang="en-CA" dirty="0" smtClean="0"/>
          </a:p>
          <a:p>
            <a:r>
              <a:rPr lang="en-CA" dirty="0" smtClean="0"/>
              <a:t>Richard Carr, November 14, 2019: </a:t>
            </a:r>
            <a:r>
              <a:rPr lang="en-CA" baseline="0" dirty="0" smtClean="0"/>
              <a:t> </a:t>
            </a:r>
            <a:r>
              <a:rPr lang="en-CA" dirty="0" smtClean="0"/>
              <a:t>Added rough plot</a:t>
            </a:r>
            <a:r>
              <a:rPr lang="en-CA" baseline="0" dirty="0" smtClean="0"/>
              <a:t> of 6pm MDT RH observed at Rocky Mountain House (AUT), 3015523, and question and possible answer</a:t>
            </a:r>
          </a:p>
          <a:p>
            <a:r>
              <a:rPr lang="en-CA" baseline="0" dirty="0" smtClean="0"/>
              <a:t>                                                        about early period forecast inaccuracy.</a:t>
            </a:r>
            <a:endParaRPr lang="en-CA" dirty="0"/>
          </a:p>
        </p:txBody>
      </p:sp>
      <p:sp>
        <p:nvSpPr>
          <p:cNvPr id="4" name="Slide Number Placeholder 3"/>
          <p:cNvSpPr>
            <a:spLocks noGrp="1"/>
          </p:cNvSpPr>
          <p:nvPr>
            <p:ph type="sldNum" sz="quarter" idx="10"/>
          </p:nvPr>
        </p:nvSpPr>
        <p:spPr/>
        <p:txBody>
          <a:bodyPr/>
          <a:lstStyle/>
          <a:p>
            <a:fld id="{0C27236F-129F-4ABA-89D9-9B1EEC747C30}" type="slidenum">
              <a:rPr lang="en-CA" smtClean="0"/>
              <a:pPr/>
              <a:t>57</a:t>
            </a:fld>
            <a:endParaRPr lang="en-CA"/>
          </a:p>
        </p:txBody>
      </p:sp>
    </p:spTree>
    <p:extLst>
      <p:ext uri="{BB962C8B-B14F-4D97-AF65-F5344CB8AC3E}">
        <p14:creationId xmlns:p14="http://schemas.microsoft.com/office/powerpoint/2010/main" val="82128929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Richard Carr, September 15, 2021: </a:t>
            </a:r>
            <a:r>
              <a:rPr lang="en-CA" baseline="0" dirty="0" smtClean="0"/>
              <a:t>Suspected I was misinterpreting the intent of these plots … these are all successive daily</a:t>
            </a:r>
          </a:p>
          <a:p>
            <a:r>
              <a:rPr lang="en-CA" baseline="0" dirty="0" smtClean="0"/>
              <a:t>                                                        forecasts for May 15, so took out the plot of observed data. Added “early” in the blue </a:t>
            </a:r>
          </a:p>
          <a:p>
            <a:r>
              <a:rPr lang="en-CA" baseline="0" dirty="0" smtClean="0"/>
              <a:t>                                                        question and answer point in green about shape and position of surface high.</a:t>
            </a:r>
          </a:p>
          <a:p>
            <a:r>
              <a:rPr lang="en-CA" baseline="0" dirty="0" smtClean="0"/>
              <a:t>                                                        Copied base plot as image for resizing. Original chart object is in hidden slide (previous). </a:t>
            </a:r>
            <a:endParaRPr lang="en-CA" dirty="0" smtClean="0"/>
          </a:p>
          <a:p>
            <a:r>
              <a:rPr lang="en-CA" dirty="0" smtClean="0"/>
              <a:t>Richard Carr, November 14, 2019: </a:t>
            </a:r>
            <a:r>
              <a:rPr lang="en-CA" baseline="0" dirty="0" smtClean="0"/>
              <a:t> </a:t>
            </a:r>
            <a:r>
              <a:rPr lang="en-CA" dirty="0" smtClean="0"/>
              <a:t>Added rough plot</a:t>
            </a:r>
            <a:r>
              <a:rPr lang="en-CA" baseline="0" dirty="0" smtClean="0"/>
              <a:t> of 6pm MDT RH observed at Rocky Mountain House (AUT), 3015523, </a:t>
            </a:r>
          </a:p>
          <a:p>
            <a:r>
              <a:rPr lang="en-CA" baseline="0" dirty="0" smtClean="0"/>
              <a:t>                                                        and question and possible answer about early period forecast inaccuracy.</a:t>
            </a:r>
            <a:endParaRPr lang="en-CA" dirty="0"/>
          </a:p>
        </p:txBody>
      </p:sp>
      <p:sp>
        <p:nvSpPr>
          <p:cNvPr id="4" name="Slide Number Placeholder 3"/>
          <p:cNvSpPr>
            <a:spLocks noGrp="1"/>
          </p:cNvSpPr>
          <p:nvPr>
            <p:ph type="sldNum" sz="quarter" idx="10"/>
          </p:nvPr>
        </p:nvSpPr>
        <p:spPr/>
        <p:txBody>
          <a:bodyPr/>
          <a:lstStyle/>
          <a:p>
            <a:pPr>
              <a:defRPr/>
            </a:pPr>
            <a:fld id="{BA347AB9-AA3B-44AE-9519-6A6F100F8B76}" type="slidenum">
              <a:rPr lang="en-US" altLang="en-US" smtClean="0"/>
              <a:pPr>
                <a:defRPr/>
              </a:pPr>
              <a:t>58</a:t>
            </a:fld>
            <a:endParaRPr lang="en-US" altLang="en-US"/>
          </a:p>
        </p:txBody>
      </p:sp>
    </p:spTree>
    <p:extLst>
      <p:ext uri="{BB962C8B-B14F-4D97-AF65-F5344CB8AC3E}">
        <p14:creationId xmlns:p14="http://schemas.microsoft.com/office/powerpoint/2010/main" val="219444592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Richard Carr, September 15, 2021:</a:t>
            </a:r>
            <a:r>
              <a:rPr lang="en-CA" baseline="0" dirty="0" smtClean="0"/>
              <a:t> Copied base plot as image for resizing. Original chart object is in hidden slide 2 spots </a:t>
            </a:r>
          </a:p>
          <a:p>
            <a:r>
              <a:rPr lang="en-CA" baseline="0" dirty="0" smtClean="0"/>
              <a:t>                                                        back. </a:t>
            </a:r>
            <a:endParaRPr lang="en-CA" dirty="0" smtClean="0"/>
          </a:p>
        </p:txBody>
      </p:sp>
      <p:sp>
        <p:nvSpPr>
          <p:cNvPr id="4" name="Slide Number Placeholder 3"/>
          <p:cNvSpPr>
            <a:spLocks noGrp="1"/>
          </p:cNvSpPr>
          <p:nvPr>
            <p:ph type="sldNum" sz="quarter" idx="10"/>
          </p:nvPr>
        </p:nvSpPr>
        <p:spPr/>
        <p:txBody>
          <a:bodyPr/>
          <a:lstStyle/>
          <a:p>
            <a:pPr>
              <a:defRPr/>
            </a:pPr>
            <a:fld id="{BA347AB9-AA3B-44AE-9519-6A6F100F8B76}" type="slidenum">
              <a:rPr lang="en-US" altLang="en-US" smtClean="0"/>
              <a:pPr>
                <a:defRPr/>
              </a:pPr>
              <a:t>59</a:t>
            </a:fld>
            <a:endParaRPr lang="en-US" altLang="en-US"/>
          </a:p>
        </p:txBody>
      </p:sp>
    </p:spTree>
    <p:extLst>
      <p:ext uri="{BB962C8B-B14F-4D97-AF65-F5344CB8AC3E}">
        <p14:creationId xmlns:p14="http://schemas.microsoft.com/office/powerpoint/2010/main" val="267322545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CA" dirty="0" smtClean="0"/>
              <a:t>Richard Carr, November 2019. Combined</a:t>
            </a:r>
            <a:r>
              <a:rPr lang="en-CA" baseline="0" dirty="0" smtClean="0"/>
              <a:t> 2 slides; added key map</a:t>
            </a:r>
            <a:endParaRPr lang="en-CA" dirty="0" smtClean="0"/>
          </a:p>
          <a:p>
            <a:endParaRPr lang="en-CA" dirty="0"/>
          </a:p>
        </p:txBody>
      </p:sp>
      <p:sp>
        <p:nvSpPr>
          <p:cNvPr id="4" name="Slide Number Placeholder 3"/>
          <p:cNvSpPr>
            <a:spLocks noGrp="1"/>
          </p:cNvSpPr>
          <p:nvPr>
            <p:ph type="sldNum" sz="quarter" idx="10"/>
          </p:nvPr>
        </p:nvSpPr>
        <p:spPr/>
        <p:txBody>
          <a:bodyPr/>
          <a:lstStyle/>
          <a:p>
            <a:pPr>
              <a:defRPr/>
            </a:pPr>
            <a:fld id="{BA347AB9-AA3B-44AE-9519-6A6F100F8B76}" type="slidenum">
              <a:rPr lang="en-US" altLang="en-US" smtClean="0"/>
              <a:pPr>
                <a:defRPr/>
              </a:pPr>
              <a:t>61</a:t>
            </a:fld>
            <a:endParaRPr lang="en-US" altLang="en-US"/>
          </a:p>
        </p:txBody>
      </p:sp>
    </p:spTree>
    <p:extLst>
      <p:ext uri="{BB962C8B-B14F-4D97-AF65-F5344CB8AC3E}">
        <p14:creationId xmlns:p14="http://schemas.microsoft.com/office/powerpoint/2010/main" val="383776581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Richard Carr, October</a:t>
            </a:r>
            <a:r>
              <a:rPr lang="en-CA" baseline="0" dirty="0" smtClean="0"/>
              <a:t> 4, 2021:       Added table with observed values, parameter labels for plots, and dashed lines for time.</a:t>
            </a:r>
            <a:endParaRPr lang="en-CA" dirty="0" smtClean="0"/>
          </a:p>
          <a:p>
            <a:r>
              <a:rPr lang="en-CA" dirty="0" smtClean="0"/>
              <a:t>Richard Carr, November 29, 2018. Combined 3 forecast</a:t>
            </a:r>
            <a:r>
              <a:rPr lang="en-CA" baseline="0" dirty="0" smtClean="0"/>
              <a:t> lead times into one slide.</a:t>
            </a:r>
          </a:p>
        </p:txBody>
      </p:sp>
      <p:sp>
        <p:nvSpPr>
          <p:cNvPr id="4" name="Slide Number Placeholder 3"/>
          <p:cNvSpPr>
            <a:spLocks noGrp="1"/>
          </p:cNvSpPr>
          <p:nvPr>
            <p:ph type="sldNum" sz="quarter" idx="10"/>
          </p:nvPr>
        </p:nvSpPr>
        <p:spPr/>
        <p:txBody>
          <a:bodyPr/>
          <a:lstStyle/>
          <a:p>
            <a:pPr>
              <a:defRPr/>
            </a:pPr>
            <a:fld id="{BA347AB9-AA3B-44AE-9519-6A6F100F8B76}" type="slidenum">
              <a:rPr lang="en-US" altLang="en-US" smtClean="0"/>
              <a:pPr>
                <a:defRPr/>
              </a:pPr>
              <a:t>62</a:t>
            </a:fld>
            <a:endParaRPr lang="en-US" altLang="en-US"/>
          </a:p>
        </p:txBody>
      </p:sp>
    </p:spTree>
    <p:extLst>
      <p:ext uri="{BB962C8B-B14F-4D97-AF65-F5344CB8AC3E}">
        <p14:creationId xmlns:p14="http://schemas.microsoft.com/office/powerpoint/2010/main" val="195474239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7"/>
          <p:cNvSpPr>
            <a:spLocks noGrp="1" noChangeArrowheads="1"/>
          </p:cNvSpPr>
          <p:nvPr>
            <p:ph type="sldNum" sz="quarter" idx="5"/>
          </p:nvPr>
        </p:nvSpPr>
        <p:spPr>
          <a:noFill/>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00C1B28F-4824-4945-B137-A8BBB09A37D0}" type="slidenum">
              <a:rPr lang="en-US" altLang="en-US" sz="1200"/>
              <a:pPr/>
              <a:t>64</a:t>
            </a:fld>
            <a:endParaRPr lang="en-US" altLang="en-US" sz="1200"/>
          </a:p>
        </p:txBody>
      </p:sp>
      <p:sp>
        <p:nvSpPr>
          <p:cNvPr id="11267" name="Rectangle 2"/>
          <p:cNvSpPr>
            <a:spLocks noGrp="1" noRot="1" noChangeAspect="1" noChangeArrowheads="1" noTextEdit="1"/>
          </p:cNvSpPr>
          <p:nvPr>
            <p:ph type="sldImg"/>
          </p:nvPr>
        </p:nvSpPr>
        <p:spPr>
          <a:ln/>
        </p:spPr>
      </p:sp>
      <p:sp>
        <p:nvSpPr>
          <p:cNvPr id="11268" name="Rectangle 3"/>
          <p:cNvSpPr>
            <a:spLocks noGrp="1" noChangeArrowheads="1"/>
          </p:cNvSpPr>
          <p:nvPr>
            <p:ph type="body" idx="1"/>
          </p:nvPr>
        </p:nvSpPr>
        <p:spPr>
          <a:noFill/>
        </p:spPr>
        <p:txBody>
          <a:bodyPr/>
          <a:lstStyle/>
          <a:p>
            <a:pPr marL="0" indent="0">
              <a:buFontTx/>
              <a:buNone/>
            </a:pPr>
            <a:r>
              <a:rPr lang="en-CA" altLang="en-US" dirty="0" smtClean="0"/>
              <a:t>Richard</a:t>
            </a:r>
            <a:r>
              <a:rPr lang="en-CA" altLang="en-US" baseline="0" dirty="0" smtClean="0"/>
              <a:t> Carr, January 2020: Added section title</a:t>
            </a:r>
            <a:endParaRPr lang="en-CA" altLang="en-US" dirty="0" smtClean="0"/>
          </a:p>
        </p:txBody>
      </p:sp>
    </p:spTree>
    <p:extLst>
      <p:ext uri="{BB962C8B-B14F-4D97-AF65-F5344CB8AC3E}">
        <p14:creationId xmlns:p14="http://schemas.microsoft.com/office/powerpoint/2010/main" val="15604520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Richard</a:t>
            </a:r>
            <a:r>
              <a:rPr lang="en-CA" baseline="0" dirty="0" smtClean="0"/>
              <a:t> Carr: </a:t>
            </a:r>
            <a:r>
              <a:rPr lang="en-CA" dirty="0" smtClean="0"/>
              <a:t>Concept</a:t>
            </a:r>
            <a:r>
              <a:rPr lang="en-CA" baseline="0" dirty="0" smtClean="0"/>
              <a:t> added for 2020 WFBS, November 13, 2019. Modified September 2, 2021 with forecast from late in the fire season. </a:t>
            </a:r>
          </a:p>
          <a:p>
            <a:r>
              <a:rPr lang="en-CA" baseline="0" dirty="0" smtClean="0"/>
              <a:t>Wind is sometimes not mentioned (may be light with variable direction). Speed sometimes is mentioned but not direction.</a:t>
            </a:r>
          </a:p>
          <a:p>
            <a:r>
              <a:rPr lang="en-CA" baseline="0" dirty="0" smtClean="0"/>
              <a:t>RH is not provided.</a:t>
            </a:r>
          </a:p>
          <a:p>
            <a:r>
              <a:rPr lang="en-CA" baseline="0" dirty="0" smtClean="0"/>
              <a:t> </a:t>
            </a:r>
            <a:endParaRPr lang="en-CA" dirty="0"/>
          </a:p>
        </p:txBody>
      </p:sp>
      <p:sp>
        <p:nvSpPr>
          <p:cNvPr id="4" name="Slide Number Placeholder 3"/>
          <p:cNvSpPr>
            <a:spLocks noGrp="1"/>
          </p:cNvSpPr>
          <p:nvPr>
            <p:ph type="sldNum" sz="quarter" idx="10"/>
          </p:nvPr>
        </p:nvSpPr>
        <p:spPr/>
        <p:txBody>
          <a:bodyPr/>
          <a:lstStyle/>
          <a:p>
            <a:pPr>
              <a:defRPr/>
            </a:pPr>
            <a:fld id="{BA347AB9-AA3B-44AE-9519-6A6F100F8B76}" type="slidenum">
              <a:rPr lang="en-US" altLang="en-US" smtClean="0"/>
              <a:pPr>
                <a:defRPr/>
              </a:pPr>
              <a:t>10</a:t>
            </a:fld>
            <a:endParaRPr lang="en-US" altLang="en-US"/>
          </a:p>
        </p:txBody>
      </p:sp>
    </p:spTree>
    <p:extLst>
      <p:ext uri="{BB962C8B-B14F-4D97-AF65-F5344CB8AC3E}">
        <p14:creationId xmlns:p14="http://schemas.microsoft.com/office/powerpoint/2010/main" val="34612470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Richard Carr: September 2, 2021: Updated with late fire season forecast</a:t>
            </a:r>
          </a:p>
          <a:p>
            <a:endParaRPr lang="en-CA" dirty="0" smtClean="0"/>
          </a:p>
          <a:p>
            <a:r>
              <a:rPr lang="en-CA" dirty="0" smtClean="0"/>
              <a:t>Richard Carr, November 13,</a:t>
            </a:r>
            <a:r>
              <a:rPr lang="en-CA" baseline="0" dirty="0" smtClean="0"/>
              <a:t> 2019: </a:t>
            </a:r>
            <a:r>
              <a:rPr lang="en-CA" dirty="0" smtClean="0"/>
              <a:t>New</a:t>
            </a:r>
            <a:r>
              <a:rPr lang="en-CA" baseline="0" dirty="0" smtClean="0"/>
              <a:t> screen shots with current ECCC forecast page format.</a:t>
            </a:r>
          </a:p>
          <a:p>
            <a:r>
              <a:rPr lang="en-CA" baseline="0" dirty="0" smtClean="0"/>
              <a:t>Highlight </a:t>
            </a:r>
            <a:r>
              <a:rPr lang="en-CA" baseline="0" dirty="0" err="1" smtClean="0"/>
              <a:t>normals</a:t>
            </a:r>
            <a:r>
              <a:rPr lang="en-CA" baseline="0" dirty="0" smtClean="0"/>
              <a:t> in rounded (upper red box) and decimal formats (lower red boxes).</a:t>
            </a:r>
          </a:p>
          <a:p>
            <a:r>
              <a:rPr lang="en-CA" baseline="0" dirty="0" smtClean="0"/>
              <a:t>Highlight sunrise/sunset (orange box). Why are these useful in fire weather? [day length affects fuel moisture].</a:t>
            </a:r>
          </a:p>
          <a:p>
            <a:r>
              <a:rPr lang="en-CA" baseline="0" dirty="0" smtClean="0"/>
              <a:t>Yesterday’s data (blue box) – note rainfall will also appear here if reported. </a:t>
            </a:r>
          </a:p>
          <a:p>
            <a:endParaRPr lang="en-CA" dirty="0"/>
          </a:p>
        </p:txBody>
      </p:sp>
      <p:sp>
        <p:nvSpPr>
          <p:cNvPr id="4" name="Slide Number Placeholder 3"/>
          <p:cNvSpPr>
            <a:spLocks noGrp="1"/>
          </p:cNvSpPr>
          <p:nvPr>
            <p:ph type="sldNum" sz="quarter" idx="10"/>
          </p:nvPr>
        </p:nvSpPr>
        <p:spPr/>
        <p:txBody>
          <a:bodyPr/>
          <a:lstStyle/>
          <a:p>
            <a:pPr>
              <a:defRPr/>
            </a:pPr>
            <a:fld id="{BA347AB9-AA3B-44AE-9519-6A6F100F8B76}" type="slidenum">
              <a:rPr lang="en-US" altLang="en-US" smtClean="0"/>
              <a:pPr>
                <a:defRPr/>
              </a:pPr>
              <a:t>11</a:t>
            </a:fld>
            <a:endParaRPr lang="en-US" altLang="en-US"/>
          </a:p>
        </p:txBody>
      </p:sp>
    </p:spTree>
    <p:extLst>
      <p:ext uri="{BB962C8B-B14F-4D97-AF65-F5344CB8AC3E}">
        <p14:creationId xmlns:p14="http://schemas.microsoft.com/office/powerpoint/2010/main" val="24903515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Richard Carr, October 4, 2021: Changed</a:t>
            </a:r>
            <a:r>
              <a:rPr lang="en-CA" baseline="0" dirty="0" smtClean="0"/>
              <a:t> base map with ECCC’s new display and dropped arrow to Prince George, which was missing on the old style map. The new style map includes USA radar and allows the user to zoom and pan. The sample with the thunderstorm gust front is from the old-style display. The band of grey in central Alberta indicates the Stony Plain radar near Edmonton was not in operation. At the time, the new S-band radar was being installed.</a:t>
            </a:r>
            <a:endParaRPr lang="en-CA" dirty="0" smtClean="0"/>
          </a:p>
          <a:p>
            <a:r>
              <a:rPr lang="en-CA" dirty="0" smtClean="0"/>
              <a:t>Richard Carr, added for 2020</a:t>
            </a:r>
            <a:endParaRPr lang="en-CA" dirty="0"/>
          </a:p>
        </p:txBody>
      </p:sp>
      <p:sp>
        <p:nvSpPr>
          <p:cNvPr id="4" name="Slide Number Placeholder 3"/>
          <p:cNvSpPr>
            <a:spLocks noGrp="1"/>
          </p:cNvSpPr>
          <p:nvPr>
            <p:ph type="sldNum" sz="quarter" idx="10"/>
          </p:nvPr>
        </p:nvSpPr>
        <p:spPr/>
        <p:txBody>
          <a:bodyPr/>
          <a:lstStyle/>
          <a:p>
            <a:pPr>
              <a:defRPr/>
            </a:pPr>
            <a:fld id="{BA347AB9-AA3B-44AE-9519-6A6F100F8B76}" type="slidenum">
              <a:rPr lang="en-US" altLang="en-US" smtClean="0"/>
              <a:pPr>
                <a:defRPr/>
              </a:pPr>
              <a:t>15</a:t>
            </a:fld>
            <a:endParaRPr lang="en-US" altLang="en-US"/>
          </a:p>
        </p:txBody>
      </p:sp>
    </p:spTree>
    <p:extLst>
      <p:ext uri="{BB962C8B-B14F-4D97-AF65-F5344CB8AC3E}">
        <p14:creationId xmlns:p14="http://schemas.microsoft.com/office/powerpoint/2010/main" val="19913422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Richard Carr, October 5, 2021:</a:t>
            </a:r>
            <a:endParaRPr lang="en-CA" dirty="0"/>
          </a:p>
        </p:txBody>
      </p:sp>
      <p:sp>
        <p:nvSpPr>
          <p:cNvPr id="4" name="Slide Number Placeholder 3"/>
          <p:cNvSpPr>
            <a:spLocks noGrp="1"/>
          </p:cNvSpPr>
          <p:nvPr>
            <p:ph type="sldNum" sz="quarter" idx="10"/>
          </p:nvPr>
        </p:nvSpPr>
        <p:spPr/>
        <p:txBody>
          <a:bodyPr/>
          <a:lstStyle/>
          <a:p>
            <a:pPr>
              <a:defRPr/>
            </a:pPr>
            <a:fld id="{BA347AB9-AA3B-44AE-9519-6A6F100F8B76}" type="slidenum">
              <a:rPr lang="en-US" altLang="en-US" smtClean="0"/>
              <a:pPr>
                <a:defRPr/>
              </a:pPr>
              <a:t>16</a:t>
            </a:fld>
            <a:endParaRPr lang="en-US" altLang="en-US"/>
          </a:p>
        </p:txBody>
      </p:sp>
    </p:spTree>
    <p:extLst>
      <p:ext uri="{BB962C8B-B14F-4D97-AF65-F5344CB8AC3E}">
        <p14:creationId xmlns:p14="http://schemas.microsoft.com/office/powerpoint/2010/main" val="230045749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Richard Carr, 2021.</a:t>
            </a:r>
            <a:r>
              <a:rPr lang="en-CA" baseline="0" dirty="0" smtClean="0"/>
              <a:t> New slide.</a:t>
            </a:r>
            <a:endParaRPr lang="en-CA" dirty="0"/>
          </a:p>
        </p:txBody>
      </p:sp>
      <p:sp>
        <p:nvSpPr>
          <p:cNvPr id="4" name="Slide Number Placeholder 3"/>
          <p:cNvSpPr>
            <a:spLocks noGrp="1"/>
          </p:cNvSpPr>
          <p:nvPr>
            <p:ph type="sldNum" sz="quarter" idx="10"/>
          </p:nvPr>
        </p:nvSpPr>
        <p:spPr/>
        <p:txBody>
          <a:bodyPr/>
          <a:lstStyle/>
          <a:p>
            <a:pPr>
              <a:defRPr/>
            </a:pPr>
            <a:fld id="{BA347AB9-AA3B-44AE-9519-6A6F100F8B76}" type="slidenum">
              <a:rPr lang="en-US" altLang="en-US" smtClean="0"/>
              <a:pPr>
                <a:defRPr/>
              </a:pPr>
              <a:t>17</a:t>
            </a:fld>
            <a:endParaRPr lang="en-US" altLang="en-US"/>
          </a:p>
        </p:txBody>
      </p:sp>
    </p:spTree>
    <p:extLst>
      <p:ext uri="{BB962C8B-B14F-4D97-AF65-F5344CB8AC3E}">
        <p14:creationId xmlns:p14="http://schemas.microsoft.com/office/powerpoint/2010/main" val="40842784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Richard Carr</a:t>
            </a:r>
            <a:r>
              <a:rPr lang="en-CA" baseline="0" dirty="0" smtClean="0"/>
              <a:t> September 2, 2021:  Combined DRI and WFAS screen shots with the NWS/Models shot.</a:t>
            </a:r>
            <a:endParaRPr lang="en-CA" dirty="0"/>
          </a:p>
        </p:txBody>
      </p:sp>
      <p:sp>
        <p:nvSpPr>
          <p:cNvPr id="4" name="Slide Number Placeholder 3"/>
          <p:cNvSpPr>
            <a:spLocks noGrp="1"/>
          </p:cNvSpPr>
          <p:nvPr>
            <p:ph type="sldNum" sz="quarter" idx="10"/>
          </p:nvPr>
        </p:nvSpPr>
        <p:spPr/>
        <p:txBody>
          <a:bodyPr/>
          <a:lstStyle/>
          <a:p>
            <a:pPr>
              <a:defRPr/>
            </a:pPr>
            <a:fld id="{BA347AB9-AA3B-44AE-9519-6A6F100F8B76}" type="slidenum">
              <a:rPr lang="en-US" altLang="en-US" smtClean="0"/>
              <a:pPr>
                <a:defRPr/>
              </a:pPr>
              <a:t>21</a:t>
            </a:fld>
            <a:endParaRPr lang="en-US" altLang="en-US"/>
          </a:p>
        </p:txBody>
      </p:sp>
    </p:spTree>
    <p:extLst>
      <p:ext uri="{BB962C8B-B14F-4D97-AF65-F5344CB8AC3E}">
        <p14:creationId xmlns:p14="http://schemas.microsoft.com/office/powerpoint/2010/main" val="38427099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3" name="Rectangle 5"/>
          <p:cNvSpPr>
            <a:spLocks noGrp="1" noChangeArrowheads="1"/>
          </p:cNvSpPr>
          <p:nvPr>
            <p:ph type="ftr" sz="quarter" idx="11"/>
          </p:nvPr>
        </p:nvSpPr>
        <p:spPr>
          <a:ln/>
        </p:spPr>
        <p:txBody>
          <a:bodyPr/>
          <a:lstStyle>
            <a:lvl1pPr>
              <a:defRPr sz="1600" b="1">
                <a:solidFill>
                  <a:srgbClr val="0066CC"/>
                </a:solidFill>
              </a:defRPr>
            </a:lvl1pPr>
          </a:lstStyle>
          <a:p>
            <a:pPr>
              <a:defRPr/>
            </a:pPr>
            <a:r>
              <a:rPr lang="en-US" altLang="en-US" dirty="0" smtClean="0"/>
              <a:t>WFBS S589 2022</a:t>
            </a:r>
            <a:endParaRPr lang="en-US" altLang="en-US" dirty="0"/>
          </a:p>
        </p:txBody>
      </p:sp>
      <p:sp>
        <p:nvSpPr>
          <p:cNvPr id="4" name="Rectangle 6"/>
          <p:cNvSpPr>
            <a:spLocks noGrp="1" noChangeArrowheads="1"/>
          </p:cNvSpPr>
          <p:nvPr>
            <p:ph type="sldNum" sz="quarter" idx="12"/>
          </p:nvPr>
        </p:nvSpPr>
        <p:spPr>
          <a:xfrm>
            <a:off x="8610600" y="76200"/>
            <a:ext cx="457200" cy="457200"/>
          </a:xfrm>
          <a:ln/>
        </p:spPr>
        <p:txBody>
          <a:bodyPr/>
          <a:lstStyle>
            <a:lvl1pPr>
              <a:defRPr sz="2000" b="1" baseline="0">
                <a:solidFill>
                  <a:srgbClr val="008000"/>
                </a:solidFill>
              </a:defRPr>
            </a:lvl1pPr>
          </a:lstStyle>
          <a:p>
            <a:pPr>
              <a:defRPr/>
            </a:pPr>
            <a:fld id="{34228E85-DC60-47B9-9281-6B592085173E}" type="slidenum">
              <a:rPr lang="en-US" altLang="en-US" smtClean="0"/>
              <a:pPr>
                <a:defRPr/>
              </a:pPr>
              <a:t>‹#›</a:t>
            </a:fld>
            <a:endParaRPr lang="en-US" altLang="en-US" dirty="0"/>
          </a:p>
        </p:txBody>
      </p:sp>
    </p:spTree>
    <p:extLst>
      <p:ext uri="{BB962C8B-B14F-4D97-AF65-F5344CB8AC3E}">
        <p14:creationId xmlns:p14="http://schemas.microsoft.com/office/powerpoint/2010/main" val="3149301931"/>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3" name="Date Placeholder 2"/>
          <p:cNvSpPr>
            <a:spLocks noGrp="1"/>
          </p:cNvSpPr>
          <p:nvPr>
            <p:ph type="dt" sz="half" idx="10"/>
          </p:nvPr>
        </p:nvSpPr>
        <p:spPr>
          <a:xfrm>
            <a:off x="457200" y="6245225"/>
            <a:ext cx="2133600" cy="476250"/>
          </a:xfrm>
        </p:spPr>
        <p:txBody>
          <a:bodyPr/>
          <a:lstStyle>
            <a:lvl1pPr>
              <a:defRPr/>
            </a:lvl1pPr>
          </a:lstStyle>
          <a:p>
            <a:endParaRPr lang="en-CA"/>
          </a:p>
        </p:txBody>
      </p:sp>
      <p:sp>
        <p:nvSpPr>
          <p:cNvPr id="4" name="Footer Placeholder 3"/>
          <p:cNvSpPr>
            <a:spLocks noGrp="1"/>
          </p:cNvSpPr>
          <p:nvPr>
            <p:ph type="ftr" sz="quarter" idx="11"/>
          </p:nvPr>
        </p:nvSpPr>
        <p:spPr>
          <a:xfrm>
            <a:off x="3124200" y="6245225"/>
            <a:ext cx="2895600" cy="476250"/>
          </a:xfrm>
        </p:spPr>
        <p:txBody>
          <a:bodyPr/>
          <a:lstStyle>
            <a:lvl1pPr>
              <a:defRPr/>
            </a:lvl1pPr>
          </a:lstStyle>
          <a:p>
            <a:endParaRPr lang="en-CA"/>
          </a:p>
        </p:txBody>
      </p:sp>
      <p:sp>
        <p:nvSpPr>
          <p:cNvPr id="5" name="Slide Number Placeholder 4"/>
          <p:cNvSpPr>
            <a:spLocks noGrp="1"/>
          </p:cNvSpPr>
          <p:nvPr>
            <p:ph type="sldNum" sz="quarter" idx="12"/>
          </p:nvPr>
        </p:nvSpPr>
        <p:spPr>
          <a:xfrm>
            <a:off x="8481317" y="36513"/>
            <a:ext cx="586483" cy="476250"/>
          </a:xfrm>
        </p:spPr>
        <p:txBody>
          <a:bodyPr/>
          <a:lstStyle>
            <a:lvl1pPr>
              <a:defRPr b="1">
                <a:solidFill>
                  <a:srgbClr val="C00000"/>
                </a:solidFill>
              </a:defRPr>
            </a:lvl1pPr>
          </a:lstStyle>
          <a:p>
            <a:fld id="{45A51BC4-0216-4302-B7CD-1BCD619E8C16}" type="slidenum">
              <a:rPr lang="en-CA" smtClean="0"/>
              <a:pPr/>
              <a:t>‹#›</a:t>
            </a:fld>
            <a:endParaRPr lang="en-CA"/>
          </a:p>
        </p:txBody>
      </p:sp>
    </p:spTree>
    <p:extLst>
      <p:ext uri="{BB962C8B-B14F-4D97-AF65-F5344CB8AC3E}">
        <p14:creationId xmlns:p14="http://schemas.microsoft.com/office/powerpoint/2010/main" val="3626990120"/>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a:defRPr/>
            </a:pPr>
            <a:endParaRPr lang="en-US" alt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a:defRPr/>
            </a:pPr>
            <a:r>
              <a:rPr lang="en-US" altLang="en-US" smtClean="0"/>
              <a:t>WFBS S590-A 2022</a:t>
            </a:r>
            <a:endParaRPr lang="en-US" alt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smtClean="0"/>
            </a:lvl1pPr>
          </a:lstStyle>
          <a:p>
            <a:pPr>
              <a:defRPr/>
            </a:pPr>
            <a:fld id="{A1BDFDA1-761B-45F4-937F-FB77F4E4698C}"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655" r:id="rId1"/>
    <p:sldLayoutId id="2147483659" r:id="rId2"/>
  </p:sldLayoutIdLst>
  <p:hf hd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hyperlink" Target="https://collaboration.cmc.ec.gc.ca/cmc/cmop/NRCAN_CFS/" TargetMode="External"/><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11.gif"/><Relationship Id="rId4" Type="http://schemas.openxmlformats.org/officeDocument/2006/relationships/image" Target="../media/image10.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hyperlink" Target="https://www.ncdc.noaa.gov/temp-and-precip/drought/nadm/" TargetMode="External"/><Relationship Id="rId7" Type="http://schemas.openxmlformats.org/officeDocument/2006/relationships/image" Target="../media/image15.png"/><Relationship Id="rId2" Type="http://schemas.openxmlformats.org/officeDocument/2006/relationships/hyperlink" Target="https://agriculture.canada.ca/en/agriculture-and-environment/drought-watch-and-agroclimate" TargetMode="External"/><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hyperlink" Target="https://drought.unl.edu/droughtmonitoring/Tools.aspx"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1.xml"/><Relationship Id="rId5" Type="http://schemas.openxmlformats.org/officeDocument/2006/relationships/image" Target="../media/image18.png"/><Relationship Id="rId4" Type="http://schemas.openxmlformats.org/officeDocument/2006/relationships/image" Target="../media/image17.png"/></Relationships>
</file>

<file path=ppt/slides/_rels/slide2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30.png"/></Relationships>
</file>

<file path=ppt/slides/_rels/slide3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1.xml"/><Relationship Id="rId5" Type="http://schemas.openxmlformats.org/officeDocument/2006/relationships/image" Target="../media/image34.png"/><Relationship Id="rId4" Type="http://schemas.openxmlformats.org/officeDocument/2006/relationships/image" Target="../media/image33.png"/></Relationships>
</file>

<file path=ppt/slides/_rels/slide3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36.gif"/></Relationships>
</file>

<file path=ppt/slides/_rels/slide37.xml.rels><?xml version="1.0" encoding="UTF-8" standalone="yes"?>
<Relationships xmlns="http://schemas.openxmlformats.org/package/2006/relationships"><Relationship Id="rId3" Type="http://schemas.openxmlformats.org/officeDocument/2006/relationships/image" Target="../media/image37.gif"/><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40.png"/><Relationship Id="rId5" Type="http://schemas.openxmlformats.org/officeDocument/2006/relationships/image" Target="../media/image39.gif"/><Relationship Id="rId4" Type="http://schemas.openxmlformats.org/officeDocument/2006/relationships/image" Target="../media/image38.gif"/></Relationships>
</file>

<file path=ppt/slides/_rels/slide38.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3.xml"/><Relationship Id="rId1" Type="http://schemas.openxmlformats.org/officeDocument/2006/relationships/slideLayout" Target="../slideLayouts/slideLayout1.xml"/><Relationship Id="rId4" Type="http://schemas.openxmlformats.org/officeDocument/2006/relationships/image" Target="../media/image45.png"/></Relationships>
</file>

<file path=ppt/slides/_rels/slide4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4.xml"/><Relationship Id="rId1" Type="http://schemas.openxmlformats.org/officeDocument/2006/relationships/slideLayout" Target="../slideLayouts/slideLayout1.xml"/><Relationship Id="rId4" Type="http://schemas.openxmlformats.org/officeDocument/2006/relationships/image" Target="../media/image47.png"/></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6.xml"/><Relationship Id="rId1" Type="http://schemas.openxmlformats.org/officeDocument/2006/relationships/slideLayout" Target="../slideLayouts/slideLayout1.xml"/><Relationship Id="rId5" Type="http://schemas.openxmlformats.org/officeDocument/2006/relationships/image" Target="../media/image49.png"/><Relationship Id="rId4" Type="http://schemas.microsoft.com/office/2007/relationships/hdphoto" Target="../media/hdphoto1.wdp"/></Relationships>
</file>

<file path=ppt/slides/_rels/slide51.xml.rels><?xml version="1.0" encoding="UTF-8" standalone="yes"?>
<Relationships xmlns="http://schemas.openxmlformats.org/package/2006/relationships"><Relationship Id="rId3" Type="http://schemas.openxmlformats.org/officeDocument/2006/relationships/image" Target="../media/image50.wmf"/><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3" Type="http://schemas.openxmlformats.org/officeDocument/2006/relationships/image" Target="../media/image51.emf"/><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3" Type="http://schemas.openxmlformats.org/officeDocument/2006/relationships/image" Target="../media/image52.emf"/><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3" Type="http://schemas.openxmlformats.org/officeDocument/2006/relationships/image" Target="../media/image53.emf"/><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3" Type="http://schemas.openxmlformats.org/officeDocument/2006/relationships/image" Target="../media/image54.emf"/><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image" Target="../media/image55.emf"/><Relationship Id="rId4" Type="http://schemas.openxmlformats.org/officeDocument/2006/relationships/oleObject" Target="../embeddings/oleObject1.bin"/></Relationships>
</file>

<file path=ppt/slides/_rels/slide58.xml.rels><?xml version="1.0" encoding="UTF-8" standalone="yes"?>
<Relationships xmlns="http://schemas.openxmlformats.org/package/2006/relationships"><Relationship Id="rId3" Type="http://schemas.openxmlformats.org/officeDocument/2006/relationships/image" Target="../media/image56.emf"/><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8" Type="http://schemas.openxmlformats.org/officeDocument/2006/relationships/image" Target="../media/image58.emf"/><Relationship Id="rId3" Type="http://schemas.openxmlformats.org/officeDocument/2006/relationships/notesSlide" Target="../notesSlides/notesSlide35.xml"/><Relationship Id="rId7" Type="http://schemas.openxmlformats.org/officeDocument/2006/relationships/oleObject" Target="../embeddings/oleObject2.bin"/><Relationship Id="rId2" Type="http://schemas.openxmlformats.org/officeDocument/2006/relationships/slideLayout" Target="../slideLayouts/slideLayout1.xml"/><Relationship Id="rId1" Type="http://schemas.openxmlformats.org/officeDocument/2006/relationships/vmlDrawing" Target="../drawings/vmlDrawing2.vml"/><Relationship Id="rId6" Type="http://schemas.openxmlformats.org/officeDocument/2006/relationships/image" Target="../media/image61.png"/><Relationship Id="rId5" Type="http://schemas.openxmlformats.org/officeDocument/2006/relationships/image" Target="../media/image60.jpeg"/><Relationship Id="rId4" Type="http://schemas.openxmlformats.org/officeDocument/2006/relationships/image" Target="../media/image59.jpeg"/></Relationships>
</file>

<file path=ppt/slides/_rels/slide62.xml.rels><?xml version="1.0" encoding="UTF-8" standalone="yes"?>
<Relationships xmlns="http://schemas.openxmlformats.org/package/2006/relationships"><Relationship Id="rId8" Type="http://schemas.openxmlformats.org/officeDocument/2006/relationships/image" Target="../media/image67.jpeg"/><Relationship Id="rId3" Type="http://schemas.openxmlformats.org/officeDocument/2006/relationships/image" Target="../media/image62.jpeg"/><Relationship Id="rId7" Type="http://schemas.openxmlformats.org/officeDocument/2006/relationships/image" Target="../media/image66.png"/><Relationship Id="rId2" Type="http://schemas.openxmlformats.org/officeDocument/2006/relationships/notesSlide" Target="../notesSlides/notesSlide36.xml"/><Relationship Id="rId1" Type="http://schemas.openxmlformats.org/officeDocument/2006/relationships/slideLayout" Target="../slideLayouts/slideLayout1.xml"/><Relationship Id="rId6" Type="http://schemas.openxmlformats.org/officeDocument/2006/relationships/image" Target="../media/image65.jpeg"/><Relationship Id="rId5" Type="http://schemas.openxmlformats.org/officeDocument/2006/relationships/image" Target="../media/image64.jpeg"/><Relationship Id="rId4" Type="http://schemas.openxmlformats.org/officeDocument/2006/relationships/image" Target="../media/image63.jpeg"/><Relationship Id="rId9" Type="http://schemas.openxmlformats.org/officeDocument/2006/relationships/image" Target="../media/image68.jpe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3" Type="http://schemas.openxmlformats.org/officeDocument/2006/relationships/hyperlink" Target="mailto:Richard.Carr@NRCan-RNCan.gc.ca" TargetMode="External"/><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pPr>
              <a:defRPr/>
            </a:pPr>
            <a:r>
              <a:rPr lang="en-US" altLang="en-US" smtClean="0"/>
              <a:t>WFBS S589 2022</a:t>
            </a:r>
            <a:endParaRPr lang="en-US" altLang="en-US" dirty="0"/>
          </a:p>
        </p:txBody>
      </p:sp>
      <p:sp>
        <p:nvSpPr>
          <p:cNvPr id="3" name="Slide Number Placeholder 2"/>
          <p:cNvSpPr>
            <a:spLocks noGrp="1"/>
          </p:cNvSpPr>
          <p:nvPr>
            <p:ph type="sldNum" sz="quarter" idx="12"/>
          </p:nvPr>
        </p:nvSpPr>
        <p:spPr/>
        <p:txBody>
          <a:bodyPr/>
          <a:lstStyle/>
          <a:p>
            <a:pPr>
              <a:defRPr/>
            </a:pPr>
            <a:fld id="{34228E85-DC60-47B9-9281-6B592085173E}" type="slidenum">
              <a:rPr lang="en-US" altLang="en-US" smtClean="0"/>
              <a:pPr>
                <a:defRPr/>
              </a:pPr>
              <a:t>1</a:t>
            </a:fld>
            <a:endParaRPr lang="en-US" altLang="en-US" dirty="0"/>
          </a:p>
        </p:txBody>
      </p:sp>
      <p:sp>
        <p:nvSpPr>
          <p:cNvPr id="7" name="TextBox 6"/>
          <p:cNvSpPr txBox="1"/>
          <p:nvPr/>
        </p:nvSpPr>
        <p:spPr>
          <a:xfrm>
            <a:off x="228600" y="2126159"/>
            <a:ext cx="8610600" cy="769441"/>
          </a:xfrm>
          <a:prstGeom prst="rect">
            <a:avLst/>
          </a:prstGeom>
          <a:noFill/>
        </p:spPr>
        <p:txBody>
          <a:bodyPr wrap="square" rtlCol="0">
            <a:spAutoFit/>
          </a:bodyPr>
          <a:lstStyle/>
          <a:p>
            <a:pPr algn="ctr"/>
            <a:r>
              <a:rPr lang="en-CA" sz="4400" b="1" dirty="0" smtClean="0">
                <a:solidFill>
                  <a:srgbClr val="008000"/>
                </a:solidFill>
                <a:latin typeface="Corbel" panose="020B0503020204020204" pitchFamily="34" charset="0"/>
                <a:cs typeface="Arial" panose="020B0604020202020204" pitchFamily="34" charset="0"/>
              </a:rPr>
              <a:t>S589: Weather Data Sources</a:t>
            </a:r>
            <a:endParaRPr lang="en-CA" sz="4000" b="1" dirty="0">
              <a:solidFill>
                <a:srgbClr val="0066CC"/>
              </a:solidFill>
              <a:latin typeface="Corbel" panose="020B0503020204020204" pitchFamily="34" charset="0"/>
              <a:cs typeface="Arial" panose="020B0604020202020204" pitchFamily="34" charset="0"/>
            </a:endParaRPr>
          </a:p>
        </p:txBody>
      </p:sp>
    </p:spTree>
    <p:extLst>
      <p:ext uri="{BB962C8B-B14F-4D97-AF65-F5344CB8AC3E}">
        <p14:creationId xmlns:p14="http://schemas.microsoft.com/office/powerpoint/2010/main" val="165120230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pPr>
              <a:defRPr/>
            </a:pPr>
            <a:r>
              <a:rPr lang="en-US" altLang="en-US" smtClean="0"/>
              <a:t>WFBS S589 2022</a:t>
            </a:r>
            <a:endParaRPr lang="en-US" altLang="en-US" dirty="0"/>
          </a:p>
        </p:txBody>
      </p:sp>
      <p:sp>
        <p:nvSpPr>
          <p:cNvPr id="3" name="Slide Number Placeholder 2"/>
          <p:cNvSpPr>
            <a:spLocks noGrp="1"/>
          </p:cNvSpPr>
          <p:nvPr>
            <p:ph type="sldNum" sz="quarter" idx="12"/>
          </p:nvPr>
        </p:nvSpPr>
        <p:spPr/>
        <p:txBody>
          <a:bodyPr/>
          <a:lstStyle/>
          <a:p>
            <a:pPr>
              <a:defRPr/>
            </a:pPr>
            <a:fld id="{34228E85-DC60-47B9-9281-6B592085173E}" type="slidenum">
              <a:rPr lang="en-US" altLang="en-US" smtClean="0"/>
              <a:pPr>
                <a:defRPr/>
              </a:pPr>
              <a:t>10</a:t>
            </a:fld>
            <a:endParaRPr lang="en-US" altLang="en-US" dirty="0"/>
          </a:p>
        </p:txBody>
      </p:sp>
      <p:sp>
        <p:nvSpPr>
          <p:cNvPr id="6" name="TextBox 5"/>
          <p:cNvSpPr txBox="1"/>
          <p:nvPr/>
        </p:nvSpPr>
        <p:spPr>
          <a:xfrm>
            <a:off x="381000" y="180000"/>
            <a:ext cx="8458200" cy="646331"/>
          </a:xfrm>
          <a:prstGeom prst="rect">
            <a:avLst/>
          </a:prstGeom>
          <a:noFill/>
        </p:spPr>
        <p:txBody>
          <a:bodyPr wrap="square" rtlCol="0">
            <a:spAutoFit/>
          </a:bodyPr>
          <a:lstStyle/>
          <a:p>
            <a:pPr algn="ctr"/>
            <a:r>
              <a:rPr lang="en-CA" sz="3600" b="1" dirty="0" smtClean="0">
                <a:solidFill>
                  <a:srgbClr val="C00000"/>
                </a:solidFill>
                <a:latin typeface="Calibri" panose="020F0502020204030204" pitchFamily="34" charset="0"/>
                <a:cs typeface="Calibri" panose="020F0502020204030204" pitchFamily="34" charset="0"/>
              </a:rPr>
              <a:t>ECCC Public Forecast (1/2)</a:t>
            </a:r>
            <a:endParaRPr lang="en-CA" sz="3600" b="1" dirty="0">
              <a:solidFill>
                <a:srgbClr val="C00000"/>
              </a:solidFill>
              <a:latin typeface="Calibri" panose="020F0502020204030204" pitchFamily="34" charset="0"/>
              <a:cs typeface="Calibri" panose="020F0502020204030204" pitchFamily="34" charset="0"/>
            </a:endParaRPr>
          </a:p>
        </p:txBody>
      </p:sp>
      <p:grpSp>
        <p:nvGrpSpPr>
          <p:cNvPr id="10" name="Group 9"/>
          <p:cNvGrpSpPr/>
          <p:nvPr/>
        </p:nvGrpSpPr>
        <p:grpSpPr>
          <a:xfrm>
            <a:off x="1336800" y="762000"/>
            <a:ext cx="6588000" cy="5580000"/>
            <a:chOff x="1336800" y="762000"/>
            <a:chExt cx="6588000" cy="5580000"/>
          </a:xfrm>
        </p:grpSpPr>
        <p:pic>
          <p:nvPicPr>
            <p:cNvPr id="4" name="Picture 3"/>
            <p:cNvPicPr>
              <a:picLocks noChangeAspect="1"/>
            </p:cNvPicPr>
            <p:nvPr/>
          </p:nvPicPr>
          <p:blipFill rotWithShape="1">
            <a:blip r:embed="rId3" cstate="screen">
              <a:extLst>
                <a:ext uri="{28A0092B-C50C-407E-A947-70E740481C1C}">
                  <a14:useLocalDpi xmlns:a14="http://schemas.microsoft.com/office/drawing/2010/main"/>
                </a:ext>
              </a:extLst>
            </a:blip>
            <a:srcRect l="1508" t="1799" r="3253" b="-229"/>
            <a:stretch/>
          </p:blipFill>
          <p:spPr>
            <a:xfrm>
              <a:off x="1336800" y="762000"/>
              <a:ext cx="6588000" cy="5580000"/>
            </a:xfrm>
            <a:prstGeom prst="rect">
              <a:avLst/>
            </a:prstGeom>
            <a:ln w="12700">
              <a:solidFill>
                <a:schemeClr val="tx1"/>
              </a:solidFill>
            </a:ln>
          </p:spPr>
        </p:pic>
        <p:sp>
          <p:nvSpPr>
            <p:cNvPr id="8" name="TextBox 7"/>
            <p:cNvSpPr txBox="1"/>
            <p:nvPr/>
          </p:nvSpPr>
          <p:spPr>
            <a:xfrm>
              <a:off x="2326800" y="2949600"/>
              <a:ext cx="1026000" cy="2232000"/>
            </a:xfrm>
            <a:prstGeom prst="rect">
              <a:avLst/>
            </a:prstGeom>
            <a:noFill/>
            <a:ln w="31750">
              <a:solidFill>
                <a:srgbClr val="C00000"/>
              </a:solidFill>
            </a:ln>
          </p:spPr>
          <p:txBody>
            <a:bodyPr wrap="square" rtlCol="0">
              <a:spAutoFit/>
            </a:bodyPr>
            <a:lstStyle/>
            <a:p>
              <a:endParaRPr lang="en-CA" dirty="0"/>
            </a:p>
          </p:txBody>
        </p:sp>
        <p:sp>
          <p:nvSpPr>
            <p:cNvPr id="9" name="TextBox 8"/>
            <p:cNvSpPr txBox="1"/>
            <p:nvPr/>
          </p:nvSpPr>
          <p:spPr>
            <a:xfrm>
              <a:off x="1447800" y="5623800"/>
              <a:ext cx="6400800" cy="396000"/>
            </a:xfrm>
            <a:prstGeom prst="rect">
              <a:avLst/>
            </a:prstGeom>
            <a:noFill/>
            <a:ln w="31750">
              <a:solidFill>
                <a:srgbClr val="C00000"/>
              </a:solidFill>
            </a:ln>
          </p:spPr>
          <p:txBody>
            <a:bodyPr wrap="square" rtlCol="0">
              <a:spAutoFit/>
            </a:bodyPr>
            <a:lstStyle/>
            <a:p>
              <a:endParaRPr lang="en-CA" dirty="0"/>
            </a:p>
          </p:txBody>
        </p:sp>
      </p:grpSp>
    </p:spTree>
    <p:extLst>
      <p:ext uri="{BB962C8B-B14F-4D97-AF65-F5344CB8AC3E}">
        <p14:creationId xmlns:p14="http://schemas.microsoft.com/office/powerpoint/2010/main" val="44044337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pPr>
              <a:defRPr/>
            </a:pPr>
            <a:r>
              <a:rPr lang="en-US" altLang="en-US" smtClean="0"/>
              <a:t>WFBS S589 2022</a:t>
            </a:r>
            <a:endParaRPr lang="en-US" altLang="en-US" dirty="0"/>
          </a:p>
        </p:txBody>
      </p:sp>
      <p:sp>
        <p:nvSpPr>
          <p:cNvPr id="3" name="Slide Number Placeholder 2"/>
          <p:cNvSpPr>
            <a:spLocks noGrp="1"/>
          </p:cNvSpPr>
          <p:nvPr>
            <p:ph type="sldNum" sz="quarter" idx="12"/>
          </p:nvPr>
        </p:nvSpPr>
        <p:spPr/>
        <p:txBody>
          <a:bodyPr/>
          <a:lstStyle/>
          <a:p>
            <a:pPr>
              <a:defRPr/>
            </a:pPr>
            <a:fld id="{34228E85-DC60-47B9-9281-6B592085173E}" type="slidenum">
              <a:rPr lang="en-US" altLang="en-US" smtClean="0"/>
              <a:pPr>
                <a:defRPr/>
              </a:pPr>
              <a:t>11</a:t>
            </a:fld>
            <a:endParaRPr lang="en-US" altLang="en-US" dirty="0"/>
          </a:p>
        </p:txBody>
      </p:sp>
      <p:sp>
        <p:nvSpPr>
          <p:cNvPr id="6" name="TextBox 5"/>
          <p:cNvSpPr txBox="1"/>
          <p:nvPr/>
        </p:nvSpPr>
        <p:spPr>
          <a:xfrm>
            <a:off x="381000" y="180000"/>
            <a:ext cx="8458200" cy="646331"/>
          </a:xfrm>
          <a:prstGeom prst="rect">
            <a:avLst/>
          </a:prstGeom>
          <a:noFill/>
        </p:spPr>
        <p:txBody>
          <a:bodyPr wrap="square" rtlCol="0">
            <a:spAutoFit/>
          </a:bodyPr>
          <a:lstStyle/>
          <a:p>
            <a:pPr algn="ctr"/>
            <a:r>
              <a:rPr lang="en-CA" sz="3600" b="1" dirty="0" smtClean="0">
                <a:solidFill>
                  <a:srgbClr val="C00000"/>
                </a:solidFill>
                <a:latin typeface="Calibri" panose="020F0502020204030204" pitchFamily="34" charset="0"/>
                <a:cs typeface="Calibri" panose="020F0502020204030204" pitchFamily="34" charset="0"/>
              </a:rPr>
              <a:t>ECCC Public Forecast (2/2)</a:t>
            </a:r>
            <a:endParaRPr lang="en-CA" sz="3600" b="1" dirty="0">
              <a:solidFill>
                <a:srgbClr val="C00000"/>
              </a:solidFill>
              <a:latin typeface="Calibri" panose="020F0502020204030204" pitchFamily="34" charset="0"/>
              <a:cs typeface="Calibri" panose="020F0502020204030204" pitchFamily="34" charset="0"/>
            </a:endParaRPr>
          </a:p>
        </p:txBody>
      </p:sp>
      <p:grpSp>
        <p:nvGrpSpPr>
          <p:cNvPr id="13" name="Group 12"/>
          <p:cNvGrpSpPr/>
          <p:nvPr/>
        </p:nvGrpSpPr>
        <p:grpSpPr>
          <a:xfrm>
            <a:off x="1219200" y="762000"/>
            <a:ext cx="6799175" cy="5456873"/>
            <a:chOff x="1219200" y="762000"/>
            <a:chExt cx="6799175" cy="5456873"/>
          </a:xfrm>
        </p:grpSpPr>
        <p:pic>
          <p:nvPicPr>
            <p:cNvPr id="4" name="Picture 3"/>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219200" y="762000"/>
              <a:ext cx="6799175" cy="5456873"/>
            </a:xfrm>
            <a:prstGeom prst="rect">
              <a:avLst/>
            </a:prstGeom>
            <a:ln w="12700">
              <a:solidFill>
                <a:schemeClr val="tx1"/>
              </a:solidFill>
            </a:ln>
          </p:spPr>
        </p:pic>
        <p:sp>
          <p:nvSpPr>
            <p:cNvPr id="8" name="TextBox 7"/>
            <p:cNvSpPr txBox="1"/>
            <p:nvPr/>
          </p:nvSpPr>
          <p:spPr>
            <a:xfrm>
              <a:off x="5812200" y="4015200"/>
              <a:ext cx="360000" cy="252000"/>
            </a:xfrm>
            <a:prstGeom prst="rect">
              <a:avLst/>
            </a:prstGeom>
            <a:noFill/>
            <a:ln w="31750">
              <a:solidFill>
                <a:srgbClr val="C00000"/>
              </a:solidFill>
            </a:ln>
          </p:spPr>
          <p:txBody>
            <a:bodyPr wrap="square" rtlCol="0">
              <a:spAutoFit/>
            </a:bodyPr>
            <a:lstStyle/>
            <a:p>
              <a:endParaRPr lang="en-CA" dirty="0"/>
            </a:p>
          </p:txBody>
        </p:sp>
        <p:sp>
          <p:nvSpPr>
            <p:cNvPr id="9" name="TextBox 8"/>
            <p:cNvSpPr txBox="1"/>
            <p:nvPr/>
          </p:nvSpPr>
          <p:spPr>
            <a:xfrm>
              <a:off x="3657600" y="4114800"/>
              <a:ext cx="762000" cy="838200"/>
            </a:xfrm>
            <a:prstGeom prst="rect">
              <a:avLst/>
            </a:prstGeom>
            <a:noFill/>
            <a:ln w="31750">
              <a:solidFill>
                <a:srgbClr val="C00000"/>
              </a:solidFill>
            </a:ln>
          </p:spPr>
          <p:txBody>
            <a:bodyPr wrap="square" rtlCol="0">
              <a:spAutoFit/>
            </a:bodyPr>
            <a:lstStyle/>
            <a:p>
              <a:endParaRPr lang="en-CA" dirty="0"/>
            </a:p>
          </p:txBody>
        </p:sp>
        <p:sp>
          <p:nvSpPr>
            <p:cNvPr id="10" name="TextBox 9"/>
            <p:cNvSpPr txBox="1"/>
            <p:nvPr/>
          </p:nvSpPr>
          <p:spPr>
            <a:xfrm>
              <a:off x="1447800" y="5392800"/>
              <a:ext cx="6400800" cy="703200"/>
            </a:xfrm>
            <a:prstGeom prst="rect">
              <a:avLst/>
            </a:prstGeom>
            <a:noFill/>
            <a:ln w="31750">
              <a:solidFill>
                <a:srgbClr val="0000FF"/>
              </a:solidFill>
            </a:ln>
          </p:spPr>
          <p:txBody>
            <a:bodyPr wrap="square" rtlCol="0">
              <a:spAutoFit/>
            </a:bodyPr>
            <a:lstStyle/>
            <a:p>
              <a:endParaRPr lang="en-CA"/>
            </a:p>
          </p:txBody>
        </p:sp>
        <p:sp>
          <p:nvSpPr>
            <p:cNvPr id="11" name="TextBox 10"/>
            <p:cNvSpPr txBox="1"/>
            <p:nvPr/>
          </p:nvSpPr>
          <p:spPr>
            <a:xfrm>
              <a:off x="1371600" y="3277370"/>
              <a:ext cx="2819400" cy="251230"/>
            </a:xfrm>
            <a:prstGeom prst="rect">
              <a:avLst/>
            </a:prstGeom>
            <a:noFill/>
            <a:ln w="31750">
              <a:solidFill>
                <a:srgbClr val="C00000"/>
              </a:solidFill>
            </a:ln>
          </p:spPr>
          <p:txBody>
            <a:bodyPr wrap="square" rtlCol="0">
              <a:spAutoFit/>
            </a:bodyPr>
            <a:lstStyle/>
            <a:p>
              <a:endParaRPr lang="en-CA" dirty="0"/>
            </a:p>
          </p:txBody>
        </p:sp>
        <p:sp>
          <p:nvSpPr>
            <p:cNvPr id="12" name="TextBox 11"/>
            <p:cNvSpPr txBox="1"/>
            <p:nvPr/>
          </p:nvSpPr>
          <p:spPr>
            <a:xfrm>
              <a:off x="4191000" y="3276600"/>
              <a:ext cx="3581400" cy="252000"/>
            </a:xfrm>
            <a:prstGeom prst="rect">
              <a:avLst/>
            </a:prstGeom>
            <a:noFill/>
            <a:ln w="31750">
              <a:solidFill>
                <a:srgbClr val="FF9900"/>
              </a:solidFill>
            </a:ln>
          </p:spPr>
          <p:txBody>
            <a:bodyPr wrap="square" rtlCol="0">
              <a:spAutoFit/>
            </a:bodyPr>
            <a:lstStyle/>
            <a:p>
              <a:endParaRPr lang="en-CA" dirty="0"/>
            </a:p>
          </p:txBody>
        </p:sp>
      </p:grpSp>
    </p:spTree>
    <p:extLst>
      <p:ext uri="{BB962C8B-B14F-4D97-AF65-F5344CB8AC3E}">
        <p14:creationId xmlns:p14="http://schemas.microsoft.com/office/powerpoint/2010/main" val="53313487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pPr>
              <a:defRPr/>
            </a:pPr>
            <a:r>
              <a:rPr lang="en-US" altLang="en-US" smtClean="0"/>
              <a:t>WFBS S589 2022</a:t>
            </a:r>
            <a:endParaRPr lang="en-US" altLang="en-US" dirty="0"/>
          </a:p>
        </p:txBody>
      </p:sp>
      <p:sp>
        <p:nvSpPr>
          <p:cNvPr id="3" name="Slide Number Placeholder 2"/>
          <p:cNvSpPr>
            <a:spLocks noGrp="1"/>
          </p:cNvSpPr>
          <p:nvPr>
            <p:ph type="sldNum" sz="quarter" idx="12"/>
          </p:nvPr>
        </p:nvSpPr>
        <p:spPr/>
        <p:txBody>
          <a:bodyPr/>
          <a:lstStyle/>
          <a:p>
            <a:pPr>
              <a:defRPr/>
            </a:pPr>
            <a:fld id="{34228E85-DC60-47B9-9281-6B592085173E}" type="slidenum">
              <a:rPr lang="en-US" altLang="en-US" smtClean="0"/>
              <a:pPr>
                <a:defRPr/>
              </a:pPr>
              <a:t>12</a:t>
            </a:fld>
            <a:endParaRPr lang="en-US" altLang="en-US" dirty="0"/>
          </a:p>
        </p:txBody>
      </p:sp>
      <p:sp>
        <p:nvSpPr>
          <p:cNvPr id="5" name="TextBox 4"/>
          <p:cNvSpPr txBox="1"/>
          <p:nvPr/>
        </p:nvSpPr>
        <p:spPr>
          <a:xfrm>
            <a:off x="533400" y="2514600"/>
            <a:ext cx="3733800" cy="3539430"/>
          </a:xfrm>
          <a:prstGeom prst="rect">
            <a:avLst/>
          </a:prstGeom>
          <a:noFill/>
        </p:spPr>
        <p:txBody>
          <a:bodyPr wrap="square" rtlCol="0">
            <a:spAutoFit/>
          </a:bodyPr>
          <a:lstStyle/>
          <a:p>
            <a:r>
              <a:rPr lang="en-CA" sz="2800" b="1" dirty="0" smtClean="0">
                <a:latin typeface="Calibri" panose="020F0502020204030204" pitchFamily="34" charset="0"/>
                <a:cs typeface="Calibri" panose="020F0502020204030204" pitchFamily="34" charset="0"/>
              </a:rPr>
              <a:t>Alphanumeric Bulletins</a:t>
            </a:r>
          </a:p>
          <a:p>
            <a:endParaRPr lang="en-CA" sz="2800" b="1" dirty="0">
              <a:latin typeface="Calibri" panose="020F0502020204030204" pitchFamily="34" charset="0"/>
              <a:cs typeface="Calibri" panose="020F0502020204030204" pitchFamily="34" charset="0"/>
            </a:endParaRPr>
          </a:p>
          <a:p>
            <a:r>
              <a:rPr lang="en-CA" sz="2800" b="1" dirty="0" smtClean="0">
                <a:latin typeface="Calibri" panose="020F0502020204030204" pitchFamily="34" charset="0"/>
                <a:cs typeface="Calibri" panose="020F0502020204030204" pitchFamily="34" charset="0"/>
              </a:rPr>
              <a:t>Ensemble</a:t>
            </a:r>
          </a:p>
          <a:p>
            <a:endParaRPr lang="en-CA" sz="2800" b="1" dirty="0">
              <a:latin typeface="Calibri" panose="020F0502020204030204" pitchFamily="34" charset="0"/>
              <a:cs typeface="Calibri" panose="020F0502020204030204" pitchFamily="34" charset="0"/>
            </a:endParaRPr>
          </a:p>
          <a:p>
            <a:r>
              <a:rPr lang="en-CA" sz="2800" b="1" dirty="0" smtClean="0">
                <a:latin typeface="Calibri" panose="020F0502020204030204" pitchFamily="34" charset="0"/>
                <a:cs typeface="Calibri" panose="020F0502020204030204" pitchFamily="34" charset="0"/>
              </a:rPr>
              <a:t>Model GRIB output</a:t>
            </a:r>
          </a:p>
          <a:p>
            <a:endParaRPr lang="en-CA" sz="2800" b="1" dirty="0" smtClean="0">
              <a:latin typeface="Calibri" panose="020F0502020204030204" pitchFamily="34" charset="0"/>
              <a:cs typeface="Calibri" panose="020F0502020204030204" pitchFamily="34" charset="0"/>
            </a:endParaRPr>
          </a:p>
          <a:p>
            <a:endParaRPr lang="en-CA" sz="2800" b="1" dirty="0">
              <a:latin typeface="Calibri" panose="020F0502020204030204" pitchFamily="34" charset="0"/>
              <a:cs typeface="Calibri" panose="020F0502020204030204" pitchFamily="34" charset="0"/>
            </a:endParaRPr>
          </a:p>
          <a:p>
            <a:r>
              <a:rPr lang="en-CA" sz="2800" b="1" dirty="0" smtClean="0">
                <a:latin typeface="Calibri" panose="020F0502020204030204" pitchFamily="34" charset="0"/>
                <a:cs typeface="Calibri" panose="020F0502020204030204" pitchFamily="34" charset="0"/>
              </a:rPr>
              <a:t>Vertical profiles</a:t>
            </a:r>
            <a:endParaRPr lang="en-CA" b="1" dirty="0" smtClean="0">
              <a:latin typeface="Calibri" panose="020F0502020204030204" pitchFamily="34" charset="0"/>
              <a:cs typeface="Calibri" panose="020F0502020204030204" pitchFamily="34" charset="0"/>
            </a:endParaRPr>
          </a:p>
        </p:txBody>
      </p:sp>
      <p:sp>
        <p:nvSpPr>
          <p:cNvPr id="6" name="TextBox 5"/>
          <p:cNvSpPr txBox="1"/>
          <p:nvPr/>
        </p:nvSpPr>
        <p:spPr>
          <a:xfrm>
            <a:off x="381000" y="180000"/>
            <a:ext cx="8458200" cy="646331"/>
          </a:xfrm>
          <a:prstGeom prst="rect">
            <a:avLst/>
          </a:prstGeom>
          <a:noFill/>
        </p:spPr>
        <p:txBody>
          <a:bodyPr wrap="square" rtlCol="0">
            <a:spAutoFit/>
          </a:bodyPr>
          <a:lstStyle/>
          <a:p>
            <a:pPr algn="ctr"/>
            <a:r>
              <a:rPr lang="en-CA" sz="3600" b="1" dirty="0" smtClean="0">
                <a:solidFill>
                  <a:srgbClr val="C00000"/>
                </a:solidFill>
                <a:latin typeface="Calibri" panose="020F0502020204030204" pitchFamily="34" charset="0"/>
                <a:cs typeface="Calibri" panose="020F0502020204030204" pitchFamily="34" charset="0"/>
              </a:rPr>
              <a:t>ECCC Data Mart</a:t>
            </a:r>
            <a:endParaRPr lang="en-CA" sz="3600" b="1" dirty="0">
              <a:solidFill>
                <a:srgbClr val="C00000"/>
              </a:solidFill>
              <a:latin typeface="Calibri" panose="020F0502020204030204" pitchFamily="34" charset="0"/>
              <a:cs typeface="Calibri" panose="020F0502020204030204" pitchFamily="34" charset="0"/>
            </a:endParaRPr>
          </a:p>
        </p:txBody>
      </p:sp>
      <p:pic>
        <p:nvPicPr>
          <p:cNvPr id="7" name="Picture 6"/>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4572000" y="817695"/>
            <a:ext cx="3617932" cy="5354505"/>
          </a:xfrm>
          <a:prstGeom prst="rect">
            <a:avLst/>
          </a:prstGeom>
          <a:ln w="12700">
            <a:solidFill>
              <a:srgbClr val="0000FF"/>
            </a:solidFill>
          </a:ln>
        </p:spPr>
      </p:pic>
      <p:cxnSp>
        <p:nvCxnSpPr>
          <p:cNvPr id="8" name="Straight Arrow Connector 7"/>
          <p:cNvCxnSpPr/>
          <p:nvPr/>
        </p:nvCxnSpPr>
        <p:spPr bwMode="auto">
          <a:xfrm>
            <a:off x="4267200" y="2819400"/>
            <a:ext cx="533400" cy="0"/>
          </a:xfrm>
          <a:prstGeom prst="straightConnector1">
            <a:avLst/>
          </a:prstGeom>
          <a:solidFill>
            <a:schemeClr val="accent1"/>
          </a:solidFill>
          <a:ln w="63500" cap="flat" cmpd="sng" algn="ctr">
            <a:solidFill>
              <a:srgbClr val="C0000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 name="Straight Arrow Connector 9"/>
          <p:cNvCxnSpPr/>
          <p:nvPr/>
        </p:nvCxnSpPr>
        <p:spPr bwMode="auto">
          <a:xfrm flipV="1">
            <a:off x="2209800" y="3505200"/>
            <a:ext cx="2590800" cy="152400"/>
          </a:xfrm>
          <a:prstGeom prst="straightConnector1">
            <a:avLst/>
          </a:prstGeom>
          <a:solidFill>
            <a:schemeClr val="accent1"/>
          </a:solidFill>
          <a:ln w="63500" cap="flat" cmpd="sng" algn="ctr">
            <a:solidFill>
              <a:srgbClr val="C0000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2" name="Straight Arrow Connector 11"/>
          <p:cNvCxnSpPr/>
          <p:nvPr/>
        </p:nvCxnSpPr>
        <p:spPr bwMode="auto">
          <a:xfrm flipV="1">
            <a:off x="3657600" y="4343400"/>
            <a:ext cx="685800" cy="152400"/>
          </a:xfrm>
          <a:prstGeom prst="straightConnector1">
            <a:avLst/>
          </a:prstGeom>
          <a:solidFill>
            <a:schemeClr val="accent1"/>
          </a:solidFill>
          <a:ln w="63500" cap="flat" cmpd="sng" algn="ctr">
            <a:solidFill>
              <a:srgbClr val="C0000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4" name="Straight Arrow Connector 13"/>
          <p:cNvCxnSpPr/>
          <p:nvPr/>
        </p:nvCxnSpPr>
        <p:spPr bwMode="auto">
          <a:xfrm>
            <a:off x="3124200" y="5791200"/>
            <a:ext cx="1295400" cy="152400"/>
          </a:xfrm>
          <a:prstGeom prst="straightConnector1">
            <a:avLst/>
          </a:prstGeom>
          <a:solidFill>
            <a:schemeClr val="accent1"/>
          </a:solidFill>
          <a:ln w="63500" cap="flat" cmpd="sng" algn="ctr">
            <a:solidFill>
              <a:srgbClr val="C0000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352176369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pPr>
              <a:defRPr/>
            </a:pPr>
            <a:r>
              <a:rPr lang="en-US" altLang="en-US" smtClean="0"/>
              <a:t>WFBS S589 2022</a:t>
            </a:r>
            <a:endParaRPr lang="en-US" altLang="en-US" dirty="0"/>
          </a:p>
        </p:txBody>
      </p:sp>
      <p:sp>
        <p:nvSpPr>
          <p:cNvPr id="3" name="Slide Number Placeholder 2"/>
          <p:cNvSpPr>
            <a:spLocks noGrp="1"/>
          </p:cNvSpPr>
          <p:nvPr>
            <p:ph type="sldNum" sz="quarter" idx="12"/>
          </p:nvPr>
        </p:nvSpPr>
        <p:spPr/>
        <p:txBody>
          <a:bodyPr/>
          <a:lstStyle/>
          <a:p>
            <a:pPr>
              <a:defRPr/>
            </a:pPr>
            <a:fld id="{34228E85-DC60-47B9-9281-6B592085173E}" type="slidenum">
              <a:rPr lang="en-US" altLang="en-US" smtClean="0"/>
              <a:pPr>
                <a:defRPr/>
              </a:pPr>
              <a:t>13</a:t>
            </a:fld>
            <a:endParaRPr lang="en-US" altLang="en-US" dirty="0"/>
          </a:p>
        </p:txBody>
      </p:sp>
      <p:sp>
        <p:nvSpPr>
          <p:cNvPr id="6" name="TextBox 5"/>
          <p:cNvSpPr txBox="1"/>
          <p:nvPr/>
        </p:nvSpPr>
        <p:spPr>
          <a:xfrm>
            <a:off x="228600" y="180000"/>
            <a:ext cx="8839200" cy="646331"/>
          </a:xfrm>
          <a:prstGeom prst="rect">
            <a:avLst/>
          </a:prstGeom>
          <a:noFill/>
        </p:spPr>
        <p:txBody>
          <a:bodyPr wrap="square" rtlCol="0">
            <a:spAutoFit/>
          </a:bodyPr>
          <a:lstStyle/>
          <a:p>
            <a:pPr algn="ctr"/>
            <a:r>
              <a:rPr lang="en-US" sz="3600" b="1" dirty="0">
                <a:solidFill>
                  <a:srgbClr val="C00000"/>
                </a:solidFill>
                <a:latin typeface="Calibri" panose="020F0502020204030204" pitchFamily="34" charset="0"/>
                <a:cs typeface="Calibri" panose="020F0502020204030204" pitchFamily="34" charset="0"/>
              </a:rPr>
              <a:t>ECCC </a:t>
            </a:r>
            <a:r>
              <a:rPr lang="en-US" sz="3600" b="1" dirty="0" err="1">
                <a:solidFill>
                  <a:srgbClr val="C00000"/>
                </a:solidFill>
                <a:latin typeface="Calibri" panose="020F0502020204030204" pitchFamily="34" charset="0"/>
                <a:cs typeface="Calibri" panose="020F0502020204030204" pitchFamily="34" charset="0"/>
              </a:rPr>
              <a:t>Datamart</a:t>
            </a:r>
            <a:r>
              <a:rPr lang="en-US" sz="3600" b="1" dirty="0">
                <a:solidFill>
                  <a:srgbClr val="C00000"/>
                </a:solidFill>
                <a:latin typeface="Calibri" panose="020F0502020204030204" pitchFamily="34" charset="0"/>
                <a:cs typeface="Calibri" panose="020F0502020204030204" pitchFamily="34" charset="0"/>
              </a:rPr>
              <a:t>: Vertical </a:t>
            </a:r>
            <a:r>
              <a:rPr lang="en-US" sz="3600" b="1" dirty="0" smtClean="0">
                <a:solidFill>
                  <a:srgbClr val="C00000"/>
                </a:solidFill>
                <a:latin typeface="Calibri" panose="020F0502020204030204" pitchFamily="34" charset="0"/>
                <a:cs typeface="Calibri" panose="020F0502020204030204" pitchFamily="34" charset="0"/>
              </a:rPr>
              <a:t>Profiles</a:t>
            </a:r>
            <a:endParaRPr lang="en-CA" sz="3600" b="1" dirty="0">
              <a:solidFill>
                <a:srgbClr val="C00000"/>
              </a:solidFill>
              <a:latin typeface="Calibri" panose="020F0502020204030204" pitchFamily="34" charset="0"/>
              <a:cs typeface="Calibri" panose="020F0502020204030204" pitchFamily="34" charset="0"/>
            </a:endParaRPr>
          </a:p>
        </p:txBody>
      </p:sp>
      <p:pic>
        <p:nvPicPr>
          <p:cNvPr id="7" name="Picture 6"/>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3642779" y="812400"/>
            <a:ext cx="4891621" cy="5436000"/>
          </a:xfrm>
          <a:prstGeom prst="rect">
            <a:avLst/>
          </a:prstGeom>
          <a:ln w="12700">
            <a:solidFill>
              <a:srgbClr val="0000FF"/>
            </a:solidFill>
          </a:ln>
        </p:spPr>
      </p:pic>
      <p:sp>
        <p:nvSpPr>
          <p:cNvPr id="8" name="TextBox 7"/>
          <p:cNvSpPr txBox="1"/>
          <p:nvPr/>
        </p:nvSpPr>
        <p:spPr>
          <a:xfrm>
            <a:off x="381000" y="1302603"/>
            <a:ext cx="3124200" cy="2431435"/>
          </a:xfrm>
          <a:prstGeom prst="rect">
            <a:avLst/>
          </a:prstGeom>
          <a:noFill/>
        </p:spPr>
        <p:txBody>
          <a:bodyPr wrap="square" rtlCol="0">
            <a:spAutoFit/>
          </a:bodyPr>
          <a:lstStyle/>
          <a:p>
            <a:r>
              <a:rPr lang="en-CA" sz="2800" b="1" dirty="0" smtClean="0">
                <a:latin typeface="Calibri" panose="020F0502020204030204" pitchFamily="34" charset="0"/>
                <a:cs typeface="Calibri" panose="020F0502020204030204" pitchFamily="34" charset="0"/>
              </a:rPr>
              <a:t>Also known as “</a:t>
            </a:r>
            <a:r>
              <a:rPr lang="en-CA" sz="2800" b="1" dirty="0" err="1" smtClean="0">
                <a:latin typeface="Calibri" panose="020F0502020204030204" pitchFamily="34" charset="0"/>
                <a:cs typeface="Calibri" panose="020F0502020204030204" pitchFamily="34" charset="0"/>
              </a:rPr>
              <a:t>Prog</a:t>
            </a:r>
            <a:r>
              <a:rPr lang="en-CA" sz="2800" b="1" dirty="0" smtClean="0">
                <a:latin typeface="Calibri" panose="020F0502020204030204" pitchFamily="34" charset="0"/>
                <a:cs typeface="Calibri" panose="020F0502020204030204" pitchFamily="34" charset="0"/>
              </a:rPr>
              <a:t> </a:t>
            </a:r>
            <a:r>
              <a:rPr lang="en-CA" sz="2800" b="1" dirty="0" err="1" smtClean="0">
                <a:latin typeface="Calibri" panose="020F0502020204030204" pitchFamily="34" charset="0"/>
                <a:cs typeface="Calibri" panose="020F0502020204030204" pitchFamily="34" charset="0"/>
              </a:rPr>
              <a:t>Tephis</a:t>
            </a:r>
            <a:r>
              <a:rPr lang="en-CA" sz="2800" b="1" dirty="0" smtClean="0">
                <a:latin typeface="Calibri" panose="020F0502020204030204" pitchFamily="34" charset="0"/>
                <a:cs typeface="Calibri" panose="020F0502020204030204" pitchFamily="34" charset="0"/>
              </a:rPr>
              <a:t>”</a:t>
            </a:r>
            <a:endParaRPr lang="en-CA" sz="2800" b="1" dirty="0">
              <a:latin typeface="Calibri" panose="020F0502020204030204" pitchFamily="34" charset="0"/>
              <a:cs typeface="Calibri" panose="020F0502020204030204" pitchFamily="34" charset="0"/>
            </a:endParaRPr>
          </a:p>
          <a:p>
            <a:endParaRPr lang="en-CA" b="1" dirty="0">
              <a:latin typeface="Calibri" panose="020F0502020204030204" pitchFamily="34" charset="0"/>
              <a:cs typeface="Calibri" panose="020F0502020204030204" pitchFamily="34" charset="0"/>
            </a:endParaRPr>
          </a:p>
          <a:p>
            <a:r>
              <a:rPr lang="en-CA" b="1" dirty="0" smtClean="0">
                <a:latin typeface="Calibri" panose="020F0502020204030204" pitchFamily="34" charset="0"/>
                <a:cs typeface="Calibri" panose="020F0502020204030204" pitchFamily="34" charset="0"/>
              </a:rPr>
              <a:t>About 325 locations</a:t>
            </a:r>
          </a:p>
          <a:p>
            <a:endParaRPr lang="en-CA" b="1" dirty="0">
              <a:latin typeface="Calibri" panose="020F0502020204030204" pitchFamily="34" charset="0"/>
              <a:cs typeface="Calibri" panose="020F0502020204030204" pitchFamily="34" charset="0"/>
            </a:endParaRPr>
          </a:p>
          <a:p>
            <a:r>
              <a:rPr lang="en-CA" b="1" dirty="0" smtClean="0">
                <a:latin typeface="Calibri" panose="020F0502020204030204" pitchFamily="34" charset="0"/>
                <a:cs typeface="Calibri" panose="020F0502020204030204" pitchFamily="34" charset="0"/>
              </a:rPr>
              <a:t>00Z and 12Z runs</a:t>
            </a:r>
          </a:p>
        </p:txBody>
      </p:sp>
    </p:spTree>
    <p:extLst>
      <p:ext uri="{BB962C8B-B14F-4D97-AF65-F5344CB8AC3E}">
        <p14:creationId xmlns:p14="http://schemas.microsoft.com/office/powerpoint/2010/main" val="13601188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pPr>
              <a:defRPr/>
            </a:pPr>
            <a:r>
              <a:rPr lang="en-US" altLang="en-US" smtClean="0"/>
              <a:t>WFBS S589 2022</a:t>
            </a:r>
            <a:endParaRPr lang="en-US" altLang="en-US" dirty="0"/>
          </a:p>
        </p:txBody>
      </p:sp>
      <p:sp>
        <p:nvSpPr>
          <p:cNvPr id="3" name="Slide Number Placeholder 2"/>
          <p:cNvSpPr>
            <a:spLocks noGrp="1"/>
          </p:cNvSpPr>
          <p:nvPr>
            <p:ph type="sldNum" sz="quarter" idx="12"/>
          </p:nvPr>
        </p:nvSpPr>
        <p:spPr/>
        <p:txBody>
          <a:bodyPr/>
          <a:lstStyle/>
          <a:p>
            <a:pPr>
              <a:defRPr/>
            </a:pPr>
            <a:fld id="{34228E85-DC60-47B9-9281-6B592085173E}" type="slidenum">
              <a:rPr lang="en-US" altLang="en-US" smtClean="0"/>
              <a:pPr>
                <a:defRPr/>
              </a:pPr>
              <a:t>14</a:t>
            </a:fld>
            <a:endParaRPr lang="en-US" altLang="en-US" dirty="0"/>
          </a:p>
        </p:txBody>
      </p:sp>
      <p:sp>
        <p:nvSpPr>
          <p:cNvPr id="6" name="TextBox 5"/>
          <p:cNvSpPr txBox="1"/>
          <p:nvPr/>
        </p:nvSpPr>
        <p:spPr>
          <a:xfrm>
            <a:off x="228600" y="180000"/>
            <a:ext cx="8839200" cy="646331"/>
          </a:xfrm>
          <a:prstGeom prst="rect">
            <a:avLst/>
          </a:prstGeom>
          <a:noFill/>
        </p:spPr>
        <p:txBody>
          <a:bodyPr wrap="square" rtlCol="0">
            <a:spAutoFit/>
          </a:bodyPr>
          <a:lstStyle/>
          <a:p>
            <a:pPr algn="ctr"/>
            <a:r>
              <a:rPr lang="en-US" sz="3600" b="1" dirty="0">
                <a:solidFill>
                  <a:srgbClr val="C00000"/>
                </a:solidFill>
                <a:latin typeface="Calibri" panose="020F0502020204030204" pitchFamily="34" charset="0"/>
                <a:cs typeface="Calibri" panose="020F0502020204030204" pitchFamily="34" charset="0"/>
              </a:rPr>
              <a:t>ECCC </a:t>
            </a:r>
            <a:r>
              <a:rPr lang="en-US" sz="3600" b="1" dirty="0" smtClean="0">
                <a:solidFill>
                  <a:srgbClr val="C00000"/>
                </a:solidFill>
                <a:latin typeface="Calibri" panose="020F0502020204030204" pitchFamily="34" charset="0"/>
                <a:cs typeface="Calibri" panose="020F0502020204030204" pitchFamily="34" charset="0"/>
              </a:rPr>
              <a:t>Analysis and Modeling Web Page</a:t>
            </a:r>
            <a:endParaRPr lang="en-CA" sz="3600" b="1" dirty="0">
              <a:solidFill>
                <a:srgbClr val="C00000"/>
              </a:solidFill>
              <a:latin typeface="Calibri" panose="020F0502020204030204" pitchFamily="34" charset="0"/>
              <a:cs typeface="Calibri" panose="020F0502020204030204" pitchFamily="34" charset="0"/>
            </a:endParaRPr>
          </a:p>
        </p:txBody>
      </p:sp>
      <p:pic>
        <p:nvPicPr>
          <p:cNvPr id="9" name="Picture 8"/>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926641" y="817743"/>
            <a:ext cx="5607759" cy="5354457"/>
          </a:xfrm>
          <a:prstGeom prst="rect">
            <a:avLst/>
          </a:prstGeom>
          <a:ln w="12700">
            <a:solidFill>
              <a:srgbClr val="0000FF"/>
            </a:solidFill>
          </a:ln>
        </p:spPr>
      </p:pic>
      <p:sp>
        <p:nvSpPr>
          <p:cNvPr id="10" name="TextBox 9"/>
          <p:cNvSpPr txBox="1"/>
          <p:nvPr/>
        </p:nvSpPr>
        <p:spPr>
          <a:xfrm>
            <a:off x="152399" y="1868031"/>
            <a:ext cx="2774241" cy="1815882"/>
          </a:xfrm>
          <a:prstGeom prst="rect">
            <a:avLst/>
          </a:prstGeom>
          <a:noFill/>
        </p:spPr>
        <p:txBody>
          <a:bodyPr wrap="square" rtlCol="0">
            <a:spAutoFit/>
          </a:bodyPr>
          <a:lstStyle/>
          <a:p>
            <a:r>
              <a:rPr lang="en-CA" sz="2800" b="1" dirty="0" smtClean="0">
                <a:latin typeface="Calibri" panose="020F0502020204030204" pitchFamily="34" charset="0"/>
                <a:cs typeface="Calibri" panose="020F0502020204030204" pitchFamily="34" charset="0"/>
              </a:rPr>
              <a:t>Focus on content – top and bottom of actual page  are cropped</a:t>
            </a:r>
            <a:endParaRPr lang="en-CA" sz="2800" b="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85204975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p:cNvGrpSpPr>
            <a:grpSpLocks noChangeAspect="1"/>
          </p:cNvGrpSpPr>
          <p:nvPr/>
        </p:nvGrpSpPr>
        <p:grpSpPr>
          <a:xfrm>
            <a:off x="4591262" y="3323320"/>
            <a:ext cx="4476538" cy="3001280"/>
            <a:chOff x="4591261" y="3276600"/>
            <a:chExt cx="4773534" cy="3200400"/>
          </a:xfrm>
        </p:grpSpPr>
        <p:pic>
          <p:nvPicPr>
            <p:cNvPr id="17" name="Picture 16"/>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591261" y="3276600"/>
              <a:ext cx="3867150" cy="3200400"/>
            </a:xfrm>
            <a:prstGeom prst="rect">
              <a:avLst/>
            </a:prstGeom>
          </p:spPr>
        </p:pic>
        <p:sp>
          <p:nvSpPr>
            <p:cNvPr id="18" name="TextBox 17"/>
            <p:cNvSpPr txBox="1"/>
            <p:nvPr/>
          </p:nvSpPr>
          <p:spPr>
            <a:xfrm>
              <a:off x="5796265" y="5855718"/>
              <a:ext cx="3568530" cy="492294"/>
            </a:xfrm>
            <a:prstGeom prst="rect">
              <a:avLst/>
            </a:prstGeom>
            <a:solidFill>
              <a:srgbClr val="FFCCCC"/>
            </a:solidFill>
          </p:spPr>
          <p:txBody>
            <a:bodyPr wrap="square" rtlCol="0">
              <a:spAutoFit/>
            </a:bodyPr>
            <a:lstStyle/>
            <a:p>
              <a:r>
                <a:rPr lang="en-CA" b="1" dirty="0">
                  <a:latin typeface="Calibri" panose="020F0502020204030204" pitchFamily="34" charset="0"/>
                  <a:cs typeface="Calibri" panose="020F0502020204030204" pitchFamily="34" charset="0"/>
                </a:rPr>
                <a:t>T</a:t>
              </a:r>
              <a:r>
                <a:rPr lang="en-CA" b="1" dirty="0" smtClean="0">
                  <a:latin typeface="Calibri" panose="020F0502020204030204" pitchFamily="34" charset="0"/>
                  <a:cs typeface="Calibri" panose="020F0502020204030204" pitchFamily="34" charset="0"/>
                </a:rPr>
                <a:t>hunderstorm gust front</a:t>
              </a:r>
              <a:endParaRPr lang="en-CA" b="1" dirty="0">
                <a:latin typeface="Calibri" panose="020F0502020204030204" pitchFamily="34" charset="0"/>
                <a:cs typeface="Calibri" panose="020F0502020204030204" pitchFamily="34" charset="0"/>
              </a:endParaRPr>
            </a:p>
          </p:txBody>
        </p:sp>
        <p:cxnSp>
          <p:nvCxnSpPr>
            <p:cNvPr id="19" name="Straight Arrow Connector 18"/>
            <p:cNvCxnSpPr>
              <a:stCxn id="18" idx="0"/>
            </p:cNvCxnSpPr>
            <p:nvPr/>
          </p:nvCxnSpPr>
          <p:spPr bwMode="auto">
            <a:xfrm flipH="1" flipV="1">
              <a:off x="5948670" y="5305422"/>
              <a:ext cx="1631860" cy="550296"/>
            </a:xfrm>
            <a:prstGeom prst="straightConnector1">
              <a:avLst/>
            </a:prstGeom>
            <a:solidFill>
              <a:schemeClr val="bg1"/>
            </a:solidFill>
            <a:ln w="31750" cap="flat" cmpd="sng" algn="ctr">
              <a:solidFill>
                <a:srgbClr val="C0000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sp>
        <p:nvSpPr>
          <p:cNvPr id="2" name="Footer Placeholder 1"/>
          <p:cNvSpPr>
            <a:spLocks noGrp="1"/>
          </p:cNvSpPr>
          <p:nvPr>
            <p:ph type="ftr" sz="quarter" idx="11"/>
          </p:nvPr>
        </p:nvSpPr>
        <p:spPr/>
        <p:txBody>
          <a:bodyPr/>
          <a:lstStyle/>
          <a:p>
            <a:pPr>
              <a:defRPr/>
            </a:pPr>
            <a:r>
              <a:rPr lang="en-US" altLang="en-US" dirty="0" smtClean="0"/>
              <a:t>WFBS S589 2022</a:t>
            </a:r>
            <a:endParaRPr lang="en-US" altLang="en-US" dirty="0"/>
          </a:p>
        </p:txBody>
      </p:sp>
      <p:sp>
        <p:nvSpPr>
          <p:cNvPr id="3" name="Slide Number Placeholder 2"/>
          <p:cNvSpPr>
            <a:spLocks noGrp="1"/>
          </p:cNvSpPr>
          <p:nvPr>
            <p:ph type="sldNum" sz="quarter" idx="12"/>
          </p:nvPr>
        </p:nvSpPr>
        <p:spPr/>
        <p:txBody>
          <a:bodyPr/>
          <a:lstStyle/>
          <a:p>
            <a:pPr>
              <a:defRPr/>
            </a:pPr>
            <a:fld id="{34228E85-DC60-47B9-9281-6B592085173E}" type="slidenum">
              <a:rPr lang="en-US" altLang="en-US" smtClean="0"/>
              <a:pPr>
                <a:defRPr/>
              </a:pPr>
              <a:t>15</a:t>
            </a:fld>
            <a:endParaRPr lang="en-US" altLang="en-US" dirty="0"/>
          </a:p>
        </p:txBody>
      </p:sp>
      <p:sp>
        <p:nvSpPr>
          <p:cNvPr id="6" name="TextBox 5"/>
          <p:cNvSpPr txBox="1"/>
          <p:nvPr/>
        </p:nvSpPr>
        <p:spPr>
          <a:xfrm>
            <a:off x="381000" y="180000"/>
            <a:ext cx="8458200" cy="646331"/>
          </a:xfrm>
          <a:prstGeom prst="rect">
            <a:avLst/>
          </a:prstGeom>
          <a:noFill/>
        </p:spPr>
        <p:txBody>
          <a:bodyPr wrap="square" rtlCol="0">
            <a:spAutoFit/>
          </a:bodyPr>
          <a:lstStyle/>
          <a:p>
            <a:pPr algn="ctr"/>
            <a:r>
              <a:rPr lang="en-CA" sz="3600" b="1" dirty="0" smtClean="0">
                <a:solidFill>
                  <a:srgbClr val="C00000"/>
                </a:solidFill>
                <a:latin typeface="Calibri" panose="020F0502020204030204" pitchFamily="34" charset="0"/>
                <a:cs typeface="Calibri" panose="020F0502020204030204" pitchFamily="34" charset="0"/>
              </a:rPr>
              <a:t>Radar Imagery</a:t>
            </a:r>
            <a:endParaRPr lang="en-CA" sz="3600" b="1" dirty="0">
              <a:solidFill>
                <a:srgbClr val="C00000"/>
              </a:solidFill>
              <a:latin typeface="Calibri" panose="020F0502020204030204" pitchFamily="34" charset="0"/>
              <a:cs typeface="Calibri" panose="020F0502020204030204" pitchFamily="34" charset="0"/>
            </a:endParaRPr>
          </a:p>
        </p:txBody>
      </p:sp>
      <p:grpSp>
        <p:nvGrpSpPr>
          <p:cNvPr id="23" name="Group 22"/>
          <p:cNvGrpSpPr/>
          <p:nvPr/>
        </p:nvGrpSpPr>
        <p:grpSpPr>
          <a:xfrm>
            <a:off x="3124200" y="872974"/>
            <a:ext cx="5966132" cy="2937026"/>
            <a:chOff x="3124200" y="872974"/>
            <a:chExt cx="5966132" cy="2937026"/>
          </a:xfrm>
        </p:grpSpPr>
        <p:pic>
          <p:nvPicPr>
            <p:cNvPr id="5" name="Picture 4"/>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124200" y="872974"/>
              <a:ext cx="5966132" cy="2937026"/>
            </a:xfrm>
            <a:prstGeom prst="rect">
              <a:avLst/>
            </a:prstGeom>
          </p:spPr>
        </p:pic>
        <p:sp>
          <p:nvSpPr>
            <p:cNvPr id="9" name="Oval 8"/>
            <p:cNvSpPr>
              <a:spLocks noChangeAspect="1"/>
            </p:cNvSpPr>
            <p:nvPr/>
          </p:nvSpPr>
          <p:spPr bwMode="auto">
            <a:xfrm>
              <a:off x="4648200" y="1815000"/>
              <a:ext cx="90000" cy="90000"/>
            </a:xfrm>
            <a:prstGeom prst="ellipse">
              <a:avLst/>
            </a:prstGeom>
            <a:solidFill>
              <a:srgbClr val="0000FF"/>
            </a:solidFill>
            <a:ln w="9525" cap="flat" cmpd="sng" algn="ctr">
              <a:solidFill>
                <a:schemeClr val="tx1"/>
              </a:solid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CA" sz="1800" b="0" i="0" u="none" strike="noStrike" cap="none" normalizeH="0" baseline="0" smtClean="0">
                <a:ln>
                  <a:noFill/>
                </a:ln>
                <a:effectLst/>
                <a:latin typeface="Calibri" panose="020F0502020204030204" pitchFamily="34" charset="0"/>
                <a:cs typeface="Calibri" panose="020F0502020204030204" pitchFamily="34" charset="0"/>
              </a:endParaRPr>
            </a:p>
          </p:txBody>
        </p:sp>
        <p:sp>
          <p:nvSpPr>
            <p:cNvPr id="10" name="TextBox 9"/>
            <p:cNvSpPr txBox="1"/>
            <p:nvPr/>
          </p:nvSpPr>
          <p:spPr>
            <a:xfrm>
              <a:off x="4693200" y="1066800"/>
              <a:ext cx="2183739" cy="276999"/>
            </a:xfrm>
            <a:prstGeom prst="rect">
              <a:avLst/>
            </a:prstGeom>
            <a:solidFill>
              <a:srgbClr val="00B0F0">
                <a:alpha val="50000"/>
              </a:srgbClr>
            </a:solidFill>
          </p:spPr>
          <p:txBody>
            <a:bodyPr wrap="none" rtlCol="0">
              <a:spAutoFit/>
            </a:bodyPr>
            <a:lstStyle/>
            <a:p>
              <a:r>
                <a:rPr lang="en-CA" sz="1200" b="1" dirty="0" smtClean="0">
                  <a:latin typeface="Calibri" panose="020F0502020204030204" pitchFamily="34" charset="0"/>
                  <a:cs typeface="Calibri" panose="020F0502020204030204" pitchFamily="34" charset="0"/>
                </a:rPr>
                <a:t>Coming soon to Fort McMurray</a:t>
              </a:r>
              <a:endParaRPr lang="en-CA" sz="1200" b="1" dirty="0">
                <a:latin typeface="Calibri" panose="020F0502020204030204" pitchFamily="34" charset="0"/>
                <a:cs typeface="Calibri" panose="020F0502020204030204" pitchFamily="34" charset="0"/>
              </a:endParaRPr>
            </a:p>
          </p:txBody>
        </p:sp>
        <p:cxnSp>
          <p:nvCxnSpPr>
            <p:cNvPr id="11" name="Straight Arrow Connector 10"/>
            <p:cNvCxnSpPr/>
            <p:nvPr/>
          </p:nvCxnSpPr>
          <p:spPr bwMode="auto">
            <a:xfrm flipH="1">
              <a:off x="4738200" y="1312771"/>
              <a:ext cx="595800" cy="511192"/>
            </a:xfrm>
            <a:prstGeom prst="straightConnector1">
              <a:avLst/>
            </a:prstGeom>
            <a:solidFill>
              <a:schemeClr val="bg1"/>
            </a:solidFill>
            <a:ln w="31750" cap="flat" cmpd="sng" algn="ctr">
              <a:solidFill>
                <a:srgbClr val="0000FF"/>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sp>
        <p:nvSpPr>
          <p:cNvPr id="15" name="TextBox 14"/>
          <p:cNvSpPr txBox="1"/>
          <p:nvPr/>
        </p:nvSpPr>
        <p:spPr>
          <a:xfrm>
            <a:off x="152400" y="762000"/>
            <a:ext cx="5333999" cy="5755422"/>
          </a:xfrm>
          <a:prstGeom prst="rect">
            <a:avLst/>
          </a:prstGeom>
          <a:noFill/>
        </p:spPr>
        <p:txBody>
          <a:bodyPr wrap="square" rtlCol="0">
            <a:spAutoFit/>
          </a:bodyPr>
          <a:lstStyle/>
          <a:p>
            <a:pPr marL="182563" indent="-182563" algn="l">
              <a:buFont typeface="Arial" panose="020B0604020202020204" pitchFamily="34" charset="0"/>
              <a:buChar char="•"/>
            </a:pPr>
            <a:r>
              <a:rPr lang="en-CA" sz="2800" b="1" dirty="0">
                <a:latin typeface="Calibri" panose="020F0502020204030204" pitchFamily="34" charset="0"/>
                <a:cs typeface="Calibri" panose="020F0502020204030204" pitchFamily="34" charset="0"/>
              </a:rPr>
              <a:t>D</a:t>
            </a:r>
            <a:r>
              <a:rPr lang="en-CA" sz="2800" b="1" dirty="0" smtClean="0">
                <a:latin typeface="Calibri" panose="020F0502020204030204" pitchFamily="34" charset="0"/>
                <a:cs typeface="Calibri" panose="020F0502020204030204" pitchFamily="34" charset="0"/>
              </a:rPr>
              <a:t>esigned for populated areas</a:t>
            </a:r>
          </a:p>
          <a:p>
            <a:pPr marL="536575" indent="-182563" algn="l">
              <a:buFont typeface="Arial" panose="020B0604020202020204" pitchFamily="34" charset="0"/>
              <a:buChar char="•"/>
            </a:pPr>
            <a:r>
              <a:rPr lang="en-CA" b="1" dirty="0" smtClean="0">
                <a:latin typeface="Calibri" panose="020F0502020204030204" pitchFamily="34" charset="0"/>
                <a:cs typeface="Calibri" panose="020F0502020204030204" pitchFamily="34" charset="0"/>
              </a:rPr>
              <a:t>Some usage for forest fire apps</a:t>
            </a:r>
          </a:p>
          <a:p>
            <a:pPr marL="182563" indent="-182563" algn="l">
              <a:buFont typeface="Arial" panose="020B0604020202020204" pitchFamily="34" charset="0"/>
              <a:buChar char="•"/>
            </a:pPr>
            <a:endParaRPr lang="en-CA" sz="2800" b="1" dirty="0" smtClean="0">
              <a:latin typeface="Calibri" panose="020F0502020204030204" pitchFamily="34" charset="0"/>
              <a:cs typeface="Calibri" panose="020F0502020204030204" pitchFamily="34" charset="0"/>
            </a:endParaRPr>
          </a:p>
          <a:p>
            <a:pPr marL="173038" indent="-173038" algn="l">
              <a:buFont typeface="Arial" panose="020B0604020202020204" pitchFamily="34" charset="0"/>
              <a:buChar char="•"/>
            </a:pPr>
            <a:r>
              <a:rPr lang="en-CA" sz="2800" b="1" dirty="0" smtClean="0">
                <a:latin typeface="Calibri" panose="020F0502020204030204" pitchFamily="34" charset="0"/>
                <a:cs typeface="Calibri" panose="020F0502020204030204" pitchFamily="34" charset="0"/>
              </a:rPr>
              <a:t>New S-band dual-polarization</a:t>
            </a:r>
          </a:p>
          <a:p>
            <a:pPr marL="531813" indent="-173038" algn="l">
              <a:buFont typeface="Arial" panose="020B0604020202020204" pitchFamily="34" charset="0"/>
              <a:buChar char="•"/>
            </a:pPr>
            <a:r>
              <a:rPr lang="en-CA" b="1" dirty="0" smtClean="0">
                <a:latin typeface="Calibri" panose="020F0502020204030204" pitchFamily="34" charset="0"/>
                <a:cs typeface="Calibri" panose="020F0502020204030204" pitchFamily="34" charset="0"/>
              </a:rPr>
              <a:t>Extends range</a:t>
            </a:r>
          </a:p>
          <a:p>
            <a:pPr marL="531813" indent="-173038" algn="l">
              <a:buFont typeface="Arial" panose="020B0604020202020204" pitchFamily="34" charset="0"/>
              <a:buChar char="•"/>
            </a:pPr>
            <a:r>
              <a:rPr lang="en-CA" b="1" dirty="0">
                <a:latin typeface="Calibri" panose="020F0502020204030204" pitchFamily="34" charset="0"/>
                <a:cs typeface="Calibri" panose="020F0502020204030204" pitchFamily="34" charset="0"/>
              </a:rPr>
              <a:t>H</a:t>
            </a:r>
            <a:r>
              <a:rPr lang="en-CA" b="1" dirty="0" smtClean="0">
                <a:latin typeface="Calibri" panose="020F0502020204030204" pitchFamily="34" charset="0"/>
                <a:cs typeface="Calibri" panose="020F0502020204030204" pitchFamily="34" charset="0"/>
              </a:rPr>
              <a:t>elps eliminate false echoes</a:t>
            </a:r>
          </a:p>
          <a:p>
            <a:pPr marL="182563" indent="-182563" algn="l">
              <a:buFont typeface="Arial" panose="020B0604020202020204" pitchFamily="34" charset="0"/>
              <a:buChar char="•"/>
            </a:pPr>
            <a:endParaRPr lang="en-CA" sz="2800" b="1" dirty="0" smtClean="0">
              <a:latin typeface="Calibri" panose="020F0502020204030204" pitchFamily="34" charset="0"/>
              <a:cs typeface="Calibri" panose="020F0502020204030204" pitchFamily="34" charset="0"/>
            </a:endParaRPr>
          </a:p>
          <a:p>
            <a:pPr marL="182563" indent="-182563" algn="l">
              <a:buFont typeface="Arial" panose="020B0604020202020204" pitchFamily="34" charset="0"/>
              <a:buChar char="•"/>
            </a:pPr>
            <a:r>
              <a:rPr lang="en-CA" sz="2800" b="1" dirty="0" smtClean="0">
                <a:latin typeface="Calibri" panose="020F0502020204030204" pitchFamily="34" charset="0"/>
                <a:cs typeface="Calibri" panose="020F0502020204030204" pitchFamily="34" charset="0"/>
              </a:rPr>
              <a:t>False echoes:</a:t>
            </a:r>
          </a:p>
          <a:p>
            <a:pPr marL="536575" indent="-182563" algn="l">
              <a:buFont typeface="Arial" panose="020B0604020202020204" pitchFamily="34" charset="0"/>
              <a:buChar char="•"/>
            </a:pPr>
            <a:r>
              <a:rPr lang="en-CA" b="1" dirty="0" smtClean="0">
                <a:latin typeface="Calibri" panose="020F0502020204030204" pitchFamily="34" charset="0"/>
                <a:cs typeface="Calibri" panose="020F0502020204030204" pitchFamily="34" charset="0"/>
              </a:rPr>
              <a:t>Hills/mountains</a:t>
            </a:r>
          </a:p>
          <a:p>
            <a:pPr marL="536575" indent="-182563" algn="l">
              <a:buFont typeface="Arial" panose="020B0604020202020204" pitchFamily="34" charset="0"/>
              <a:buChar char="•"/>
            </a:pPr>
            <a:r>
              <a:rPr lang="en-CA" b="1" dirty="0" smtClean="0">
                <a:latin typeface="Calibri" panose="020F0502020204030204" pitchFamily="34" charset="0"/>
                <a:cs typeface="Calibri" panose="020F0502020204030204" pitchFamily="34" charset="0"/>
              </a:rPr>
              <a:t>Insect swarms or bird flocks</a:t>
            </a:r>
          </a:p>
          <a:p>
            <a:pPr marL="536575" indent="-182563" algn="l">
              <a:buFont typeface="Arial" panose="020B0604020202020204" pitchFamily="34" charset="0"/>
              <a:buChar char="•"/>
            </a:pPr>
            <a:endParaRPr lang="en-CA" sz="2800" b="1" dirty="0" smtClean="0">
              <a:latin typeface="Calibri" panose="020F0502020204030204" pitchFamily="34" charset="0"/>
              <a:cs typeface="Calibri" panose="020F0502020204030204" pitchFamily="34" charset="0"/>
            </a:endParaRPr>
          </a:p>
          <a:p>
            <a:pPr marL="182563" indent="-182563" algn="l">
              <a:buFont typeface="Arial" panose="020B0604020202020204" pitchFamily="34" charset="0"/>
              <a:buChar char="•"/>
            </a:pPr>
            <a:r>
              <a:rPr lang="en-CA" sz="2800" b="1" dirty="0">
                <a:latin typeface="Calibri" panose="020F0502020204030204" pitchFamily="34" charset="0"/>
                <a:cs typeface="Calibri" panose="020F0502020204030204" pitchFamily="34" charset="0"/>
              </a:rPr>
              <a:t>N</a:t>
            </a:r>
            <a:r>
              <a:rPr lang="en-CA" sz="2800" b="1" dirty="0" smtClean="0">
                <a:latin typeface="Calibri" panose="020F0502020204030204" pitchFamily="34" charset="0"/>
                <a:cs typeface="Calibri" panose="020F0502020204030204" pitchFamily="34" charset="0"/>
              </a:rPr>
              <a:t>on-precipitation echoes</a:t>
            </a:r>
          </a:p>
          <a:p>
            <a:pPr algn="l"/>
            <a:r>
              <a:rPr lang="en-CA" sz="2800" b="1" dirty="0" smtClean="0">
                <a:latin typeface="Calibri" panose="020F0502020204030204" pitchFamily="34" charset="0"/>
                <a:cs typeface="Calibri" panose="020F0502020204030204" pitchFamily="34" charset="0"/>
              </a:rPr>
              <a:t>   can be useful</a:t>
            </a:r>
          </a:p>
          <a:p>
            <a:pPr marL="536575" indent="-182563" algn="l">
              <a:buFont typeface="Arial" panose="020B0604020202020204" pitchFamily="34" charset="0"/>
              <a:buChar char="•"/>
            </a:pPr>
            <a:r>
              <a:rPr lang="en-CA" b="1" dirty="0">
                <a:latin typeface="Calibri" panose="020F0502020204030204" pitchFamily="34" charset="0"/>
                <a:cs typeface="Calibri" panose="020F0502020204030204" pitchFamily="34" charset="0"/>
              </a:rPr>
              <a:t>F</a:t>
            </a:r>
            <a:r>
              <a:rPr lang="en-CA" b="1" dirty="0" smtClean="0">
                <a:latin typeface="Calibri" panose="020F0502020204030204" pitchFamily="34" charset="0"/>
                <a:cs typeface="Calibri" panose="020F0502020204030204" pitchFamily="34" charset="0"/>
              </a:rPr>
              <a:t>rontal disturbances</a:t>
            </a:r>
          </a:p>
        </p:txBody>
      </p:sp>
    </p:spTree>
    <p:extLst>
      <p:ext uri="{BB962C8B-B14F-4D97-AF65-F5344CB8AC3E}">
        <p14:creationId xmlns:p14="http://schemas.microsoft.com/office/powerpoint/2010/main" val="34711308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pPr>
              <a:defRPr/>
            </a:pPr>
            <a:r>
              <a:rPr lang="en-US" altLang="en-US" dirty="0" smtClean="0"/>
              <a:t>WFBS S589 2022</a:t>
            </a:r>
            <a:endParaRPr lang="en-US" altLang="en-US" dirty="0"/>
          </a:p>
        </p:txBody>
      </p:sp>
      <p:sp>
        <p:nvSpPr>
          <p:cNvPr id="3" name="Slide Number Placeholder 2"/>
          <p:cNvSpPr>
            <a:spLocks noGrp="1"/>
          </p:cNvSpPr>
          <p:nvPr>
            <p:ph type="sldNum" sz="quarter" idx="12"/>
          </p:nvPr>
        </p:nvSpPr>
        <p:spPr/>
        <p:txBody>
          <a:bodyPr/>
          <a:lstStyle/>
          <a:p>
            <a:pPr>
              <a:defRPr/>
            </a:pPr>
            <a:fld id="{34228E85-DC60-47B9-9281-6B592085173E}" type="slidenum">
              <a:rPr lang="en-US" altLang="en-US" smtClean="0"/>
              <a:pPr>
                <a:defRPr/>
              </a:pPr>
              <a:t>16</a:t>
            </a:fld>
            <a:endParaRPr lang="en-US" altLang="en-US" dirty="0"/>
          </a:p>
        </p:txBody>
      </p:sp>
      <p:sp>
        <p:nvSpPr>
          <p:cNvPr id="6" name="TextBox 5"/>
          <p:cNvSpPr txBox="1"/>
          <p:nvPr/>
        </p:nvSpPr>
        <p:spPr>
          <a:xfrm>
            <a:off x="381000" y="180000"/>
            <a:ext cx="8458200" cy="646331"/>
          </a:xfrm>
          <a:prstGeom prst="rect">
            <a:avLst/>
          </a:prstGeom>
          <a:noFill/>
        </p:spPr>
        <p:txBody>
          <a:bodyPr wrap="square" rtlCol="0">
            <a:spAutoFit/>
          </a:bodyPr>
          <a:lstStyle/>
          <a:p>
            <a:pPr algn="ctr"/>
            <a:r>
              <a:rPr lang="en-CA" sz="3600" b="1" dirty="0" smtClean="0">
                <a:solidFill>
                  <a:srgbClr val="C00000"/>
                </a:solidFill>
                <a:latin typeface="Calibri" panose="020F0502020204030204" pitchFamily="34" charset="0"/>
                <a:cs typeface="Calibri" panose="020F0502020204030204" pitchFamily="34" charset="0"/>
              </a:rPr>
              <a:t>Satellite Imagery</a:t>
            </a:r>
            <a:endParaRPr lang="en-CA" sz="3600" b="1" dirty="0">
              <a:solidFill>
                <a:srgbClr val="C00000"/>
              </a:solidFill>
              <a:latin typeface="Calibri" panose="020F0502020204030204" pitchFamily="34" charset="0"/>
              <a:cs typeface="Calibri" panose="020F0502020204030204" pitchFamily="34" charset="0"/>
            </a:endParaRPr>
          </a:p>
        </p:txBody>
      </p:sp>
      <p:sp>
        <p:nvSpPr>
          <p:cNvPr id="15" name="TextBox 14"/>
          <p:cNvSpPr txBox="1"/>
          <p:nvPr/>
        </p:nvSpPr>
        <p:spPr>
          <a:xfrm>
            <a:off x="152400" y="1029831"/>
            <a:ext cx="5333999" cy="4093428"/>
          </a:xfrm>
          <a:prstGeom prst="rect">
            <a:avLst/>
          </a:prstGeom>
          <a:noFill/>
        </p:spPr>
        <p:txBody>
          <a:bodyPr wrap="square" rtlCol="0">
            <a:spAutoFit/>
          </a:bodyPr>
          <a:lstStyle/>
          <a:p>
            <a:pPr marL="182563" indent="-182563" algn="l">
              <a:buFont typeface="Arial" panose="020B0604020202020204" pitchFamily="34" charset="0"/>
              <a:buChar char="•"/>
            </a:pPr>
            <a:r>
              <a:rPr lang="en-CA" sz="2800" b="1" dirty="0" smtClean="0">
                <a:latin typeface="Calibri" panose="020F0502020204030204" pitchFamily="34" charset="0"/>
                <a:cs typeface="Calibri" panose="020F0502020204030204" pitchFamily="34" charset="0"/>
              </a:rPr>
              <a:t>Visible</a:t>
            </a:r>
          </a:p>
          <a:p>
            <a:pPr marL="531813" indent="-173038" algn="l">
              <a:buFont typeface="Arial" panose="020B0604020202020204" pitchFamily="34" charset="0"/>
              <a:buChar char="•"/>
            </a:pPr>
            <a:r>
              <a:rPr lang="en-CA" b="1" dirty="0" smtClean="0">
                <a:latin typeface="Calibri" panose="020F0502020204030204" pitchFamily="34" charset="0"/>
                <a:cs typeface="Calibri" panose="020F0502020204030204" pitchFamily="34" charset="0"/>
              </a:rPr>
              <a:t>Snow cover</a:t>
            </a:r>
          </a:p>
          <a:p>
            <a:pPr marL="531813" indent="-173038" algn="l">
              <a:buFont typeface="Arial" panose="020B0604020202020204" pitchFamily="34" charset="0"/>
              <a:buChar char="•"/>
            </a:pPr>
            <a:r>
              <a:rPr lang="en-CA" b="1" dirty="0">
                <a:latin typeface="Calibri" panose="020F0502020204030204" pitchFamily="34" charset="0"/>
                <a:cs typeface="Calibri" panose="020F0502020204030204" pitchFamily="34" charset="0"/>
              </a:rPr>
              <a:t>L</a:t>
            </a:r>
            <a:r>
              <a:rPr lang="en-CA" b="1" dirty="0" smtClean="0">
                <a:latin typeface="Calibri" panose="020F0502020204030204" pitchFamily="34" charset="0"/>
                <a:cs typeface="Calibri" panose="020F0502020204030204" pitchFamily="34" charset="0"/>
              </a:rPr>
              <a:t>ow cloud</a:t>
            </a:r>
          </a:p>
          <a:p>
            <a:pPr marL="531813" indent="-173038" algn="l">
              <a:buFont typeface="Arial" panose="020B0604020202020204" pitchFamily="34" charset="0"/>
              <a:buChar char="•"/>
            </a:pPr>
            <a:r>
              <a:rPr lang="en-CA" b="1" dirty="0">
                <a:latin typeface="Calibri" panose="020F0502020204030204" pitchFamily="34" charset="0"/>
                <a:cs typeface="Calibri" panose="020F0502020204030204" pitchFamily="34" charset="0"/>
              </a:rPr>
              <a:t>S</a:t>
            </a:r>
            <a:r>
              <a:rPr lang="en-CA" b="1" dirty="0" smtClean="0">
                <a:latin typeface="Calibri" panose="020F0502020204030204" pitchFamily="34" charset="0"/>
                <a:cs typeface="Calibri" panose="020F0502020204030204" pitchFamily="34" charset="0"/>
              </a:rPr>
              <a:t>moke</a:t>
            </a:r>
          </a:p>
          <a:p>
            <a:pPr marL="182563" indent="-182563" algn="l">
              <a:buFont typeface="Arial" panose="020B0604020202020204" pitchFamily="34" charset="0"/>
              <a:buChar char="•"/>
            </a:pPr>
            <a:endParaRPr lang="en-CA" sz="2800" b="1" dirty="0">
              <a:latin typeface="Calibri" panose="020F0502020204030204" pitchFamily="34" charset="0"/>
              <a:cs typeface="Calibri" panose="020F0502020204030204" pitchFamily="34" charset="0"/>
            </a:endParaRPr>
          </a:p>
          <a:p>
            <a:pPr marL="182563" indent="-182563" algn="l">
              <a:buFont typeface="Arial" panose="020B0604020202020204" pitchFamily="34" charset="0"/>
              <a:buChar char="•"/>
            </a:pPr>
            <a:r>
              <a:rPr lang="en-CA" sz="2800" b="1" dirty="0" smtClean="0">
                <a:latin typeface="Calibri" panose="020F0502020204030204" pitchFamily="34" charset="0"/>
                <a:cs typeface="Calibri" panose="020F0502020204030204" pitchFamily="34" charset="0"/>
              </a:rPr>
              <a:t>Infrared</a:t>
            </a:r>
          </a:p>
          <a:p>
            <a:pPr marL="531813" indent="-173038" algn="l">
              <a:buFont typeface="Arial" panose="020B0604020202020204" pitchFamily="34" charset="0"/>
              <a:buChar char="•"/>
            </a:pPr>
            <a:r>
              <a:rPr lang="en-CA" b="1" dirty="0" smtClean="0">
                <a:latin typeface="Calibri" panose="020F0502020204030204" pitchFamily="34" charset="0"/>
                <a:cs typeface="Calibri" panose="020F0502020204030204" pitchFamily="34" charset="0"/>
              </a:rPr>
              <a:t>Cloud tops and heights</a:t>
            </a:r>
          </a:p>
          <a:p>
            <a:pPr marL="531813" indent="-173038" algn="l">
              <a:buFont typeface="Arial" panose="020B0604020202020204" pitchFamily="34" charset="0"/>
              <a:buChar char="•"/>
            </a:pPr>
            <a:r>
              <a:rPr lang="en-CA" b="1" dirty="0" smtClean="0">
                <a:latin typeface="Calibri" panose="020F0502020204030204" pitchFamily="34" charset="0"/>
                <a:cs typeface="Calibri" panose="020F0502020204030204" pitchFamily="34" charset="0"/>
              </a:rPr>
              <a:t>Water vapor</a:t>
            </a:r>
          </a:p>
          <a:p>
            <a:pPr marL="182563" indent="-182563" algn="l">
              <a:buFont typeface="Arial" panose="020B0604020202020204" pitchFamily="34" charset="0"/>
              <a:buChar char="•"/>
            </a:pPr>
            <a:endParaRPr lang="en-CA" sz="2800" b="1" dirty="0">
              <a:latin typeface="Calibri" panose="020F0502020204030204" pitchFamily="34" charset="0"/>
              <a:cs typeface="Calibri" panose="020F0502020204030204" pitchFamily="34" charset="0"/>
            </a:endParaRPr>
          </a:p>
          <a:p>
            <a:pPr marL="182563" indent="-182563" algn="l">
              <a:buFont typeface="Arial" panose="020B0604020202020204" pitchFamily="34" charset="0"/>
              <a:buChar char="•"/>
            </a:pPr>
            <a:endParaRPr lang="en-CA" sz="2800" b="1" dirty="0" smtClean="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98252122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pPr>
              <a:defRPr/>
            </a:pPr>
            <a:r>
              <a:rPr lang="en-US" altLang="en-US" smtClean="0"/>
              <a:t>WFBS S589 2022</a:t>
            </a:r>
            <a:endParaRPr lang="en-US" altLang="en-US" dirty="0"/>
          </a:p>
        </p:txBody>
      </p:sp>
      <p:sp>
        <p:nvSpPr>
          <p:cNvPr id="3" name="Slide Number Placeholder 2"/>
          <p:cNvSpPr>
            <a:spLocks noGrp="1"/>
          </p:cNvSpPr>
          <p:nvPr>
            <p:ph type="sldNum" sz="quarter" idx="12"/>
          </p:nvPr>
        </p:nvSpPr>
        <p:spPr/>
        <p:txBody>
          <a:bodyPr/>
          <a:lstStyle/>
          <a:p>
            <a:pPr>
              <a:defRPr/>
            </a:pPr>
            <a:fld id="{34228E85-DC60-47B9-9281-6B592085173E}" type="slidenum">
              <a:rPr lang="en-US" altLang="en-US" smtClean="0"/>
              <a:pPr>
                <a:defRPr/>
              </a:pPr>
              <a:t>17</a:t>
            </a:fld>
            <a:endParaRPr lang="en-US" altLang="en-US" dirty="0"/>
          </a:p>
        </p:txBody>
      </p:sp>
      <p:sp>
        <p:nvSpPr>
          <p:cNvPr id="5" name="TextBox 4"/>
          <p:cNvSpPr txBox="1"/>
          <p:nvPr/>
        </p:nvSpPr>
        <p:spPr>
          <a:xfrm>
            <a:off x="381000" y="900767"/>
            <a:ext cx="8458200" cy="2800767"/>
          </a:xfrm>
          <a:prstGeom prst="rect">
            <a:avLst/>
          </a:prstGeom>
          <a:noFill/>
        </p:spPr>
        <p:txBody>
          <a:bodyPr wrap="square" rtlCol="0">
            <a:spAutoFit/>
          </a:bodyPr>
          <a:lstStyle/>
          <a:p>
            <a:pPr algn="ctr"/>
            <a:r>
              <a:rPr lang="en-CA" b="1" i="1" dirty="0">
                <a:latin typeface="Calibri" panose="020F0502020204030204" pitchFamily="34" charset="0"/>
                <a:cs typeface="Calibri" panose="020F0502020204030204" pitchFamily="34" charset="0"/>
                <a:hlinkClick r:id="rId3"/>
              </a:rPr>
              <a:t>https://collaboration.cmc.ec.gc.ca/cmc/cmop/NRCAN_CFS</a:t>
            </a:r>
            <a:r>
              <a:rPr lang="en-CA" b="1" i="1" dirty="0" smtClean="0">
                <a:latin typeface="Calibri" panose="020F0502020204030204" pitchFamily="34" charset="0"/>
                <a:cs typeface="Calibri" panose="020F0502020204030204" pitchFamily="34" charset="0"/>
                <a:hlinkClick r:id="rId3"/>
              </a:rPr>
              <a:t>/</a:t>
            </a:r>
            <a:endParaRPr lang="en-CA" b="1" dirty="0" smtClean="0">
              <a:latin typeface="Calibri" panose="020F0502020204030204" pitchFamily="34" charset="0"/>
              <a:cs typeface="Calibri" panose="020F0502020204030204" pitchFamily="34" charset="0"/>
            </a:endParaRPr>
          </a:p>
          <a:p>
            <a:pPr algn="ctr"/>
            <a:endParaRPr lang="en-CA" sz="1200" b="1" dirty="0">
              <a:latin typeface="Calibri" panose="020F0502020204030204" pitchFamily="34" charset="0"/>
              <a:cs typeface="Calibri" panose="020F0502020204030204" pitchFamily="34" charset="0"/>
            </a:endParaRPr>
          </a:p>
          <a:p>
            <a:r>
              <a:rPr lang="en-CA" sz="2800" b="1" i="1" dirty="0" smtClean="0">
                <a:latin typeface="Calibri" panose="020F0502020204030204" pitchFamily="34" charset="0"/>
                <a:cs typeface="Calibri" panose="020F0502020204030204" pitchFamily="34" charset="0"/>
              </a:rPr>
              <a:t>grib2/ </a:t>
            </a:r>
            <a:endParaRPr lang="en-CA" sz="2800" b="1" i="1" dirty="0">
              <a:latin typeface="Calibri" panose="020F0502020204030204" pitchFamily="34" charset="0"/>
              <a:cs typeface="Calibri" panose="020F0502020204030204" pitchFamily="34" charset="0"/>
            </a:endParaRPr>
          </a:p>
          <a:p>
            <a:r>
              <a:rPr lang="en-CA" sz="2800" b="1" i="1" dirty="0" smtClean="0">
                <a:latin typeface="Calibri" panose="020F0502020204030204" pitchFamily="34" charset="0"/>
                <a:cs typeface="Calibri" panose="020F0502020204030204" pitchFamily="34" charset="0"/>
              </a:rPr>
              <a:t>hot-dry-windy/ </a:t>
            </a:r>
            <a:endParaRPr lang="en-CA" sz="2800" b="1" i="1" dirty="0">
              <a:latin typeface="Calibri" panose="020F0502020204030204" pitchFamily="34" charset="0"/>
              <a:cs typeface="Calibri" panose="020F0502020204030204" pitchFamily="34" charset="0"/>
            </a:endParaRPr>
          </a:p>
          <a:p>
            <a:r>
              <a:rPr lang="en-CA" sz="2800" b="1" i="1" dirty="0" smtClean="0">
                <a:latin typeface="Calibri" panose="020F0502020204030204" pitchFamily="34" charset="0"/>
                <a:cs typeface="Calibri" panose="020F0502020204030204" pitchFamily="34" charset="0"/>
              </a:rPr>
              <a:t>probability/ </a:t>
            </a:r>
            <a:endParaRPr lang="en-CA" sz="2800" b="1" i="1" dirty="0">
              <a:latin typeface="Calibri" panose="020F0502020204030204" pitchFamily="34" charset="0"/>
              <a:cs typeface="Calibri" panose="020F0502020204030204" pitchFamily="34" charset="0"/>
            </a:endParaRPr>
          </a:p>
          <a:p>
            <a:r>
              <a:rPr lang="en-CA" sz="2800" b="1" i="1" dirty="0" err="1" smtClean="0">
                <a:latin typeface="Calibri" panose="020F0502020204030204" pitchFamily="34" charset="0"/>
                <a:cs typeface="Calibri" panose="020F0502020204030204" pitchFamily="34" charset="0"/>
              </a:rPr>
              <a:t>solar_noon</a:t>
            </a:r>
            <a:r>
              <a:rPr lang="en-CA" sz="2800" b="1" i="1" dirty="0" smtClean="0">
                <a:latin typeface="Calibri" panose="020F0502020204030204" pitchFamily="34" charset="0"/>
                <a:cs typeface="Calibri" panose="020F0502020204030204" pitchFamily="34" charset="0"/>
              </a:rPr>
              <a:t>/</a:t>
            </a:r>
            <a:endParaRPr lang="en-CA" sz="2800" b="1" i="1" dirty="0">
              <a:latin typeface="Calibri" panose="020F0502020204030204" pitchFamily="34" charset="0"/>
              <a:cs typeface="Calibri" panose="020F0502020204030204" pitchFamily="34" charset="0"/>
            </a:endParaRPr>
          </a:p>
          <a:p>
            <a:r>
              <a:rPr lang="en-CA" sz="2800" b="1" i="1" dirty="0" err="1" smtClean="0">
                <a:latin typeface="Calibri" panose="020F0502020204030204" pitchFamily="34" charset="0"/>
                <a:cs typeface="Calibri" panose="020F0502020204030204" pitchFamily="34" charset="0"/>
              </a:rPr>
              <a:t>wind_shift</a:t>
            </a:r>
            <a:r>
              <a:rPr lang="en-CA" sz="2800" b="1" i="1" dirty="0">
                <a:latin typeface="Calibri" panose="020F0502020204030204" pitchFamily="34" charset="0"/>
                <a:cs typeface="Calibri" panose="020F0502020204030204" pitchFamily="34" charset="0"/>
              </a:rPr>
              <a:t>/</a:t>
            </a:r>
          </a:p>
        </p:txBody>
      </p:sp>
      <p:sp>
        <p:nvSpPr>
          <p:cNvPr id="6" name="TextBox 5"/>
          <p:cNvSpPr txBox="1"/>
          <p:nvPr/>
        </p:nvSpPr>
        <p:spPr>
          <a:xfrm>
            <a:off x="381000" y="180000"/>
            <a:ext cx="8458200" cy="646331"/>
          </a:xfrm>
          <a:prstGeom prst="rect">
            <a:avLst/>
          </a:prstGeom>
          <a:noFill/>
        </p:spPr>
        <p:txBody>
          <a:bodyPr wrap="square" rtlCol="0">
            <a:spAutoFit/>
          </a:bodyPr>
          <a:lstStyle/>
          <a:p>
            <a:pPr algn="ctr"/>
            <a:r>
              <a:rPr lang="en-CA" sz="3600" b="1" dirty="0" smtClean="0">
                <a:solidFill>
                  <a:srgbClr val="C00000"/>
                </a:solidFill>
                <a:latin typeface="Calibri" panose="020F0502020204030204" pitchFamily="34" charset="0"/>
                <a:cs typeface="Calibri" panose="020F0502020204030204" pitchFamily="34" charset="0"/>
              </a:rPr>
              <a:t>ECCC/</a:t>
            </a:r>
            <a:r>
              <a:rPr lang="en-CA" sz="3600" b="1" dirty="0" err="1" smtClean="0">
                <a:solidFill>
                  <a:srgbClr val="C00000"/>
                </a:solidFill>
                <a:latin typeface="Calibri" panose="020F0502020204030204" pitchFamily="34" charset="0"/>
                <a:cs typeface="Calibri" panose="020F0502020204030204" pitchFamily="34" charset="0"/>
              </a:rPr>
              <a:t>NRCan</a:t>
            </a:r>
            <a:r>
              <a:rPr lang="en-CA" sz="3600" b="1" dirty="0" smtClean="0">
                <a:solidFill>
                  <a:srgbClr val="C00000"/>
                </a:solidFill>
                <a:latin typeface="Calibri" panose="020F0502020204030204" pitchFamily="34" charset="0"/>
                <a:cs typeface="Calibri" panose="020F0502020204030204" pitchFamily="34" charset="0"/>
              </a:rPr>
              <a:t> Products</a:t>
            </a:r>
            <a:endParaRPr lang="en-CA" sz="3600" b="1" dirty="0">
              <a:solidFill>
                <a:srgbClr val="C00000"/>
              </a:solidFill>
              <a:latin typeface="Calibri" panose="020F0502020204030204" pitchFamily="34" charset="0"/>
              <a:cs typeface="Calibri" panose="020F0502020204030204" pitchFamily="34" charset="0"/>
            </a:endParaRPr>
          </a:p>
        </p:txBody>
      </p:sp>
      <p:pic>
        <p:nvPicPr>
          <p:cNvPr id="9" name="Picture 8"/>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429000" y="1981200"/>
            <a:ext cx="3624263" cy="2528888"/>
          </a:xfrm>
          <a:prstGeom prst="rect">
            <a:avLst/>
          </a:prstGeom>
        </p:spPr>
      </p:pic>
      <p:pic>
        <p:nvPicPr>
          <p:cNvPr id="10251" name="Picture 11" descr="https://collaboration.cmc.ec.gc.ca/cmc/cmop/NRCAN_CFS/probability/geps/images/2021090612/geps_prob_UVMX-GE30-6h_CA_2021090612_030.gif"/>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5334000" y="3429000"/>
            <a:ext cx="3662363" cy="2566988"/>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28600" y="3771900"/>
            <a:ext cx="3569494" cy="2476500"/>
          </a:xfrm>
          <a:prstGeom prst="rect">
            <a:avLst/>
          </a:prstGeom>
        </p:spPr>
      </p:pic>
    </p:spTree>
    <p:extLst>
      <p:ext uri="{BB962C8B-B14F-4D97-AF65-F5344CB8AC3E}">
        <p14:creationId xmlns:p14="http://schemas.microsoft.com/office/powerpoint/2010/main" val="68982558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pPr>
              <a:defRPr/>
            </a:pPr>
            <a:r>
              <a:rPr lang="en-US" altLang="en-US" smtClean="0"/>
              <a:t>WFBS S589 2022</a:t>
            </a:r>
            <a:endParaRPr lang="en-US" altLang="en-US" dirty="0"/>
          </a:p>
        </p:txBody>
      </p:sp>
      <p:sp>
        <p:nvSpPr>
          <p:cNvPr id="3" name="Slide Number Placeholder 2"/>
          <p:cNvSpPr>
            <a:spLocks noGrp="1"/>
          </p:cNvSpPr>
          <p:nvPr>
            <p:ph type="sldNum" sz="quarter" idx="12"/>
          </p:nvPr>
        </p:nvSpPr>
        <p:spPr/>
        <p:txBody>
          <a:bodyPr/>
          <a:lstStyle/>
          <a:p>
            <a:pPr>
              <a:defRPr/>
            </a:pPr>
            <a:fld id="{34228E85-DC60-47B9-9281-6B592085173E}" type="slidenum">
              <a:rPr lang="en-US" altLang="en-US" smtClean="0"/>
              <a:pPr>
                <a:defRPr/>
              </a:pPr>
              <a:t>18</a:t>
            </a:fld>
            <a:endParaRPr lang="en-US" altLang="en-US" dirty="0"/>
          </a:p>
        </p:txBody>
      </p:sp>
      <p:sp>
        <p:nvSpPr>
          <p:cNvPr id="6" name="TextBox 5"/>
          <p:cNvSpPr txBox="1"/>
          <p:nvPr/>
        </p:nvSpPr>
        <p:spPr>
          <a:xfrm>
            <a:off x="685800" y="2160000"/>
            <a:ext cx="7772400" cy="1323439"/>
          </a:xfrm>
          <a:prstGeom prst="rect">
            <a:avLst/>
          </a:prstGeom>
          <a:noFill/>
        </p:spPr>
        <p:txBody>
          <a:bodyPr wrap="square" rtlCol="0">
            <a:spAutoFit/>
          </a:bodyPr>
          <a:lstStyle/>
          <a:p>
            <a:pPr algn="ctr"/>
            <a:r>
              <a:rPr lang="en-CA" sz="4000" b="1" dirty="0" smtClean="0">
                <a:solidFill>
                  <a:srgbClr val="0066CC"/>
                </a:solidFill>
                <a:latin typeface="Corbel" panose="020B0503020204020204" pitchFamily="34" charset="0"/>
                <a:cs typeface="Arial" panose="020B0604020202020204" pitchFamily="34" charset="0"/>
              </a:rPr>
              <a:t>Other Sources of Observed and Modeled Data </a:t>
            </a:r>
            <a:endParaRPr lang="en-CA" sz="4000" b="1" dirty="0">
              <a:solidFill>
                <a:srgbClr val="0066CC"/>
              </a:solidFill>
              <a:latin typeface="Corbel" panose="020B0503020204020204" pitchFamily="34" charset="0"/>
              <a:cs typeface="Arial" panose="020B0604020202020204" pitchFamily="34" charset="0"/>
            </a:endParaRPr>
          </a:p>
        </p:txBody>
      </p:sp>
    </p:spTree>
    <p:extLst>
      <p:ext uri="{BB962C8B-B14F-4D97-AF65-F5344CB8AC3E}">
        <p14:creationId xmlns:p14="http://schemas.microsoft.com/office/powerpoint/2010/main" val="327616610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pPr>
              <a:defRPr/>
            </a:pPr>
            <a:r>
              <a:rPr lang="en-US" altLang="en-US" smtClean="0"/>
              <a:t>WFBS S589 2022</a:t>
            </a:r>
            <a:endParaRPr lang="en-US" altLang="en-US" dirty="0"/>
          </a:p>
        </p:txBody>
      </p:sp>
      <p:sp>
        <p:nvSpPr>
          <p:cNvPr id="3" name="Slide Number Placeholder 2"/>
          <p:cNvSpPr>
            <a:spLocks noGrp="1"/>
          </p:cNvSpPr>
          <p:nvPr>
            <p:ph type="sldNum" sz="quarter" idx="12"/>
          </p:nvPr>
        </p:nvSpPr>
        <p:spPr/>
        <p:txBody>
          <a:bodyPr/>
          <a:lstStyle/>
          <a:p>
            <a:pPr>
              <a:defRPr/>
            </a:pPr>
            <a:fld id="{34228E85-DC60-47B9-9281-6B592085173E}" type="slidenum">
              <a:rPr lang="en-US" altLang="en-US" smtClean="0"/>
              <a:pPr>
                <a:defRPr/>
              </a:pPr>
              <a:t>19</a:t>
            </a:fld>
            <a:endParaRPr lang="en-US" altLang="en-US" dirty="0"/>
          </a:p>
        </p:txBody>
      </p:sp>
      <p:sp>
        <p:nvSpPr>
          <p:cNvPr id="5" name="TextBox 4"/>
          <p:cNvSpPr txBox="1"/>
          <p:nvPr/>
        </p:nvSpPr>
        <p:spPr>
          <a:xfrm>
            <a:off x="381000" y="1302603"/>
            <a:ext cx="8458200" cy="3908762"/>
          </a:xfrm>
          <a:prstGeom prst="rect">
            <a:avLst/>
          </a:prstGeom>
          <a:noFill/>
        </p:spPr>
        <p:txBody>
          <a:bodyPr wrap="square" rtlCol="0">
            <a:spAutoFit/>
          </a:bodyPr>
          <a:lstStyle/>
          <a:p>
            <a:pPr marL="173038" indent="-173038">
              <a:buFont typeface="Arial" panose="020B0604020202020204" pitchFamily="34" charset="0"/>
              <a:buChar char="•"/>
            </a:pPr>
            <a:r>
              <a:rPr lang="en-CA" sz="2800" b="1" dirty="0" smtClean="0">
                <a:latin typeface="Calibri" panose="020F0502020204030204" pitchFamily="34" charset="0"/>
                <a:cs typeface="Calibri" panose="020F0502020204030204" pitchFamily="34" charset="0"/>
              </a:rPr>
              <a:t>These are only a few of the many data sources</a:t>
            </a:r>
          </a:p>
          <a:p>
            <a:pPr marL="173038" indent="-173038">
              <a:buFont typeface="Arial" panose="020B0604020202020204" pitchFamily="34" charset="0"/>
              <a:buChar char="•"/>
            </a:pPr>
            <a:endParaRPr lang="en-CA" sz="2800" b="1" dirty="0" smtClean="0">
              <a:latin typeface="Calibri" panose="020F0502020204030204" pitchFamily="34" charset="0"/>
              <a:cs typeface="Calibri" panose="020F0502020204030204" pitchFamily="34" charset="0"/>
            </a:endParaRPr>
          </a:p>
          <a:p>
            <a:pPr marL="531813" indent="-173038">
              <a:buFont typeface="Arial" panose="020B0604020202020204" pitchFamily="34" charset="0"/>
              <a:buChar char="•"/>
            </a:pPr>
            <a:r>
              <a:rPr lang="en-CA" b="1" dirty="0" smtClean="0">
                <a:latin typeface="Calibri" panose="020F0502020204030204" pitchFamily="34" charset="0"/>
                <a:cs typeface="Calibri" panose="020F0502020204030204" pitchFamily="34" charset="0"/>
              </a:rPr>
              <a:t>They sample the types of information easily available</a:t>
            </a:r>
          </a:p>
          <a:p>
            <a:pPr marL="531813" indent="-173038">
              <a:buFont typeface="Arial" panose="020B0604020202020204" pitchFamily="34" charset="0"/>
              <a:buChar char="•"/>
            </a:pPr>
            <a:endParaRPr lang="en-CA" b="1" dirty="0" smtClean="0">
              <a:latin typeface="Calibri" panose="020F0502020204030204" pitchFamily="34" charset="0"/>
              <a:cs typeface="Calibri" panose="020F0502020204030204" pitchFamily="34" charset="0"/>
            </a:endParaRPr>
          </a:p>
          <a:p>
            <a:pPr marL="531813" indent="-173038">
              <a:buFont typeface="Arial" panose="020B0604020202020204" pitchFamily="34" charset="0"/>
              <a:buChar char="•"/>
            </a:pPr>
            <a:r>
              <a:rPr lang="en-CA" b="1" dirty="0" smtClean="0">
                <a:latin typeface="Calibri" panose="020F0502020204030204" pitchFamily="34" charset="0"/>
                <a:cs typeface="Calibri" panose="020F0502020204030204" pitchFamily="34" charset="0"/>
              </a:rPr>
              <a:t>A comprehensive list would take days to complete and deliver</a:t>
            </a:r>
          </a:p>
          <a:p>
            <a:pPr marL="358775"/>
            <a:endParaRPr lang="en-CA" b="1" dirty="0" smtClean="0">
              <a:latin typeface="Calibri" panose="020F0502020204030204" pitchFamily="34" charset="0"/>
              <a:cs typeface="Calibri" panose="020F0502020204030204" pitchFamily="34" charset="0"/>
            </a:endParaRPr>
          </a:p>
          <a:p>
            <a:pPr marL="531813" indent="-173038">
              <a:buFont typeface="Arial" panose="020B0604020202020204" pitchFamily="34" charset="0"/>
              <a:buChar char="•"/>
            </a:pPr>
            <a:r>
              <a:rPr lang="en-CA" b="1" dirty="0" smtClean="0">
                <a:latin typeface="Calibri" panose="020F0502020204030204" pitchFamily="34" charset="0"/>
                <a:cs typeface="Calibri" panose="020F0502020204030204" pitchFamily="34" charset="0"/>
              </a:rPr>
              <a:t>Likely more sources of plotted and/or modeled data than observations</a:t>
            </a:r>
          </a:p>
          <a:p>
            <a:endParaRPr lang="en-CA" b="1" dirty="0" smtClean="0">
              <a:latin typeface="Calibri" panose="020F0502020204030204" pitchFamily="34" charset="0"/>
              <a:cs typeface="Calibri" panose="020F0502020204030204" pitchFamily="34" charset="0"/>
            </a:endParaRPr>
          </a:p>
        </p:txBody>
      </p:sp>
      <p:sp>
        <p:nvSpPr>
          <p:cNvPr id="6" name="TextBox 5"/>
          <p:cNvSpPr txBox="1"/>
          <p:nvPr/>
        </p:nvSpPr>
        <p:spPr>
          <a:xfrm>
            <a:off x="381000" y="180000"/>
            <a:ext cx="8458200" cy="646331"/>
          </a:xfrm>
          <a:prstGeom prst="rect">
            <a:avLst/>
          </a:prstGeom>
          <a:noFill/>
        </p:spPr>
        <p:txBody>
          <a:bodyPr wrap="square" rtlCol="0">
            <a:spAutoFit/>
          </a:bodyPr>
          <a:lstStyle/>
          <a:p>
            <a:pPr algn="ctr"/>
            <a:r>
              <a:rPr lang="en-CA" sz="3600" b="1" dirty="0" smtClean="0">
                <a:solidFill>
                  <a:srgbClr val="C00000"/>
                </a:solidFill>
                <a:latin typeface="Calibri" panose="020F0502020204030204" pitchFamily="34" charset="0"/>
                <a:cs typeface="Calibri" panose="020F0502020204030204" pitchFamily="34" charset="0"/>
              </a:rPr>
              <a:t>Overview</a:t>
            </a:r>
            <a:endParaRPr lang="en-CA" sz="3600" b="1" dirty="0">
              <a:solidFill>
                <a:srgbClr val="C0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85807750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pPr>
              <a:defRPr/>
            </a:pPr>
            <a:r>
              <a:rPr lang="en-US" altLang="en-US" smtClean="0"/>
              <a:t>WFBS S589 2022</a:t>
            </a:r>
            <a:endParaRPr lang="en-US" altLang="en-US" dirty="0"/>
          </a:p>
        </p:txBody>
      </p:sp>
      <p:sp>
        <p:nvSpPr>
          <p:cNvPr id="3" name="Slide Number Placeholder 2"/>
          <p:cNvSpPr>
            <a:spLocks noGrp="1"/>
          </p:cNvSpPr>
          <p:nvPr>
            <p:ph type="sldNum" sz="quarter" idx="12"/>
          </p:nvPr>
        </p:nvSpPr>
        <p:spPr/>
        <p:txBody>
          <a:bodyPr/>
          <a:lstStyle/>
          <a:p>
            <a:pPr>
              <a:defRPr/>
            </a:pPr>
            <a:fld id="{34228E85-DC60-47B9-9281-6B592085173E}" type="slidenum">
              <a:rPr lang="en-US" altLang="en-US" smtClean="0"/>
              <a:pPr>
                <a:defRPr/>
              </a:pPr>
              <a:t>2</a:t>
            </a:fld>
            <a:endParaRPr lang="en-US" altLang="en-US" dirty="0"/>
          </a:p>
        </p:txBody>
      </p:sp>
      <p:sp>
        <p:nvSpPr>
          <p:cNvPr id="4" name="TextBox 3"/>
          <p:cNvSpPr txBox="1"/>
          <p:nvPr/>
        </p:nvSpPr>
        <p:spPr>
          <a:xfrm>
            <a:off x="228600" y="180000"/>
            <a:ext cx="8610600" cy="584775"/>
          </a:xfrm>
          <a:prstGeom prst="rect">
            <a:avLst/>
          </a:prstGeom>
          <a:noFill/>
        </p:spPr>
        <p:txBody>
          <a:bodyPr wrap="square" rtlCol="0">
            <a:spAutoFit/>
          </a:bodyPr>
          <a:lstStyle/>
          <a:p>
            <a:pPr algn="ctr"/>
            <a:r>
              <a:rPr lang="en-CA" sz="3200" b="1" dirty="0" smtClean="0">
                <a:solidFill>
                  <a:srgbClr val="C00000"/>
                </a:solidFill>
                <a:latin typeface="Arial" panose="020B0604020202020204" pitchFamily="34" charset="0"/>
                <a:cs typeface="Arial" panose="020B0604020202020204" pitchFamily="34" charset="0"/>
              </a:rPr>
              <a:t>Heading: Arial 32pt centred, vertical=0.5cm </a:t>
            </a:r>
            <a:endParaRPr lang="en-CA" sz="3200" b="1" dirty="0">
              <a:solidFill>
                <a:srgbClr val="C00000"/>
              </a:solidFill>
              <a:latin typeface="Arial" panose="020B0604020202020204" pitchFamily="34" charset="0"/>
              <a:cs typeface="Arial" panose="020B0604020202020204" pitchFamily="34" charset="0"/>
            </a:endParaRPr>
          </a:p>
        </p:txBody>
      </p:sp>
      <p:sp>
        <p:nvSpPr>
          <p:cNvPr id="5" name="TextBox 4"/>
          <p:cNvSpPr txBox="1"/>
          <p:nvPr/>
        </p:nvSpPr>
        <p:spPr>
          <a:xfrm>
            <a:off x="381000" y="3641229"/>
            <a:ext cx="8458200" cy="1692771"/>
          </a:xfrm>
          <a:prstGeom prst="rect">
            <a:avLst/>
          </a:prstGeom>
          <a:noFill/>
        </p:spPr>
        <p:txBody>
          <a:bodyPr wrap="square" rtlCol="0">
            <a:spAutoFit/>
          </a:bodyPr>
          <a:lstStyle/>
          <a:p>
            <a:r>
              <a:rPr lang="en-CA" sz="2800" b="1" dirty="0" smtClean="0">
                <a:latin typeface="Arial" panose="020B0604020202020204" pitchFamily="34" charset="0"/>
                <a:cs typeface="Arial" panose="020B0604020202020204" pitchFamily="34" charset="0"/>
              </a:rPr>
              <a:t>Text: Level 1 = Calibri 28 </a:t>
            </a:r>
            <a:r>
              <a:rPr lang="en-CA" sz="2800" b="1" dirty="0" err="1" smtClean="0">
                <a:latin typeface="Arial" panose="020B0604020202020204" pitchFamily="34" charset="0"/>
                <a:cs typeface="Arial" panose="020B0604020202020204" pitchFamily="34" charset="0"/>
              </a:rPr>
              <a:t>pt</a:t>
            </a:r>
            <a:endParaRPr lang="en-CA" sz="2800" b="1" dirty="0" smtClean="0">
              <a:latin typeface="Arial" panose="020B0604020202020204" pitchFamily="34" charset="0"/>
              <a:cs typeface="Arial" panose="020B0604020202020204" pitchFamily="34" charset="0"/>
            </a:endParaRPr>
          </a:p>
          <a:p>
            <a:endParaRPr lang="en-CA" sz="2800" b="1" dirty="0" smtClean="0">
              <a:latin typeface="Arial" panose="020B0604020202020204" pitchFamily="34" charset="0"/>
              <a:cs typeface="Arial" panose="020B0604020202020204" pitchFamily="34" charset="0"/>
            </a:endParaRPr>
          </a:p>
          <a:p>
            <a:pPr defTabSz="358775"/>
            <a:r>
              <a:rPr lang="en-CA" b="1" dirty="0">
                <a:latin typeface="Arial" panose="020B0604020202020204" pitchFamily="34" charset="0"/>
                <a:cs typeface="Arial" panose="020B0604020202020204" pitchFamily="34" charset="0"/>
              </a:rPr>
              <a:t>	</a:t>
            </a:r>
            <a:r>
              <a:rPr lang="en-CA" b="1" dirty="0" smtClean="0">
                <a:latin typeface="Arial" panose="020B0604020202020204" pitchFamily="34" charset="0"/>
                <a:cs typeface="Arial" panose="020B0604020202020204" pitchFamily="34" charset="0"/>
              </a:rPr>
              <a:t>Text level 2 = Calibri 24pt</a:t>
            </a:r>
          </a:p>
          <a:p>
            <a:endParaRPr lang="en-CA" b="1" dirty="0" smtClean="0">
              <a:latin typeface="Calibri" panose="020F0502020204030204" pitchFamily="34" charset="0"/>
              <a:cs typeface="Calibri" panose="020F0502020204030204" pitchFamily="34" charset="0"/>
            </a:endParaRPr>
          </a:p>
        </p:txBody>
      </p:sp>
      <p:sp>
        <p:nvSpPr>
          <p:cNvPr id="6" name="TextBox 5"/>
          <p:cNvSpPr txBox="1"/>
          <p:nvPr/>
        </p:nvSpPr>
        <p:spPr>
          <a:xfrm>
            <a:off x="228600" y="2160000"/>
            <a:ext cx="8610600" cy="707886"/>
          </a:xfrm>
          <a:prstGeom prst="rect">
            <a:avLst/>
          </a:prstGeom>
          <a:noFill/>
        </p:spPr>
        <p:txBody>
          <a:bodyPr wrap="square" rtlCol="0">
            <a:spAutoFit/>
          </a:bodyPr>
          <a:lstStyle/>
          <a:p>
            <a:pPr algn="ctr"/>
            <a:r>
              <a:rPr lang="en-CA" sz="4000" b="1" dirty="0" smtClean="0">
                <a:solidFill>
                  <a:srgbClr val="0066CC"/>
                </a:solidFill>
                <a:latin typeface="Corbel" panose="020B0503020204020204" pitchFamily="34" charset="0"/>
                <a:cs typeface="Arial" panose="020B0604020202020204" pitchFamily="34" charset="0"/>
              </a:rPr>
              <a:t>Section Title: Corbel 40pt centred  hor. </a:t>
            </a:r>
            <a:endParaRPr lang="en-CA" sz="4000" b="1" dirty="0">
              <a:solidFill>
                <a:srgbClr val="0066CC"/>
              </a:solidFill>
              <a:latin typeface="Corbel" panose="020B0503020204020204" pitchFamily="34" charset="0"/>
              <a:cs typeface="Arial" panose="020B0604020202020204" pitchFamily="34" charset="0"/>
            </a:endParaRPr>
          </a:p>
        </p:txBody>
      </p:sp>
    </p:spTree>
    <p:extLst>
      <p:ext uri="{BB962C8B-B14F-4D97-AF65-F5344CB8AC3E}">
        <p14:creationId xmlns:p14="http://schemas.microsoft.com/office/powerpoint/2010/main" val="386720630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pPr>
              <a:defRPr/>
            </a:pPr>
            <a:r>
              <a:rPr lang="en-US" altLang="en-US" smtClean="0"/>
              <a:t>WFBS S589 2022</a:t>
            </a:r>
            <a:endParaRPr lang="en-US" altLang="en-US" dirty="0"/>
          </a:p>
        </p:txBody>
      </p:sp>
      <p:sp>
        <p:nvSpPr>
          <p:cNvPr id="3" name="Slide Number Placeholder 2"/>
          <p:cNvSpPr>
            <a:spLocks noGrp="1"/>
          </p:cNvSpPr>
          <p:nvPr>
            <p:ph type="sldNum" sz="quarter" idx="12"/>
          </p:nvPr>
        </p:nvSpPr>
        <p:spPr/>
        <p:txBody>
          <a:bodyPr/>
          <a:lstStyle/>
          <a:p>
            <a:pPr>
              <a:defRPr/>
            </a:pPr>
            <a:fld id="{34228E85-DC60-47B9-9281-6B592085173E}" type="slidenum">
              <a:rPr lang="en-US" altLang="en-US" smtClean="0"/>
              <a:pPr>
                <a:defRPr/>
              </a:pPr>
              <a:t>20</a:t>
            </a:fld>
            <a:endParaRPr lang="en-US" altLang="en-US" dirty="0"/>
          </a:p>
        </p:txBody>
      </p:sp>
      <p:sp>
        <p:nvSpPr>
          <p:cNvPr id="5" name="TextBox 4"/>
          <p:cNvSpPr txBox="1"/>
          <p:nvPr/>
        </p:nvSpPr>
        <p:spPr>
          <a:xfrm>
            <a:off x="381000" y="826331"/>
            <a:ext cx="8458200" cy="5447645"/>
          </a:xfrm>
          <a:prstGeom prst="rect">
            <a:avLst/>
          </a:prstGeom>
          <a:noFill/>
        </p:spPr>
        <p:txBody>
          <a:bodyPr wrap="square" rtlCol="0">
            <a:spAutoFit/>
          </a:bodyPr>
          <a:lstStyle/>
          <a:p>
            <a:r>
              <a:rPr lang="en-CA" sz="2800" b="1" dirty="0" smtClean="0">
                <a:latin typeface="Calibri" panose="020F0502020204030204" pitchFamily="34" charset="0"/>
                <a:cs typeface="Calibri" panose="020F0502020204030204" pitchFamily="34" charset="0"/>
              </a:rPr>
              <a:t>Canadian Drought Monitor – AAFC</a:t>
            </a:r>
          </a:p>
          <a:p>
            <a:r>
              <a:rPr lang="en-CA" sz="1600" b="1" i="1" dirty="0">
                <a:latin typeface="Calibri" panose="020F0502020204030204" pitchFamily="34" charset="0"/>
                <a:cs typeface="Calibri" panose="020F0502020204030204" pitchFamily="34" charset="0"/>
                <a:hlinkClick r:id="rId2"/>
              </a:rPr>
              <a:t>https://</a:t>
            </a:r>
            <a:r>
              <a:rPr lang="en-CA" sz="1600" b="1" i="1" dirty="0" smtClean="0">
                <a:latin typeface="Calibri" panose="020F0502020204030204" pitchFamily="34" charset="0"/>
                <a:cs typeface="Calibri" panose="020F0502020204030204" pitchFamily="34" charset="0"/>
                <a:hlinkClick r:id="rId2"/>
              </a:rPr>
              <a:t>agriculture.canada.ca/en/agriculture-and-environment/drought-watch-and-agroclimate</a:t>
            </a:r>
            <a:endParaRPr lang="en-CA" sz="1600" b="1" i="1" dirty="0" smtClean="0">
              <a:latin typeface="Calibri" panose="020F0502020204030204" pitchFamily="34" charset="0"/>
              <a:cs typeface="Calibri" panose="020F0502020204030204" pitchFamily="34" charset="0"/>
            </a:endParaRPr>
          </a:p>
          <a:p>
            <a:endParaRPr lang="en-CA" b="1" i="1" dirty="0">
              <a:latin typeface="Calibri" panose="020F0502020204030204" pitchFamily="34" charset="0"/>
              <a:cs typeface="Calibri" panose="020F0502020204030204" pitchFamily="34" charset="0"/>
            </a:endParaRPr>
          </a:p>
          <a:p>
            <a:endParaRPr lang="en-CA" b="1" i="1" dirty="0" smtClean="0">
              <a:latin typeface="Calibri" panose="020F0502020204030204" pitchFamily="34" charset="0"/>
              <a:cs typeface="Calibri" panose="020F0502020204030204" pitchFamily="34" charset="0"/>
            </a:endParaRPr>
          </a:p>
          <a:p>
            <a:endParaRPr lang="en-CA" b="1" i="1" dirty="0" smtClean="0">
              <a:latin typeface="Calibri" panose="020F0502020204030204" pitchFamily="34" charset="0"/>
              <a:cs typeface="Calibri" panose="020F0502020204030204" pitchFamily="34" charset="0"/>
            </a:endParaRPr>
          </a:p>
          <a:p>
            <a:endParaRPr lang="en-CA" b="1" i="1" dirty="0">
              <a:latin typeface="Calibri" panose="020F0502020204030204" pitchFamily="34" charset="0"/>
              <a:cs typeface="Calibri" panose="020F0502020204030204" pitchFamily="34" charset="0"/>
            </a:endParaRPr>
          </a:p>
          <a:p>
            <a:endParaRPr lang="en-CA" b="1" i="1" dirty="0">
              <a:latin typeface="Calibri" panose="020F0502020204030204" pitchFamily="34" charset="0"/>
              <a:cs typeface="Calibri" panose="020F0502020204030204" pitchFamily="34" charset="0"/>
            </a:endParaRPr>
          </a:p>
          <a:p>
            <a:endParaRPr lang="en-CA" sz="2800" b="1" dirty="0" smtClean="0">
              <a:latin typeface="Calibri" panose="020F0502020204030204" pitchFamily="34" charset="0"/>
              <a:cs typeface="Calibri" panose="020F0502020204030204" pitchFamily="34" charset="0"/>
            </a:endParaRPr>
          </a:p>
          <a:p>
            <a:endParaRPr lang="en-CA" sz="2800" b="1" dirty="0" smtClean="0">
              <a:latin typeface="Calibri" panose="020F0502020204030204" pitchFamily="34" charset="0"/>
              <a:cs typeface="Calibri" panose="020F0502020204030204" pitchFamily="34" charset="0"/>
            </a:endParaRPr>
          </a:p>
          <a:p>
            <a:endParaRPr lang="en-CA" sz="2800" b="1" dirty="0">
              <a:latin typeface="Calibri" panose="020F0502020204030204" pitchFamily="34" charset="0"/>
              <a:cs typeface="Calibri" panose="020F0502020204030204" pitchFamily="34" charset="0"/>
            </a:endParaRPr>
          </a:p>
          <a:p>
            <a:r>
              <a:rPr lang="en-CA" sz="2800" b="1" dirty="0" smtClean="0">
                <a:latin typeface="Calibri" panose="020F0502020204030204" pitchFamily="34" charset="0"/>
                <a:cs typeface="Calibri" panose="020F0502020204030204" pitchFamily="34" charset="0"/>
              </a:rPr>
              <a:t>North American Drought Monitor</a:t>
            </a:r>
          </a:p>
          <a:p>
            <a:r>
              <a:rPr lang="en-CA" sz="2000" b="1" dirty="0" smtClean="0">
                <a:latin typeface="Calibri" panose="020F0502020204030204" pitchFamily="34" charset="0"/>
                <a:cs typeface="Calibri" panose="020F0502020204030204" pitchFamily="34" charset="0"/>
              </a:rPr>
              <a:t>NCEI:	</a:t>
            </a:r>
            <a:r>
              <a:rPr lang="en-CA" sz="1600" b="1" i="1" dirty="0" smtClean="0">
                <a:latin typeface="Calibri" panose="020F0502020204030204" pitchFamily="34" charset="0"/>
                <a:cs typeface="Calibri" panose="020F0502020204030204" pitchFamily="34" charset="0"/>
                <a:hlinkClick r:id="rId3"/>
              </a:rPr>
              <a:t>https</a:t>
            </a:r>
            <a:r>
              <a:rPr lang="en-CA" sz="1600" b="1" i="1" dirty="0">
                <a:latin typeface="Calibri" panose="020F0502020204030204" pitchFamily="34" charset="0"/>
                <a:cs typeface="Calibri" panose="020F0502020204030204" pitchFamily="34" charset="0"/>
                <a:hlinkClick r:id="rId3"/>
              </a:rPr>
              <a:t>://www.ncdc.noaa.gov/temp-and-precip/drought/nadm</a:t>
            </a:r>
            <a:r>
              <a:rPr lang="en-CA" sz="1600" b="1" i="1" dirty="0" smtClean="0">
                <a:latin typeface="Calibri" panose="020F0502020204030204" pitchFamily="34" charset="0"/>
                <a:cs typeface="Calibri" panose="020F0502020204030204" pitchFamily="34" charset="0"/>
                <a:hlinkClick r:id="rId3"/>
              </a:rPr>
              <a:t>/</a:t>
            </a:r>
            <a:endParaRPr lang="en-CA" sz="1600" b="1" i="1" dirty="0" smtClean="0">
              <a:latin typeface="Calibri" panose="020F0502020204030204" pitchFamily="34" charset="0"/>
              <a:cs typeface="Calibri" panose="020F0502020204030204" pitchFamily="34" charset="0"/>
            </a:endParaRPr>
          </a:p>
          <a:p>
            <a:endParaRPr lang="en-CA" sz="1600" b="1" i="1" dirty="0" smtClean="0">
              <a:latin typeface="Calibri" panose="020F0502020204030204" pitchFamily="34" charset="0"/>
              <a:cs typeface="Calibri" panose="020F0502020204030204" pitchFamily="34" charset="0"/>
            </a:endParaRPr>
          </a:p>
          <a:p>
            <a:r>
              <a:rPr lang="en-CA" sz="2000" b="1" dirty="0" smtClean="0">
                <a:latin typeface="Calibri" panose="020F0502020204030204" pitchFamily="34" charset="0"/>
                <a:cs typeface="Calibri" panose="020F0502020204030204" pitchFamily="34" charset="0"/>
              </a:rPr>
              <a:t>NDMC:	</a:t>
            </a:r>
            <a:r>
              <a:rPr lang="en-CA" sz="1600" b="1" i="1" dirty="0" smtClean="0">
                <a:latin typeface="Calibri" panose="020F0502020204030204" pitchFamily="34" charset="0"/>
                <a:cs typeface="Calibri" panose="020F0502020204030204" pitchFamily="34" charset="0"/>
                <a:hlinkClick r:id="rId4"/>
              </a:rPr>
              <a:t>https</a:t>
            </a:r>
            <a:r>
              <a:rPr lang="en-CA" sz="1600" b="1" i="1" dirty="0">
                <a:latin typeface="Calibri" panose="020F0502020204030204" pitchFamily="34" charset="0"/>
                <a:cs typeface="Calibri" panose="020F0502020204030204" pitchFamily="34" charset="0"/>
                <a:hlinkClick r:id="rId4"/>
              </a:rPr>
              <a:t>://</a:t>
            </a:r>
            <a:r>
              <a:rPr lang="en-CA" sz="1600" b="1" i="1" dirty="0" smtClean="0">
                <a:latin typeface="Calibri" panose="020F0502020204030204" pitchFamily="34" charset="0"/>
                <a:cs typeface="Calibri" panose="020F0502020204030204" pitchFamily="34" charset="0"/>
                <a:hlinkClick r:id="rId4"/>
              </a:rPr>
              <a:t>drought.unl.edu/droughtmonitoring/Tools.aspx</a:t>
            </a:r>
            <a:endParaRPr lang="en-CA" sz="1600" b="1" i="1" dirty="0" smtClean="0">
              <a:latin typeface="Calibri" panose="020F0502020204030204" pitchFamily="34" charset="0"/>
              <a:cs typeface="Calibri" panose="020F0502020204030204" pitchFamily="34" charset="0"/>
            </a:endParaRPr>
          </a:p>
          <a:p>
            <a:endParaRPr lang="en-CA" sz="1600" b="1" i="1" dirty="0" smtClean="0">
              <a:latin typeface="Calibri" panose="020F0502020204030204" pitchFamily="34" charset="0"/>
              <a:cs typeface="Calibri" panose="020F0502020204030204" pitchFamily="34" charset="0"/>
            </a:endParaRPr>
          </a:p>
        </p:txBody>
      </p:sp>
      <p:sp>
        <p:nvSpPr>
          <p:cNvPr id="6" name="TextBox 5"/>
          <p:cNvSpPr txBox="1"/>
          <p:nvPr/>
        </p:nvSpPr>
        <p:spPr>
          <a:xfrm>
            <a:off x="381000" y="180000"/>
            <a:ext cx="8458200" cy="646331"/>
          </a:xfrm>
          <a:prstGeom prst="rect">
            <a:avLst/>
          </a:prstGeom>
          <a:noFill/>
        </p:spPr>
        <p:txBody>
          <a:bodyPr wrap="square" rtlCol="0">
            <a:spAutoFit/>
          </a:bodyPr>
          <a:lstStyle/>
          <a:p>
            <a:pPr algn="ctr"/>
            <a:r>
              <a:rPr lang="en-CA" sz="3600" b="1" dirty="0" smtClean="0">
                <a:solidFill>
                  <a:srgbClr val="C00000"/>
                </a:solidFill>
                <a:latin typeface="Calibri" panose="020F0502020204030204" pitchFamily="34" charset="0"/>
                <a:cs typeface="Calibri" panose="020F0502020204030204" pitchFamily="34" charset="0"/>
              </a:rPr>
              <a:t>Drought</a:t>
            </a:r>
            <a:endParaRPr lang="en-CA" sz="3600" b="1" dirty="0">
              <a:solidFill>
                <a:srgbClr val="C00000"/>
              </a:solidFill>
              <a:latin typeface="Calibri" panose="020F0502020204030204" pitchFamily="34" charset="0"/>
              <a:cs typeface="Calibri" panose="020F0502020204030204" pitchFamily="34" charset="0"/>
            </a:endParaRPr>
          </a:p>
        </p:txBody>
      </p:sp>
      <p:pic>
        <p:nvPicPr>
          <p:cNvPr id="4" name="Picture 3"/>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810000" y="1736797"/>
            <a:ext cx="3514398" cy="2301803"/>
          </a:xfrm>
          <a:prstGeom prst="rect">
            <a:avLst/>
          </a:prstGeom>
          <a:ln w="12700">
            <a:solidFill>
              <a:srgbClr val="C00000"/>
            </a:solidFill>
          </a:ln>
        </p:spPr>
      </p:pic>
      <p:pic>
        <p:nvPicPr>
          <p:cNvPr id="7" name="Picture 6"/>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176261" y="1654044"/>
            <a:ext cx="2981478" cy="2536956"/>
          </a:xfrm>
          <a:prstGeom prst="rect">
            <a:avLst/>
          </a:prstGeom>
          <a:ln w="12700">
            <a:solidFill>
              <a:srgbClr val="008000"/>
            </a:solidFill>
          </a:ln>
        </p:spPr>
      </p:pic>
      <p:pic>
        <p:nvPicPr>
          <p:cNvPr id="8" name="Picture 7"/>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019800" y="3236118"/>
            <a:ext cx="2868887" cy="1869282"/>
          </a:xfrm>
          <a:prstGeom prst="rect">
            <a:avLst/>
          </a:prstGeom>
          <a:ln w="12700">
            <a:solidFill>
              <a:srgbClr val="C00000"/>
            </a:solidFill>
          </a:ln>
        </p:spPr>
      </p:pic>
    </p:spTree>
    <p:extLst>
      <p:ext uri="{BB962C8B-B14F-4D97-AF65-F5344CB8AC3E}">
        <p14:creationId xmlns:p14="http://schemas.microsoft.com/office/powerpoint/2010/main" val="172682078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28600" y="1503984"/>
            <a:ext cx="5569427" cy="3982416"/>
          </a:xfrm>
          <a:prstGeom prst="rect">
            <a:avLst/>
          </a:prstGeom>
        </p:spPr>
      </p:pic>
      <p:pic>
        <p:nvPicPr>
          <p:cNvPr id="8" name="Picture 7"/>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612172" y="862076"/>
            <a:ext cx="4394426" cy="2829071"/>
          </a:xfrm>
          <a:prstGeom prst="rect">
            <a:avLst/>
          </a:prstGeom>
          <a:ln w="12700">
            <a:solidFill>
              <a:srgbClr val="C00000"/>
            </a:solidFill>
          </a:ln>
        </p:spPr>
      </p:pic>
      <p:sp>
        <p:nvSpPr>
          <p:cNvPr id="2" name="Footer Placeholder 1"/>
          <p:cNvSpPr>
            <a:spLocks noGrp="1"/>
          </p:cNvSpPr>
          <p:nvPr>
            <p:ph type="ftr" sz="quarter" idx="11"/>
          </p:nvPr>
        </p:nvSpPr>
        <p:spPr/>
        <p:txBody>
          <a:bodyPr/>
          <a:lstStyle/>
          <a:p>
            <a:pPr>
              <a:defRPr/>
            </a:pPr>
            <a:r>
              <a:rPr lang="en-US" altLang="en-US" smtClean="0"/>
              <a:t>WFBS S589 2022</a:t>
            </a:r>
            <a:endParaRPr lang="en-US" altLang="en-US" dirty="0"/>
          </a:p>
        </p:txBody>
      </p:sp>
      <p:sp>
        <p:nvSpPr>
          <p:cNvPr id="3" name="Slide Number Placeholder 2"/>
          <p:cNvSpPr>
            <a:spLocks noGrp="1"/>
          </p:cNvSpPr>
          <p:nvPr>
            <p:ph type="sldNum" sz="quarter" idx="12"/>
          </p:nvPr>
        </p:nvSpPr>
        <p:spPr/>
        <p:txBody>
          <a:bodyPr/>
          <a:lstStyle/>
          <a:p>
            <a:pPr>
              <a:defRPr/>
            </a:pPr>
            <a:fld id="{34228E85-DC60-47B9-9281-6B592085173E}" type="slidenum">
              <a:rPr lang="en-US" altLang="en-US" smtClean="0"/>
              <a:pPr>
                <a:defRPr/>
              </a:pPr>
              <a:t>21</a:t>
            </a:fld>
            <a:endParaRPr lang="en-US" altLang="en-US" dirty="0"/>
          </a:p>
        </p:txBody>
      </p:sp>
      <p:sp>
        <p:nvSpPr>
          <p:cNvPr id="5" name="TextBox 4"/>
          <p:cNvSpPr txBox="1"/>
          <p:nvPr/>
        </p:nvSpPr>
        <p:spPr>
          <a:xfrm>
            <a:off x="408008" y="914400"/>
            <a:ext cx="2971800" cy="523220"/>
          </a:xfrm>
          <a:prstGeom prst="rect">
            <a:avLst/>
          </a:prstGeom>
          <a:noFill/>
        </p:spPr>
        <p:txBody>
          <a:bodyPr wrap="square" rtlCol="0">
            <a:spAutoFit/>
          </a:bodyPr>
          <a:lstStyle/>
          <a:p>
            <a:r>
              <a:rPr lang="en-CA" sz="2800" b="1" dirty="0" smtClean="0">
                <a:solidFill>
                  <a:srgbClr val="0000FF"/>
                </a:solidFill>
                <a:latin typeface="Calibri" panose="020F0502020204030204" pitchFamily="34" charset="0"/>
                <a:cs typeface="Calibri" panose="020F0502020204030204" pitchFamily="34" charset="0"/>
              </a:rPr>
              <a:t>NOAA NCEP/NWS</a:t>
            </a:r>
            <a:endParaRPr lang="en-CA" b="1" dirty="0" smtClean="0">
              <a:solidFill>
                <a:srgbClr val="0000FF"/>
              </a:solidFill>
              <a:latin typeface="Calibri" panose="020F0502020204030204" pitchFamily="34" charset="0"/>
              <a:cs typeface="Calibri" panose="020F0502020204030204" pitchFamily="34" charset="0"/>
            </a:endParaRPr>
          </a:p>
        </p:txBody>
      </p:sp>
      <p:sp>
        <p:nvSpPr>
          <p:cNvPr id="6" name="TextBox 5"/>
          <p:cNvSpPr txBox="1"/>
          <p:nvPr/>
        </p:nvSpPr>
        <p:spPr>
          <a:xfrm>
            <a:off x="381000" y="180000"/>
            <a:ext cx="8458200" cy="646331"/>
          </a:xfrm>
          <a:prstGeom prst="rect">
            <a:avLst/>
          </a:prstGeom>
          <a:noFill/>
        </p:spPr>
        <p:txBody>
          <a:bodyPr wrap="square" rtlCol="0">
            <a:spAutoFit/>
          </a:bodyPr>
          <a:lstStyle/>
          <a:p>
            <a:pPr algn="ctr"/>
            <a:r>
              <a:rPr lang="en-CA" sz="3600" b="1" dirty="0" smtClean="0">
                <a:solidFill>
                  <a:srgbClr val="C00000"/>
                </a:solidFill>
                <a:latin typeface="Calibri" panose="020F0502020204030204" pitchFamily="34" charset="0"/>
                <a:cs typeface="Calibri" panose="020F0502020204030204" pitchFamily="34" charset="0"/>
              </a:rPr>
              <a:t>USA Data</a:t>
            </a:r>
            <a:endParaRPr lang="en-CA" sz="3600" b="1" dirty="0">
              <a:solidFill>
                <a:srgbClr val="C00000"/>
              </a:solidFill>
              <a:latin typeface="Calibri" panose="020F0502020204030204" pitchFamily="34" charset="0"/>
              <a:cs typeface="Calibri" panose="020F0502020204030204" pitchFamily="34" charset="0"/>
            </a:endParaRPr>
          </a:p>
        </p:txBody>
      </p:sp>
      <p:pic>
        <p:nvPicPr>
          <p:cNvPr id="7" name="Picture 6"/>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158821" y="3359258"/>
            <a:ext cx="5908979" cy="2870348"/>
          </a:xfrm>
          <a:prstGeom prst="rect">
            <a:avLst/>
          </a:prstGeom>
        </p:spPr>
      </p:pic>
      <p:sp>
        <p:nvSpPr>
          <p:cNvPr id="9" name="TextBox 8"/>
          <p:cNvSpPr txBox="1"/>
          <p:nvPr/>
        </p:nvSpPr>
        <p:spPr>
          <a:xfrm>
            <a:off x="1219200" y="5648980"/>
            <a:ext cx="2133600" cy="523220"/>
          </a:xfrm>
          <a:prstGeom prst="rect">
            <a:avLst/>
          </a:prstGeom>
          <a:noFill/>
        </p:spPr>
        <p:txBody>
          <a:bodyPr wrap="square" rtlCol="0">
            <a:spAutoFit/>
          </a:bodyPr>
          <a:lstStyle/>
          <a:p>
            <a:r>
              <a:rPr lang="en-CA" sz="2800" b="1" dirty="0" smtClean="0">
                <a:solidFill>
                  <a:srgbClr val="008000"/>
                </a:solidFill>
                <a:latin typeface="Calibri" panose="020F0502020204030204" pitchFamily="34" charset="0"/>
                <a:cs typeface="Calibri" panose="020F0502020204030204" pitchFamily="34" charset="0"/>
              </a:rPr>
              <a:t>USFS-WFAS</a:t>
            </a:r>
            <a:endParaRPr lang="en-CA" b="1" dirty="0" smtClean="0">
              <a:solidFill>
                <a:srgbClr val="008000"/>
              </a:solidFill>
              <a:latin typeface="Calibri" panose="020F0502020204030204" pitchFamily="34" charset="0"/>
              <a:cs typeface="Calibri" panose="020F0502020204030204" pitchFamily="34" charset="0"/>
            </a:endParaRPr>
          </a:p>
        </p:txBody>
      </p:sp>
      <p:sp>
        <p:nvSpPr>
          <p:cNvPr id="11" name="TextBox 10"/>
          <p:cNvSpPr txBox="1"/>
          <p:nvPr/>
        </p:nvSpPr>
        <p:spPr>
          <a:xfrm>
            <a:off x="5981700" y="381000"/>
            <a:ext cx="2971800" cy="523220"/>
          </a:xfrm>
          <a:prstGeom prst="rect">
            <a:avLst/>
          </a:prstGeom>
          <a:noFill/>
        </p:spPr>
        <p:txBody>
          <a:bodyPr wrap="square" rtlCol="0">
            <a:spAutoFit/>
          </a:bodyPr>
          <a:lstStyle/>
          <a:p>
            <a:r>
              <a:rPr lang="en-CA" sz="2800" b="1" dirty="0" smtClean="0">
                <a:solidFill>
                  <a:srgbClr val="FF6600"/>
                </a:solidFill>
                <a:latin typeface="Calibri" panose="020F0502020204030204" pitchFamily="34" charset="0"/>
                <a:cs typeface="Calibri" panose="020F0502020204030204" pitchFamily="34" charset="0"/>
              </a:rPr>
              <a:t>DRI-WRCC RAWS</a:t>
            </a:r>
            <a:endParaRPr lang="en-CA" b="1" dirty="0" smtClean="0">
              <a:solidFill>
                <a:srgbClr val="FF66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50360018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95612" y="914400"/>
            <a:ext cx="8719788" cy="4752198"/>
          </a:xfrm>
          <a:prstGeom prst="rect">
            <a:avLst/>
          </a:prstGeom>
          <a:ln w="12700">
            <a:solidFill>
              <a:srgbClr val="0000FF"/>
            </a:solidFill>
          </a:ln>
        </p:spPr>
      </p:pic>
      <p:sp>
        <p:nvSpPr>
          <p:cNvPr id="2" name="Footer Placeholder 1"/>
          <p:cNvSpPr>
            <a:spLocks noGrp="1"/>
          </p:cNvSpPr>
          <p:nvPr>
            <p:ph type="ftr" sz="quarter" idx="11"/>
          </p:nvPr>
        </p:nvSpPr>
        <p:spPr/>
        <p:txBody>
          <a:bodyPr/>
          <a:lstStyle/>
          <a:p>
            <a:pPr>
              <a:defRPr/>
            </a:pPr>
            <a:r>
              <a:rPr lang="en-US" altLang="en-US" smtClean="0"/>
              <a:t>WFBS S589 2022</a:t>
            </a:r>
            <a:endParaRPr lang="en-US" altLang="en-US" dirty="0"/>
          </a:p>
        </p:txBody>
      </p:sp>
      <p:sp>
        <p:nvSpPr>
          <p:cNvPr id="3" name="Slide Number Placeholder 2"/>
          <p:cNvSpPr>
            <a:spLocks noGrp="1"/>
          </p:cNvSpPr>
          <p:nvPr>
            <p:ph type="sldNum" sz="quarter" idx="12"/>
          </p:nvPr>
        </p:nvSpPr>
        <p:spPr/>
        <p:txBody>
          <a:bodyPr/>
          <a:lstStyle/>
          <a:p>
            <a:pPr>
              <a:defRPr/>
            </a:pPr>
            <a:fld id="{34228E85-DC60-47B9-9281-6B592085173E}" type="slidenum">
              <a:rPr lang="en-US" altLang="en-US" smtClean="0"/>
              <a:pPr>
                <a:defRPr/>
              </a:pPr>
              <a:t>22</a:t>
            </a:fld>
            <a:endParaRPr lang="en-US" altLang="en-US" dirty="0"/>
          </a:p>
        </p:txBody>
      </p:sp>
      <p:sp>
        <p:nvSpPr>
          <p:cNvPr id="5" name="TextBox 4"/>
          <p:cNvSpPr txBox="1"/>
          <p:nvPr/>
        </p:nvSpPr>
        <p:spPr>
          <a:xfrm>
            <a:off x="381000" y="3233916"/>
            <a:ext cx="4267200" cy="2985433"/>
          </a:xfrm>
          <a:prstGeom prst="rect">
            <a:avLst/>
          </a:prstGeom>
          <a:noFill/>
        </p:spPr>
        <p:txBody>
          <a:bodyPr wrap="square" rtlCol="0">
            <a:spAutoFit/>
          </a:bodyPr>
          <a:lstStyle/>
          <a:p>
            <a:pPr marL="173038" indent="-173038">
              <a:buFont typeface="Arial" panose="020B0604020202020204" pitchFamily="34" charset="0"/>
              <a:buChar char="•"/>
            </a:pPr>
            <a:r>
              <a:rPr lang="en-CA" sz="2800" b="1" dirty="0" smtClean="0">
                <a:latin typeface="Calibri" panose="020F0502020204030204" pitchFamily="34" charset="0"/>
                <a:cs typeface="Calibri" panose="020F0502020204030204" pitchFamily="34" charset="0"/>
              </a:rPr>
              <a:t>WMO mandate</a:t>
            </a:r>
          </a:p>
          <a:p>
            <a:pPr marL="173038" indent="-173038">
              <a:buFont typeface="Arial" panose="020B0604020202020204" pitchFamily="34" charset="0"/>
              <a:buChar char="•"/>
            </a:pPr>
            <a:endParaRPr lang="en-CA" sz="2800" b="1" dirty="0" smtClean="0">
              <a:latin typeface="Calibri" panose="020F0502020204030204" pitchFamily="34" charset="0"/>
              <a:cs typeface="Calibri" panose="020F0502020204030204" pitchFamily="34" charset="0"/>
            </a:endParaRPr>
          </a:p>
          <a:p>
            <a:pPr marL="173038" indent="-173038">
              <a:buFont typeface="Arial" panose="020B0604020202020204" pitchFamily="34" charset="0"/>
              <a:buChar char="•"/>
            </a:pPr>
            <a:r>
              <a:rPr lang="en-CA" sz="2800" b="1" dirty="0" smtClean="0">
                <a:latin typeface="Calibri" panose="020F0502020204030204" pitchFamily="34" charset="0"/>
                <a:cs typeface="Calibri" panose="020F0502020204030204" pitchFamily="34" charset="0"/>
              </a:rPr>
              <a:t>Fire weather or other networks may exist but are not included</a:t>
            </a:r>
          </a:p>
          <a:p>
            <a:endParaRPr lang="en-CA" b="1" dirty="0" smtClean="0">
              <a:latin typeface="Calibri" panose="020F0502020204030204" pitchFamily="34" charset="0"/>
              <a:cs typeface="Calibri" panose="020F0502020204030204" pitchFamily="34" charset="0"/>
            </a:endParaRPr>
          </a:p>
          <a:p>
            <a:endParaRPr lang="en-CA" b="1" dirty="0" smtClean="0">
              <a:latin typeface="Calibri" panose="020F0502020204030204" pitchFamily="34" charset="0"/>
              <a:cs typeface="Calibri" panose="020F0502020204030204" pitchFamily="34" charset="0"/>
            </a:endParaRPr>
          </a:p>
        </p:txBody>
      </p:sp>
      <p:sp>
        <p:nvSpPr>
          <p:cNvPr id="6" name="TextBox 5"/>
          <p:cNvSpPr txBox="1"/>
          <p:nvPr/>
        </p:nvSpPr>
        <p:spPr>
          <a:xfrm>
            <a:off x="381000" y="180000"/>
            <a:ext cx="8458200" cy="646331"/>
          </a:xfrm>
          <a:prstGeom prst="rect">
            <a:avLst/>
          </a:prstGeom>
          <a:noFill/>
        </p:spPr>
        <p:txBody>
          <a:bodyPr wrap="square" rtlCol="0">
            <a:spAutoFit/>
          </a:bodyPr>
          <a:lstStyle/>
          <a:p>
            <a:pPr algn="ctr"/>
            <a:r>
              <a:rPr lang="en-CA" sz="3600" b="1" dirty="0" smtClean="0">
                <a:solidFill>
                  <a:srgbClr val="C00000"/>
                </a:solidFill>
                <a:latin typeface="Calibri" panose="020F0502020204030204" pitchFamily="34" charset="0"/>
                <a:cs typeface="Calibri" panose="020F0502020204030204" pitchFamily="34" charset="0"/>
              </a:rPr>
              <a:t>Global Observations</a:t>
            </a:r>
            <a:endParaRPr lang="en-CA" sz="3600" b="1" dirty="0">
              <a:solidFill>
                <a:srgbClr val="C0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27966302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90018" y="1187400"/>
            <a:ext cx="7524000" cy="4680000"/>
          </a:xfrm>
          <a:prstGeom prst="rect">
            <a:avLst/>
          </a:prstGeom>
        </p:spPr>
      </p:pic>
      <p:sp>
        <p:nvSpPr>
          <p:cNvPr id="2" name="Footer Placeholder 1"/>
          <p:cNvSpPr>
            <a:spLocks noGrp="1"/>
          </p:cNvSpPr>
          <p:nvPr>
            <p:ph type="ftr" sz="quarter" idx="11"/>
          </p:nvPr>
        </p:nvSpPr>
        <p:spPr/>
        <p:txBody>
          <a:bodyPr/>
          <a:lstStyle/>
          <a:p>
            <a:pPr>
              <a:defRPr/>
            </a:pPr>
            <a:r>
              <a:rPr lang="en-US" altLang="en-US" smtClean="0"/>
              <a:t>WFBS S589 2022</a:t>
            </a:r>
            <a:endParaRPr lang="en-US" altLang="en-US" dirty="0"/>
          </a:p>
        </p:txBody>
      </p:sp>
      <p:sp>
        <p:nvSpPr>
          <p:cNvPr id="3" name="Slide Number Placeholder 2"/>
          <p:cNvSpPr>
            <a:spLocks noGrp="1"/>
          </p:cNvSpPr>
          <p:nvPr>
            <p:ph type="sldNum" sz="quarter" idx="12"/>
          </p:nvPr>
        </p:nvSpPr>
        <p:spPr/>
        <p:txBody>
          <a:bodyPr/>
          <a:lstStyle/>
          <a:p>
            <a:pPr>
              <a:defRPr/>
            </a:pPr>
            <a:fld id="{34228E85-DC60-47B9-9281-6B592085173E}" type="slidenum">
              <a:rPr lang="en-US" altLang="en-US" smtClean="0"/>
              <a:pPr>
                <a:defRPr/>
              </a:pPr>
              <a:t>23</a:t>
            </a:fld>
            <a:endParaRPr lang="en-US" altLang="en-US" dirty="0"/>
          </a:p>
        </p:txBody>
      </p:sp>
      <p:sp>
        <p:nvSpPr>
          <p:cNvPr id="5" name="TextBox 4"/>
          <p:cNvSpPr txBox="1"/>
          <p:nvPr/>
        </p:nvSpPr>
        <p:spPr>
          <a:xfrm>
            <a:off x="4343400" y="3872686"/>
            <a:ext cx="4648200" cy="2185214"/>
          </a:xfrm>
          <a:prstGeom prst="rect">
            <a:avLst/>
          </a:prstGeom>
          <a:noFill/>
        </p:spPr>
        <p:txBody>
          <a:bodyPr wrap="square" rtlCol="0">
            <a:spAutoFit/>
          </a:bodyPr>
          <a:lstStyle/>
          <a:p>
            <a:pPr marL="173038" indent="-173038">
              <a:buFont typeface="Arial" panose="020B0604020202020204" pitchFamily="34" charset="0"/>
              <a:buChar char="•"/>
            </a:pPr>
            <a:r>
              <a:rPr lang="en-CA" sz="2800" b="1" dirty="0" smtClean="0">
                <a:latin typeface="Calibri" panose="020F0502020204030204" pitchFamily="34" charset="0"/>
                <a:cs typeface="Calibri" panose="020F0502020204030204" pitchFamily="34" charset="0"/>
              </a:rPr>
              <a:t>Free for casual use</a:t>
            </a:r>
          </a:p>
          <a:p>
            <a:pPr marL="173038" indent="-173038">
              <a:buFont typeface="Arial" panose="020B0604020202020204" pitchFamily="34" charset="0"/>
              <a:buChar char="•"/>
            </a:pPr>
            <a:endParaRPr lang="en-CA" sz="2800" b="1" dirty="0" smtClean="0">
              <a:latin typeface="Calibri" panose="020F0502020204030204" pitchFamily="34" charset="0"/>
              <a:cs typeface="Calibri" panose="020F0502020204030204" pitchFamily="34" charset="0"/>
            </a:endParaRPr>
          </a:p>
          <a:p>
            <a:pPr marL="173038" indent="-173038">
              <a:buFont typeface="Arial" panose="020B0604020202020204" pitchFamily="34" charset="0"/>
              <a:buChar char="•"/>
            </a:pPr>
            <a:r>
              <a:rPr lang="en-CA" sz="2800" b="1" dirty="0" smtClean="0">
                <a:latin typeface="Calibri" panose="020F0502020204030204" pitchFamily="34" charset="0"/>
                <a:cs typeface="Calibri" panose="020F0502020204030204" pitchFamily="34" charset="0"/>
              </a:rPr>
              <a:t>Nominal fee may apply for subscription service</a:t>
            </a:r>
            <a:endParaRPr lang="en-CA" b="1" dirty="0" smtClean="0">
              <a:latin typeface="Calibri" panose="020F0502020204030204" pitchFamily="34" charset="0"/>
              <a:cs typeface="Calibri" panose="020F0502020204030204" pitchFamily="34" charset="0"/>
            </a:endParaRPr>
          </a:p>
          <a:p>
            <a:endParaRPr lang="en-CA" b="1" dirty="0" smtClean="0">
              <a:latin typeface="Calibri" panose="020F0502020204030204" pitchFamily="34" charset="0"/>
              <a:cs typeface="Calibri" panose="020F0502020204030204" pitchFamily="34" charset="0"/>
            </a:endParaRPr>
          </a:p>
        </p:txBody>
      </p:sp>
      <p:sp>
        <p:nvSpPr>
          <p:cNvPr id="6" name="TextBox 5"/>
          <p:cNvSpPr txBox="1"/>
          <p:nvPr/>
        </p:nvSpPr>
        <p:spPr>
          <a:xfrm>
            <a:off x="381000" y="180000"/>
            <a:ext cx="8458200" cy="954107"/>
          </a:xfrm>
          <a:prstGeom prst="rect">
            <a:avLst/>
          </a:prstGeom>
          <a:noFill/>
        </p:spPr>
        <p:txBody>
          <a:bodyPr wrap="square" rtlCol="0">
            <a:spAutoFit/>
          </a:bodyPr>
          <a:lstStyle/>
          <a:p>
            <a:pPr algn="ctr"/>
            <a:r>
              <a:rPr lang="en-CA" sz="3600" b="1" dirty="0" err="1" smtClean="0">
                <a:solidFill>
                  <a:srgbClr val="C00000"/>
                </a:solidFill>
                <a:latin typeface="Calibri" panose="020F0502020204030204" pitchFamily="34" charset="0"/>
                <a:cs typeface="Calibri" panose="020F0502020204030204" pitchFamily="34" charset="0"/>
              </a:rPr>
              <a:t>SpotWx</a:t>
            </a:r>
            <a:r>
              <a:rPr lang="en-CA" sz="3600" b="1" dirty="0" smtClean="0">
                <a:solidFill>
                  <a:srgbClr val="C00000"/>
                </a:solidFill>
                <a:latin typeface="Calibri" panose="020F0502020204030204" pitchFamily="34" charset="0"/>
                <a:cs typeface="Calibri" panose="020F0502020204030204" pitchFamily="34" charset="0"/>
              </a:rPr>
              <a:t> (A Canadian fire weather site)</a:t>
            </a:r>
          </a:p>
          <a:p>
            <a:pPr algn="ctr"/>
            <a:r>
              <a:rPr lang="en-CA" sz="2000" b="1" i="1" dirty="0" smtClean="0">
                <a:solidFill>
                  <a:srgbClr val="C00000"/>
                </a:solidFill>
                <a:latin typeface="Calibri" panose="020F0502020204030204" pitchFamily="34" charset="0"/>
                <a:cs typeface="Calibri" panose="020F0502020204030204" pitchFamily="34" charset="0"/>
              </a:rPr>
              <a:t>https://spotwx.com</a:t>
            </a:r>
            <a:endParaRPr lang="en-CA" sz="2000" b="1" i="1" dirty="0">
              <a:solidFill>
                <a:srgbClr val="C0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36922488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pPr>
              <a:defRPr/>
            </a:pPr>
            <a:r>
              <a:rPr lang="en-US" altLang="en-US" smtClean="0"/>
              <a:t>WFBS S589 2022</a:t>
            </a:r>
            <a:endParaRPr lang="en-US" altLang="en-US" dirty="0"/>
          </a:p>
        </p:txBody>
      </p:sp>
      <p:sp>
        <p:nvSpPr>
          <p:cNvPr id="3" name="Slide Number Placeholder 2"/>
          <p:cNvSpPr>
            <a:spLocks noGrp="1"/>
          </p:cNvSpPr>
          <p:nvPr>
            <p:ph type="sldNum" sz="quarter" idx="12"/>
          </p:nvPr>
        </p:nvSpPr>
        <p:spPr/>
        <p:txBody>
          <a:bodyPr/>
          <a:lstStyle/>
          <a:p>
            <a:pPr>
              <a:defRPr/>
            </a:pPr>
            <a:fld id="{34228E85-DC60-47B9-9281-6B592085173E}" type="slidenum">
              <a:rPr lang="en-US" altLang="en-US" smtClean="0"/>
              <a:pPr>
                <a:defRPr/>
              </a:pPr>
              <a:t>24</a:t>
            </a:fld>
            <a:endParaRPr lang="en-US" altLang="en-US" dirty="0"/>
          </a:p>
        </p:txBody>
      </p:sp>
      <p:sp>
        <p:nvSpPr>
          <p:cNvPr id="6" name="TextBox 5"/>
          <p:cNvSpPr txBox="1"/>
          <p:nvPr/>
        </p:nvSpPr>
        <p:spPr>
          <a:xfrm>
            <a:off x="381000" y="180000"/>
            <a:ext cx="8458200" cy="646331"/>
          </a:xfrm>
          <a:prstGeom prst="rect">
            <a:avLst/>
          </a:prstGeom>
          <a:noFill/>
        </p:spPr>
        <p:txBody>
          <a:bodyPr wrap="square" rtlCol="0">
            <a:spAutoFit/>
          </a:bodyPr>
          <a:lstStyle/>
          <a:p>
            <a:pPr algn="ctr"/>
            <a:r>
              <a:rPr lang="en-CA" sz="3600" b="1" dirty="0" err="1" smtClean="0">
                <a:solidFill>
                  <a:srgbClr val="C00000"/>
                </a:solidFill>
                <a:latin typeface="Calibri" panose="020F0502020204030204" pitchFamily="34" charset="0"/>
                <a:cs typeface="Calibri" panose="020F0502020204030204" pitchFamily="34" charset="0"/>
              </a:rPr>
              <a:t>SpotWx</a:t>
            </a:r>
            <a:r>
              <a:rPr lang="en-CA" sz="3600" b="1" dirty="0" smtClean="0">
                <a:solidFill>
                  <a:srgbClr val="C00000"/>
                </a:solidFill>
                <a:latin typeface="Calibri" panose="020F0502020204030204" pitchFamily="34" charset="0"/>
                <a:cs typeface="Calibri" panose="020F0502020204030204" pitchFamily="34" charset="0"/>
              </a:rPr>
              <a:t> Sample Time Series</a:t>
            </a:r>
            <a:endParaRPr lang="en-CA" sz="3600" b="1" dirty="0">
              <a:solidFill>
                <a:srgbClr val="C00000"/>
              </a:solidFill>
              <a:latin typeface="Calibri" panose="020F0502020204030204" pitchFamily="34" charset="0"/>
              <a:cs typeface="Calibri" panose="020F0502020204030204" pitchFamily="34" charset="0"/>
            </a:endParaRPr>
          </a:p>
        </p:txBody>
      </p:sp>
      <p:pic>
        <p:nvPicPr>
          <p:cNvPr id="7" name="Picture 6"/>
          <p:cNvPicPr>
            <a:picLocks noChangeAspect="1"/>
          </p:cNvPicPr>
          <p:nvPr/>
        </p:nvPicPr>
        <p:blipFill rotWithShape="1">
          <a:blip r:embed="rId2" cstate="screen">
            <a:extLst>
              <a:ext uri="{28A0092B-C50C-407E-A947-70E740481C1C}">
                <a14:useLocalDpi xmlns:a14="http://schemas.microsoft.com/office/drawing/2010/main"/>
              </a:ext>
            </a:extLst>
          </a:blip>
          <a:srcRect l="16010" r="16457"/>
          <a:stretch/>
        </p:blipFill>
        <p:spPr>
          <a:xfrm>
            <a:off x="1173398" y="838200"/>
            <a:ext cx="6903802" cy="5400000"/>
          </a:xfrm>
          <a:prstGeom prst="rect">
            <a:avLst/>
          </a:prstGeom>
          <a:ln w="12700">
            <a:solidFill>
              <a:srgbClr val="0000FF"/>
            </a:solidFill>
          </a:ln>
        </p:spPr>
      </p:pic>
    </p:spTree>
    <p:extLst>
      <p:ext uri="{BB962C8B-B14F-4D97-AF65-F5344CB8AC3E}">
        <p14:creationId xmlns:p14="http://schemas.microsoft.com/office/powerpoint/2010/main" val="59206858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pPr>
              <a:defRPr/>
            </a:pPr>
            <a:r>
              <a:rPr lang="en-US" altLang="en-US" smtClean="0"/>
              <a:t>WFBS S589 2022</a:t>
            </a:r>
            <a:endParaRPr lang="en-US" altLang="en-US" dirty="0"/>
          </a:p>
        </p:txBody>
      </p:sp>
      <p:sp>
        <p:nvSpPr>
          <p:cNvPr id="3" name="Slide Number Placeholder 2"/>
          <p:cNvSpPr>
            <a:spLocks noGrp="1"/>
          </p:cNvSpPr>
          <p:nvPr>
            <p:ph type="sldNum" sz="quarter" idx="12"/>
          </p:nvPr>
        </p:nvSpPr>
        <p:spPr/>
        <p:txBody>
          <a:bodyPr/>
          <a:lstStyle/>
          <a:p>
            <a:pPr>
              <a:defRPr/>
            </a:pPr>
            <a:fld id="{34228E85-DC60-47B9-9281-6B592085173E}" type="slidenum">
              <a:rPr lang="en-US" altLang="en-US" smtClean="0"/>
              <a:pPr>
                <a:defRPr/>
              </a:pPr>
              <a:t>25</a:t>
            </a:fld>
            <a:endParaRPr lang="en-US" altLang="en-US" dirty="0"/>
          </a:p>
        </p:txBody>
      </p:sp>
      <p:sp>
        <p:nvSpPr>
          <p:cNvPr id="5" name="TextBox 4"/>
          <p:cNvSpPr txBox="1"/>
          <p:nvPr/>
        </p:nvSpPr>
        <p:spPr>
          <a:xfrm>
            <a:off x="381000" y="1302603"/>
            <a:ext cx="8458200" cy="1261884"/>
          </a:xfrm>
          <a:prstGeom prst="rect">
            <a:avLst/>
          </a:prstGeom>
          <a:noFill/>
        </p:spPr>
        <p:txBody>
          <a:bodyPr wrap="square" rtlCol="0">
            <a:spAutoFit/>
          </a:bodyPr>
          <a:lstStyle/>
          <a:p>
            <a:r>
              <a:rPr lang="en-CA" sz="2800" b="1" dirty="0" smtClean="0">
                <a:latin typeface="Calibri" panose="020F0502020204030204" pitchFamily="34" charset="0"/>
                <a:cs typeface="Calibri" panose="020F0502020204030204" pitchFamily="34" charset="0"/>
              </a:rPr>
              <a:t>Text level 1</a:t>
            </a:r>
          </a:p>
          <a:p>
            <a:r>
              <a:rPr lang="en-CA" b="1" dirty="0" smtClean="0">
                <a:latin typeface="Calibri" panose="020F0502020204030204" pitchFamily="34" charset="0"/>
                <a:cs typeface="Calibri" panose="020F0502020204030204" pitchFamily="34" charset="0"/>
              </a:rPr>
              <a:t>Text level 2</a:t>
            </a:r>
          </a:p>
          <a:p>
            <a:endParaRPr lang="en-CA" b="1" dirty="0" smtClean="0">
              <a:latin typeface="Calibri" panose="020F0502020204030204" pitchFamily="34" charset="0"/>
              <a:cs typeface="Calibri" panose="020F0502020204030204" pitchFamily="34" charset="0"/>
            </a:endParaRPr>
          </a:p>
        </p:txBody>
      </p:sp>
      <p:sp>
        <p:nvSpPr>
          <p:cNvPr id="6" name="TextBox 5"/>
          <p:cNvSpPr txBox="1"/>
          <p:nvPr/>
        </p:nvSpPr>
        <p:spPr>
          <a:xfrm>
            <a:off x="381000" y="180000"/>
            <a:ext cx="8458200" cy="954107"/>
          </a:xfrm>
          <a:prstGeom prst="rect">
            <a:avLst/>
          </a:prstGeom>
          <a:noFill/>
        </p:spPr>
        <p:txBody>
          <a:bodyPr wrap="square" rtlCol="0">
            <a:spAutoFit/>
          </a:bodyPr>
          <a:lstStyle/>
          <a:p>
            <a:pPr algn="ctr"/>
            <a:r>
              <a:rPr lang="en-CA" sz="3600" b="1" dirty="0" smtClean="0">
                <a:solidFill>
                  <a:srgbClr val="C00000"/>
                </a:solidFill>
                <a:latin typeface="Calibri" panose="020F0502020204030204" pitchFamily="34" charset="0"/>
                <a:cs typeface="Calibri" panose="020F0502020204030204" pitchFamily="34" charset="0"/>
              </a:rPr>
              <a:t>TwisterData.com (U of Oklahoma origin)</a:t>
            </a:r>
          </a:p>
          <a:p>
            <a:pPr algn="ctr"/>
            <a:r>
              <a:rPr lang="en-CA" sz="2000" b="1" i="1" dirty="0" smtClean="0">
                <a:solidFill>
                  <a:srgbClr val="C00000"/>
                </a:solidFill>
                <a:latin typeface="Calibri" panose="020F0502020204030204" pitchFamily="34" charset="0"/>
                <a:cs typeface="Calibri" panose="020F0502020204030204" pitchFamily="34" charset="0"/>
              </a:rPr>
              <a:t>http://www.twisterdata.com</a:t>
            </a:r>
            <a:endParaRPr lang="en-CA" sz="2000" b="1" i="1" dirty="0">
              <a:solidFill>
                <a:srgbClr val="C00000"/>
              </a:solidFill>
              <a:latin typeface="Calibri" panose="020F0502020204030204" pitchFamily="34" charset="0"/>
              <a:cs typeface="Calibri" panose="020F0502020204030204" pitchFamily="34" charset="0"/>
            </a:endParaRPr>
          </a:p>
        </p:txBody>
      </p:sp>
      <p:pic>
        <p:nvPicPr>
          <p:cNvPr id="7" name="Picture 6"/>
          <p:cNvPicPr>
            <a:picLocks noChangeAspect="1"/>
          </p:cNvPicPr>
          <p:nvPr/>
        </p:nvPicPr>
        <p:blipFill rotWithShape="1">
          <a:blip r:embed="rId2" cstate="screen">
            <a:extLst>
              <a:ext uri="{28A0092B-C50C-407E-A947-70E740481C1C}">
                <a14:useLocalDpi xmlns:a14="http://schemas.microsoft.com/office/drawing/2010/main"/>
              </a:ext>
            </a:extLst>
          </a:blip>
          <a:srcRect l="1336" r="5128" b="6476"/>
          <a:stretch/>
        </p:blipFill>
        <p:spPr>
          <a:xfrm>
            <a:off x="451200" y="1371600"/>
            <a:ext cx="8388000" cy="4644000"/>
          </a:xfrm>
          <a:prstGeom prst="rect">
            <a:avLst/>
          </a:prstGeom>
          <a:ln w="12700">
            <a:solidFill>
              <a:schemeClr val="tx1"/>
            </a:solidFill>
          </a:ln>
        </p:spPr>
      </p:pic>
    </p:spTree>
    <p:extLst>
      <p:ext uri="{BB962C8B-B14F-4D97-AF65-F5344CB8AC3E}">
        <p14:creationId xmlns:p14="http://schemas.microsoft.com/office/powerpoint/2010/main" val="305026252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pPr>
              <a:defRPr/>
            </a:pPr>
            <a:r>
              <a:rPr lang="en-US" altLang="en-US" smtClean="0"/>
              <a:t>WFBS S589 2022</a:t>
            </a:r>
            <a:endParaRPr lang="en-US" altLang="en-US" dirty="0"/>
          </a:p>
        </p:txBody>
      </p:sp>
      <p:sp>
        <p:nvSpPr>
          <p:cNvPr id="3" name="Slide Number Placeholder 2"/>
          <p:cNvSpPr>
            <a:spLocks noGrp="1"/>
          </p:cNvSpPr>
          <p:nvPr>
            <p:ph type="sldNum" sz="quarter" idx="12"/>
          </p:nvPr>
        </p:nvSpPr>
        <p:spPr/>
        <p:txBody>
          <a:bodyPr/>
          <a:lstStyle/>
          <a:p>
            <a:pPr>
              <a:defRPr/>
            </a:pPr>
            <a:fld id="{34228E85-DC60-47B9-9281-6B592085173E}" type="slidenum">
              <a:rPr lang="en-US" altLang="en-US" smtClean="0"/>
              <a:pPr>
                <a:defRPr/>
              </a:pPr>
              <a:t>26</a:t>
            </a:fld>
            <a:endParaRPr lang="en-US" altLang="en-US" dirty="0"/>
          </a:p>
        </p:txBody>
      </p:sp>
      <p:sp>
        <p:nvSpPr>
          <p:cNvPr id="6" name="TextBox 5"/>
          <p:cNvSpPr txBox="1"/>
          <p:nvPr/>
        </p:nvSpPr>
        <p:spPr>
          <a:xfrm>
            <a:off x="381000" y="180000"/>
            <a:ext cx="8458200" cy="646331"/>
          </a:xfrm>
          <a:prstGeom prst="rect">
            <a:avLst/>
          </a:prstGeom>
          <a:noFill/>
        </p:spPr>
        <p:txBody>
          <a:bodyPr wrap="square" rtlCol="0">
            <a:spAutoFit/>
          </a:bodyPr>
          <a:lstStyle/>
          <a:p>
            <a:pPr algn="ctr"/>
            <a:r>
              <a:rPr lang="en-CA" sz="3600" b="1" dirty="0" smtClean="0">
                <a:solidFill>
                  <a:srgbClr val="C00000"/>
                </a:solidFill>
                <a:latin typeface="Calibri" panose="020F0502020204030204" pitchFamily="34" charset="0"/>
                <a:cs typeface="Calibri" panose="020F0502020204030204" pitchFamily="34" charset="0"/>
              </a:rPr>
              <a:t>TwisterData.com Sample Model Profile</a:t>
            </a:r>
            <a:endParaRPr lang="en-CA" sz="3600" b="1" dirty="0">
              <a:solidFill>
                <a:srgbClr val="C00000"/>
              </a:solidFill>
              <a:latin typeface="Calibri" panose="020F0502020204030204" pitchFamily="34" charset="0"/>
              <a:cs typeface="Calibri" panose="020F0502020204030204" pitchFamily="34" charset="0"/>
            </a:endParaRPr>
          </a:p>
        </p:txBody>
      </p:sp>
      <p:pic>
        <p:nvPicPr>
          <p:cNvPr id="7" name="Picture 6"/>
          <p:cNvPicPr>
            <a:picLocks noChangeAspect="1"/>
          </p:cNvPicPr>
          <p:nvPr/>
        </p:nvPicPr>
        <p:blipFill rotWithShape="1">
          <a:blip r:embed="rId2" cstate="screen">
            <a:extLst>
              <a:ext uri="{28A0092B-C50C-407E-A947-70E740481C1C}">
                <a14:useLocalDpi xmlns:a14="http://schemas.microsoft.com/office/drawing/2010/main"/>
              </a:ext>
            </a:extLst>
          </a:blip>
          <a:srcRect b="-784"/>
          <a:stretch/>
        </p:blipFill>
        <p:spPr>
          <a:xfrm>
            <a:off x="864000" y="936000"/>
            <a:ext cx="7560000" cy="5200476"/>
          </a:xfrm>
          <a:prstGeom prst="rect">
            <a:avLst/>
          </a:prstGeom>
          <a:ln w="12700">
            <a:solidFill>
              <a:schemeClr val="tx1"/>
            </a:solidFill>
          </a:ln>
        </p:spPr>
      </p:pic>
    </p:spTree>
    <p:extLst>
      <p:ext uri="{BB962C8B-B14F-4D97-AF65-F5344CB8AC3E}">
        <p14:creationId xmlns:p14="http://schemas.microsoft.com/office/powerpoint/2010/main" val="43435650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2" cstate="screen">
            <a:extLst>
              <a:ext uri="{28A0092B-C50C-407E-A947-70E740481C1C}">
                <a14:useLocalDpi xmlns:a14="http://schemas.microsoft.com/office/drawing/2010/main"/>
              </a:ext>
            </a:extLst>
          </a:blip>
          <a:srcRect l="9694" r="10621"/>
          <a:stretch/>
        </p:blipFill>
        <p:spPr>
          <a:xfrm>
            <a:off x="1371657" y="1905000"/>
            <a:ext cx="6553143" cy="4157143"/>
          </a:xfrm>
          <a:prstGeom prst="rect">
            <a:avLst/>
          </a:prstGeom>
          <a:ln w="12700">
            <a:solidFill>
              <a:srgbClr val="0000FF"/>
            </a:solidFill>
          </a:ln>
        </p:spPr>
      </p:pic>
      <p:sp>
        <p:nvSpPr>
          <p:cNvPr id="2" name="Footer Placeholder 1"/>
          <p:cNvSpPr>
            <a:spLocks noGrp="1"/>
          </p:cNvSpPr>
          <p:nvPr>
            <p:ph type="ftr" sz="quarter" idx="11"/>
          </p:nvPr>
        </p:nvSpPr>
        <p:spPr/>
        <p:txBody>
          <a:bodyPr/>
          <a:lstStyle/>
          <a:p>
            <a:pPr>
              <a:defRPr/>
            </a:pPr>
            <a:r>
              <a:rPr lang="en-US" altLang="en-US" smtClean="0"/>
              <a:t>WFBS S589 2022</a:t>
            </a:r>
            <a:endParaRPr lang="en-US" altLang="en-US" dirty="0"/>
          </a:p>
        </p:txBody>
      </p:sp>
      <p:sp>
        <p:nvSpPr>
          <p:cNvPr id="3" name="Slide Number Placeholder 2"/>
          <p:cNvSpPr>
            <a:spLocks noGrp="1"/>
          </p:cNvSpPr>
          <p:nvPr>
            <p:ph type="sldNum" sz="quarter" idx="12"/>
          </p:nvPr>
        </p:nvSpPr>
        <p:spPr/>
        <p:txBody>
          <a:bodyPr/>
          <a:lstStyle/>
          <a:p>
            <a:pPr>
              <a:defRPr/>
            </a:pPr>
            <a:fld id="{34228E85-DC60-47B9-9281-6B592085173E}" type="slidenum">
              <a:rPr lang="en-US" altLang="en-US" smtClean="0"/>
              <a:pPr>
                <a:defRPr/>
              </a:pPr>
              <a:t>27</a:t>
            </a:fld>
            <a:endParaRPr lang="en-US" altLang="en-US" dirty="0"/>
          </a:p>
        </p:txBody>
      </p:sp>
      <p:sp>
        <p:nvSpPr>
          <p:cNvPr id="5" name="TextBox 4"/>
          <p:cNvSpPr txBox="1"/>
          <p:nvPr/>
        </p:nvSpPr>
        <p:spPr>
          <a:xfrm>
            <a:off x="152400" y="1295400"/>
            <a:ext cx="6781800" cy="892552"/>
          </a:xfrm>
          <a:prstGeom prst="rect">
            <a:avLst/>
          </a:prstGeom>
          <a:noFill/>
        </p:spPr>
        <p:txBody>
          <a:bodyPr wrap="square" rtlCol="0">
            <a:spAutoFit/>
          </a:bodyPr>
          <a:lstStyle/>
          <a:p>
            <a:pPr marL="173038" indent="-173038">
              <a:buFont typeface="Arial" panose="020B0604020202020204" pitchFamily="34" charset="0"/>
              <a:buChar char="•"/>
            </a:pPr>
            <a:r>
              <a:rPr lang="en-CA" sz="2800" b="1" dirty="0" smtClean="0">
                <a:latin typeface="Calibri" panose="020F0502020204030204" pitchFamily="34" charset="0"/>
                <a:cs typeface="Calibri" panose="020F0502020204030204" pitchFamily="34" charset="0"/>
              </a:rPr>
              <a:t>Good site for model scenario comparison</a:t>
            </a:r>
            <a:endParaRPr lang="en-CA" b="1" dirty="0" smtClean="0">
              <a:latin typeface="Calibri" panose="020F0502020204030204" pitchFamily="34" charset="0"/>
              <a:cs typeface="Calibri" panose="020F0502020204030204" pitchFamily="34" charset="0"/>
            </a:endParaRPr>
          </a:p>
          <a:p>
            <a:endParaRPr lang="en-CA" b="1" dirty="0" smtClean="0">
              <a:latin typeface="Calibri" panose="020F0502020204030204" pitchFamily="34" charset="0"/>
              <a:cs typeface="Calibri" panose="020F0502020204030204" pitchFamily="34" charset="0"/>
            </a:endParaRPr>
          </a:p>
        </p:txBody>
      </p:sp>
      <p:sp>
        <p:nvSpPr>
          <p:cNvPr id="6" name="TextBox 5"/>
          <p:cNvSpPr txBox="1"/>
          <p:nvPr/>
        </p:nvSpPr>
        <p:spPr>
          <a:xfrm>
            <a:off x="381000" y="180000"/>
            <a:ext cx="8458200" cy="954107"/>
          </a:xfrm>
          <a:prstGeom prst="rect">
            <a:avLst/>
          </a:prstGeom>
          <a:noFill/>
        </p:spPr>
        <p:txBody>
          <a:bodyPr wrap="square" rtlCol="0">
            <a:spAutoFit/>
          </a:bodyPr>
          <a:lstStyle/>
          <a:p>
            <a:pPr algn="ctr"/>
            <a:r>
              <a:rPr lang="en-CA" sz="3600" b="1" dirty="0" smtClean="0">
                <a:solidFill>
                  <a:srgbClr val="C00000"/>
                </a:solidFill>
                <a:latin typeface="Calibri" panose="020F0502020204030204" pitchFamily="34" charset="0"/>
                <a:cs typeface="Calibri" panose="020F0502020204030204" pitchFamily="34" charset="0"/>
              </a:rPr>
              <a:t>Pivotal Weather</a:t>
            </a:r>
          </a:p>
          <a:p>
            <a:pPr algn="ctr"/>
            <a:r>
              <a:rPr lang="en-CA" sz="2000" b="1" i="1" dirty="0" smtClean="0">
                <a:solidFill>
                  <a:srgbClr val="C00000"/>
                </a:solidFill>
                <a:latin typeface="Calibri" panose="020F0502020204030204" pitchFamily="34" charset="0"/>
                <a:cs typeface="Calibri" panose="020F0502020204030204" pitchFamily="34" charset="0"/>
              </a:rPr>
              <a:t>https://pivotalweather.com</a:t>
            </a:r>
            <a:endParaRPr lang="en-CA" sz="2000" b="1" i="1" dirty="0">
              <a:solidFill>
                <a:srgbClr val="C0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73148069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pPr>
              <a:defRPr/>
            </a:pPr>
            <a:r>
              <a:rPr lang="en-US" altLang="en-US" smtClean="0"/>
              <a:t>WFBS S589 2022</a:t>
            </a:r>
            <a:endParaRPr lang="en-US" altLang="en-US" dirty="0"/>
          </a:p>
        </p:txBody>
      </p:sp>
      <p:sp>
        <p:nvSpPr>
          <p:cNvPr id="3" name="Slide Number Placeholder 2"/>
          <p:cNvSpPr>
            <a:spLocks noGrp="1"/>
          </p:cNvSpPr>
          <p:nvPr>
            <p:ph type="sldNum" sz="quarter" idx="12"/>
          </p:nvPr>
        </p:nvSpPr>
        <p:spPr/>
        <p:txBody>
          <a:bodyPr/>
          <a:lstStyle/>
          <a:p>
            <a:pPr>
              <a:defRPr/>
            </a:pPr>
            <a:fld id="{34228E85-DC60-47B9-9281-6B592085173E}" type="slidenum">
              <a:rPr lang="en-US" altLang="en-US" smtClean="0"/>
              <a:pPr>
                <a:defRPr/>
              </a:pPr>
              <a:t>28</a:t>
            </a:fld>
            <a:endParaRPr lang="en-US" altLang="en-US" dirty="0"/>
          </a:p>
        </p:txBody>
      </p:sp>
      <p:sp>
        <p:nvSpPr>
          <p:cNvPr id="6" name="TextBox 5"/>
          <p:cNvSpPr txBox="1"/>
          <p:nvPr/>
        </p:nvSpPr>
        <p:spPr>
          <a:xfrm>
            <a:off x="228600" y="2160000"/>
            <a:ext cx="8610600" cy="707886"/>
          </a:xfrm>
          <a:prstGeom prst="rect">
            <a:avLst/>
          </a:prstGeom>
          <a:noFill/>
        </p:spPr>
        <p:txBody>
          <a:bodyPr wrap="square" rtlCol="0">
            <a:spAutoFit/>
          </a:bodyPr>
          <a:lstStyle/>
          <a:p>
            <a:pPr algn="ctr"/>
            <a:r>
              <a:rPr lang="en-CA" sz="4000" b="1" dirty="0" smtClean="0">
                <a:solidFill>
                  <a:srgbClr val="0066CC"/>
                </a:solidFill>
                <a:latin typeface="Corbel" panose="020B0503020204020204" pitchFamily="34" charset="0"/>
                <a:cs typeface="Arial" panose="020B0604020202020204" pitchFamily="34" charset="0"/>
              </a:rPr>
              <a:t>Using Model Data </a:t>
            </a:r>
            <a:endParaRPr lang="en-CA" sz="4000" b="1" dirty="0">
              <a:solidFill>
                <a:srgbClr val="0066CC"/>
              </a:solidFill>
              <a:latin typeface="Corbel" panose="020B0503020204020204" pitchFamily="34" charset="0"/>
              <a:cs typeface="Arial" panose="020B0604020202020204" pitchFamily="34" charset="0"/>
            </a:endParaRPr>
          </a:p>
        </p:txBody>
      </p:sp>
    </p:spTree>
    <p:extLst>
      <p:ext uri="{BB962C8B-B14F-4D97-AF65-F5344CB8AC3E}">
        <p14:creationId xmlns:p14="http://schemas.microsoft.com/office/powerpoint/2010/main" val="148561895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pPr>
              <a:defRPr/>
            </a:pPr>
            <a:r>
              <a:rPr lang="en-US" altLang="en-US" smtClean="0"/>
              <a:t>WFBS S589 2022</a:t>
            </a:r>
            <a:endParaRPr lang="en-US" altLang="en-US" dirty="0"/>
          </a:p>
        </p:txBody>
      </p:sp>
      <p:sp>
        <p:nvSpPr>
          <p:cNvPr id="3" name="Slide Number Placeholder 2"/>
          <p:cNvSpPr>
            <a:spLocks noGrp="1"/>
          </p:cNvSpPr>
          <p:nvPr>
            <p:ph type="sldNum" sz="quarter" idx="12"/>
          </p:nvPr>
        </p:nvSpPr>
        <p:spPr/>
        <p:txBody>
          <a:bodyPr/>
          <a:lstStyle/>
          <a:p>
            <a:pPr>
              <a:defRPr/>
            </a:pPr>
            <a:fld id="{34228E85-DC60-47B9-9281-6B592085173E}" type="slidenum">
              <a:rPr lang="en-US" altLang="en-US" smtClean="0"/>
              <a:pPr>
                <a:defRPr/>
              </a:pPr>
              <a:t>29</a:t>
            </a:fld>
            <a:endParaRPr lang="en-US" altLang="en-US" dirty="0"/>
          </a:p>
        </p:txBody>
      </p:sp>
      <p:sp>
        <p:nvSpPr>
          <p:cNvPr id="6" name="TextBox 5"/>
          <p:cNvSpPr txBox="1"/>
          <p:nvPr/>
        </p:nvSpPr>
        <p:spPr>
          <a:xfrm>
            <a:off x="381000" y="180000"/>
            <a:ext cx="8458200" cy="646331"/>
          </a:xfrm>
          <a:prstGeom prst="rect">
            <a:avLst/>
          </a:prstGeom>
          <a:noFill/>
        </p:spPr>
        <p:txBody>
          <a:bodyPr wrap="square" rtlCol="0">
            <a:spAutoFit/>
          </a:bodyPr>
          <a:lstStyle/>
          <a:p>
            <a:pPr algn="ctr"/>
            <a:r>
              <a:rPr lang="en-CA" sz="3600" b="1" dirty="0" smtClean="0">
                <a:solidFill>
                  <a:srgbClr val="C00000"/>
                </a:solidFill>
                <a:latin typeface="Calibri" panose="020F0502020204030204" pitchFamily="34" charset="0"/>
                <a:cs typeface="Calibri" panose="020F0502020204030204" pitchFamily="34" charset="0"/>
              </a:rPr>
              <a:t>Model Characteristics</a:t>
            </a:r>
            <a:endParaRPr lang="en-CA" sz="3600" b="1" dirty="0">
              <a:solidFill>
                <a:srgbClr val="C00000"/>
              </a:solidFill>
              <a:latin typeface="Calibri" panose="020F0502020204030204" pitchFamily="34" charset="0"/>
              <a:cs typeface="Calibri" panose="020F0502020204030204" pitchFamily="34" charset="0"/>
            </a:endParaRPr>
          </a:p>
        </p:txBody>
      </p:sp>
      <p:sp>
        <p:nvSpPr>
          <p:cNvPr id="7" name="TextBox 6"/>
          <p:cNvSpPr txBox="1"/>
          <p:nvPr/>
        </p:nvSpPr>
        <p:spPr>
          <a:xfrm>
            <a:off x="228600" y="685800"/>
            <a:ext cx="8763000" cy="3354765"/>
          </a:xfrm>
          <a:prstGeom prst="rect">
            <a:avLst/>
          </a:prstGeom>
          <a:noFill/>
        </p:spPr>
        <p:txBody>
          <a:bodyPr wrap="square" rtlCol="0">
            <a:spAutoFit/>
          </a:bodyPr>
          <a:lstStyle/>
          <a:p>
            <a:pPr algn="ctr"/>
            <a:r>
              <a:rPr lang="en-CA" b="1" i="1" dirty="0">
                <a:latin typeface="Calibri" panose="020F0502020204030204" pitchFamily="34" charset="0"/>
                <a:cs typeface="Calibri" panose="020F0502020204030204" pitchFamily="34" charset="0"/>
              </a:rPr>
              <a:t>Every decade, we increase accurate forecast period by 1 day</a:t>
            </a:r>
          </a:p>
          <a:p>
            <a:pPr marL="173038" indent="-173038" algn="l">
              <a:buFont typeface="Arial" panose="020B0604020202020204" pitchFamily="34" charset="0"/>
              <a:buChar char="•"/>
            </a:pPr>
            <a:endParaRPr lang="en-CA" sz="1200" b="1" dirty="0" smtClean="0">
              <a:latin typeface="Calibri" panose="020F0502020204030204" pitchFamily="34" charset="0"/>
              <a:cs typeface="Calibri" panose="020F0502020204030204" pitchFamily="34" charset="0"/>
            </a:endParaRPr>
          </a:p>
          <a:p>
            <a:pPr marL="173038" indent="-173038" algn="l">
              <a:buFont typeface="Arial" panose="020B0604020202020204" pitchFamily="34" charset="0"/>
              <a:buChar char="•"/>
            </a:pPr>
            <a:r>
              <a:rPr lang="en-CA" sz="2800" b="1" dirty="0" smtClean="0">
                <a:latin typeface="Calibri" panose="020F0502020204030204" pitchFamily="34" charset="0"/>
                <a:cs typeface="Calibri" panose="020F0502020204030204" pitchFamily="34" charset="0"/>
              </a:rPr>
              <a:t>High resolution:	Finer features/processes resolved</a:t>
            </a:r>
          </a:p>
          <a:p>
            <a:pPr algn="l"/>
            <a:r>
              <a:rPr lang="en-CA" sz="2800" b="1" dirty="0">
                <a:latin typeface="Calibri" panose="020F0502020204030204" pitchFamily="34" charset="0"/>
                <a:cs typeface="Calibri" panose="020F0502020204030204" pitchFamily="34" charset="0"/>
              </a:rPr>
              <a:t>	</a:t>
            </a:r>
            <a:r>
              <a:rPr lang="en-CA" sz="2800" b="1" dirty="0" smtClean="0">
                <a:latin typeface="Calibri" panose="020F0502020204030204" pitchFamily="34" charset="0"/>
                <a:cs typeface="Calibri" panose="020F0502020204030204" pitchFamily="34" charset="0"/>
              </a:rPr>
              <a:t>		Shorter forecast period	</a:t>
            </a:r>
          </a:p>
          <a:p>
            <a:pPr marL="173038" indent="-173038" algn="l">
              <a:buFont typeface="Arial" panose="020B0604020202020204" pitchFamily="34" charset="0"/>
              <a:buChar char="•"/>
            </a:pPr>
            <a:endParaRPr lang="en-CA" sz="1200" b="1" dirty="0" smtClean="0">
              <a:latin typeface="Calibri" panose="020F0502020204030204" pitchFamily="34" charset="0"/>
              <a:cs typeface="Calibri" panose="020F0502020204030204" pitchFamily="34" charset="0"/>
            </a:endParaRPr>
          </a:p>
          <a:p>
            <a:pPr marL="173038" indent="-173038" algn="l">
              <a:buFont typeface="Arial" panose="020B0604020202020204" pitchFamily="34" charset="0"/>
              <a:buChar char="•"/>
            </a:pPr>
            <a:r>
              <a:rPr lang="en-CA" sz="2800" b="1" dirty="0" smtClean="0">
                <a:latin typeface="Calibri" panose="020F0502020204030204" pitchFamily="34" charset="0"/>
                <a:cs typeface="Calibri" panose="020F0502020204030204" pitchFamily="34" charset="0"/>
              </a:rPr>
              <a:t>Short time step:	Improved feature timing and position</a:t>
            </a:r>
          </a:p>
          <a:p>
            <a:pPr marL="173038" indent="-173038" algn="l">
              <a:buFont typeface="Arial" panose="020B0604020202020204" pitchFamily="34" charset="0"/>
              <a:buChar char="•"/>
            </a:pPr>
            <a:endParaRPr lang="en-CA" sz="1200" b="1" dirty="0">
              <a:latin typeface="Calibri" panose="020F0502020204030204" pitchFamily="34" charset="0"/>
              <a:cs typeface="Calibri" panose="020F0502020204030204" pitchFamily="34" charset="0"/>
            </a:endParaRPr>
          </a:p>
          <a:p>
            <a:pPr marL="173038" indent="-173038" algn="l">
              <a:buFont typeface="Arial" panose="020B0604020202020204" pitchFamily="34" charset="0"/>
              <a:buChar char="•"/>
            </a:pPr>
            <a:r>
              <a:rPr lang="en-CA" sz="2800" b="1" dirty="0" smtClean="0">
                <a:latin typeface="Calibri" panose="020F0502020204030204" pitchFamily="34" charset="0"/>
                <a:cs typeface="Calibri" panose="020F0502020204030204" pitchFamily="34" charset="0"/>
              </a:rPr>
              <a:t>Model grid arrangement, physics packages may differ</a:t>
            </a:r>
          </a:p>
          <a:p>
            <a:pPr marL="173038" indent="-173038" algn="l">
              <a:buFont typeface="Arial" panose="020B0604020202020204" pitchFamily="34" charset="0"/>
              <a:buChar char="•"/>
            </a:pPr>
            <a:endParaRPr lang="en-CA" sz="1200" b="1" dirty="0" smtClean="0">
              <a:latin typeface="Calibri" panose="020F0502020204030204" pitchFamily="34" charset="0"/>
              <a:cs typeface="Calibri" panose="020F0502020204030204" pitchFamily="34" charset="0"/>
            </a:endParaRPr>
          </a:p>
          <a:p>
            <a:pPr marL="173038" indent="-173038" algn="l">
              <a:buFont typeface="Arial" panose="020B0604020202020204" pitchFamily="34" charset="0"/>
              <a:buChar char="•"/>
            </a:pPr>
            <a:r>
              <a:rPr lang="en-CA" sz="2800" b="1" dirty="0" smtClean="0">
                <a:latin typeface="Calibri" panose="020F0502020204030204" pitchFamily="34" charset="0"/>
                <a:cs typeface="Calibri" panose="020F0502020204030204" pitchFamily="34" charset="0"/>
              </a:rPr>
              <a:t>Raw (e.g. GRIB), specialized text, and graphical products</a:t>
            </a:r>
            <a:endParaRPr lang="en-CA" sz="2800" b="1" dirty="0">
              <a:latin typeface="Calibri" panose="020F0502020204030204" pitchFamily="34" charset="0"/>
              <a:cs typeface="Calibri" panose="020F0502020204030204" pitchFamily="34" charset="0"/>
            </a:endParaRPr>
          </a:p>
        </p:txBody>
      </p:sp>
      <p:graphicFrame>
        <p:nvGraphicFramePr>
          <p:cNvPr id="8" name="Table 7"/>
          <p:cNvGraphicFramePr>
            <a:graphicFrameLocks noGrp="1"/>
          </p:cNvGraphicFramePr>
          <p:nvPr>
            <p:extLst>
              <p:ext uri="{D42A27DB-BD31-4B8C-83A1-F6EECF244321}">
                <p14:modId xmlns:p14="http://schemas.microsoft.com/office/powerpoint/2010/main" val="2158426615"/>
              </p:ext>
            </p:extLst>
          </p:nvPr>
        </p:nvGraphicFramePr>
        <p:xfrm>
          <a:off x="914400" y="4023360"/>
          <a:ext cx="7391399" cy="2214880"/>
        </p:xfrm>
        <a:graphic>
          <a:graphicData uri="http://schemas.openxmlformats.org/drawingml/2006/table">
            <a:tbl>
              <a:tblPr firstRow="1" bandRow="1">
                <a:effectLst/>
                <a:tableStyleId>{5C22544A-7EE6-4342-B048-85BDC9FD1C3A}</a:tableStyleId>
              </a:tblPr>
              <a:tblGrid>
                <a:gridCol w="1496992">
                  <a:extLst>
                    <a:ext uri="{9D8B030D-6E8A-4147-A177-3AD203B41FA5}">
                      <a16:colId xmlns:a16="http://schemas.microsoft.com/office/drawing/2014/main" val="1150515815"/>
                    </a:ext>
                  </a:extLst>
                </a:gridCol>
                <a:gridCol w="1871240">
                  <a:extLst>
                    <a:ext uri="{9D8B030D-6E8A-4147-A177-3AD203B41FA5}">
                      <a16:colId xmlns:a16="http://schemas.microsoft.com/office/drawing/2014/main" val="1992766107"/>
                    </a:ext>
                  </a:extLst>
                </a:gridCol>
                <a:gridCol w="1776761">
                  <a:extLst>
                    <a:ext uri="{9D8B030D-6E8A-4147-A177-3AD203B41FA5}">
                      <a16:colId xmlns:a16="http://schemas.microsoft.com/office/drawing/2014/main" val="193468203"/>
                    </a:ext>
                  </a:extLst>
                </a:gridCol>
                <a:gridCol w="2246406">
                  <a:extLst>
                    <a:ext uri="{9D8B030D-6E8A-4147-A177-3AD203B41FA5}">
                      <a16:colId xmlns:a16="http://schemas.microsoft.com/office/drawing/2014/main" val="1828870634"/>
                    </a:ext>
                  </a:extLst>
                </a:gridCol>
              </a:tblGrid>
              <a:tr h="370840">
                <a:tc>
                  <a:txBody>
                    <a:bodyPr/>
                    <a:lstStyle/>
                    <a:p>
                      <a:pPr algn="ctr"/>
                      <a:endParaRPr lang="en-CA" b="1" cap="none" spc="0" dirty="0">
                        <a:ln/>
                        <a:solidFill>
                          <a:schemeClr val="accent4"/>
                        </a:solidFill>
                        <a:effectLs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CA" b="1" cap="none" spc="0" dirty="0" smtClean="0">
                          <a:ln/>
                          <a:solidFill>
                            <a:srgbClr val="0000FF"/>
                          </a:solidFill>
                          <a:effectLst/>
                        </a:rPr>
                        <a:t>Resolution (km)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CA" b="1" cap="none" spc="0" dirty="0" smtClean="0">
                          <a:ln/>
                          <a:solidFill>
                            <a:srgbClr val="0000FF"/>
                          </a:solidFill>
                          <a:effectLst/>
                        </a:rPr>
                        <a:t>Domain</a:t>
                      </a:r>
                      <a:endParaRPr lang="en-CA" b="1" cap="none" spc="0" dirty="0">
                        <a:ln/>
                        <a:solidFill>
                          <a:srgbClr val="0000FF"/>
                        </a:solidFill>
                        <a:effectLs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CA" b="1" cap="none" spc="0" dirty="0" smtClean="0">
                          <a:ln/>
                          <a:solidFill>
                            <a:srgbClr val="0000FF"/>
                          </a:solidFill>
                          <a:effectLst/>
                        </a:rPr>
                        <a:t>Forecast (hrs)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875006217"/>
                  </a:ext>
                </a:extLst>
              </a:tr>
              <a:tr h="185420">
                <a:tc>
                  <a:txBody>
                    <a:bodyPr/>
                    <a:lstStyle/>
                    <a:p>
                      <a:r>
                        <a:rPr lang="en-CA" b="1" cap="none" spc="0" dirty="0" smtClean="0">
                          <a:ln/>
                          <a:solidFill>
                            <a:srgbClr val="0000FF"/>
                          </a:solidFill>
                          <a:effectLst/>
                        </a:rPr>
                        <a:t>HRDPS</a:t>
                      </a:r>
                      <a:endParaRPr lang="en-CA" b="1" cap="none" spc="0" dirty="0">
                        <a:ln/>
                        <a:solidFill>
                          <a:srgbClr val="0000FF"/>
                        </a:solidFill>
                        <a:effectLs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CA" b="1" cap="none" spc="0" dirty="0" smtClean="0">
                          <a:ln/>
                          <a:solidFill>
                            <a:schemeClr val="accent4"/>
                          </a:solidFill>
                          <a:effectLst/>
                        </a:rPr>
                        <a:t>2.5</a:t>
                      </a:r>
                      <a:endParaRPr lang="en-CA" b="1" cap="none" spc="0" dirty="0">
                        <a:ln/>
                        <a:solidFill>
                          <a:schemeClr val="accent4"/>
                        </a:solidFill>
                        <a:effectLs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CA" b="1" cap="none" spc="0" dirty="0" smtClean="0">
                          <a:ln/>
                          <a:solidFill>
                            <a:schemeClr val="accent4"/>
                          </a:solidFill>
                          <a:effectLst/>
                        </a:rPr>
                        <a:t>Sub-continental</a:t>
                      </a:r>
                      <a:endParaRPr lang="en-CA" b="1" cap="none" spc="0" dirty="0">
                        <a:ln/>
                        <a:solidFill>
                          <a:schemeClr val="accent4"/>
                        </a:solidFill>
                        <a:effectLs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CA" b="1" cap="none" spc="0" dirty="0" smtClean="0">
                          <a:ln/>
                          <a:solidFill>
                            <a:schemeClr val="accent4"/>
                          </a:solidFill>
                          <a:effectLst/>
                        </a:rPr>
                        <a:t>48</a:t>
                      </a:r>
                      <a:endParaRPr lang="en-CA" b="1" cap="none" spc="0" dirty="0">
                        <a:ln/>
                        <a:solidFill>
                          <a:schemeClr val="accent4"/>
                        </a:solidFill>
                        <a:effectLs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458341494"/>
                  </a:ext>
                </a:extLst>
              </a:tr>
              <a:tr h="185420">
                <a:tc>
                  <a:txBody>
                    <a:bodyPr/>
                    <a:lstStyle/>
                    <a:p>
                      <a:r>
                        <a:rPr lang="en-CA" b="1" cap="none" spc="0" dirty="0" smtClean="0">
                          <a:ln/>
                          <a:solidFill>
                            <a:srgbClr val="0000FF"/>
                          </a:solidFill>
                          <a:effectLst/>
                        </a:rPr>
                        <a:t>RDPS</a:t>
                      </a:r>
                      <a:endParaRPr lang="en-CA" b="1" cap="none" spc="0" dirty="0">
                        <a:ln/>
                        <a:solidFill>
                          <a:srgbClr val="0000FF"/>
                        </a:solidFill>
                        <a:effectLs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CA" b="1" cap="none" spc="0" dirty="0" smtClean="0">
                          <a:ln/>
                          <a:solidFill>
                            <a:schemeClr val="accent4"/>
                          </a:solidFill>
                          <a:effectLst/>
                        </a:rPr>
                        <a:t>10</a:t>
                      </a:r>
                      <a:endParaRPr lang="en-CA" b="1" cap="none" spc="0" dirty="0">
                        <a:ln/>
                        <a:solidFill>
                          <a:schemeClr val="accent4"/>
                        </a:solidFill>
                        <a:effectLs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CA" b="1" cap="none" spc="0" dirty="0" smtClean="0">
                          <a:ln/>
                          <a:solidFill>
                            <a:schemeClr val="accent4"/>
                          </a:solidFill>
                          <a:effectLst/>
                        </a:rPr>
                        <a:t>Continental</a:t>
                      </a:r>
                      <a:endParaRPr lang="en-CA" b="1" cap="none" spc="0" dirty="0">
                        <a:ln/>
                        <a:solidFill>
                          <a:schemeClr val="accent4"/>
                        </a:solidFill>
                        <a:effectLs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CA" b="1" cap="none" spc="0" dirty="0" smtClean="0">
                          <a:ln/>
                          <a:solidFill>
                            <a:schemeClr val="accent4"/>
                          </a:solidFill>
                          <a:effectLst/>
                        </a:rPr>
                        <a:t>48</a:t>
                      </a:r>
                      <a:endParaRPr lang="en-CA" b="1" cap="none" spc="0" dirty="0">
                        <a:ln/>
                        <a:solidFill>
                          <a:schemeClr val="accent4"/>
                        </a:solidFill>
                        <a:effectLs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97857768"/>
                  </a:ext>
                </a:extLst>
              </a:tr>
              <a:tr h="370840">
                <a:tc>
                  <a:txBody>
                    <a:bodyPr/>
                    <a:lstStyle/>
                    <a:p>
                      <a:r>
                        <a:rPr lang="en-CA" b="1" cap="none" spc="0" dirty="0" smtClean="0">
                          <a:ln/>
                          <a:solidFill>
                            <a:srgbClr val="0000FF"/>
                          </a:solidFill>
                          <a:effectLst/>
                        </a:rPr>
                        <a:t>GDPS</a:t>
                      </a:r>
                      <a:endParaRPr lang="en-CA" b="1" cap="none" spc="0" dirty="0">
                        <a:ln/>
                        <a:solidFill>
                          <a:srgbClr val="0000FF"/>
                        </a:solidFill>
                        <a:effectLs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CA" b="1" cap="none" spc="0" dirty="0" smtClean="0">
                          <a:ln/>
                          <a:solidFill>
                            <a:schemeClr val="accent4"/>
                          </a:solidFill>
                          <a:effectLst/>
                        </a:rPr>
                        <a:t>15</a:t>
                      </a:r>
                      <a:endParaRPr lang="en-CA" b="1" cap="none" spc="0" dirty="0">
                        <a:ln/>
                        <a:solidFill>
                          <a:schemeClr val="accent4"/>
                        </a:solidFill>
                        <a:effectLs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CA" b="1" cap="none" spc="0" dirty="0" smtClean="0">
                          <a:ln/>
                          <a:solidFill>
                            <a:schemeClr val="accent4"/>
                          </a:solidFill>
                          <a:effectLst/>
                        </a:rPr>
                        <a:t>Global</a:t>
                      </a:r>
                      <a:endParaRPr lang="en-CA" b="1" cap="none" spc="0" dirty="0">
                        <a:ln/>
                        <a:solidFill>
                          <a:schemeClr val="accent4"/>
                        </a:solidFill>
                        <a:effectLs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CA" b="1" cap="none" spc="0" dirty="0" smtClean="0">
                          <a:ln/>
                          <a:solidFill>
                            <a:schemeClr val="accent4"/>
                          </a:solidFill>
                          <a:effectLst/>
                        </a:rPr>
                        <a:t>240</a:t>
                      </a:r>
                      <a:endParaRPr lang="en-CA" b="1" cap="none" spc="0" dirty="0">
                        <a:ln/>
                        <a:solidFill>
                          <a:schemeClr val="accent4"/>
                        </a:solidFill>
                        <a:effectLs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97091128"/>
                  </a:ext>
                </a:extLst>
              </a:tr>
              <a:tr h="370840">
                <a:tc>
                  <a:txBody>
                    <a:bodyPr/>
                    <a:lstStyle/>
                    <a:p>
                      <a:r>
                        <a:rPr lang="en-CA" b="1" cap="none" spc="0" dirty="0" smtClean="0">
                          <a:ln/>
                          <a:solidFill>
                            <a:srgbClr val="0000FF"/>
                          </a:solidFill>
                          <a:effectLst/>
                        </a:rPr>
                        <a:t>GEPS</a:t>
                      </a:r>
                      <a:endParaRPr lang="en-CA" b="1" cap="none" spc="0" dirty="0">
                        <a:ln/>
                        <a:solidFill>
                          <a:srgbClr val="0000FF"/>
                        </a:solidFill>
                        <a:effectLs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CA" b="1" cap="none" spc="0" dirty="0" smtClean="0">
                          <a:ln/>
                          <a:solidFill>
                            <a:schemeClr val="accent4"/>
                          </a:solidFill>
                          <a:effectLst/>
                        </a:rPr>
                        <a:t>0.5 degree</a:t>
                      </a:r>
                      <a:endParaRPr lang="en-CA" b="1" cap="none" spc="0" dirty="0">
                        <a:ln/>
                        <a:solidFill>
                          <a:schemeClr val="accent4"/>
                        </a:solidFill>
                        <a:effectLs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CA" b="1" cap="none" spc="0" dirty="0" smtClean="0">
                          <a:ln/>
                          <a:solidFill>
                            <a:schemeClr val="accent4"/>
                          </a:solidFill>
                          <a:effectLst/>
                        </a:rPr>
                        <a:t>Global</a:t>
                      </a:r>
                      <a:endParaRPr lang="en-CA" b="1" cap="none" spc="0" dirty="0">
                        <a:ln/>
                        <a:solidFill>
                          <a:schemeClr val="accent4"/>
                        </a:solidFill>
                        <a:effectLs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CA" b="1" cap="none" spc="0" dirty="0" smtClean="0">
                          <a:ln/>
                          <a:solidFill>
                            <a:schemeClr val="accent4"/>
                          </a:solidFill>
                          <a:effectLst/>
                        </a:rPr>
                        <a:t>384,</a:t>
                      </a:r>
                      <a:r>
                        <a:rPr lang="en-CA" b="1" cap="none" spc="0" baseline="0" dirty="0" smtClean="0">
                          <a:ln/>
                          <a:solidFill>
                            <a:schemeClr val="accent4"/>
                          </a:solidFill>
                          <a:effectLst/>
                        </a:rPr>
                        <a:t> 768*</a:t>
                      </a:r>
                      <a:endParaRPr lang="en-CA" b="1" cap="none" spc="0" dirty="0">
                        <a:ln/>
                        <a:solidFill>
                          <a:schemeClr val="accent4"/>
                        </a:solidFill>
                        <a:effectLs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747698168"/>
                  </a:ext>
                </a:extLst>
              </a:tr>
              <a:tr h="370840">
                <a:tc>
                  <a:txBody>
                    <a:bodyPr/>
                    <a:lstStyle/>
                    <a:p>
                      <a:r>
                        <a:rPr lang="en-CA" b="1" cap="none" spc="0" dirty="0" err="1" smtClean="0">
                          <a:ln/>
                          <a:solidFill>
                            <a:srgbClr val="0000FF"/>
                          </a:solidFill>
                          <a:effectLst/>
                        </a:rPr>
                        <a:t>CanSIPS</a:t>
                      </a:r>
                      <a:endParaRPr lang="en-CA" b="1" cap="none" spc="0" dirty="0">
                        <a:ln/>
                        <a:solidFill>
                          <a:srgbClr val="0000FF"/>
                        </a:solidFill>
                        <a:effectLs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CA" b="1" cap="none" spc="0" dirty="0" smtClean="0">
                          <a:ln/>
                          <a:solidFill>
                            <a:schemeClr val="accent4"/>
                          </a:solidFill>
                          <a:effectLst/>
                        </a:rPr>
                        <a:t>2.5 degrees</a:t>
                      </a:r>
                      <a:endParaRPr lang="en-CA" b="1" cap="none" spc="0" dirty="0">
                        <a:ln/>
                        <a:solidFill>
                          <a:schemeClr val="accent4"/>
                        </a:solidFill>
                        <a:effectLs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CA" b="1" cap="none" spc="0" dirty="0" smtClean="0">
                          <a:ln/>
                          <a:solidFill>
                            <a:schemeClr val="accent4"/>
                          </a:solidFill>
                          <a:effectLst/>
                        </a:rPr>
                        <a:t>Global</a:t>
                      </a:r>
                      <a:endParaRPr lang="en-CA" b="1" cap="none" spc="0" dirty="0">
                        <a:ln/>
                        <a:solidFill>
                          <a:schemeClr val="accent4"/>
                        </a:solidFill>
                        <a:effectLs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CA" b="1" cap="none" spc="0" dirty="0" smtClean="0">
                          <a:ln/>
                          <a:solidFill>
                            <a:schemeClr val="accent4"/>
                          </a:solidFill>
                          <a:effectLst/>
                        </a:rPr>
                        <a:t>12 months</a:t>
                      </a:r>
                      <a:endParaRPr lang="en-CA" b="1" cap="none" spc="0" dirty="0">
                        <a:ln/>
                        <a:solidFill>
                          <a:schemeClr val="accent4"/>
                        </a:solidFill>
                        <a:effectLs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823646108"/>
                  </a:ext>
                </a:extLst>
              </a:tr>
            </a:tbl>
          </a:graphicData>
        </a:graphic>
      </p:graphicFrame>
    </p:spTree>
    <p:extLst>
      <p:ext uri="{BB962C8B-B14F-4D97-AF65-F5344CB8AC3E}">
        <p14:creationId xmlns:p14="http://schemas.microsoft.com/office/powerpoint/2010/main" val="333092631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pPr>
              <a:defRPr/>
            </a:pPr>
            <a:r>
              <a:rPr lang="en-US" altLang="en-US" smtClean="0"/>
              <a:t>WFBS S589 2022</a:t>
            </a:r>
            <a:endParaRPr lang="en-US" altLang="en-US" dirty="0"/>
          </a:p>
        </p:txBody>
      </p:sp>
      <p:sp>
        <p:nvSpPr>
          <p:cNvPr id="3" name="Slide Number Placeholder 2"/>
          <p:cNvSpPr>
            <a:spLocks noGrp="1"/>
          </p:cNvSpPr>
          <p:nvPr>
            <p:ph type="sldNum" sz="quarter" idx="12"/>
          </p:nvPr>
        </p:nvSpPr>
        <p:spPr/>
        <p:txBody>
          <a:bodyPr/>
          <a:lstStyle/>
          <a:p>
            <a:pPr>
              <a:defRPr/>
            </a:pPr>
            <a:fld id="{34228E85-DC60-47B9-9281-6B592085173E}" type="slidenum">
              <a:rPr lang="en-US" altLang="en-US" smtClean="0"/>
              <a:pPr>
                <a:defRPr/>
              </a:pPr>
              <a:t>3</a:t>
            </a:fld>
            <a:endParaRPr lang="en-US" altLang="en-US" dirty="0"/>
          </a:p>
        </p:txBody>
      </p:sp>
      <p:sp>
        <p:nvSpPr>
          <p:cNvPr id="5" name="TextBox 4"/>
          <p:cNvSpPr txBox="1"/>
          <p:nvPr/>
        </p:nvSpPr>
        <p:spPr>
          <a:xfrm>
            <a:off x="381000" y="988635"/>
            <a:ext cx="8458200" cy="3724096"/>
          </a:xfrm>
          <a:prstGeom prst="rect">
            <a:avLst/>
          </a:prstGeom>
          <a:noFill/>
        </p:spPr>
        <p:txBody>
          <a:bodyPr wrap="square" rtlCol="0">
            <a:spAutoFit/>
          </a:bodyPr>
          <a:lstStyle/>
          <a:p>
            <a:pPr marL="173038" indent="-173038">
              <a:buFont typeface="Arial" panose="020B0604020202020204" pitchFamily="34" charset="0"/>
              <a:buChar char="•"/>
            </a:pPr>
            <a:r>
              <a:rPr lang="en-CA" sz="2800" b="1" dirty="0" smtClean="0">
                <a:latin typeface="Calibri" panose="020F0502020204030204" pitchFamily="34" charset="0"/>
                <a:cs typeface="Calibri" panose="020F0502020204030204" pitchFamily="34" charset="0"/>
              </a:rPr>
              <a:t>Look at differences between federal public and fire weather network data sources</a:t>
            </a:r>
            <a:endParaRPr lang="en-CA" b="1" dirty="0" smtClean="0">
              <a:latin typeface="Calibri" panose="020F0502020204030204" pitchFamily="34" charset="0"/>
              <a:cs typeface="Calibri" panose="020F0502020204030204" pitchFamily="34" charset="0"/>
            </a:endParaRPr>
          </a:p>
          <a:p>
            <a:pPr marL="173038" indent="-173038">
              <a:buFont typeface="Arial" panose="020B0604020202020204" pitchFamily="34" charset="0"/>
              <a:buChar char="•"/>
            </a:pPr>
            <a:endParaRPr lang="en-CA" sz="2800" b="1" dirty="0">
              <a:latin typeface="Calibri" panose="020F0502020204030204" pitchFamily="34" charset="0"/>
              <a:cs typeface="Calibri" panose="020F0502020204030204" pitchFamily="34" charset="0"/>
            </a:endParaRPr>
          </a:p>
          <a:p>
            <a:pPr marL="173038" indent="-173038">
              <a:buFont typeface="Arial" panose="020B0604020202020204" pitchFamily="34" charset="0"/>
              <a:buChar char="•"/>
            </a:pPr>
            <a:r>
              <a:rPr lang="en-CA" sz="2800" b="1" dirty="0" smtClean="0">
                <a:latin typeface="Calibri" panose="020F0502020204030204" pitchFamily="34" charset="0"/>
                <a:cs typeface="Calibri" panose="020F0502020204030204" pitchFamily="34" charset="0"/>
              </a:rPr>
              <a:t>Sample a few data products and sites</a:t>
            </a:r>
          </a:p>
          <a:p>
            <a:pPr marL="531813" indent="-173038">
              <a:buFont typeface="Arial" panose="020B0604020202020204" pitchFamily="34" charset="0"/>
              <a:buChar char="•"/>
            </a:pPr>
            <a:r>
              <a:rPr lang="en-CA" b="1" dirty="0" smtClean="0">
                <a:latin typeface="Calibri" panose="020F0502020204030204" pitchFamily="34" charset="0"/>
                <a:cs typeface="Calibri" panose="020F0502020204030204" pitchFamily="34" charset="0"/>
              </a:rPr>
              <a:t>FBAN/Specialist may not use these directly, should be aware of them </a:t>
            </a:r>
          </a:p>
          <a:p>
            <a:pPr marL="531813" indent="-173038">
              <a:buFont typeface="Arial" panose="020B0604020202020204" pitchFamily="34" charset="0"/>
              <a:buChar char="•"/>
            </a:pPr>
            <a:r>
              <a:rPr lang="en-CA" b="1" dirty="0" smtClean="0">
                <a:latin typeface="Calibri" panose="020F0502020204030204" pitchFamily="34" charset="0"/>
                <a:cs typeface="Calibri" panose="020F0502020204030204" pitchFamily="34" charset="0"/>
              </a:rPr>
              <a:t>Can discuss usage with your fire weather office</a:t>
            </a:r>
          </a:p>
          <a:p>
            <a:pPr marL="531813" indent="-173038">
              <a:buFont typeface="Arial" panose="020B0604020202020204" pitchFamily="34" charset="0"/>
              <a:buChar char="•"/>
            </a:pPr>
            <a:endParaRPr lang="en-CA" b="1" dirty="0" smtClean="0">
              <a:latin typeface="Calibri" panose="020F0502020204030204" pitchFamily="34" charset="0"/>
              <a:cs typeface="Calibri" panose="020F0502020204030204" pitchFamily="34" charset="0"/>
            </a:endParaRPr>
          </a:p>
          <a:p>
            <a:pPr marL="173038" indent="-173038">
              <a:buFont typeface="Arial" panose="020B0604020202020204" pitchFamily="34" charset="0"/>
              <a:buChar char="•"/>
            </a:pPr>
            <a:r>
              <a:rPr lang="en-CA" sz="2800" b="1" dirty="0" smtClean="0">
                <a:latin typeface="Calibri" panose="020F0502020204030204" pitchFamily="34" charset="0"/>
                <a:cs typeface="Calibri" panose="020F0502020204030204" pitchFamily="34" charset="0"/>
              </a:rPr>
              <a:t> Learn some uses and caveats of ensemble models</a:t>
            </a:r>
          </a:p>
        </p:txBody>
      </p:sp>
      <p:sp>
        <p:nvSpPr>
          <p:cNvPr id="6" name="TextBox 5"/>
          <p:cNvSpPr txBox="1"/>
          <p:nvPr/>
        </p:nvSpPr>
        <p:spPr>
          <a:xfrm>
            <a:off x="381000" y="180000"/>
            <a:ext cx="8458200" cy="646331"/>
          </a:xfrm>
          <a:prstGeom prst="rect">
            <a:avLst/>
          </a:prstGeom>
          <a:noFill/>
        </p:spPr>
        <p:txBody>
          <a:bodyPr wrap="square" rtlCol="0">
            <a:spAutoFit/>
          </a:bodyPr>
          <a:lstStyle/>
          <a:p>
            <a:pPr algn="ctr"/>
            <a:r>
              <a:rPr lang="en-CA" sz="3600" b="1" dirty="0" smtClean="0">
                <a:solidFill>
                  <a:srgbClr val="C00000"/>
                </a:solidFill>
                <a:latin typeface="Calibri" panose="020F0502020204030204" pitchFamily="34" charset="0"/>
                <a:cs typeface="Calibri" panose="020F0502020204030204" pitchFamily="34" charset="0"/>
              </a:rPr>
              <a:t>Objectives</a:t>
            </a:r>
            <a:endParaRPr lang="en-CA" sz="3600" b="1" dirty="0">
              <a:solidFill>
                <a:srgbClr val="C0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58396094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2514600" y="1384200"/>
            <a:ext cx="6486963" cy="4788000"/>
          </a:xfrm>
          <a:prstGeom prst="rect">
            <a:avLst/>
          </a:prstGeom>
        </p:spPr>
      </p:pic>
      <p:sp>
        <p:nvSpPr>
          <p:cNvPr id="2" name="Footer Placeholder 1"/>
          <p:cNvSpPr>
            <a:spLocks noGrp="1"/>
          </p:cNvSpPr>
          <p:nvPr>
            <p:ph type="ftr" sz="quarter" idx="11"/>
          </p:nvPr>
        </p:nvSpPr>
        <p:spPr/>
        <p:txBody>
          <a:bodyPr/>
          <a:lstStyle/>
          <a:p>
            <a:pPr>
              <a:defRPr/>
            </a:pPr>
            <a:r>
              <a:rPr lang="en-US" altLang="en-US" smtClean="0"/>
              <a:t>WFBS S589 2022</a:t>
            </a:r>
            <a:endParaRPr lang="en-US" altLang="en-US" dirty="0"/>
          </a:p>
        </p:txBody>
      </p:sp>
      <p:sp>
        <p:nvSpPr>
          <p:cNvPr id="3" name="Slide Number Placeholder 2"/>
          <p:cNvSpPr>
            <a:spLocks noGrp="1"/>
          </p:cNvSpPr>
          <p:nvPr>
            <p:ph type="sldNum" sz="quarter" idx="12"/>
          </p:nvPr>
        </p:nvSpPr>
        <p:spPr/>
        <p:txBody>
          <a:bodyPr/>
          <a:lstStyle/>
          <a:p>
            <a:pPr>
              <a:defRPr/>
            </a:pPr>
            <a:fld id="{34228E85-DC60-47B9-9281-6B592085173E}" type="slidenum">
              <a:rPr lang="en-US" altLang="en-US" smtClean="0"/>
              <a:pPr>
                <a:defRPr/>
              </a:pPr>
              <a:t>30</a:t>
            </a:fld>
            <a:endParaRPr lang="en-US" altLang="en-US" dirty="0"/>
          </a:p>
        </p:txBody>
      </p:sp>
      <p:sp>
        <p:nvSpPr>
          <p:cNvPr id="6" name="TextBox 5"/>
          <p:cNvSpPr txBox="1"/>
          <p:nvPr/>
        </p:nvSpPr>
        <p:spPr>
          <a:xfrm>
            <a:off x="381000" y="180000"/>
            <a:ext cx="8458200" cy="646331"/>
          </a:xfrm>
          <a:prstGeom prst="rect">
            <a:avLst/>
          </a:prstGeom>
          <a:noFill/>
        </p:spPr>
        <p:txBody>
          <a:bodyPr wrap="square" rtlCol="0">
            <a:spAutoFit/>
          </a:bodyPr>
          <a:lstStyle/>
          <a:p>
            <a:pPr algn="ctr"/>
            <a:r>
              <a:rPr lang="en-CA" sz="3600" b="1" dirty="0" smtClean="0">
                <a:solidFill>
                  <a:srgbClr val="C00000"/>
                </a:solidFill>
                <a:latin typeface="Calibri" panose="020F0502020204030204" pitchFamily="34" charset="0"/>
                <a:cs typeface="Calibri" panose="020F0502020204030204" pitchFamily="34" charset="0"/>
              </a:rPr>
              <a:t>Deterministic Models</a:t>
            </a:r>
            <a:endParaRPr lang="en-CA" sz="3600" b="1" dirty="0">
              <a:solidFill>
                <a:srgbClr val="C00000"/>
              </a:solidFill>
              <a:latin typeface="Calibri" panose="020F0502020204030204" pitchFamily="34" charset="0"/>
              <a:cs typeface="Calibri" panose="020F0502020204030204" pitchFamily="34" charset="0"/>
            </a:endParaRPr>
          </a:p>
        </p:txBody>
      </p:sp>
      <p:sp>
        <p:nvSpPr>
          <p:cNvPr id="7" name="Rectangle 3"/>
          <p:cNvSpPr txBox="1">
            <a:spLocks noChangeArrowheads="1"/>
          </p:cNvSpPr>
          <p:nvPr/>
        </p:nvSpPr>
        <p:spPr>
          <a:xfrm>
            <a:off x="152400" y="838200"/>
            <a:ext cx="5562600" cy="1524000"/>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a:lstStyle>
          <a:p>
            <a:r>
              <a:rPr lang="en-US" sz="2800" b="1" kern="0" dirty="0" smtClean="0">
                <a:latin typeface="Calibri" panose="020F0502020204030204" pitchFamily="34" charset="0"/>
                <a:cs typeface="Calibri" panose="020F0502020204030204" pitchFamily="34" charset="0"/>
              </a:rPr>
              <a:t>Conventional Numerical Forecast</a:t>
            </a:r>
          </a:p>
          <a:p>
            <a:pPr marL="531813" lvl="1" indent="-173038">
              <a:buFont typeface="Arial" panose="020B0604020202020204" pitchFamily="34" charset="0"/>
              <a:buChar char="•"/>
            </a:pPr>
            <a:r>
              <a:rPr lang="en-US" sz="2400" b="1" kern="0" dirty="0" smtClean="0">
                <a:latin typeface="Calibri" panose="020F0502020204030204" pitchFamily="34" charset="0"/>
                <a:cs typeface="Calibri" panose="020F0502020204030204" pitchFamily="34" charset="0"/>
              </a:rPr>
              <a:t>One Model </a:t>
            </a:r>
          </a:p>
          <a:p>
            <a:pPr marL="531813" lvl="1" indent="-173038">
              <a:buFont typeface="Arial" panose="020B0604020202020204" pitchFamily="34" charset="0"/>
              <a:buChar char="•"/>
            </a:pPr>
            <a:r>
              <a:rPr lang="en-US" sz="2400" b="1" kern="0" dirty="0" smtClean="0">
                <a:latin typeface="Calibri" panose="020F0502020204030204" pitchFamily="34" charset="0"/>
                <a:cs typeface="Calibri" panose="020F0502020204030204" pitchFamily="34" charset="0"/>
              </a:rPr>
              <a:t>One Solution</a:t>
            </a:r>
            <a:endParaRPr lang="en-US" sz="2400" b="1" kern="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5058072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pPr>
              <a:defRPr/>
            </a:pPr>
            <a:r>
              <a:rPr lang="en-US" altLang="en-US" smtClean="0"/>
              <a:t>WFBS S589 2022</a:t>
            </a:r>
            <a:endParaRPr lang="en-US" altLang="en-US" dirty="0"/>
          </a:p>
        </p:txBody>
      </p:sp>
      <p:sp>
        <p:nvSpPr>
          <p:cNvPr id="3" name="Slide Number Placeholder 2"/>
          <p:cNvSpPr>
            <a:spLocks noGrp="1"/>
          </p:cNvSpPr>
          <p:nvPr>
            <p:ph type="sldNum" sz="quarter" idx="12"/>
          </p:nvPr>
        </p:nvSpPr>
        <p:spPr/>
        <p:txBody>
          <a:bodyPr/>
          <a:lstStyle/>
          <a:p>
            <a:pPr>
              <a:defRPr/>
            </a:pPr>
            <a:fld id="{34228E85-DC60-47B9-9281-6B592085173E}" type="slidenum">
              <a:rPr lang="en-US" altLang="en-US" smtClean="0"/>
              <a:pPr>
                <a:defRPr/>
              </a:pPr>
              <a:t>31</a:t>
            </a:fld>
            <a:endParaRPr lang="en-US" altLang="en-US" dirty="0"/>
          </a:p>
        </p:txBody>
      </p:sp>
      <p:sp>
        <p:nvSpPr>
          <p:cNvPr id="6" name="TextBox 5"/>
          <p:cNvSpPr txBox="1"/>
          <p:nvPr/>
        </p:nvSpPr>
        <p:spPr>
          <a:xfrm>
            <a:off x="381000" y="180000"/>
            <a:ext cx="8458200" cy="1077218"/>
          </a:xfrm>
          <a:prstGeom prst="rect">
            <a:avLst/>
          </a:prstGeom>
          <a:noFill/>
        </p:spPr>
        <p:txBody>
          <a:bodyPr wrap="square" rtlCol="0">
            <a:spAutoFit/>
          </a:bodyPr>
          <a:lstStyle/>
          <a:p>
            <a:pPr algn="ctr"/>
            <a:r>
              <a:rPr lang="en-CA" sz="3600" b="1" dirty="0" smtClean="0">
                <a:solidFill>
                  <a:srgbClr val="C00000"/>
                </a:solidFill>
                <a:latin typeface="Calibri" panose="020F0502020204030204" pitchFamily="34" charset="0"/>
                <a:cs typeface="Calibri" panose="020F0502020204030204" pitchFamily="34" charset="0"/>
              </a:rPr>
              <a:t>How well do models perform?</a:t>
            </a:r>
          </a:p>
          <a:p>
            <a:pPr algn="ctr"/>
            <a:r>
              <a:rPr lang="en-CA" sz="2800" b="1" dirty="0" smtClean="0">
                <a:solidFill>
                  <a:srgbClr val="C00000"/>
                </a:solidFill>
                <a:latin typeface="Calibri" panose="020F0502020204030204" pitchFamily="34" charset="0"/>
                <a:cs typeface="Calibri" panose="020F0502020204030204" pitchFamily="34" charset="0"/>
              </a:rPr>
              <a:t>500 </a:t>
            </a:r>
            <a:r>
              <a:rPr lang="en-CA" sz="2800" b="1" dirty="0" err="1" smtClean="0">
                <a:solidFill>
                  <a:srgbClr val="C00000"/>
                </a:solidFill>
                <a:latin typeface="Calibri" panose="020F0502020204030204" pitchFamily="34" charset="0"/>
                <a:cs typeface="Calibri" panose="020F0502020204030204" pitchFamily="34" charset="0"/>
              </a:rPr>
              <a:t>hPa</a:t>
            </a:r>
            <a:r>
              <a:rPr lang="en-CA" sz="2800" b="1" dirty="0" smtClean="0">
                <a:solidFill>
                  <a:srgbClr val="C00000"/>
                </a:solidFill>
                <a:latin typeface="Calibri" panose="020F0502020204030204" pitchFamily="34" charset="0"/>
                <a:cs typeface="Calibri" panose="020F0502020204030204" pitchFamily="34" charset="0"/>
              </a:rPr>
              <a:t> height 24-hour forecast</a:t>
            </a:r>
            <a:endParaRPr lang="en-CA" sz="2800" b="1" dirty="0">
              <a:solidFill>
                <a:srgbClr val="C00000"/>
              </a:solidFill>
              <a:latin typeface="Calibri" panose="020F0502020204030204" pitchFamily="34" charset="0"/>
              <a:cs typeface="Calibri" panose="020F0502020204030204" pitchFamily="34" charset="0"/>
            </a:endParaRPr>
          </a:p>
        </p:txBody>
      </p:sp>
      <p:pic>
        <p:nvPicPr>
          <p:cNvPr id="7" name="Picture 2" descr="Day 1"/>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286000" y="2057400"/>
            <a:ext cx="6667500" cy="4191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152400" y="2503944"/>
            <a:ext cx="2895600" cy="2677656"/>
          </a:xfrm>
          <a:prstGeom prst="rect">
            <a:avLst/>
          </a:prstGeom>
          <a:noFill/>
        </p:spPr>
        <p:txBody>
          <a:bodyPr wrap="square" rtlCol="0">
            <a:spAutoFit/>
          </a:bodyPr>
          <a:lstStyle/>
          <a:p>
            <a:pPr marL="173038" indent="-173038">
              <a:buFont typeface="Arial" panose="020B0604020202020204" pitchFamily="34" charset="0"/>
              <a:buChar char="•"/>
            </a:pPr>
            <a:r>
              <a:rPr lang="en-CA" sz="2800" b="1" dirty="0" smtClean="0">
                <a:latin typeface="Calibri" panose="020F0502020204030204" pitchFamily="34" charset="0"/>
                <a:cs typeface="Calibri" panose="020F0502020204030204" pitchFamily="34" charset="0"/>
              </a:rPr>
              <a:t>ECMWF and CMC Global good</a:t>
            </a:r>
          </a:p>
          <a:p>
            <a:pPr marL="173038" indent="-173038">
              <a:buFont typeface="Arial" panose="020B0604020202020204" pitchFamily="34" charset="0"/>
              <a:buChar char="•"/>
            </a:pPr>
            <a:endParaRPr lang="en-CA" sz="2800" b="1" dirty="0">
              <a:latin typeface="Calibri" panose="020F0502020204030204" pitchFamily="34" charset="0"/>
              <a:cs typeface="Calibri" panose="020F0502020204030204" pitchFamily="34" charset="0"/>
            </a:endParaRPr>
          </a:p>
          <a:p>
            <a:pPr marL="173038" indent="-173038">
              <a:buFont typeface="Arial" panose="020B0604020202020204" pitchFamily="34" charset="0"/>
              <a:buChar char="•"/>
            </a:pPr>
            <a:r>
              <a:rPr lang="en-CA" sz="2800" b="1" dirty="0" smtClean="0">
                <a:latin typeface="Calibri" panose="020F0502020204030204" pitchFamily="34" charset="0"/>
                <a:cs typeface="Calibri" panose="020F0502020204030204" pitchFamily="34" charset="0"/>
              </a:rPr>
              <a:t>NCEP may be better now</a:t>
            </a:r>
          </a:p>
        </p:txBody>
      </p:sp>
      <p:sp>
        <p:nvSpPr>
          <p:cNvPr id="8" name="TextBox 7"/>
          <p:cNvSpPr txBox="1"/>
          <p:nvPr/>
        </p:nvSpPr>
        <p:spPr>
          <a:xfrm>
            <a:off x="152400" y="1457980"/>
            <a:ext cx="4572000" cy="523220"/>
          </a:xfrm>
          <a:prstGeom prst="rect">
            <a:avLst/>
          </a:prstGeom>
          <a:noFill/>
        </p:spPr>
        <p:txBody>
          <a:bodyPr wrap="square" rtlCol="0">
            <a:spAutoFit/>
          </a:bodyPr>
          <a:lstStyle/>
          <a:p>
            <a:pPr marL="173038" indent="-173038">
              <a:buFont typeface="Arial" panose="020B0604020202020204" pitchFamily="34" charset="0"/>
              <a:buChar char="•"/>
            </a:pPr>
            <a:r>
              <a:rPr lang="en-CA" sz="2800" b="1" dirty="0" smtClean="0">
                <a:latin typeface="Calibri" panose="020F0502020204030204" pitchFamily="34" charset="0"/>
                <a:cs typeface="Calibri" panose="020F0502020204030204" pitchFamily="34" charset="0"/>
              </a:rPr>
              <a:t>RMS errors vs observation</a:t>
            </a:r>
          </a:p>
        </p:txBody>
      </p:sp>
    </p:spTree>
    <p:extLst>
      <p:ext uri="{BB962C8B-B14F-4D97-AF65-F5344CB8AC3E}">
        <p14:creationId xmlns:p14="http://schemas.microsoft.com/office/powerpoint/2010/main" val="5062450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pPr>
              <a:defRPr/>
            </a:pPr>
            <a:r>
              <a:rPr lang="en-US" altLang="en-US" smtClean="0"/>
              <a:t>WFBS S589 2022</a:t>
            </a:r>
            <a:endParaRPr lang="en-US" altLang="en-US" dirty="0"/>
          </a:p>
        </p:txBody>
      </p:sp>
      <p:sp>
        <p:nvSpPr>
          <p:cNvPr id="3" name="Slide Number Placeholder 2"/>
          <p:cNvSpPr>
            <a:spLocks noGrp="1"/>
          </p:cNvSpPr>
          <p:nvPr>
            <p:ph type="sldNum" sz="quarter" idx="12"/>
          </p:nvPr>
        </p:nvSpPr>
        <p:spPr/>
        <p:txBody>
          <a:bodyPr/>
          <a:lstStyle/>
          <a:p>
            <a:pPr>
              <a:defRPr/>
            </a:pPr>
            <a:fld id="{34228E85-DC60-47B9-9281-6B592085173E}" type="slidenum">
              <a:rPr lang="en-US" altLang="en-US" smtClean="0"/>
              <a:pPr>
                <a:defRPr/>
              </a:pPr>
              <a:t>32</a:t>
            </a:fld>
            <a:endParaRPr lang="en-US" altLang="en-US" dirty="0"/>
          </a:p>
        </p:txBody>
      </p:sp>
      <p:sp>
        <p:nvSpPr>
          <p:cNvPr id="6" name="TextBox 5"/>
          <p:cNvSpPr txBox="1"/>
          <p:nvPr/>
        </p:nvSpPr>
        <p:spPr>
          <a:xfrm>
            <a:off x="381000" y="180000"/>
            <a:ext cx="8458200" cy="1077218"/>
          </a:xfrm>
          <a:prstGeom prst="rect">
            <a:avLst/>
          </a:prstGeom>
          <a:noFill/>
        </p:spPr>
        <p:txBody>
          <a:bodyPr wrap="square" rtlCol="0">
            <a:spAutoFit/>
          </a:bodyPr>
          <a:lstStyle/>
          <a:p>
            <a:pPr algn="ctr"/>
            <a:r>
              <a:rPr lang="en-CA" sz="3600" b="1" dirty="0" smtClean="0">
                <a:solidFill>
                  <a:srgbClr val="C00000"/>
                </a:solidFill>
                <a:latin typeface="Calibri" panose="020F0502020204030204" pitchFamily="34" charset="0"/>
                <a:cs typeface="Calibri" panose="020F0502020204030204" pitchFamily="34" charset="0"/>
              </a:rPr>
              <a:t>How well do models perform?</a:t>
            </a:r>
          </a:p>
          <a:p>
            <a:pPr algn="ctr"/>
            <a:r>
              <a:rPr lang="en-CA" sz="2800" b="1" dirty="0" smtClean="0">
                <a:solidFill>
                  <a:srgbClr val="C00000"/>
                </a:solidFill>
                <a:latin typeface="Calibri" panose="020F0502020204030204" pitchFamily="34" charset="0"/>
                <a:cs typeface="Calibri" panose="020F0502020204030204" pitchFamily="34" charset="0"/>
              </a:rPr>
              <a:t>500 </a:t>
            </a:r>
            <a:r>
              <a:rPr lang="en-CA" sz="2800" b="1" dirty="0" err="1" smtClean="0">
                <a:solidFill>
                  <a:srgbClr val="C00000"/>
                </a:solidFill>
                <a:latin typeface="Calibri" panose="020F0502020204030204" pitchFamily="34" charset="0"/>
                <a:cs typeface="Calibri" panose="020F0502020204030204" pitchFamily="34" charset="0"/>
              </a:rPr>
              <a:t>hPa</a:t>
            </a:r>
            <a:r>
              <a:rPr lang="en-CA" sz="2800" b="1" dirty="0" smtClean="0">
                <a:solidFill>
                  <a:srgbClr val="C00000"/>
                </a:solidFill>
                <a:latin typeface="Calibri" panose="020F0502020204030204" pitchFamily="34" charset="0"/>
                <a:cs typeface="Calibri" panose="020F0502020204030204" pitchFamily="34" charset="0"/>
              </a:rPr>
              <a:t> </a:t>
            </a:r>
            <a:r>
              <a:rPr lang="en-CA" sz="2800" b="1" dirty="0">
                <a:solidFill>
                  <a:srgbClr val="C00000"/>
                </a:solidFill>
                <a:latin typeface="Calibri" panose="020F0502020204030204" pitchFamily="34" charset="0"/>
                <a:cs typeface="Calibri" panose="020F0502020204030204" pitchFamily="34" charset="0"/>
              </a:rPr>
              <a:t>S</a:t>
            </a:r>
            <a:r>
              <a:rPr lang="en-CA" sz="2800" b="1" dirty="0" smtClean="0">
                <a:solidFill>
                  <a:srgbClr val="C00000"/>
                </a:solidFill>
                <a:latin typeface="Calibri" panose="020F0502020204030204" pitchFamily="34" charset="0"/>
                <a:cs typeface="Calibri" panose="020F0502020204030204" pitchFamily="34" charset="0"/>
              </a:rPr>
              <a:t>easonal Comparison: 120-hour</a:t>
            </a:r>
            <a:endParaRPr lang="en-CA" sz="2800" b="1" dirty="0">
              <a:solidFill>
                <a:srgbClr val="C00000"/>
              </a:solidFill>
              <a:latin typeface="Calibri" panose="020F0502020204030204" pitchFamily="34" charset="0"/>
              <a:cs typeface="Calibri" panose="020F0502020204030204" pitchFamily="34" charset="0"/>
            </a:endParaRPr>
          </a:p>
        </p:txBody>
      </p:sp>
      <p:sp>
        <p:nvSpPr>
          <p:cNvPr id="5" name="TextBox 4"/>
          <p:cNvSpPr txBox="1"/>
          <p:nvPr/>
        </p:nvSpPr>
        <p:spPr>
          <a:xfrm>
            <a:off x="152400" y="2503944"/>
            <a:ext cx="2514600" cy="1384995"/>
          </a:xfrm>
          <a:prstGeom prst="rect">
            <a:avLst/>
          </a:prstGeom>
          <a:noFill/>
        </p:spPr>
        <p:txBody>
          <a:bodyPr wrap="square" rtlCol="0">
            <a:spAutoFit/>
          </a:bodyPr>
          <a:lstStyle/>
          <a:p>
            <a:pPr marL="173038" indent="-173038">
              <a:buFont typeface="Arial" panose="020B0604020202020204" pitchFamily="34" charset="0"/>
              <a:buChar char="•"/>
            </a:pPr>
            <a:r>
              <a:rPr lang="en-CA" sz="2800" b="1" dirty="0" smtClean="0">
                <a:latin typeface="Calibri" panose="020F0502020204030204" pitchFamily="34" charset="0"/>
                <a:cs typeface="Calibri" panose="020F0502020204030204" pitchFamily="34" charset="0"/>
              </a:rPr>
              <a:t>Correlation best in summers</a:t>
            </a:r>
          </a:p>
        </p:txBody>
      </p:sp>
      <p:sp>
        <p:nvSpPr>
          <p:cNvPr id="8" name="TextBox 7"/>
          <p:cNvSpPr txBox="1"/>
          <p:nvPr/>
        </p:nvSpPr>
        <p:spPr>
          <a:xfrm>
            <a:off x="152400" y="1457980"/>
            <a:ext cx="4572000" cy="523220"/>
          </a:xfrm>
          <a:prstGeom prst="rect">
            <a:avLst/>
          </a:prstGeom>
          <a:noFill/>
        </p:spPr>
        <p:txBody>
          <a:bodyPr wrap="square" rtlCol="0">
            <a:spAutoFit/>
          </a:bodyPr>
          <a:lstStyle/>
          <a:p>
            <a:pPr marL="173038" indent="-173038">
              <a:buFont typeface="Arial" panose="020B0604020202020204" pitchFamily="34" charset="0"/>
              <a:buChar char="•"/>
            </a:pPr>
            <a:r>
              <a:rPr lang="en-CA" sz="2800" b="1" dirty="0" smtClean="0">
                <a:latin typeface="Calibri" panose="020F0502020204030204" pitchFamily="34" charset="0"/>
                <a:cs typeface="Calibri" panose="020F0502020204030204" pitchFamily="34" charset="0"/>
              </a:rPr>
              <a:t>RMS errors vs observation</a:t>
            </a:r>
          </a:p>
        </p:txBody>
      </p:sp>
      <p:pic>
        <p:nvPicPr>
          <p:cNvPr id="9" name="Picture 2" descr="Day 5"/>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247900" y="1981200"/>
            <a:ext cx="6667500" cy="4191000"/>
          </a:xfrm>
          <a:prstGeom prst="rect">
            <a:avLst/>
          </a:prstGeom>
          <a:noFill/>
          <a:extLst>
            <a:ext uri="{909E8E84-426E-40DD-AFC4-6F175D3DCCD1}">
              <a14:hiddenFill xmlns:a14="http://schemas.microsoft.com/office/drawing/2010/main">
                <a:solidFill>
                  <a:srgbClr val="FFFFFF"/>
                </a:solidFill>
              </a14:hiddenFill>
            </a:ext>
          </a:extLst>
        </p:spPr>
      </p:pic>
      <p:cxnSp>
        <p:nvCxnSpPr>
          <p:cNvPr id="10" name="Straight Connector 9"/>
          <p:cNvCxnSpPr/>
          <p:nvPr/>
        </p:nvCxnSpPr>
        <p:spPr bwMode="auto">
          <a:xfrm flipV="1">
            <a:off x="5562600" y="2582864"/>
            <a:ext cx="0" cy="3132136"/>
          </a:xfrm>
          <a:prstGeom prst="line">
            <a:avLst/>
          </a:prstGeom>
          <a:ln w="50800">
            <a:solidFill>
              <a:srgbClr val="FF0000"/>
            </a:solidFill>
            <a:headEnd type="none" w="med" len="med"/>
            <a:tailEnd type="none" w="med" len="med"/>
          </a:ln>
          <a:extLst/>
        </p:spPr>
        <p:style>
          <a:lnRef idx="1">
            <a:schemeClr val="dk1"/>
          </a:lnRef>
          <a:fillRef idx="0">
            <a:schemeClr val="dk1"/>
          </a:fillRef>
          <a:effectRef idx="0">
            <a:schemeClr val="dk1"/>
          </a:effectRef>
          <a:fontRef idx="minor">
            <a:schemeClr val="tx1"/>
          </a:fontRef>
        </p:style>
      </p:cxnSp>
      <p:cxnSp>
        <p:nvCxnSpPr>
          <p:cNvPr id="11" name="Straight Connector 10"/>
          <p:cNvCxnSpPr/>
          <p:nvPr/>
        </p:nvCxnSpPr>
        <p:spPr bwMode="auto">
          <a:xfrm flipV="1">
            <a:off x="7467600" y="2582864"/>
            <a:ext cx="0" cy="3132136"/>
          </a:xfrm>
          <a:prstGeom prst="line">
            <a:avLst/>
          </a:prstGeom>
          <a:ln w="50800">
            <a:solidFill>
              <a:srgbClr val="FF0000"/>
            </a:solidFill>
            <a:headEnd type="none" w="med" len="med"/>
            <a:tailEnd type="none" w="med" len="med"/>
          </a:ln>
          <a:extLst/>
        </p:spPr>
        <p:style>
          <a:lnRef idx="1">
            <a:schemeClr val="dk1"/>
          </a:lnRef>
          <a:fillRef idx="0">
            <a:schemeClr val="dk1"/>
          </a:fillRef>
          <a:effectRef idx="0">
            <a:schemeClr val="dk1"/>
          </a:effectRef>
          <a:fontRef idx="minor">
            <a:schemeClr val="tx1"/>
          </a:fontRef>
        </p:style>
      </p:cxnSp>
      <p:cxnSp>
        <p:nvCxnSpPr>
          <p:cNvPr id="12" name="Straight Connector 11"/>
          <p:cNvCxnSpPr/>
          <p:nvPr/>
        </p:nvCxnSpPr>
        <p:spPr bwMode="auto">
          <a:xfrm flipV="1">
            <a:off x="3657600" y="2582864"/>
            <a:ext cx="0" cy="3132136"/>
          </a:xfrm>
          <a:prstGeom prst="line">
            <a:avLst/>
          </a:prstGeom>
          <a:ln w="50800">
            <a:solidFill>
              <a:srgbClr val="FF0000"/>
            </a:solidFill>
            <a:headEnd type="none" w="med" len="med"/>
            <a:tailEnd type="none" w="med" len="med"/>
          </a:ln>
          <a:extLst/>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8279219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676400" y="1694114"/>
            <a:ext cx="7251428" cy="4554286"/>
          </a:xfrm>
          <a:prstGeom prst="rect">
            <a:avLst/>
          </a:prstGeom>
        </p:spPr>
      </p:pic>
      <p:sp>
        <p:nvSpPr>
          <p:cNvPr id="10" name="Rectangle 9"/>
          <p:cNvSpPr>
            <a:spLocks/>
          </p:cNvSpPr>
          <p:nvPr/>
        </p:nvSpPr>
        <p:spPr bwMode="auto">
          <a:xfrm>
            <a:off x="5867400" y="2268000"/>
            <a:ext cx="2016000" cy="3402000"/>
          </a:xfrm>
          <a:prstGeom prst="rect">
            <a:avLst/>
          </a:prstGeom>
          <a:solidFill>
            <a:srgbClr val="FF7C80">
              <a:alpha val="49804"/>
            </a:srgbClr>
          </a:solidFill>
          <a:ln w="9525" cap="flat" cmpd="sng" algn="ctr">
            <a:solidFill>
              <a:schemeClr val="tx1"/>
            </a:solid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sp>
        <p:nvSpPr>
          <p:cNvPr id="9" name="Rectangle 8"/>
          <p:cNvSpPr>
            <a:spLocks/>
          </p:cNvSpPr>
          <p:nvPr/>
        </p:nvSpPr>
        <p:spPr bwMode="auto">
          <a:xfrm>
            <a:off x="3886199" y="2286000"/>
            <a:ext cx="1980000" cy="3390342"/>
          </a:xfrm>
          <a:prstGeom prst="rect">
            <a:avLst/>
          </a:prstGeom>
          <a:solidFill>
            <a:srgbClr val="66FFFF">
              <a:alpha val="50000"/>
            </a:srgbClr>
          </a:solidFill>
          <a:ln w="9525" cap="flat" cmpd="sng" algn="ctr">
            <a:no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sp>
        <p:nvSpPr>
          <p:cNvPr id="8" name="Rectangle 7"/>
          <p:cNvSpPr>
            <a:spLocks noChangeAspect="1"/>
          </p:cNvSpPr>
          <p:nvPr/>
        </p:nvSpPr>
        <p:spPr bwMode="auto">
          <a:xfrm>
            <a:off x="2286000" y="2286000"/>
            <a:ext cx="1603093" cy="3384000"/>
          </a:xfrm>
          <a:prstGeom prst="rect">
            <a:avLst/>
          </a:prstGeom>
          <a:solidFill>
            <a:srgbClr val="99FF99">
              <a:alpha val="49804"/>
            </a:srgbClr>
          </a:solidFill>
          <a:ln w="9525" cap="flat" cmpd="sng" algn="ctr">
            <a:no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sp>
        <p:nvSpPr>
          <p:cNvPr id="2" name="Footer Placeholder 1"/>
          <p:cNvSpPr>
            <a:spLocks noGrp="1"/>
          </p:cNvSpPr>
          <p:nvPr>
            <p:ph type="ftr" sz="quarter" idx="11"/>
          </p:nvPr>
        </p:nvSpPr>
        <p:spPr/>
        <p:txBody>
          <a:bodyPr/>
          <a:lstStyle/>
          <a:p>
            <a:pPr>
              <a:defRPr/>
            </a:pPr>
            <a:r>
              <a:rPr lang="en-US" altLang="en-US" smtClean="0"/>
              <a:t>WFBS S589 2022</a:t>
            </a:r>
            <a:endParaRPr lang="en-US" altLang="en-US" dirty="0"/>
          </a:p>
        </p:txBody>
      </p:sp>
      <p:sp>
        <p:nvSpPr>
          <p:cNvPr id="3" name="Slide Number Placeholder 2"/>
          <p:cNvSpPr>
            <a:spLocks noGrp="1"/>
          </p:cNvSpPr>
          <p:nvPr>
            <p:ph type="sldNum" sz="quarter" idx="12"/>
          </p:nvPr>
        </p:nvSpPr>
        <p:spPr/>
        <p:txBody>
          <a:bodyPr/>
          <a:lstStyle/>
          <a:p>
            <a:pPr>
              <a:defRPr/>
            </a:pPr>
            <a:fld id="{34228E85-DC60-47B9-9281-6B592085173E}" type="slidenum">
              <a:rPr lang="en-US" altLang="en-US" smtClean="0"/>
              <a:pPr>
                <a:defRPr/>
              </a:pPr>
              <a:t>33</a:t>
            </a:fld>
            <a:endParaRPr lang="en-US" altLang="en-US" dirty="0"/>
          </a:p>
        </p:txBody>
      </p:sp>
      <p:sp>
        <p:nvSpPr>
          <p:cNvPr id="5" name="TextBox 4"/>
          <p:cNvSpPr txBox="1"/>
          <p:nvPr/>
        </p:nvSpPr>
        <p:spPr>
          <a:xfrm>
            <a:off x="381000" y="795516"/>
            <a:ext cx="4114800" cy="892552"/>
          </a:xfrm>
          <a:prstGeom prst="rect">
            <a:avLst/>
          </a:prstGeom>
          <a:noFill/>
        </p:spPr>
        <p:txBody>
          <a:bodyPr wrap="square" rtlCol="0">
            <a:spAutoFit/>
          </a:bodyPr>
          <a:lstStyle/>
          <a:p>
            <a:pPr marL="173038" indent="-173038">
              <a:buFont typeface="Arial" panose="020B0604020202020204" pitchFamily="34" charset="0"/>
              <a:buChar char="•"/>
            </a:pPr>
            <a:r>
              <a:rPr lang="en-CA" sz="2800" b="1" dirty="0" smtClean="0">
                <a:latin typeface="Calibri" panose="020F0502020204030204" pitchFamily="34" charset="0"/>
                <a:cs typeface="Calibri" panose="020F0502020204030204" pitchFamily="34" charset="0"/>
              </a:rPr>
              <a:t>Monthly mean</a:t>
            </a:r>
          </a:p>
          <a:p>
            <a:pPr marL="531813" indent="-173038">
              <a:buFont typeface="Arial" panose="020B0604020202020204" pitchFamily="34" charset="0"/>
              <a:buChar char="•"/>
            </a:pPr>
            <a:r>
              <a:rPr lang="en-CA" b="1" dirty="0" smtClean="0">
                <a:latin typeface="Calibri" panose="020F0502020204030204" pitchFamily="34" charset="0"/>
                <a:cs typeface="Calibri" panose="020F0502020204030204" pitchFamily="34" charset="0"/>
              </a:rPr>
              <a:t>May 2017 shown here</a:t>
            </a:r>
          </a:p>
        </p:txBody>
      </p:sp>
      <p:sp>
        <p:nvSpPr>
          <p:cNvPr id="6" name="TextBox 5"/>
          <p:cNvSpPr txBox="1"/>
          <p:nvPr/>
        </p:nvSpPr>
        <p:spPr>
          <a:xfrm>
            <a:off x="381000" y="180000"/>
            <a:ext cx="8458200" cy="646331"/>
          </a:xfrm>
          <a:prstGeom prst="rect">
            <a:avLst/>
          </a:prstGeom>
          <a:noFill/>
        </p:spPr>
        <p:txBody>
          <a:bodyPr wrap="square" rtlCol="0">
            <a:spAutoFit/>
          </a:bodyPr>
          <a:lstStyle/>
          <a:p>
            <a:pPr algn="ctr"/>
            <a:r>
              <a:rPr lang="en-CA" sz="3600" b="1" dirty="0" smtClean="0">
                <a:solidFill>
                  <a:srgbClr val="C00000"/>
                </a:solidFill>
                <a:latin typeface="Calibri" panose="020F0502020204030204" pitchFamily="34" charset="0"/>
                <a:cs typeface="Calibri" panose="020F0502020204030204" pitchFamily="34" charset="0"/>
              </a:rPr>
              <a:t>Verification vs Radiosondes</a:t>
            </a:r>
            <a:endParaRPr lang="en-CA" sz="3600" b="1" dirty="0">
              <a:solidFill>
                <a:srgbClr val="C00000"/>
              </a:solidFill>
              <a:latin typeface="Calibri" panose="020F0502020204030204" pitchFamily="34" charset="0"/>
              <a:cs typeface="Calibri" panose="020F0502020204030204" pitchFamily="34" charset="0"/>
            </a:endParaRPr>
          </a:p>
        </p:txBody>
      </p:sp>
      <p:cxnSp>
        <p:nvCxnSpPr>
          <p:cNvPr id="11" name="Straight Connector 10"/>
          <p:cNvCxnSpPr>
            <a:cxnSpLocks noChangeAspect="1"/>
          </p:cNvCxnSpPr>
          <p:nvPr/>
        </p:nvCxnSpPr>
        <p:spPr bwMode="auto">
          <a:xfrm flipV="1">
            <a:off x="4041915" y="2366928"/>
            <a:ext cx="3782531" cy="2995120"/>
          </a:xfrm>
          <a:prstGeom prst="line">
            <a:avLst/>
          </a:prstGeom>
          <a:solidFill>
            <a:schemeClr val="bg1"/>
          </a:solidFill>
          <a:ln w="50800" cap="flat" cmpd="sng" algn="ctr">
            <a:solidFill>
              <a:srgbClr val="C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3" name="Straight Connector 12"/>
          <p:cNvCxnSpPr>
            <a:cxnSpLocks noChangeAspect="1"/>
          </p:cNvCxnSpPr>
          <p:nvPr/>
        </p:nvCxnSpPr>
        <p:spPr bwMode="auto">
          <a:xfrm flipV="1">
            <a:off x="2280138" y="4724400"/>
            <a:ext cx="4273062" cy="685800"/>
          </a:xfrm>
          <a:prstGeom prst="line">
            <a:avLst/>
          </a:prstGeom>
          <a:ln w="50800">
            <a:solidFill>
              <a:srgbClr val="00B050"/>
            </a:solidFill>
            <a:headEnd type="none" w="med" len="med"/>
            <a:tailEnd type="none" w="med" len="med"/>
          </a:ln>
          <a:extLst/>
        </p:spPr>
        <p:style>
          <a:lnRef idx="1">
            <a:schemeClr val="dk1"/>
          </a:lnRef>
          <a:fillRef idx="0">
            <a:schemeClr val="dk1"/>
          </a:fillRef>
          <a:effectRef idx="0">
            <a:schemeClr val="dk1"/>
          </a:effectRef>
          <a:fontRef idx="minor">
            <a:schemeClr val="tx1"/>
          </a:fontRef>
        </p:style>
      </p:cxnSp>
      <p:cxnSp>
        <p:nvCxnSpPr>
          <p:cNvPr id="12" name="Straight Connector 11"/>
          <p:cNvCxnSpPr>
            <a:cxnSpLocks noChangeAspect="1"/>
          </p:cNvCxnSpPr>
          <p:nvPr/>
        </p:nvCxnSpPr>
        <p:spPr bwMode="auto">
          <a:xfrm flipV="1">
            <a:off x="3733800" y="2790000"/>
            <a:ext cx="3659372" cy="2667000"/>
          </a:xfrm>
          <a:prstGeom prst="line">
            <a:avLst/>
          </a:prstGeom>
          <a:solidFill>
            <a:schemeClr val="bg1"/>
          </a:solidFill>
          <a:ln w="50800" cap="flat" cmpd="sng" algn="ctr">
            <a:solidFill>
              <a:srgbClr val="0000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33676666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subTnLst>
                                    <p:set>
                                      <p:cBhvr override="childStyle">
                                        <p:cTn dur="1" fill="hold" display="0" masterRel="nextClick" afterEffect="1"/>
                                        <p:tgtEl>
                                          <p:spTgt spid="13"/>
                                        </p:tgtEl>
                                        <p:attrNameLst>
                                          <p:attrName>style.visibility</p:attrName>
                                        </p:attrNameLst>
                                      </p:cBhvr>
                                      <p:to>
                                        <p:strVal val="hidden"/>
                                      </p:to>
                                    </p:set>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subTnLst>
                                    <p:set>
                                      <p:cBhvr override="childStyle">
                                        <p:cTn dur="1" fill="hold" display="0" masterRel="nextClick" afterEffect="1"/>
                                        <p:tgtEl>
                                          <p:spTgt spid="12"/>
                                        </p:tgtEl>
                                        <p:attrNameLst>
                                          <p:attrName>style.visibility</p:attrName>
                                        </p:attrNameLst>
                                      </p:cBhvr>
                                      <p:to>
                                        <p:strVal val="hidden"/>
                                      </p:to>
                                    </p:set>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9" grpId="0" animBg="1"/>
      <p:bldP spid="8"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pPr>
              <a:defRPr/>
            </a:pPr>
            <a:r>
              <a:rPr lang="en-US" altLang="en-US" smtClean="0"/>
              <a:t>WFBS S589 2022</a:t>
            </a:r>
            <a:endParaRPr lang="en-US" altLang="en-US" dirty="0"/>
          </a:p>
        </p:txBody>
      </p:sp>
      <p:sp>
        <p:nvSpPr>
          <p:cNvPr id="3" name="Slide Number Placeholder 2"/>
          <p:cNvSpPr>
            <a:spLocks noGrp="1"/>
          </p:cNvSpPr>
          <p:nvPr>
            <p:ph type="sldNum" sz="quarter" idx="12"/>
          </p:nvPr>
        </p:nvSpPr>
        <p:spPr/>
        <p:txBody>
          <a:bodyPr/>
          <a:lstStyle/>
          <a:p>
            <a:pPr>
              <a:defRPr/>
            </a:pPr>
            <a:fld id="{34228E85-DC60-47B9-9281-6B592085173E}" type="slidenum">
              <a:rPr lang="en-US" altLang="en-US" smtClean="0"/>
              <a:pPr>
                <a:defRPr/>
              </a:pPr>
              <a:t>34</a:t>
            </a:fld>
            <a:endParaRPr lang="en-US" altLang="en-US" dirty="0"/>
          </a:p>
        </p:txBody>
      </p:sp>
      <p:sp>
        <p:nvSpPr>
          <p:cNvPr id="6" name="TextBox 5"/>
          <p:cNvSpPr txBox="1"/>
          <p:nvPr/>
        </p:nvSpPr>
        <p:spPr>
          <a:xfrm>
            <a:off x="381000" y="180000"/>
            <a:ext cx="8458200" cy="646331"/>
          </a:xfrm>
          <a:prstGeom prst="rect">
            <a:avLst/>
          </a:prstGeom>
          <a:noFill/>
        </p:spPr>
        <p:txBody>
          <a:bodyPr wrap="square" rtlCol="0">
            <a:spAutoFit/>
          </a:bodyPr>
          <a:lstStyle/>
          <a:p>
            <a:pPr algn="ctr"/>
            <a:r>
              <a:rPr lang="en-CA" sz="3600" b="1" dirty="0" smtClean="0">
                <a:solidFill>
                  <a:srgbClr val="C00000"/>
                </a:solidFill>
                <a:latin typeface="Calibri" panose="020F0502020204030204" pitchFamily="34" charset="0"/>
                <a:cs typeface="Calibri" panose="020F0502020204030204" pitchFamily="34" charset="0"/>
              </a:rPr>
              <a:t>Ensemble Models</a:t>
            </a:r>
            <a:endParaRPr lang="en-CA" sz="3600" b="1" dirty="0">
              <a:solidFill>
                <a:srgbClr val="C00000"/>
              </a:solidFill>
              <a:latin typeface="Calibri" panose="020F0502020204030204" pitchFamily="34" charset="0"/>
              <a:cs typeface="Calibri" panose="020F0502020204030204" pitchFamily="34" charset="0"/>
            </a:endParaRPr>
          </a:p>
        </p:txBody>
      </p:sp>
      <p:sp>
        <p:nvSpPr>
          <p:cNvPr id="7" name="Rectangle 3"/>
          <p:cNvSpPr txBox="1">
            <a:spLocks noChangeArrowheads="1"/>
          </p:cNvSpPr>
          <p:nvPr/>
        </p:nvSpPr>
        <p:spPr>
          <a:xfrm>
            <a:off x="152400" y="838200"/>
            <a:ext cx="7924800" cy="2514600"/>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a:lstStyle>
          <a:p>
            <a:pPr marL="173038" indent="-173038">
              <a:buFont typeface="Arial" panose="020B0604020202020204" pitchFamily="34" charset="0"/>
              <a:buChar char="•"/>
            </a:pPr>
            <a:r>
              <a:rPr lang="en-US" sz="2800" b="1" kern="0" dirty="0" smtClean="0">
                <a:latin typeface="Calibri" panose="020F0502020204030204" pitchFamily="34" charset="0"/>
                <a:cs typeface="Calibri" panose="020F0502020204030204" pitchFamily="34" charset="0"/>
              </a:rPr>
              <a:t>Recent trend towards probabilistic forecasting</a:t>
            </a:r>
          </a:p>
          <a:p>
            <a:pPr marL="531813" lvl="1" indent="-173038">
              <a:buFont typeface="Arial" panose="020B0604020202020204" pitchFamily="34" charset="0"/>
              <a:buChar char="•"/>
            </a:pPr>
            <a:r>
              <a:rPr lang="en-US" sz="2400" b="1" kern="0" dirty="0" smtClean="0">
                <a:latin typeface="Calibri" panose="020F0502020204030204" pitchFamily="34" charset="0"/>
                <a:cs typeface="Calibri" panose="020F0502020204030204" pitchFamily="34" charset="0"/>
              </a:rPr>
              <a:t>Many models </a:t>
            </a:r>
          </a:p>
          <a:p>
            <a:pPr marL="531813" lvl="1" indent="-173038">
              <a:buFont typeface="Arial" panose="020B0604020202020204" pitchFamily="34" charset="0"/>
              <a:buChar char="•"/>
            </a:pPr>
            <a:r>
              <a:rPr lang="en-US" sz="2400" b="1" kern="0" dirty="0" smtClean="0">
                <a:latin typeface="Calibri" panose="020F0502020204030204" pitchFamily="34" charset="0"/>
                <a:cs typeface="Calibri" panose="020F0502020204030204" pitchFamily="34" charset="0"/>
              </a:rPr>
              <a:t>Many solutions</a:t>
            </a:r>
          </a:p>
          <a:p>
            <a:pPr marL="531813" lvl="1" indent="-173038">
              <a:buFont typeface="Arial" panose="020B0604020202020204" pitchFamily="34" charset="0"/>
              <a:buChar char="•"/>
            </a:pPr>
            <a:r>
              <a:rPr lang="en-US" sz="2400" b="1" kern="0" dirty="0" smtClean="0">
                <a:latin typeface="Calibri" panose="020F0502020204030204" pitchFamily="34" charset="0"/>
                <a:cs typeface="Calibri" panose="020F0502020204030204" pitchFamily="34" charset="0"/>
              </a:rPr>
              <a:t>Weather or climate</a:t>
            </a:r>
            <a:endParaRPr lang="en-US" sz="2400" b="1" kern="0" dirty="0">
              <a:latin typeface="Calibri" panose="020F0502020204030204" pitchFamily="34" charset="0"/>
              <a:cs typeface="Calibri" panose="020F0502020204030204" pitchFamily="34" charset="0"/>
            </a:endParaRPr>
          </a:p>
        </p:txBody>
      </p:sp>
      <p:pic>
        <p:nvPicPr>
          <p:cNvPr id="8" name="Picture 7"/>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15892" y="2752200"/>
            <a:ext cx="4713308" cy="3420000"/>
          </a:xfrm>
          <a:prstGeom prst="rect">
            <a:avLst/>
          </a:prstGeom>
        </p:spPr>
      </p:pic>
      <p:pic>
        <p:nvPicPr>
          <p:cNvPr id="9" name="Picture 8"/>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125892" y="1456800"/>
            <a:ext cx="4713308" cy="3420000"/>
          </a:xfrm>
          <a:prstGeom prst="rect">
            <a:avLst/>
          </a:prstGeom>
        </p:spPr>
      </p:pic>
      <p:sp>
        <p:nvSpPr>
          <p:cNvPr id="10" name="Rectangle 3"/>
          <p:cNvSpPr txBox="1">
            <a:spLocks noChangeArrowheads="1"/>
          </p:cNvSpPr>
          <p:nvPr/>
        </p:nvSpPr>
        <p:spPr>
          <a:xfrm>
            <a:off x="5192692" y="5076300"/>
            <a:ext cx="3646508" cy="1172100"/>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a:lstStyle>
          <a:p>
            <a:pPr marL="173038" indent="-173038">
              <a:buFont typeface="Arial" panose="020B0604020202020204" pitchFamily="34" charset="0"/>
              <a:buChar char="•"/>
            </a:pPr>
            <a:r>
              <a:rPr lang="en-US" sz="2800" b="1" kern="0" dirty="0" smtClean="0">
                <a:solidFill>
                  <a:srgbClr val="C00000"/>
                </a:solidFill>
                <a:latin typeface="Calibri" panose="020F0502020204030204" pitchFamily="34" charset="0"/>
                <a:cs typeface="Calibri" panose="020F0502020204030204" pitchFamily="34" charset="0"/>
              </a:rPr>
              <a:t>We will explore use of ensembles soon …</a:t>
            </a:r>
          </a:p>
        </p:txBody>
      </p:sp>
    </p:spTree>
    <p:extLst>
      <p:ext uri="{BB962C8B-B14F-4D97-AF65-F5344CB8AC3E}">
        <p14:creationId xmlns:p14="http://schemas.microsoft.com/office/powerpoint/2010/main" val="1487577720"/>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pPr>
              <a:defRPr/>
            </a:pPr>
            <a:r>
              <a:rPr lang="en-US" altLang="en-US" smtClean="0"/>
              <a:t>WFBS S589 2022</a:t>
            </a:r>
            <a:endParaRPr lang="en-US" altLang="en-US" dirty="0"/>
          </a:p>
        </p:txBody>
      </p:sp>
      <p:sp>
        <p:nvSpPr>
          <p:cNvPr id="3" name="Slide Number Placeholder 2"/>
          <p:cNvSpPr>
            <a:spLocks noGrp="1"/>
          </p:cNvSpPr>
          <p:nvPr>
            <p:ph type="sldNum" sz="quarter" idx="12"/>
          </p:nvPr>
        </p:nvSpPr>
        <p:spPr/>
        <p:txBody>
          <a:bodyPr/>
          <a:lstStyle/>
          <a:p>
            <a:pPr>
              <a:defRPr/>
            </a:pPr>
            <a:fld id="{34228E85-DC60-47B9-9281-6B592085173E}" type="slidenum">
              <a:rPr lang="en-US" altLang="en-US" smtClean="0"/>
              <a:pPr>
                <a:defRPr/>
              </a:pPr>
              <a:t>35</a:t>
            </a:fld>
            <a:endParaRPr lang="en-US" altLang="en-US" dirty="0"/>
          </a:p>
        </p:txBody>
      </p:sp>
      <p:sp>
        <p:nvSpPr>
          <p:cNvPr id="5" name="TextBox 4"/>
          <p:cNvSpPr txBox="1"/>
          <p:nvPr/>
        </p:nvSpPr>
        <p:spPr>
          <a:xfrm>
            <a:off x="381000" y="1302603"/>
            <a:ext cx="2590800" cy="3539430"/>
          </a:xfrm>
          <a:prstGeom prst="rect">
            <a:avLst/>
          </a:prstGeom>
          <a:noFill/>
        </p:spPr>
        <p:txBody>
          <a:bodyPr wrap="square" rtlCol="0">
            <a:spAutoFit/>
          </a:bodyPr>
          <a:lstStyle/>
          <a:p>
            <a:pPr marL="173038" indent="-173038">
              <a:buFont typeface="Arial" panose="020B0604020202020204" pitchFamily="34" charset="0"/>
              <a:buChar char="•"/>
            </a:pPr>
            <a:r>
              <a:rPr lang="en-CA" sz="2800" b="1" dirty="0" smtClean="0">
                <a:solidFill>
                  <a:srgbClr val="0000FF"/>
                </a:solidFill>
                <a:latin typeface="Calibri" panose="020F0502020204030204" pitchFamily="34" charset="0"/>
                <a:cs typeface="Calibri" panose="020F0502020204030204" pitchFamily="34" charset="0"/>
              </a:rPr>
              <a:t>Available on ECCC </a:t>
            </a:r>
            <a:r>
              <a:rPr lang="en-CA" sz="2800" b="1" dirty="0">
                <a:solidFill>
                  <a:srgbClr val="0000FF"/>
                </a:solidFill>
                <a:latin typeface="Calibri" panose="020F0502020204030204" pitchFamily="34" charset="0"/>
                <a:cs typeface="Calibri" panose="020F0502020204030204" pitchFamily="34" charset="0"/>
              </a:rPr>
              <a:t>w</a:t>
            </a:r>
            <a:r>
              <a:rPr lang="en-CA" sz="2800" b="1" dirty="0" smtClean="0">
                <a:solidFill>
                  <a:srgbClr val="0000FF"/>
                </a:solidFill>
                <a:latin typeface="Calibri" panose="020F0502020204030204" pitchFamily="34" charset="0"/>
                <a:cs typeface="Calibri" panose="020F0502020204030204" pitchFamily="34" charset="0"/>
              </a:rPr>
              <a:t>eb site</a:t>
            </a:r>
          </a:p>
          <a:p>
            <a:pPr marL="173038" indent="-173038">
              <a:buFont typeface="Arial" panose="020B0604020202020204" pitchFamily="34" charset="0"/>
              <a:buChar char="•"/>
            </a:pPr>
            <a:endParaRPr lang="en-CA" sz="2800" b="1" dirty="0" smtClean="0">
              <a:solidFill>
                <a:srgbClr val="0000FF"/>
              </a:solidFill>
              <a:latin typeface="Calibri" panose="020F0502020204030204" pitchFamily="34" charset="0"/>
              <a:cs typeface="Calibri" panose="020F0502020204030204" pitchFamily="34" charset="0"/>
            </a:endParaRPr>
          </a:p>
          <a:p>
            <a:pPr marL="173038" indent="-173038">
              <a:buFont typeface="Arial" panose="020B0604020202020204" pitchFamily="34" charset="0"/>
              <a:buChar char="•"/>
            </a:pPr>
            <a:r>
              <a:rPr lang="en-CA" sz="2800" b="1" dirty="0" smtClean="0">
                <a:solidFill>
                  <a:srgbClr val="0000FF"/>
                </a:solidFill>
                <a:latin typeface="Calibri" panose="020F0502020204030204" pitchFamily="34" charset="0"/>
                <a:cs typeface="Calibri" panose="020F0502020204030204" pitchFamily="34" charset="0"/>
              </a:rPr>
              <a:t>This display is pieced together from 2 drop-down selections</a:t>
            </a:r>
          </a:p>
        </p:txBody>
      </p:sp>
      <p:sp>
        <p:nvSpPr>
          <p:cNvPr id="6" name="TextBox 5"/>
          <p:cNvSpPr txBox="1"/>
          <p:nvPr/>
        </p:nvSpPr>
        <p:spPr>
          <a:xfrm>
            <a:off x="381000" y="180000"/>
            <a:ext cx="8458200" cy="646331"/>
          </a:xfrm>
          <a:prstGeom prst="rect">
            <a:avLst/>
          </a:prstGeom>
          <a:noFill/>
        </p:spPr>
        <p:txBody>
          <a:bodyPr wrap="square" rtlCol="0">
            <a:spAutoFit/>
          </a:bodyPr>
          <a:lstStyle/>
          <a:p>
            <a:pPr algn="ctr"/>
            <a:r>
              <a:rPr lang="en-CA" sz="3600" b="1" dirty="0" smtClean="0">
                <a:solidFill>
                  <a:srgbClr val="C00000"/>
                </a:solidFill>
                <a:latin typeface="Calibri" panose="020F0502020204030204" pitchFamily="34" charset="0"/>
                <a:cs typeface="Calibri" panose="020F0502020204030204" pitchFamily="34" charset="0"/>
              </a:rPr>
              <a:t>Ensembles: NAEFS </a:t>
            </a:r>
            <a:r>
              <a:rPr lang="en-CA" sz="3600" b="1" dirty="0" err="1" smtClean="0">
                <a:solidFill>
                  <a:srgbClr val="C00000"/>
                </a:solidFill>
                <a:latin typeface="Calibri" panose="020F0502020204030204" pitchFamily="34" charset="0"/>
                <a:cs typeface="Calibri" panose="020F0502020204030204" pitchFamily="34" charset="0"/>
              </a:rPr>
              <a:t>EPSGrams</a:t>
            </a:r>
            <a:endParaRPr lang="en-CA" sz="3600" b="1" dirty="0">
              <a:solidFill>
                <a:srgbClr val="C00000"/>
              </a:solidFill>
              <a:latin typeface="Calibri" panose="020F0502020204030204" pitchFamily="34" charset="0"/>
              <a:cs typeface="Calibri" panose="020F0502020204030204" pitchFamily="34" charset="0"/>
            </a:endParaRPr>
          </a:p>
        </p:txBody>
      </p:sp>
      <p:pic>
        <p:nvPicPr>
          <p:cNvPr id="7" name="Picture 4"/>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3243001" y="838200"/>
            <a:ext cx="5182299" cy="15138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5"/>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243002" y="3553524"/>
            <a:ext cx="5182299" cy="13599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6"/>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213100" y="2288681"/>
            <a:ext cx="5182299" cy="13599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7"/>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3200400" y="4852947"/>
            <a:ext cx="5218272" cy="136429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45229605"/>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pPr>
              <a:defRPr/>
            </a:pPr>
            <a:r>
              <a:rPr lang="en-US" altLang="en-US" smtClean="0"/>
              <a:t>WFBS S589 2022</a:t>
            </a:r>
            <a:endParaRPr lang="en-US" altLang="en-US" dirty="0"/>
          </a:p>
        </p:txBody>
      </p:sp>
      <p:sp>
        <p:nvSpPr>
          <p:cNvPr id="3" name="Slide Number Placeholder 2"/>
          <p:cNvSpPr>
            <a:spLocks noGrp="1"/>
          </p:cNvSpPr>
          <p:nvPr>
            <p:ph type="sldNum" sz="quarter" idx="12"/>
          </p:nvPr>
        </p:nvSpPr>
        <p:spPr/>
        <p:txBody>
          <a:bodyPr/>
          <a:lstStyle/>
          <a:p>
            <a:pPr>
              <a:defRPr/>
            </a:pPr>
            <a:fld id="{34228E85-DC60-47B9-9281-6B592085173E}" type="slidenum">
              <a:rPr lang="en-US" altLang="en-US" smtClean="0"/>
              <a:pPr>
                <a:defRPr/>
              </a:pPr>
              <a:t>36</a:t>
            </a:fld>
            <a:endParaRPr lang="en-US" altLang="en-US" dirty="0"/>
          </a:p>
        </p:txBody>
      </p:sp>
      <p:sp>
        <p:nvSpPr>
          <p:cNvPr id="6" name="TextBox 5"/>
          <p:cNvSpPr txBox="1"/>
          <p:nvPr/>
        </p:nvSpPr>
        <p:spPr>
          <a:xfrm>
            <a:off x="381000" y="180000"/>
            <a:ext cx="8458200" cy="646331"/>
          </a:xfrm>
          <a:prstGeom prst="rect">
            <a:avLst/>
          </a:prstGeom>
          <a:noFill/>
        </p:spPr>
        <p:txBody>
          <a:bodyPr wrap="square" rtlCol="0">
            <a:spAutoFit/>
          </a:bodyPr>
          <a:lstStyle/>
          <a:p>
            <a:pPr algn="ctr"/>
            <a:r>
              <a:rPr lang="en-CA" sz="3600" b="1" dirty="0" smtClean="0">
                <a:solidFill>
                  <a:srgbClr val="C00000"/>
                </a:solidFill>
                <a:latin typeface="Calibri" panose="020F0502020204030204" pitchFamily="34" charset="0"/>
                <a:cs typeface="Calibri" panose="020F0502020204030204" pitchFamily="34" charset="0"/>
              </a:rPr>
              <a:t>ECCC Deterministic Seasonal Forecast</a:t>
            </a:r>
            <a:endParaRPr lang="en-CA" sz="3600" b="1" dirty="0">
              <a:solidFill>
                <a:srgbClr val="C00000"/>
              </a:solidFill>
              <a:latin typeface="Calibri" panose="020F0502020204030204" pitchFamily="34" charset="0"/>
              <a:cs typeface="Calibri" panose="020F0502020204030204" pitchFamily="34" charset="0"/>
            </a:endParaRPr>
          </a:p>
        </p:txBody>
      </p:sp>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953000" y="876000"/>
            <a:ext cx="2544846" cy="5220000"/>
          </a:xfrm>
          <a:prstGeom prst="rect">
            <a:avLst/>
          </a:prstGeom>
        </p:spPr>
      </p:pic>
      <p:pic>
        <p:nvPicPr>
          <p:cNvPr id="10242" name="Picture 2" descr="Current monthly temperature anomaly forecast"/>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676400" y="876000"/>
            <a:ext cx="2544846" cy="5220000"/>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6781800" y="990600"/>
            <a:ext cx="2286000" cy="523220"/>
          </a:xfrm>
          <a:prstGeom prst="rect">
            <a:avLst/>
          </a:prstGeom>
          <a:noFill/>
        </p:spPr>
        <p:txBody>
          <a:bodyPr wrap="square" rtlCol="0">
            <a:spAutoFit/>
          </a:bodyPr>
          <a:lstStyle/>
          <a:p>
            <a:r>
              <a:rPr lang="en-CA" sz="2800" b="1" dirty="0" smtClean="0">
                <a:solidFill>
                  <a:srgbClr val="0000FF"/>
                </a:solidFill>
                <a:latin typeface="Calibri" panose="020F0502020204030204" pitchFamily="34" charset="0"/>
                <a:cs typeface="Calibri" panose="020F0502020204030204" pitchFamily="34" charset="0"/>
              </a:rPr>
              <a:t>Precipitation</a:t>
            </a:r>
            <a:endParaRPr lang="en-CA" b="1" dirty="0" smtClean="0">
              <a:solidFill>
                <a:srgbClr val="0000FF"/>
              </a:solidFill>
              <a:latin typeface="Calibri" panose="020F0502020204030204" pitchFamily="34" charset="0"/>
              <a:cs typeface="Calibri" panose="020F0502020204030204" pitchFamily="34" charset="0"/>
            </a:endParaRPr>
          </a:p>
        </p:txBody>
      </p:sp>
      <p:sp>
        <p:nvSpPr>
          <p:cNvPr id="5" name="TextBox 4"/>
          <p:cNvSpPr txBox="1"/>
          <p:nvPr/>
        </p:nvSpPr>
        <p:spPr>
          <a:xfrm>
            <a:off x="228600" y="990600"/>
            <a:ext cx="2286000" cy="523220"/>
          </a:xfrm>
          <a:prstGeom prst="rect">
            <a:avLst/>
          </a:prstGeom>
          <a:noFill/>
        </p:spPr>
        <p:txBody>
          <a:bodyPr wrap="square" rtlCol="0">
            <a:spAutoFit/>
          </a:bodyPr>
          <a:lstStyle/>
          <a:p>
            <a:r>
              <a:rPr lang="en-CA" sz="2800" b="1" dirty="0" smtClean="0">
                <a:solidFill>
                  <a:srgbClr val="FF6600"/>
                </a:solidFill>
                <a:latin typeface="Calibri" panose="020F0502020204030204" pitchFamily="34" charset="0"/>
                <a:cs typeface="Calibri" panose="020F0502020204030204" pitchFamily="34" charset="0"/>
              </a:rPr>
              <a:t>Temperature</a:t>
            </a:r>
            <a:endParaRPr lang="en-CA" b="1" dirty="0" smtClean="0">
              <a:solidFill>
                <a:srgbClr val="FF66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380998825"/>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70" name="Picture 6" descr="Current monthly precipitation anomaly forecast"/>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315200" y="640800"/>
            <a:ext cx="1300919" cy="5760000"/>
          </a:xfrm>
          <a:prstGeom prst="rect">
            <a:avLst/>
          </a:prstGeom>
          <a:noFill/>
          <a:extLst>
            <a:ext uri="{909E8E84-426E-40DD-AFC4-6F175D3DCCD1}">
              <a14:hiddenFill xmlns:a14="http://schemas.microsoft.com/office/drawing/2010/main">
                <a:solidFill>
                  <a:srgbClr val="FFFFFF"/>
                </a:solidFill>
              </a14:hiddenFill>
            </a:ext>
          </a:extLst>
        </p:spPr>
      </p:pic>
      <p:pic>
        <p:nvPicPr>
          <p:cNvPr id="11268" name="Picture 4" descr="Current monthly precipitation anomaly forecast"/>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57200" y="3657600"/>
            <a:ext cx="2880000" cy="2880000"/>
          </a:xfrm>
          <a:prstGeom prst="rect">
            <a:avLst/>
          </a:prstGeom>
          <a:noFill/>
          <a:extLst>
            <a:ext uri="{909E8E84-426E-40DD-AFC4-6F175D3DCCD1}">
              <a14:hiddenFill xmlns:a14="http://schemas.microsoft.com/office/drawing/2010/main">
                <a:solidFill>
                  <a:srgbClr val="FFFFFF"/>
                </a:solidFill>
              </a14:hiddenFill>
            </a:ext>
          </a:extLst>
        </p:spPr>
      </p:pic>
      <p:sp>
        <p:nvSpPr>
          <p:cNvPr id="2" name="Footer Placeholder 1"/>
          <p:cNvSpPr>
            <a:spLocks noGrp="1"/>
          </p:cNvSpPr>
          <p:nvPr>
            <p:ph type="ftr" sz="quarter" idx="11"/>
          </p:nvPr>
        </p:nvSpPr>
        <p:spPr/>
        <p:txBody>
          <a:bodyPr/>
          <a:lstStyle/>
          <a:p>
            <a:pPr>
              <a:defRPr/>
            </a:pPr>
            <a:r>
              <a:rPr lang="en-US" altLang="en-US" smtClean="0"/>
              <a:t>WFBS S589 2022</a:t>
            </a:r>
            <a:endParaRPr lang="en-US" altLang="en-US" dirty="0"/>
          </a:p>
        </p:txBody>
      </p:sp>
      <p:sp>
        <p:nvSpPr>
          <p:cNvPr id="3" name="Slide Number Placeholder 2"/>
          <p:cNvSpPr>
            <a:spLocks noGrp="1"/>
          </p:cNvSpPr>
          <p:nvPr>
            <p:ph type="sldNum" sz="quarter" idx="12"/>
          </p:nvPr>
        </p:nvSpPr>
        <p:spPr/>
        <p:txBody>
          <a:bodyPr/>
          <a:lstStyle/>
          <a:p>
            <a:pPr>
              <a:defRPr/>
            </a:pPr>
            <a:fld id="{34228E85-DC60-47B9-9281-6B592085173E}" type="slidenum">
              <a:rPr lang="en-US" altLang="en-US" smtClean="0"/>
              <a:pPr>
                <a:defRPr/>
              </a:pPr>
              <a:t>37</a:t>
            </a:fld>
            <a:endParaRPr lang="en-US" altLang="en-US" dirty="0"/>
          </a:p>
        </p:txBody>
      </p:sp>
      <p:sp>
        <p:nvSpPr>
          <p:cNvPr id="6" name="TextBox 5"/>
          <p:cNvSpPr txBox="1"/>
          <p:nvPr/>
        </p:nvSpPr>
        <p:spPr>
          <a:xfrm>
            <a:off x="381000" y="180000"/>
            <a:ext cx="8458200" cy="646331"/>
          </a:xfrm>
          <a:prstGeom prst="rect">
            <a:avLst/>
          </a:prstGeom>
          <a:noFill/>
        </p:spPr>
        <p:txBody>
          <a:bodyPr wrap="square" rtlCol="0">
            <a:spAutoFit/>
          </a:bodyPr>
          <a:lstStyle/>
          <a:p>
            <a:pPr algn="ctr"/>
            <a:r>
              <a:rPr lang="en-CA" sz="3600" b="1" dirty="0" smtClean="0">
                <a:solidFill>
                  <a:srgbClr val="C00000"/>
                </a:solidFill>
                <a:latin typeface="Calibri" panose="020F0502020204030204" pitchFamily="34" charset="0"/>
                <a:cs typeface="Calibri" panose="020F0502020204030204" pitchFamily="34" charset="0"/>
              </a:rPr>
              <a:t>ECCC Probabilistic Forecast</a:t>
            </a:r>
            <a:endParaRPr lang="en-CA" sz="3600" b="1" dirty="0">
              <a:solidFill>
                <a:srgbClr val="C00000"/>
              </a:solidFill>
              <a:latin typeface="Calibri" panose="020F0502020204030204" pitchFamily="34" charset="0"/>
              <a:cs typeface="Calibri" panose="020F0502020204030204" pitchFamily="34" charset="0"/>
            </a:endParaRPr>
          </a:p>
        </p:txBody>
      </p:sp>
      <p:pic>
        <p:nvPicPr>
          <p:cNvPr id="11266" name="Picture 2" descr="Current monthly precipitation anomaly forecast"/>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52400" y="914400"/>
            <a:ext cx="2880000" cy="2775904"/>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5638800" y="838200"/>
            <a:ext cx="2286000" cy="523220"/>
          </a:xfrm>
          <a:prstGeom prst="rect">
            <a:avLst/>
          </a:prstGeom>
          <a:noFill/>
        </p:spPr>
        <p:txBody>
          <a:bodyPr wrap="square" rtlCol="0">
            <a:spAutoFit/>
          </a:bodyPr>
          <a:lstStyle/>
          <a:p>
            <a:r>
              <a:rPr lang="en-CA" sz="2800" b="1" dirty="0" smtClean="0">
                <a:solidFill>
                  <a:srgbClr val="0000FF"/>
                </a:solidFill>
                <a:latin typeface="Calibri" panose="020F0502020204030204" pitchFamily="34" charset="0"/>
                <a:cs typeface="Calibri" panose="020F0502020204030204" pitchFamily="34" charset="0"/>
              </a:rPr>
              <a:t>Precipitation</a:t>
            </a:r>
            <a:endParaRPr lang="en-CA" b="1" dirty="0" smtClean="0">
              <a:solidFill>
                <a:srgbClr val="0000FF"/>
              </a:solidFill>
              <a:latin typeface="Calibri" panose="020F0502020204030204" pitchFamily="34" charset="0"/>
              <a:cs typeface="Calibri" panose="020F0502020204030204" pitchFamily="34" charset="0"/>
            </a:endParaRPr>
          </a:p>
        </p:txBody>
      </p:sp>
      <p:sp>
        <p:nvSpPr>
          <p:cNvPr id="8" name="TextBox 7"/>
          <p:cNvSpPr txBox="1"/>
          <p:nvPr/>
        </p:nvSpPr>
        <p:spPr>
          <a:xfrm>
            <a:off x="1905000" y="1143000"/>
            <a:ext cx="2286000" cy="523220"/>
          </a:xfrm>
          <a:prstGeom prst="rect">
            <a:avLst/>
          </a:prstGeom>
          <a:noFill/>
        </p:spPr>
        <p:txBody>
          <a:bodyPr wrap="square" rtlCol="0">
            <a:spAutoFit/>
          </a:bodyPr>
          <a:lstStyle/>
          <a:p>
            <a:r>
              <a:rPr lang="en-CA" sz="2800" b="1" dirty="0" smtClean="0">
                <a:solidFill>
                  <a:srgbClr val="FF6600"/>
                </a:solidFill>
                <a:latin typeface="Calibri" panose="020F0502020204030204" pitchFamily="34" charset="0"/>
                <a:cs typeface="Calibri" panose="020F0502020204030204" pitchFamily="34" charset="0"/>
              </a:rPr>
              <a:t>Temperature</a:t>
            </a:r>
            <a:endParaRPr lang="en-CA" b="1" dirty="0" smtClean="0">
              <a:solidFill>
                <a:srgbClr val="FF6600"/>
              </a:solidFill>
              <a:latin typeface="Calibri" panose="020F0502020204030204" pitchFamily="34" charset="0"/>
              <a:cs typeface="Calibri" panose="020F0502020204030204" pitchFamily="34" charset="0"/>
            </a:endParaRPr>
          </a:p>
        </p:txBody>
      </p:sp>
      <p:grpSp>
        <p:nvGrpSpPr>
          <p:cNvPr id="4" name="Group 3"/>
          <p:cNvGrpSpPr/>
          <p:nvPr/>
        </p:nvGrpSpPr>
        <p:grpSpPr>
          <a:xfrm>
            <a:off x="3599463" y="1789093"/>
            <a:ext cx="3334737" cy="3773507"/>
            <a:chOff x="3599463" y="1789093"/>
            <a:chExt cx="3334737" cy="3773507"/>
          </a:xfrm>
        </p:grpSpPr>
        <p:sp>
          <p:nvSpPr>
            <p:cNvPr id="11" name="TextBox 10"/>
            <p:cNvSpPr txBox="1"/>
            <p:nvPr/>
          </p:nvSpPr>
          <p:spPr>
            <a:xfrm>
              <a:off x="3810000" y="1789093"/>
              <a:ext cx="3048000" cy="954107"/>
            </a:xfrm>
            <a:prstGeom prst="rect">
              <a:avLst/>
            </a:prstGeom>
            <a:noFill/>
          </p:spPr>
          <p:txBody>
            <a:bodyPr wrap="square" rtlCol="0">
              <a:spAutoFit/>
            </a:bodyPr>
            <a:lstStyle/>
            <a:p>
              <a:r>
                <a:rPr lang="en-CA" sz="2800" b="1" dirty="0" err="1" smtClean="0">
                  <a:latin typeface="Calibri" panose="020F0502020204030204" pitchFamily="34" charset="0"/>
                  <a:cs typeface="Calibri" panose="020F0502020204030204" pitchFamily="34" charset="0"/>
                </a:rPr>
                <a:t>NRCan</a:t>
              </a:r>
              <a:r>
                <a:rPr lang="en-CA" sz="2800" b="1" dirty="0" smtClean="0">
                  <a:latin typeface="Calibri" panose="020F0502020204030204" pitchFamily="34" charset="0"/>
                  <a:cs typeface="Calibri" panose="020F0502020204030204" pitchFamily="34" charset="0"/>
                </a:rPr>
                <a:t> Seasonal Forecast on CWFIS</a:t>
              </a:r>
              <a:endParaRPr lang="en-CA" b="1" dirty="0" smtClean="0">
                <a:latin typeface="Calibri" panose="020F0502020204030204" pitchFamily="34" charset="0"/>
                <a:cs typeface="Calibri" panose="020F0502020204030204" pitchFamily="34" charset="0"/>
              </a:endParaRPr>
            </a:p>
          </p:txBody>
        </p:sp>
        <p:pic>
          <p:nvPicPr>
            <p:cNvPr id="12" name="Picture 11"/>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599463" y="2682600"/>
              <a:ext cx="3334737" cy="2880000"/>
            </a:xfrm>
            <a:prstGeom prst="rect">
              <a:avLst/>
            </a:prstGeom>
          </p:spPr>
        </p:pic>
      </p:grpSp>
    </p:spTree>
    <p:extLst>
      <p:ext uri="{BB962C8B-B14F-4D97-AF65-F5344CB8AC3E}">
        <p14:creationId xmlns:p14="http://schemas.microsoft.com/office/powerpoint/2010/main" val="20771133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pPr>
              <a:defRPr/>
            </a:pPr>
            <a:r>
              <a:rPr lang="en-US" altLang="en-US" smtClean="0"/>
              <a:t>WFBS S589 2022</a:t>
            </a:r>
            <a:endParaRPr lang="en-US" altLang="en-US" dirty="0"/>
          </a:p>
        </p:txBody>
      </p:sp>
      <p:sp>
        <p:nvSpPr>
          <p:cNvPr id="3" name="Slide Number Placeholder 2"/>
          <p:cNvSpPr>
            <a:spLocks noGrp="1"/>
          </p:cNvSpPr>
          <p:nvPr>
            <p:ph type="sldNum" sz="quarter" idx="12"/>
          </p:nvPr>
        </p:nvSpPr>
        <p:spPr/>
        <p:txBody>
          <a:bodyPr/>
          <a:lstStyle/>
          <a:p>
            <a:pPr>
              <a:defRPr/>
            </a:pPr>
            <a:fld id="{34228E85-DC60-47B9-9281-6B592085173E}" type="slidenum">
              <a:rPr lang="en-US" altLang="en-US" smtClean="0"/>
              <a:pPr>
                <a:defRPr/>
              </a:pPr>
              <a:t>38</a:t>
            </a:fld>
            <a:endParaRPr lang="en-US" altLang="en-US" dirty="0"/>
          </a:p>
        </p:txBody>
      </p:sp>
      <p:sp>
        <p:nvSpPr>
          <p:cNvPr id="6" name="TextBox 5"/>
          <p:cNvSpPr txBox="1"/>
          <p:nvPr/>
        </p:nvSpPr>
        <p:spPr>
          <a:xfrm>
            <a:off x="381000" y="180000"/>
            <a:ext cx="8458200" cy="646331"/>
          </a:xfrm>
          <a:prstGeom prst="rect">
            <a:avLst/>
          </a:prstGeom>
          <a:noFill/>
        </p:spPr>
        <p:txBody>
          <a:bodyPr wrap="square" rtlCol="0">
            <a:spAutoFit/>
          </a:bodyPr>
          <a:lstStyle/>
          <a:p>
            <a:pPr algn="ctr"/>
            <a:r>
              <a:rPr lang="en-CA" sz="3600" b="1" dirty="0" smtClean="0">
                <a:solidFill>
                  <a:srgbClr val="C00000"/>
                </a:solidFill>
                <a:latin typeface="Calibri" panose="020F0502020204030204" pitchFamily="34" charset="0"/>
                <a:cs typeface="Calibri" panose="020F0502020204030204" pitchFamily="34" charset="0"/>
              </a:rPr>
              <a:t>Unit II-B Part 1 Exercise</a:t>
            </a:r>
            <a:endParaRPr lang="en-CA" sz="3600" b="1" dirty="0">
              <a:solidFill>
                <a:srgbClr val="C00000"/>
              </a:solidFill>
              <a:latin typeface="Calibri" panose="020F0502020204030204" pitchFamily="34" charset="0"/>
              <a:cs typeface="Calibri" panose="020F0502020204030204" pitchFamily="34" charset="0"/>
            </a:endParaRPr>
          </a:p>
        </p:txBody>
      </p:sp>
      <p:grpSp>
        <p:nvGrpSpPr>
          <p:cNvPr id="4" name="Group 3"/>
          <p:cNvGrpSpPr/>
          <p:nvPr/>
        </p:nvGrpSpPr>
        <p:grpSpPr>
          <a:xfrm>
            <a:off x="4360493" y="830493"/>
            <a:ext cx="4707307" cy="5417907"/>
            <a:chOff x="4360493" y="612727"/>
            <a:chExt cx="4707307" cy="5417907"/>
          </a:xfrm>
        </p:grpSpPr>
        <p:grpSp>
          <p:nvGrpSpPr>
            <p:cNvPr id="7" name="Group 6"/>
            <p:cNvGrpSpPr/>
            <p:nvPr/>
          </p:nvGrpSpPr>
          <p:grpSpPr>
            <a:xfrm>
              <a:off x="4360493" y="612727"/>
              <a:ext cx="4631107" cy="5417907"/>
              <a:chOff x="4321466" y="612727"/>
              <a:chExt cx="4631107" cy="5417907"/>
            </a:xfrm>
          </p:grpSpPr>
          <p:pic>
            <p:nvPicPr>
              <p:cNvPr id="8" name="Picture 7"/>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4321466" y="612727"/>
                <a:ext cx="4631107" cy="5417907"/>
              </a:xfrm>
              <a:prstGeom prst="rect">
                <a:avLst/>
              </a:prstGeom>
            </p:spPr>
          </p:pic>
          <p:sp>
            <p:nvSpPr>
              <p:cNvPr id="9" name="Oval 8"/>
              <p:cNvSpPr>
                <a:spLocks noChangeAspect="1"/>
              </p:cNvSpPr>
              <p:nvPr/>
            </p:nvSpPr>
            <p:spPr bwMode="auto">
              <a:xfrm>
                <a:off x="5598000" y="2538000"/>
                <a:ext cx="91440" cy="91440"/>
              </a:xfrm>
              <a:prstGeom prst="ellipse">
                <a:avLst/>
              </a:prstGeom>
              <a:solidFill>
                <a:srgbClr val="C00000"/>
              </a:solidFill>
              <a:ln w="9525" cap="flat" cmpd="sng" algn="ctr">
                <a:solidFill>
                  <a:schemeClr val="tx1"/>
                </a:solid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CA" sz="1800" b="0" i="0" u="none" strike="noStrike" cap="none" normalizeH="0" baseline="0" smtClean="0">
                  <a:ln>
                    <a:noFill/>
                  </a:ln>
                  <a:solidFill>
                    <a:schemeClr val="tx1"/>
                  </a:solidFill>
                  <a:effectLst/>
                  <a:latin typeface="Arial" charset="0"/>
                </a:endParaRPr>
              </a:p>
            </p:txBody>
          </p:sp>
          <p:sp>
            <p:nvSpPr>
              <p:cNvPr id="10" name="TextBox 9"/>
              <p:cNvSpPr txBox="1"/>
              <p:nvPr/>
            </p:nvSpPr>
            <p:spPr>
              <a:xfrm>
                <a:off x="5642487" y="2514600"/>
                <a:ext cx="1063113" cy="276999"/>
              </a:xfrm>
              <a:prstGeom prst="rect">
                <a:avLst/>
              </a:prstGeom>
              <a:noFill/>
            </p:spPr>
            <p:txBody>
              <a:bodyPr wrap="none" rtlCol="0">
                <a:spAutoFit/>
              </a:bodyPr>
              <a:lstStyle/>
              <a:p>
                <a:r>
                  <a:rPr lang="en-CA" sz="1200" b="1" dirty="0" smtClean="0">
                    <a:solidFill>
                      <a:srgbClr val="C00000"/>
                    </a:solidFill>
                  </a:rPr>
                  <a:t>Sacramento</a:t>
                </a:r>
                <a:endParaRPr lang="en-CA" sz="1200" b="1" dirty="0">
                  <a:solidFill>
                    <a:srgbClr val="C00000"/>
                  </a:solidFill>
                </a:endParaRPr>
              </a:p>
            </p:txBody>
          </p:sp>
          <p:sp>
            <p:nvSpPr>
              <p:cNvPr id="11" name="Oval 10"/>
              <p:cNvSpPr>
                <a:spLocks noChangeAspect="1"/>
              </p:cNvSpPr>
              <p:nvPr/>
            </p:nvSpPr>
            <p:spPr bwMode="auto">
              <a:xfrm>
                <a:off x="5181600" y="2946801"/>
                <a:ext cx="91440" cy="91440"/>
              </a:xfrm>
              <a:prstGeom prst="ellipse">
                <a:avLst/>
              </a:prstGeom>
              <a:solidFill>
                <a:srgbClr val="C00000"/>
              </a:solidFill>
              <a:ln w="9525" cap="flat" cmpd="sng" algn="ctr">
                <a:solidFill>
                  <a:schemeClr val="tx1"/>
                </a:solid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CA" sz="1800" b="0" i="0" u="none" strike="noStrike" cap="none" normalizeH="0" baseline="0" smtClean="0">
                  <a:ln>
                    <a:noFill/>
                  </a:ln>
                  <a:solidFill>
                    <a:schemeClr val="tx1"/>
                  </a:solidFill>
                  <a:effectLst/>
                  <a:latin typeface="Arial" charset="0"/>
                </a:endParaRPr>
              </a:p>
            </p:txBody>
          </p:sp>
          <p:sp>
            <p:nvSpPr>
              <p:cNvPr id="12" name="TextBox 11"/>
              <p:cNvSpPr txBox="1"/>
              <p:nvPr/>
            </p:nvSpPr>
            <p:spPr>
              <a:xfrm>
                <a:off x="5181600" y="2923401"/>
                <a:ext cx="1236236" cy="276999"/>
              </a:xfrm>
              <a:prstGeom prst="rect">
                <a:avLst/>
              </a:prstGeom>
              <a:noFill/>
            </p:spPr>
            <p:txBody>
              <a:bodyPr wrap="none" rtlCol="0">
                <a:spAutoFit/>
              </a:bodyPr>
              <a:lstStyle/>
              <a:p>
                <a:r>
                  <a:rPr lang="en-CA" sz="1200" b="1" dirty="0" smtClean="0">
                    <a:solidFill>
                      <a:srgbClr val="C00000"/>
                    </a:solidFill>
                  </a:rPr>
                  <a:t>San Francisco</a:t>
                </a:r>
                <a:endParaRPr lang="en-CA" sz="1200" b="1" dirty="0">
                  <a:solidFill>
                    <a:srgbClr val="C00000"/>
                  </a:solidFill>
                </a:endParaRPr>
              </a:p>
            </p:txBody>
          </p:sp>
          <p:sp>
            <p:nvSpPr>
              <p:cNvPr id="13" name="Oval 12"/>
              <p:cNvSpPr>
                <a:spLocks noChangeAspect="1"/>
              </p:cNvSpPr>
              <p:nvPr/>
            </p:nvSpPr>
            <p:spPr bwMode="auto">
              <a:xfrm>
                <a:off x="7020000" y="5004000"/>
                <a:ext cx="91440" cy="91440"/>
              </a:xfrm>
              <a:prstGeom prst="ellipse">
                <a:avLst/>
              </a:prstGeom>
              <a:solidFill>
                <a:srgbClr val="C00000"/>
              </a:solidFill>
              <a:ln w="9525" cap="flat" cmpd="sng" algn="ctr">
                <a:solidFill>
                  <a:schemeClr val="tx1"/>
                </a:solid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CA" sz="1800" b="0" i="0" u="none" strike="noStrike" cap="none" normalizeH="0" baseline="0" smtClean="0">
                  <a:ln>
                    <a:noFill/>
                  </a:ln>
                  <a:solidFill>
                    <a:schemeClr val="tx1"/>
                  </a:solidFill>
                  <a:effectLst/>
                  <a:latin typeface="Arial" charset="0"/>
                </a:endParaRPr>
              </a:p>
            </p:txBody>
          </p:sp>
          <p:sp>
            <p:nvSpPr>
              <p:cNvPr id="14" name="TextBox 13"/>
              <p:cNvSpPr txBox="1"/>
              <p:nvPr/>
            </p:nvSpPr>
            <p:spPr>
              <a:xfrm>
                <a:off x="7115508" y="4904601"/>
                <a:ext cx="1094275" cy="276999"/>
              </a:xfrm>
              <a:prstGeom prst="rect">
                <a:avLst/>
              </a:prstGeom>
              <a:noFill/>
            </p:spPr>
            <p:txBody>
              <a:bodyPr wrap="none" rtlCol="0">
                <a:spAutoFit/>
              </a:bodyPr>
              <a:lstStyle/>
              <a:p>
                <a:r>
                  <a:rPr lang="en-CA" sz="1200" b="1" dirty="0" smtClean="0">
                    <a:solidFill>
                      <a:srgbClr val="C00000"/>
                    </a:solidFill>
                  </a:rPr>
                  <a:t>Los Angeles</a:t>
                </a:r>
                <a:endParaRPr lang="en-CA" sz="1200" b="1" dirty="0">
                  <a:solidFill>
                    <a:srgbClr val="C00000"/>
                  </a:solidFill>
                </a:endParaRPr>
              </a:p>
            </p:txBody>
          </p:sp>
          <p:sp>
            <p:nvSpPr>
              <p:cNvPr id="15" name="Oval 14"/>
              <p:cNvSpPr>
                <a:spLocks noChangeAspect="1"/>
              </p:cNvSpPr>
              <p:nvPr/>
            </p:nvSpPr>
            <p:spPr bwMode="auto">
              <a:xfrm>
                <a:off x="4531200" y="1242600"/>
                <a:ext cx="91440" cy="91440"/>
              </a:xfrm>
              <a:prstGeom prst="ellipse">
                <a:avLst/>
              </a:prstGeom>
              <a:solidFill>
                <a:srgbClr val="C00000"/>
              </a:solidFill>
              <a:ln w="9525" cap="flat" cmpd="sng" algn="ctr">
                <a:solidFill>
                  <a:schemeClr val="tx1"/>
                </a:solid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CA" sz="1800" b="0" i="0" u="none" strike="noStrike" cap="none" normalizeH="0" baseline="0" smtClean="0">
                  <a:ln>
                    <a:noFill/>
                  </a:ln>
                  <a:solidFill>
                    <a:schemeClr val="tx1"/>
                  </a:solidFill>
                  <a:effectLst/>
                  <a:latin typeface="Arial" charset="0"/>
                </a:endParaRPr>
              </a:p>
            </p:txBody>
          </p:sp>
          <p:sp>
            <p:nvSpPr>
              <p:cNvPr id="16" name="TextBox 15"/>
              <p:cNvSpPr txBox="1"/>
              <p:nvPr/>
            </p:nvSpPr>
            <p:spPr>
              <a:xfrm>
                <a:off x="4598949" y="1066800"/>
                <a:ext cx="696024" cy="276999"/>
              </a:xfrm>
              <a:prstGeom prst="rect">
                <a:avLst/>
              </a:prstGeom>
              <a:noFill/>
            </p:spPr>
            <p:txBody>
              <a:bodyPr wrap="none" rtlCol="0">
                <a:spAutoFit/>
              </a:bodyPr>
              <a:lstStyle/>
              <a:p>
                <a:r>
                  <a:rPr lang="en-CA" sz="1200" b="1" dirty="0" smtClean="0">
                    <a:solidFill>
                      <a:srgbClr val="C00000"/>
                    </a:solidFill>
                  </a:rPr>
                  <a:t>Eureka</a:t>
                </a:r>
                <a:endParaRPr lang="en-CA" sz="1200" b="1" dirty="0">
                  <a:solidFill>
                    <a:srgbClr val="C00000"/>
                  </a:solidFill>
                </a:endParaRPr>
              </a:p>
            </p:txBody>
          </p:sp>
          <p:sp>
            <p:nvSpPr>
              <p:cNvPr id="17" name="Oval 16"/>
              <p:cNvSpPr>
                <a:spLocks noChangeAspect="1"/>
              </p:cNvSpPr>
              <p:nvPr/>
            </p:nvSpPr>
            <p:spPr bwMode="auto">
              <a:xfrm>
                <a:off x="6436200" y="3785001"/>
                <a:ext cx="91440" cy="91440"/>
              </a:xfrm>
              <a:prstGeom prst="ellipse">
                <a:avLst/>
              </a:prstGeom>
              <a:solidFill>
                <a:srgbClr val="C00000"/>
              </a:solidFill>
              <a:ln w="9525" cap="flat" cmpd="sng" algn="ctr">
                <a:solidFill>
                  <a:schemeClr val="tx1"/>
                </a:solid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CA" sz="1800" b="0" i="0" u="none" strike="noStrike" cap="none" normalizeH="0" baseline="0" smtClean="0">
                  <a:ln>
                    <a:noFill/>
                  </a:ln>
                  <a:solidFill>
                    <a:schemeClr val="tx1"/>
                  </a:solidFill>
                  <a:effectLst/>
                  <a:latin typeface="Arial" charset="0"/>
                </a:endParaRPr>
              </a:p>
            </p:txBody>
          </p:sp>
          <p:sp>
            <p:nvSpPr>
              <p:cNvPr id="18" name="TextBox 17"/>
              <p:cNvSpPr txBox="1"/>
              <p:nvPr/>
            </p:nvSpPr>
            <p:spPr>
              <a:xfrm>
                <a:off x="6477000" y="3761601"/>
                <a:ext cx="774572" cy="276999"/>
              </a:xfrm>
              <a:prstGeom prst="rect">
                <a:avLst/>
              </a:prstGeom>
              <a:noFill/>
            </p:spPr>
            <p:txBody>
              <a:bodyPr wrap="none" rtlCol="0">
                <a:spAutoFit/>
              </a:bodyPr>
              <a:lstStyle/>
              <a:p>
                <a:r>
                  <a:rPr lang="en-CA" sz="1200" b="1" dirty="0" smtClean="0">
                    <a:solidFill>
                      <a:srgbClr val="C00000"/>
                    </a:solidFill>
                  </a:rPr>
                  <a:t>Hanford</a:t>
                </a:r>
                <a:endParaRPr lang="en-CA" sz="1200" b="1" dirty="0">
                  <a:solidFill>
                    <a:srgbClr val="C00000"/>
                  </a:solidFill>
                </a:endParaRPr>
              </a:p>
            </p:txBody>
          </p:sp>
          <p:sp>
            <p:nvSpPr>
              <p:cNvPr id="19" name="Oval 18"/>
              <p:cNvSpPr>
                <a:spLocks noChangeAspect="1"/>
              </p:cNvSpPr>
              <p:nvPr/>
            </p:nvSpPr>
            <p:spPr bwMode="auto">
              <a:xfrm>
                <a:off x="7503000" y="5690001"/>
                <a:ext cx="91440" cy="91440"/>
              </a:xfrm>
              <a:prstGeom prst="ellipse">
                <a:avLst/>
              </a:prstGeom>
              <a:solidFill>
                <a:srgbClr val="C00000"/>
              </a:solidFill>
              <a:ln w="9525" cap="flat" cmpd="sng" algn="ctr">
                <a:solidFill>
                  <a:schemeClr val="tx1"/>
                </a:solid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CA" sz="1800" b="0" i="0" u="none" strike="noStrike" cap="none" normalizeH="0" baseline="0" smtClean="0">
                  <a:ln>
                    <a:noFill/>
                  </a:ln>
                  <a:solidFill>
                    <a:schemeClr val="tx1"/>
                  </a:solidFill>
                  <a:effectLst/>
                  <a:latin typeface="Arial" charset="0"/>
                </a:endParaRPr>
              </a:p>
            </p:txBody>
          </p:sp>
          <p:sp>
            <p:nvSpPr>
              <p:cNvPr id="20" name="TextBox 19"/>
              <p:cNvSpPr txBox="1"/>
              <p:nvPr/>
            </p:nvSpPr>
            <p:spPr>
              <a:xfrm>
                <a:off x="7543800" y="5638800"/>
                <a:ext cx="938078" cy="276999"/>
              </a:xfrm>
              <a:prstGeom prst="rect">
                <a:avLst/>
              </a:prstGeom>
              <a:noFill/>
            </p:spPr>
            <p:txBody>
              <a:bodyPr wrap="none" rtlCol="0">
                <a:spAutoFit/>
              </a:bodyPr>
              <a:lstStyle/>
              <a:p>
                <a:r>
                  <a:rPr lang="en-CA" sz="1200" b="1" dirty="0" smtClean="0">
                    <a:solidFill>
                      <a:srgbClr val="C00000"/>
                    </a:solidFill>
                  </a:rPr>
                  <a:t>San Diego</a:t>
                </a:r>
                <a:endParaRPr lang="en-CA" sz="1200" b="1" dirty="0">
                  <a:solidFill>
                    <a:srgbClr val="C00000"/>
                  </a:solidFill>
                </a:endParaRPr>
              </a:p>
            </p:txBody>
          </p:sp>
        </p:grpSp>
        <p:cxnSp>
          <p:nvCxnSpPr>
            <p:cNvPr id="22" name="Straight Arrow Connector 21"/>
            <p:cNvCxnSpPr/>
            <p:nvPr/>
          </p:nvCxnSpPr>
          <p:spPr bwMode="auto">
            <a:xfrm flipH="1">
              <a:off x="7938295" y="4800600"/>
              <a:ext cx="519905" cy="533400"/>
            </a:xfrm>
            <a:prstGeom prst="straightConnector1">
              <a:avLst/>
            </a:prstGeom>
            <a:solidFill>
              <a:schemeClr val="accent1"/>
            </a:solidFill>
            <a:ln w="63500" cap="flat" cmpd="sng" algn="ctr">
              <a:solidFill>
                <a:srgbClr val="FF33CC"/>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3" name="Straight Arrow Connector 22"/>
            <p:cNvCxnSpPr/>
            <p:nvPr/>
          </p:nvCxnSpPr>
          <p:spPr bwMode="auto">
            <a:xfrm flipH="1">
              <a:off x="5440046" y="3048000"/>
              <a:ext cx="824706" cy="228600"/>
            </a:xfrm>
            <a:prstGeom prst="straightConnector1">
              <a:avLst/>
            </a:prstGeom>
            <a:solidFill>
              <a:schemeClr val="accent1"/>
            </a:solidFill>
            <a:ln w="63500" cap="flat" cmpd="sng" algn="ctr">
              <a:solidFill>
                <a:srgbClr val="FF33CC"/>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4" name="TextBox 23"/>
            <p:cNvSpPr txBox="1"/>
            <p:nvPr/>
          </p:nvSpPr>
          <p:spPr>
            <a:xfrm>
              <a:off x="6303385" y="2814935"/>
              <a:ext cx="1011815" cy="461665"/>
            </a:xfrm>
            <a:prstGeom prst="rect">
              <a:avLst/>
            </a:prstGeom>
            <a:noFill/>
          </p:spPr>
          <p:txBody>
            <a:bodyPr wrap="none" rtlCol="0">
              <a:spAutoFit/>
            </a:bodyPr>
            <a:lstStyle/>
            <a:p>
              <a:r>
                <a:rPr lang="en-CA" b="1" dirty="0" smtClean="0">
                  <a:solidFill>
                    <a:srgbClr val="FF33CC"/>
                  </a:solidFill>
                  <a:latin typeface="Calibri" panose="020F0502020204030204" pitchFamily="34" charset="0"/>
                  <a:cs typeface="Calibri" panose="020F0502020204030204" pitchFamily="34" charset="0"/>
                </a:rPr>
                <a:t>Diablo</a:t>
              </a:r>
              <a:endParaRPr lang="en-CA" b="1" dirty="0">
                <a:solidFill>
                  <a:srgbClr val="FF33CC"/>
                </a:solidFill>
                <a:latin typeface="Calibri" panose="020F0502020204030204" pitchFamily="34" charset="0"/>
                <a:cs typeface="Calibri" panose="020F0502020204030204" pitchFamily="34" charset="0"/>
              </a:endParaRPr>
            </a:p>
          </p:txBody>
        </p:sp>
        <p:sp>
          <p:nvSpPr>
            <p:cNvPr id="25" name="TextBox 24"/>
            <p:cNvSpPr txBox="1"/>
            <p:nvPr/>
          </p:nvSpPr>
          <p:spPr>
            <a:xfrm>
              <a:off x="7593807" y="4262735"/>
              <a:ext cx="1473993" cy="461665"/>
            </a:xfrm>
            <a:prstGeom prst="rect">
              <a:avLst/>
            </a:prstGeom>
            <a:noFill/>
          </p:spPr>
          <p:txBody>
            <a:bodyPr wrap="none" rtlCol="0">
              <a:spAutoFit/>
            </a:bodyPr>
            <a:lstStyle/>
            <a:p>
              <a:r>
                <a:rPr lang="en-CA" b="1" dirty="0" smtClean="0">
                  <a:solidFill>
                    <a:srgbClr val="FF33CC"/>
                  </a:solidFill>
                  <a:latin typeface="Calibri" panose="020F0502020204030204" pitchFamily="34" charset="0"/>
                  <a:cs typeface="Calibri" panose="020F0502020204030204" pitchFamily="34" charset="0"/>
                </a:rPr>
                <a:t>Santa Ana</a:t>
              </a:r>
              <a:endParaRPr lang="en-CA" b="1" dirty="0">
                <a:solidFill>
                  <a:srgbClr val="FF33CC"/>
                </a:solidFill>
                <a:latin typeface="Calibri" panose="020F0502020204030204" pitchFamily="34" charset="0"/>
                <a:cs typeface="Calibri" panose="020F0502020204030204" pitchFamily="34" charset="0"/>
              </a:endParaRPr>
            </a:p>
          </p:txBody>
        </p:sp>
      </p:grpSp>
      <p:sp>
        <p:nvSpPr>
          <p:cNvPr id="21" name="Rectangle 3"/>
          <p:cNvSpPr txBox="1">
            <a:spLocks noChangeArrowheads="1"/>
          </p:cNvSpPr>
          <p:nvPr/>
        </p:nvSpPr>
        <p:spPr>
          <a:xfrm>
            <a:off x="133190" y="685800"/>
            <a:ext cx="6017796" cy="6019800"/>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a:lstStyle>
          <a:p>
            <a:pPr marL="182563" indent="-182563"/>
            <a:r>
              <a:rPr lang="en-US" sz="2400" b="1" kern="0" dirty="0" smtClean="0">
                <a:latin typeface="Calibri" panose="020F0502020204030204" pitchFamily="34" charset="0"/>
                <a:cs typeface="Calibri" panose="020F0502020204030204" pitchFamily="34" charset="0"/>
              </a:rPr>
              <a:t>Study the NWP maps (</a:t>
            </a:r>
            <a:r>
              <a:rPr lang="en-US" sz="2400" b="1" i="1" kern="0" dirty="0" smtClean="0">
                <a:solidFill>
                  <a:srgbClr val="0000FF"/>
                </a:solidFill>
                <a:latin typeface="Calibri" panose="020F0502020204030204" pitchFamily="34" charset="0"/>
                <a:cs typeface="Calibri" panose="020F0502020204030204" pitchFamily="34" charset="0"/>
              </a:rPr>
              <a:t>S589-II-B-1_Exercise_2022.pptx</a:t>
            </a:r>
            <a:r>
              <a:rPr lang="en-US" sz="2400" b="1" kern="0" dirty="0" smtClean="0">
                <a:latin typeface="Calibri" panose="020F0502020204030204" pitchFamily="34" charset="0"/>
                <a:cs typeface="Calibri" panose="020F0502020204030204" pitchFamily="34" charset="0"/>
              </a:rPr>
              <a:t>) and NAEFS forecast data (</a:t>
            </a:r>
            <a:r>
              <a:rPr lang="en-US" sz="2400" b="1" i="1" kern="0" dirty="0" smtClean="0">
                <a:solidFill>
                  <a:srgbClr val="0000FF"/>
                </a:solidFill>
                <a:latin typeface="Calibri" panose="020F0502020204030204" pitchFamily="34" charset="0"/>
                <a:cs typeface="Calibri" panose="020F0502020204030204" pitchFamily="34" charset="0"/>
              </a:rPr>
              <a:t>2019111800_SACRAMENTO.xlsx</a:t>
            </a:r>
            <a:r>
              <a:rPr lang="en-US" sz="2400" b="1" kern="0" dirty="0" smtClean="0">
                <a:latin typeface="Calibri" panose="020F0502020204030204" pitchFamily="34" charset="0"/>
                <a:cs typeface="Calibri" panose="020F0502020204030204" pitchFamily="34" charset="0"/>
              </a:rPr>
              <a:t>)</a:t>
            </a:r>
          </a:p>
          <a:p>
            <a:pPr marL="182563" indent="-182563">
              <a:buFontTx/>
              <a:buNone/>
            </a:pPr>
            <a:endParaRPr lang="en-US" sz="1200" b="1" kern="0" dirty="0" smtClean="0">
              <a:latin typeface="Calibri" panose="020F0502020204030204" pitchFamily="34" charset="0"/>
              <a:cs typeface="Calibri" panose="020F0502020204030204" pitchFamily="34" charset="0"/>
            </a:endParaRPr>
          </a:p>
          <a:p>
            <a:pPr marL="182563" indent="-182563"/>
            <a:r>
              <a:rPr lang="en-US" sz="2400" b="1" kern="0" dirty="0" smtClean="0">
                <a:latin typeface="Calibri" panose="020F0502020204030204" pitchFamily="34" charset="0"/>
                <a:cs typeface="Calibri" panose="020F0502020204030204" pitchFamily="34" charset="0"/>
              </a:rPr>
              <a:t>Do the model groups (ECCC, NCEP) predict the same wind and RH trends?</a:t>
            </a:r>
          </a:p>
          <a:p>
            <a:pPr marL="182563" indent="-182563">
              <a:buFontTx/>
              <a:buNone/>
            </a:pPr>
            <a:endParaRPr lang="en-US" sz="1200" b="1" kern="0" dirty="0" smtClean="0">
              <a:latin typeface="Calibri" panose="020F0502020204030204" pitchFamily="34" charset="0"/>
              <a:cs typeface="Calibri" panose="020F0502020204030204" pitchFamily="34" charset="0"/>
            </a:endParaRPr>
          </a:p>
          <a:p>
            <a:pPr marL="182563" indent="-182563"/>
            <a:r>
              <a:rPr lang="en-US" sz="2400" b="1" kern="0" dirty="0" smtClean="0">
                <a:latin typeface="Calibri" panose="020F0502020204030204" pitchFamily="34" charset="0"/>
                <a:cs typeface="Calibri" panose="020F0502020204030204" pitchFamily="34" charset="0"/>
              </a:rPr>
              <a:t>Do the elements within a single model group predict the same trends?</a:t>
            </a:r>
          </a:p>
          <a:p>
            <a:pPr marL="182563" indent="-182563"/>
            <a:endParaRPr lang="en-US" sz="1200" b="1" kern="0" dirty="0" smtClean="0">
              <a:latin typeface="Calibri" panose="020F0502020204030204" pitchFamily="34" charset="0"/>
              <a:cs typeface="Calibri" panose="020F0502020204030204" pitchFamily="34" charset="0"/>
            </a:endParaRPr>
          </a:p>
          <a:p>
            <a:pPr marL="182563" indent="-182563"/>
            <a:r>
              <a:rPr lang="en-US" sz="2400" b="1" kern="0" dirty="0" smtClean="0">
                <a:latin typeface="Calibri" panose="020F0502020204030204" pitchFamily="34" charset="0"/>
                <a:cs typeface="Calibri" panose="020F0502020204030204" pitchFamily="34" charset="0"/>
              </a:rPr>
              <a:t>What wind event is more likely, Santa Ana (near Los Angeles) or Diablo (near San Francisco)?</a:t>
            </a:r>
          </a:p>
          <a:p>
            <a:pPr marL="182563" indent="-182563"/>
            <a:endParaRPr lang="en-US" sz="1200" b="1" kern="0" dirty="0" smtClean="0">
              <a:latin typeface="Calibri" panose="020F0502020204030204" pitchFamily="34" charset="0"/>
              <a:cs typeface="Calibri" panose="020F0502020204030204" pitchFamily="34" charset="0"/>
            </a:endParaRPr>
          </a:p>
          <a:p>
            <a:pPr marL="182563" indent="-182563"/>
            <a:r>
              <a:rPr lang="en-US" sz="2400" b="1" kern="0" dirty="0" smtClean="0">
                <a:latin typeface="Calibri" panose="020F0502020204030204" pitchFamily="34" charset="0"/>
                <a:cs typeface="Calibri" panose="020F0502020204030204" pitchFamily="34" charset="0"/>
              </a:rPr>
              <a:t>Is Sacramento a suitable station for this event?</a:t>
            </a:r>
            <a:endParaRPr lang="en-US" sz="2400" b="1" kern="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646213874"/>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pPr>
              <a:defRPr/>
            </a:pPr>
            <a:r>
              <a:rPr lang="en-US" altLang="en-US" smtClean="0"/>
              <a:t>WFBS S589 2022</a:t>
            </a:r>
            <a:endParaRPr lang="en-US" altLang="en-US" dirty="0"/>
          </a:p>
        </p:txBody>
      </p:sp>
      <p:sp>
        <p:nvSpPr>
          <p:cNvPr id="3" name="Slide Number Placeholder 2"/>
          <p:cNvSpPr>
            <a:spLocks noGrp="1"/>
          </p:cNvSpPr>
          <p:nvPr>
            <p:ph type="sldNum" sz="quarter" idx="12"/>
          </p:nvPr>
        </p:nvSpPr>
        <p:spPr/>
        <p:txBody>
          <a:bodyPr/>
          <a:lstStyle/>
          <a:p>
            <a:pPr>
              <a:defRPr/>
            </a:pPr>
            <a:fld id="{34228E85-DC60-47B9-9281-6B592085173E}" type="slidenum">
              <a:rPr lang="en-US" altLang="en-US" smtClean="0"/>
              <a:pPr>
                <a:defRPr/>
              </a:pPr>
              <a:t>39</a:t>
            </a:fld>
            <a:endParaRPr lang="en-US" altLang="en-US" dirty="0"/>
          </a:p>
        </p:txBody>
      </p:sp>
      <p:sp>
        <p:nvSpPr>
          <p:cNvPr id="6" name="TextBox 5"/>
          <p:cNvSpPr txBox="1"/>
          <p:nvPr/>
        </p:nvSpPr>
        <p:spPr>
          <a:xfrm>
            <a:off x="228600" y="2160000"/>
            <a:ext cx="8610600" cy="707886"/>
          </a:xfrm>
          <a:prstGeom prst="rect">
            <a:avLst/>
          </a:prstGeom>
          <a:noFill/>
        </p:spPr>
        <p:txBody>
          <a:bodyPr wrap="square" rtlCol="0">
            <a:spAutoFit/>
          </a:bodyPr>
          <a:lstStyle/>
          <a:p>
            <a:pPr algn="ctr"/>
            <a:r>
              <a:rPr lang="en-CA" sz="4000" b="1" dirty="0" smtClean="0">
                <a:solidFill>
                  <a:srgbClr val="0066CC"/>
                </a:solidFill>
                <a:latin typeface="Corbel" panose="020B0503020204020204" pitchFamily="34" charset="0"/>
                <a:cs typeface="Arial" panose="020B0604020202020204" pitchFamily="34" charset="0"/>
              </a:rPr>
              <a:t>Using Ensembles </a:t>
            </a:r>
            <a:endParaRPr lang="en-CA" sz="4000" b="1" dirty="0">
              <a:solidFill>
                <a:srgbClr val="0066CC"/>
              </a:solidFill>
              <a:latin typeface="Corbel" panose="020B0503020204020204" pitchFamily="34" charset="0"/>
              <a:cs typeface="Arial" panose="020B0604020202020204" pitchFamily="34" charset="0"/>
            </a:endParaRPr>
          </a:p>
        </p:txBody>
      </p:sp>
    </p:spTree>
    <p:extLst>
      <p:ext uri="{BB962C8B-B14F-4D97-AF65-F5344CB8AC3E}">
        <p14:creationId xmlns:p14="http://schemas.microsoft.com/office/powerpoint/2010/main" val="146675681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pPr>
              <a:defRPr/>
            </a:pPr>
            <a:r>
              <a:rPr lang="en-US" altLang="en-US" smtClean="0"/>
              <a:t>WFBS S589 2022</a:t>
            </a:r>
            <a:endParaRPr lang="en-US" altLang="en-US" dirty="0"/>
          </a:p>
        </p:txBody>
      </p:sp>
      <p:sp>
        <p:nvSpPr>
          <p:cNvPr id="3" name="Slide Number Placeholder 2"/>
          <p:cNvSpPr>
            <a:spLocks noGrp="1"/>
          </p:cNvSpPr>
          <p:nvPr>
            <p:ph type="sldNum" sz="quarter" idx="12"/>
          </p:nvPr>
        </p:nvSpPr>
        <p:spPr/>
        <p:txBody>
          <a:bodyPr/>
          <a:lstStyle/>
          <a:p>
            <a:pPr>
              <a:defRPr/>
            </a:pPr>
            <a:fld id="{34228E85-DC60-47B9-9281-6B592085173E}" type="slidenum">
              <a:rPr lang="en-US" altLang="en-US" smtClean="0"/>
              <a:pPr>
                <a:defRPr/>
              </a:pPr>
              <a:t>4</a:t>
            </a:fld>
            <a:endParaRPr lang="en-US" altLang="en-US" dirty="0"/>
          </a:p>
        </p:txBody>
      </p:sp>
      <p:sp>
        <p:nvSpPr>
          <p:cNvPr id="6" name="TextBox 5"/>
          <p:cNvSpPr txBox="1"/>
          <p:nvPr/>
        </p:nvSpPr>
        <p:spPr>
          <a:xfrm>
            <a:off x="685800" y="2160000"/>
            <a:ext cx="7772400" cy="1323439"/>
          </a:xfrm>
          <a:prstGeom prst="rect">
            <a:avLst/>
          </a:prstGeom>
          <a:noFill/>
        </p:spPr>
        <p:txBody>
          <a:bodyPr wrap="square" rtlCol="0">
            <a:spAutoFit/>
          </a:bodyPr>
          <a:lstStyle/>
          <a:p>
            <a:pPr algn="ctr"/>
            <a:r>
              <a:rPr lang="en-CA" sz="4000" b="1" dirty="0" smtClean="0">
                <a:solidFill>
                  <a:srgbClr val="0066CC"/>
                </a:solidFill>
                <a:latin typeface="Corbel" panose="020B0503020204020204" pitchFamily="34" charset="0"/>
                <a:cs typeface="Arial" panose="020B0604020202020204" pitchFamily="34" charset="0"/>
              </a:rPr>
              <a:t>ECCC and Fire Management Agency Products </a:t>
            </a:r>
            <a:endParaRPr lang="en-CA" sz="4000" b="1" dirty="0">
              <a:solidFill>
                <a:srgbClr val="0066CC"/>
              </a:solidFill>
              <a:latin typeface="Corbel" panose="020B0503020204020204" pitchFamily="34" charset="0"/>
              <a:cs typeface="Arial" panose="020B0604020202020204" pitchFamily="34" charset="0"/>
            </a:endParaRPr>
          </a:p>
        </p:txBody>
      </p:sp>
    </p:spTree>
    <p:extLst>
      <p:ext uri="{BB962C8B-B14F-4D97-AF65-F5344CB8AC3E}">
        <p14:creationId xmlns:p14="http://schemas.microsoft.com/office/powerpoint/2010/main" val="80892653"/>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pPr>
              <a:defRPr/>
            </a:pPr>
            <a:r>
              <a:rPr lang="en-US" altLang="en-US" smtClean="0"/>
              <a:t>WFBS S589 2022</a:t>
            </a:r>
            <a:endParaRPr lang="en-US" altLang="en-US" dirty="0"/>
          </a:p>
        </p:txBody>
      </p:sp>
      <p:sp>
        <p:nvSpPr>
          <p:cNvPr id="3" name="Slide Number Placeholder 2"/>
          <p:cNvSpPr>
            <a:spLocks noGrp="1"/>
          </p:cNvSpPr>
          <p:nvPr>
            <p:ph type="sldNum" sz="quarter" idx="12"/>
          </p:nvPr>
        </p:nvSpPr>
        <p:spPr/>
        <p:txBody>
          <a:bodyPr/>
          <a:lstStyle/>
          <a:p>
            <a:pPr>
              <a:defRPr/>
            </a:pPr>
            <a:fld id="{34228E85-DC60-47B9-9281-6B592085173E}" type="slidenum">
              <a:rPr lang="en-US" altLang="en-US" smtClean="0"/>
              <a:pPr>
                <a:defRPr/>
              </a:pPr>
              <a:t>40</a:t>
            </a:fld>
            <a:endParaRPr lang="en-US" altLang="en-US" dirty="0"/>
          </a:p>
        </p:txBody>
      </p:sp>
      <p:sp>
        <p:nvSpPr>
          <p:cNvPr id="6" name="TextBox 5"/>
          <p:cNvSpPr txBox="1"/>
          <p:nvPr/>
        </p:nvSpPr>
        <p:spPr>
          <a:xfrm>
            <a:off x="381000" y="180000"/>
            <a:ext cx="8458200" cy="646331"/>
          </a:xfrm>
          <a:prstGeom prst="rect">
            <a:avLst/>
          </a:prstGeom>
          <a:noFill/>
        </p:spPr>
        <p:txBody>
          <a:bodyPr wrap="square" rtlCol="0">
            <a:spAutoFit/>
          </a:bodyPr>
          <a:lstStyle/>
          <a:p>
            <a:pPr algn="ctr"/>
            <a:r>
              <a:rPr lang="en-CA" sz="3600" b="1" dirty="0" smtClean="0">
                <a:solidFill>
                  <a:srgbClr val="C00000"/>
                </a:solidFill>
                <a:latin typeface="Calibri" panose="020F0502020204030204" pitchFamily="34" charset="0"/>
                <a:cs typeface="Calibri" panose="020F0502020204030204" pitchFamily="34" charset="0"/>
              </a:rPr>
              <a:t>Ensemble Forecasts</a:t>
            </a:r>
            <a:endParaRPr lang="en-CA" sz="3600" b="1" dirty="0">
              <a:solidFill>
                <a:srgbClr val="C00000"/>
              </a:solidFill>
              <a:latin typeface="Calibri" panose="020F0502020204030204" pitchFamily="34" charset="0"/>
              <a:cs typeface="Calibri" panose="020F0502020204030204" pitchFamily="34" charset="0"/>
            </a:endParaRPr>
          </a:p>
        </p:txBody>
      </p:sp>
      <p:sp>
        <p:nvSpPr>
          <p:cNvPr id="7" name="Rectangle 3"/>
          <p:cNvSpPr txBox="1">
            <a:spLocks noChangeArrowheads="1"/>
          </p:cNvSpPr>
          <p:nvPr/>
        </p:nvSpPr>
        <p:spPr>
          <a:xfrm>
            <a:off x="304800" y="838200"/>
            <a:ext cx="8077200" cy="4038600"/>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a:lstStyle>
          <a:p>
            <a:pPr marL="173038" indent="-173038">
              <a:buFont typeface="Arial" panose="020B0604020202020204" pitchFamily="34" charset="0"/>
              <a:buChar char="•"/>
            </a:pPr>
            <a:r>
              <a:rPr lang="en-US" sz="2800" b="1" kern="0" dirty="0" smtClean="0">
                <a:latin typeface="Calibri" panose="020F0502020204030204" pitchFamily="34" charset="0"/>
                <a:cs typeface="Calibri" panose="020F0502020204030204" pitchFamily="34" charset="0"/>
              </a:rPr>
              <a:t>Ensemble means/median are a form of averages</a:t>
            </a:r>
          </a:p>
          <a:p>
            <a:pPr marL="531813" indent="-173038"/>
            <a:r>
              <a:rPr lang="en-US" sz="2400" b="1" kern="0" dirty="0" smtClean="0">
                <a:latin typeface="Calibri" panose="020F0502020204030204" pitchFamily="34" charset="0"/>
                <a:cs typeface="Calibri" panose="020F0502020204030204" pitchFamily="34" charset="0"/>
              </a:rPr>
              <a:t>Averages may mask extreme events</a:t>
            </a:r>
          </a:p>
          <a:p>
            <a:pPr marL="531813" indent="-173038"/>
            <a:r>
              <a:rPr lang="en-US" sz="2400" b="1" kern="0" dirty="0">
                <a:latin typeface="Calibri" panose="020F0502020204030204" pitchFamily="34" charset="0"/>
                <a:cs typeface="Calibri" panose="020F0502020204030204" pitchFamily="34" charset="0"/>
              </a:rPr>
              <a:t>E</a:t>
            </a:r>
            <a:r>
              <a:rPr lang="en-US" sz="2400" b="1" kern="0" dirty="0" smtClean="0">
                <a:latin typeface="Calibri" panose="020F0502020204030204" pitchFamily="34" charset="0"/>
                <a:cs typeface="Calibri" panose="020F0502020204030204" pitchFamily="34" charset="0"/>
              </a:rPr>
              <a:t>xtreme events drive big fire runs</a:t>
            </a:r>
          </a:p>
          <a:p>
            <a:pPr marL="531813" indent="-173038"/>
            <a:r>
              <a:rPr lang="en-US" sz="2400" b="1" kern="0" dirty="0">
                <a:latin typeface="Calibri" panose="020F0502020204030204" pitchFamily="34" charset="0"/>
                <a:cs typeface="Calibri" panose="020F0502020204030204" pitchFamily="34" charset="0"/>
              </a:rPr>
              <a:t>I</a:t>
            </a:r>
            <a:r>
              <a:rPr lang="en-US" sz="2400" b="1" kern="0" dirty="0" smtClean="0">
                <a:latin typeface="Calibri" panose="020F0502020204030204" pitchFamily="34" charset="0"/>
                <a:cs typeface="Calibri" panose="020F0502020204030204" pitchFamily="34" charset="0"/>
              </a:rPr>
              <a:t>ndividual ensemble elements may be useful</a:t>
            </a:r>
          </a:p>
          <a:p>
            <a:endParaRPr lang="en-US" sz="1600" b="1" kern="0" dirty="0" smtClean="0">
              <a:latin typeface="Calibri" panose="020F0502020204030204" pitchFamily="34" charset="0"/>
              <a:cs typeface="Calibri" panose="020F0502020204030204" pitchFamily="34" charset="0"/>
            </a:endParaRPr>
          </a:p>
          <a:p>
            <a:pPr marL="173038" indent="-173038">
              <a:buFont typeface="Arial" panose="020B0604020202020204" pitchFamily="34" charset="0"/>
              <a:buChar char="•"/>
            </a:pPr>
            <a:r>
              <a:rPr lang="en-US" sz="2800" b="1" kern="0" dirty="0" smtClean="0">
                <a:latin typeface="Calibri" panose="020F0502020204030204" pitchFamily="34" charset="0"/>
                <a:cs typeface="Calibri" panose="020F0502020204030204" pitchFamily="34" charset="0"/>
              </a:rPr>
              <a:t>Ensemble element agreement  indicates forecast confidence </a:t>
            </a:r>
            <a:endParaRPr lang="en-US" sz="2800" b="1" kern="0" dirty="0">
              <a:latin typeface="Calibri" panose="020F0502020204030204" pitchFamily="34" charset="0"/>
              <a:cs typeface="Calibri" panose="020F0502020204030204" pitchFamily="34" charset="0"/>
            </a:endParaRPr>
          </a:p>
        </p:txBody>
      </p:sp>
      <p:pic>
        <p:nvPicPr>
          <p:cNvPr id="8" name="Picture 18" descr="confidence"/>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601720" y="3429000"/>
            <a:ext cx="3408680" cy="27590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27210860"/>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pPr>
              <a:defRPr/>
            </a:pPr>
            <a:r>
              <a:rPr lang="en-US" altLang="en-US" smtClean="0"/>
              <a:t>WFBS S589 2022</a:t>
            </a:r>
            <a:endParaRPr lang="en-US" altLang="en-US" dirty="0"/>
          </a:p>
        </p:txBody>
      </p:sp>
      <p:sp>
        <p:nvSpPr>
          <p:cNvPr id="3" name="Slide Number Placeholder 2"/>
          <p:cNvSpPr>
            <a:spLocks noGrp="1"/>
          </p:cNvSpPr>
          <p:nvPr>
            <p:ph type="sldNum" sz="quarter" idx="12"/>
          </p:nvPr>
        </p:nvSpPr>
        <p:spPr/>
        <p:txBody>
          <a:bodyPr/>
          <a:lstStyle/>
          <a:p>
            <a:pPr>
              <a:defRPr/>
            </a:pPr>
            <a:fld id="{34228E85-DC60-47B9-9281-6B592085173E}" type="slidenum">
              <a:rPr lang="en-US" altLang="en-US" smtClean="0"/>
              <a:pPr>
                <a:defRPr/>
              </a:pPr>
              <a:t>41</a:t>
            </a:fld>
            <a:endParaRPr lang="en-US" altLang="en-US" dirty="0"/>
          </a:p>
        </p:txBody>
      </p:sp>
      <p:sp>
        <p:nvSpPr>
          <p:cNvPr id="6" name="TextBox 5"/>
          <p:cNvSpPr txBox="1"/>
          <p:nvPr/>
        </p:nvSpPr>
        <p:spPr>
          <a:xfrm>
            <a:off x="381000" y="180000"/>
            <a:ext cx="8458200" cy="646331"/>
          </a:xfrm>
          <a:prstGeom prst="rect">
            <a:avLst/>
          </a:prstGeom>
          <a:noFill/>
        </p:spPr>
        <p:txBody>
          <a:bodyPr wrap="square" rtlCol="0">
            <a:spAutoFit/>
          </a:bodyPr>
          <a:lstStyle/>
          <a:p>
            <a:pPr algn="ctr"/>
            <a:r>
              <a:rPr lang="en-CA" sz="3600" b="1" dirty="0" smtClean="0">
                <a:solidFill>
                  <a:srgbClr val="C00000"/>
                </a:solidFill>
                <a:latin typeface="Calibri" panose="020F0502020204030204" pitchFamily="34" charset="0"/>
                <a:cs typeface="Calibri" panose="020F0502020204030204" pitchFamily="34" charset="0"/>
              </a:rPr>
              <a:t>Box Plot Composition</a:t>
            </a:r>
            <a:endParaRPr lang="en-CA" sz="3600" b="1" dirty="0">
              <a:solidFill>
                <a:srgbClr val="C00000"/>
              </a:solidFill>
              <a:latin typeface="Calibri" panose="020F0502020204030204" pitchFamily="34" charset="0"/>
              <a:cs typeface="Calibri" panose="020F0502020204030204" pitchFamily="34" charset="0"/>
            </a:endParaRPr>
          </a:p>
        </p:txBody>
      </p:sp>
      <p:sp>
        <p:nvSpPr>
          <p:cNvPr id="9" name="TextBox 8"/>
          <p:cNvSpPr txBox="1"/>
          <p:nvPr/>
        </p:nvSpPr>
        <p:spPr>
          <a:xfrm>
            <a:off x="414000" y="810000"/>
            <a:ext cx="8305800" cy="5400000"/>
          </a:xfrm>
          <a:prstGeom prst="rect">
            <a:avLst/>
          </a:prstGeom>
          <a:solidFill>
            <a:srgbClr val="00B0F0"/>
          </a:solidFill>
        </p:spPr>
        <p:txBody>
          <a:bodyPr wrap="square" rtlCol="0">
            <a:spAutoFit/>
          </a:bodyPr>
          <a:lstStyle/>
          <a:p>
            <a:endParaRPr lang="en-CA" dirty="0"/>
          </a:p>
        </p:txBody>
      </p:sp>
      <p:grpSp>
        <p:nvGrpSpPr>
          <p:cNvPr id="10" name="Group 20"/>
          <p:cNvGrpSpPr>
            <a:grpSpLocks/>
          </p:cNvGrpSpPr>
          <p:nvPr/>
        </p:nvGrpSpPr>
        <p:grpSpPr bwMode="auto">
          <a:xfrm>
            <a:off x="1066800" y="1705200"/>
            <a:ext cx="914400" cy="3733800"/>
            <a:chOff x="672" y="1248"/>
            <a:chExt cx="576" cy="2352"/>
          </a:xfrm>
        </p:grpSpPr>
        <p:sp>
          <p:nvSpPr>
            <p:cNvPr id="11" name="Rectangle 4"/>
            <p:cNvSpPr>
              <a:spLocks noChangeArrowheads="1"/>
            </p:cNvSpPr>
            <p:nvPr/>
          </p:nvSpPr>
          <p:spPr bwMode="auto">
            <a:xfrm>
              <a:off x="672" y="1728"/>
              <a:ext cx="576" cy="1392"/>
            </a:xfrm>
            <a:prstGeom prst="rect">
              <a:avLst/>
            </a:prstGeom>
            <a:solidFill>
              <a:srgbClr val="FFFF00"/>
            </a:solidFill>
            <a:ln w="9525" algn="ctr">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r>
                <a:rPr lang="en-US"/>
                <a:t> </a:t>
              </a:r>
              <a:endParaRPr lang="en-CA"/>
            </a:p>
          </p:txBody>
        </p:sp>
        <p:sp>
          <p:nvSpPr>
            <p:cNvPr id="12" name="Line 5"/>
            <p:cNvSpPr>
              <a:spLocks noChangeShapeType="1"/>
            </p:cNvSpPr>
            <p:nvPr/>
          </p:nvSpPr>
          <p:spPr bwMode="auto">
            <a:xfrm flipV="1">
              <a:off x="960" y="1248"/>
              <a:ext cx="0" cy="480"/>
            </a:xfrm>
            <a:prstGeom prst="line">
              <a:avLst/>
            </a:prstGeom>
            <a:noFill/>
            <a:ln w="2540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CA"/>
            </a:p>
          </p:txBody>
        </p:sp>
        <p:sp>
          <p:nvSpPr>
            <p:cNvPr id="13" name="Line 6"/>
            <p:cNvSpPr>
              <a:spLocks noChangeShapeType="1"/>
            </p:cNvSpPr>
            <p:nvPr/>
          </p:nvSpPr>
          <p:spPr bwMode="auto">
            <a:xfrm flipV="1">
              <a:off x="960" y="3120"/>
              <a:ext cx="0" cy="480"/>
            </a:xfrm>
            <a:prstGeom prst="line">
              <a:avLst/>
            </a:prstGeom>
            <a:noFill/>
            <a:ln w="2540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CA"/>
            </a:p>
          </p:txBody>
        </p:sp>
        <p:sp>
          <p:nvSpPr>
            <p:cNvPr id="14" name="Line 7"/>
            <p:cNvSpPr>
              <a:spLocks noChangeShapeType="1"/>
            </p:cNvSpPr>
            <p:nvPr/>
          </p:nvSpPr>
          <p:spPr bwMode="auto">
            <a:xfrm>
              <a:off x="768" y="1248"/>
              <a:ext cx="384" cy="0"/>
            </a:xfrm>
            <a:prstGeom prst="line">
              <a:avLst/>
            </a:prstGeom>
            <a:noFill/>
            <a:ln w="2540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CA"/>
            </a:p>
          </p:txBody>
        </p:sp>
        <p:sp>
          <p:nvSpPr>
            <p:cNvPr id="15" name="Line 8"/>
            <p:cNvSpPr>
              <a:spLocks noChangeShapeType="1"/>
            </p:cNvSpPr>
            <p:nvPr/>
          </p:nvSpPr>
          <p:spPr bwMode="auto">
            <a:xfrm>
              <a:off x="768" y="3600"/>
              <a:ext cx="384" cy="0"/>
            </a:xfrm>
            <a:prstGeom prst="line">
              <a:avLst/>
            </a:prstGeom>
            <a:noFill/>
            <a:ln w="2540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CA"/>
            </a:p>
          </p:txBody>
        </p:sp>
        <p:sp>
          <p:nvSpPr>
            <p:cNvPr id="16" name="Line 9"/>
            <p:cNvSpPr>
              <a:spLocks noChangeShapeType="1"/>
            </p:cNvSpPr>
            <p:nvPr/>
          </p:nvSpPr>
          <p:spPr bwMode="auto">
            <a:xfrm>
              <a:off x="672" y="2448"/>
              <a:ext cx="576"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CA"/>
            </a:p>
          </p:txBody>
        </p:sp>
      </p:grpSp>
      <p:sp>
        <p:nvSpPr>
          <p:cNvPr id="17" name="Line 10"/>
          <p:cNvSpPr>
            <a:spLocks noChangeShapeType="1"/>
          </p:cNvSpPr>
          <p:nvPr/>
        </p:nvSpPr>
        <p:spPr bwMode="auto">
          <a:xfrm flipH="1">
            <a:off x="1981200" y="1705200"/>
            <a:ext cx="2514600" cy="0"/>
          </a:xfrm>
          <a:prstGeom prst="line">
            <a:avLst/>
          </a:prstGeom>
          <a:noFill/>
          <a:ln w="635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CA"/>
          </a:p>
        </p:txBody>
      </p:sp>
      <p:sp>
        <p:nvSpPr>
          <p:cNvPr id="18" name="Line 11"/>
          <p:cNvSpPr>
            <a:spLocks noChangeShapeType="1"/>
          </p:cNvSpPr>
          <p:nvPr/>
        </p:nvSpPr>
        <p:spPr bwMode="auto">
          <a:xfrm flipH="1">
            <a:off x="2133600" y="3686400"/>
            <a:ext cx="685800" cy="0"/>
          </a:xfrm>
          <a:prstGeom prst="line">
            <a:avLst/>
          </a:prstGeom>
          <a:noFill/>
          <a:ln w="635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CA"/>
          </a:p>
        </p:txBody>
      </p:sp>
      <p:sp>
        <p:nvSpPr>
          <p:cNvPr id="19" name="Line 12"/>
          <p:cNvSpPr>
            <a:spLocks noChangeShapeType="1"/>
          </p:cNvSpPr>
          <p:nvPr/>
        </p:nvSpPr>
        <p:spPr bwMode="auto">
          <a:xfrm flipH="1" flipV="1">
            <a:off x="2133600" y="2543400"/>
            <a:ext cx="4038600" cy="914400"/>
          </a:xfrm>
          <a:prstGeom prst="line">
            <a:avLst/>
          </a:prstGeom>
          <a:noFill/>
          <a:ln w="635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CA"/>
          </a:p>
        </p:txBody>
      </p:sp>
      <p:sp>
        <p:nvSpPr>
          <p:cNvPr id="20" name="Line 13"/>
          <p:cNvSpPr>
            <a:spLocks noChangeShapeType="1"/>
          </p:cNvSpPr>
          <p:nvPr/>
        </p:nvSpPr>
        <p:spPr bwMode="auto">
          <a:xfrm flipH="1">
            <a:off x="2057400" y="3991200"/>
            <a:ext cx="4114800" cy="685800"/>
          </a:xfrm>
          <a:prstGeom prst="line">
            <a:avLst/>
          </a:prstGeom>
          <a:noFill/>
          <a:ln w="635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CA"/>
          </a:p>
        </p:txBody>
      </p:sp>
      <p:sp>
        <p:nvSpPr>
          <p:cNvPr id="21" name="Line 14"/>
          <p:cNvSpPr>
            <a:spLocks noChangeShapeType="1"/>
          </p:cNvSpPr>
          <p:nvPr/>
        </p:nvSpPr>
        <p:spPr bwMode="auto">
          <a:xfrm flipH="1" flipV="1">
            <a:off x="2057400" y="5439000"/>
            <a:ext cx="2438400" cy="0"/>
          </a:xfrm>
          <a:prstGeom prst="line">
            <a:avLst/>
          </a:prstGeom>
          <a:noFill/>
          <a:ln w="63500">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CA"/>
          </a:p>
        </p:txBody>
      </p:sp>
      <p:sp>
        <p:nvSpPr>
          <p:cNvPr id="22" name="Text Box 16"/>
          <p:cNvSpPr txBox="1">
            <a:spLocks noChangeArrowheads="1"/>
          </p:cNvSpPr>
          <p:nvPr/>
        </p:nvSpPr>
        <p:spPr bwMode="auto">
          <a:xfrm>
            <a:off x="4500000" y="1524000"/>
            <a:ext cx="3355790" cy="461665"/>
          </a:xfrm>
          <a:prstGeom prst="rect">
            <a:avLst/>
          </a:prstGeom>
          <a:noFill/>
          <a:ln w="9525" algn="ctr">
            <a:solidFill>
              <a:schemeClr val="bg1"/>
            </a:solidFill>
            <a:miter lim="800000"/>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dirty="0"/>
              <a:t>Maximum Forecast Value</a:t>
            </a:r>
            <a:endParaRPr lang="en-CA" dirty="0"/>
          </a:p>
        </p:txBody>
      </p:sp>
      <p:sp>
        <p:nvSpPr>
          <p:cNvPr id="23" name="Text Box 17"/>
          <p:cNvSpPr txBox="1">
            <a:spLocks noChangeArrowheads="1"/>
          </p:cNvSpPr>
          <p:nvPr/>
        </p:nvSpPr>
        <p:spPr bwMode="auto">
          <a:xfrm>
            <a:off x="4500000" y="5250000"/>
            <a:ext cx="3653400" cy="461665"/>
          </a:xfrm>
          <a:prstGeom prst="rect">
            <a:avLst/>
          </a:prstGeom>
          <a:noFill/>
          <a:ln w="9525" algn="ctr">
            <a:solidFill>
              <a:schemeClr val="bg1"/>
            </a:solidFill>
            <a:miter lim="800000"/>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a:solidFill>
                  <a:schemeClr val="bg1"/>
                </a:solidFill>
              </a:rPr>
              <a:t>Minimum Forecast Value</a:t>
            </a:r>
            <a:endParaRPr lang="en-CA">
              <a:solidFill>
                <a:schemeClr val="bg1"/>
              </a:solidFill>
            </a:endParaRPr>
          </a:p>
        </p:txBody>
      </p:sp>
      <p:sp>
        <p:nvSpPr>
          <p:cNvPr id="24" name="Text Box 18"/>
          <p:cNvSpPr txBox="1">
            <a:spLocks noChangeArrowheads="1"/>
          </p:cNvSpPr>
          <p:nvPr/>
        </p:nvSpPr>
        <p:spPr bwMode="auto">
          <a:xfrm>
            <a:off x="2808000" y="3509999"/>
            <a:ext cx="3384000" cy="468000"/>
          </a:xfrm>
          <a:prstGeom prst="rect">
            <a:avLst/>
          </a:prstGeom>
          <a:noFill/>
          <a:ln w="9525" algn="ctr">
            <a:solidFill>
              <a:schemeClr val="bg1"/>
            </a:solidFill>
            <a:miter lim="800000"/>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t>Consensus Forecast Value</a:t>
            </a:r>
            <a:endParaRPr lang="en-CA"/>
          </a:p>
        </p:txBody>
      </p:sp>
      <p:sp>
        <p:nvSpPr>
          <p:cNvPr id="25" name="Text Box 19"/>
          <p:cNvSpPr txBox="1">
            <a:spLocks noChangeArrowheads="1"/>
          </p:cNvSpPr>
          <p:nvPr/>
        </p:nvSpPr>
        <p:spPr bwMode="auto">
          <a:xfrm>
            <a:off x="6192000" y="3510000"/>
            <a:ext cx="1692000" cy="468000"/>
          </a:xfrm>
          <a:prstGeom prst="rect">
            <a:avLst/>
          </a:prstGeom>
          <a:noFill/>
          <a:ln w="9525" algn="ctr">
            <a:solidFill>
              <a:schemeClr val="bg1"/>
            </a:solidFill>
            <a:miter lim="800000"/>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dirty="0">
                <a:solidFill>
                  <a:schemeClr val="bg1"/>
                </a:solidFill>
              </a:rPr>
              <a:t>Variability</a:t>
            </a:r>
            <a:endParaRPr lang="en-CA" dirty="0">
              <a:solidFill>
                <a:schemeClr val="bg1"/>
              </a:solidFill>
            </a:endParaRPr>
          </a:p>
        </p:txBody>
      </p:sp>
    </p:spTree>
    <p:extLst>
      <p:ext uri="{BB962C8B-B14F-4D97-AF65-F5344CB8AC3E}">
        <p14:creationId xmlns:p14="http://schemas.microsoft.com/office/powerpoint/2010/main" val="7046921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par>
                          <p:cTn id="7" fill="hold">
                            <p:stCondLst>
                              <p:cond delay="0"/>
                            </p:stCondLst>
                            <p:childTnLst>
                              <p:par>
                                <p:cTn id="8" presetID="22" presetClass="entr" presetSubtype="2" fill="hold" grpId="0" nodeType="afterEffect">
                                  <p:stCondLst>
                                    <p:cond delay="500"/>
                                  </p:stCondLst>
                                  <p:childTnLst>
                                    <p:set>
                                      <p:cBhvr>
                                        <p:cTn id="9" dur="1" fill="hold">
                                          <p:stCondLst>
                                            <p:cond delay="0"/>
                                          </p:stCondLst>
                                        </p:cTn>
                                        <p:tgtEl>
                                          <p:spTgt spid="17"/>
                                        </p:tgtEl>
                                        <p:attrNameLst>
                                          <p:attrName>style.visibility</p:attrName>
                                        </p:attrNameLst>
                                      </p:cBhvr>
                                      <p:to>
                                        <p:strVal val="visible"/>
                                      </p:to>
                                    </p:set>
                                    <p:animEffect transition="in" filter="wipe(right)">
                                      <p:cBhvr>
                                        <p:cTn id="10" dur="500"/>
                                        <p:tgtEl>
                                          <p:spTgt spid="17"/>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3"/>
                                        </p:tgtEl>
                                        <p:attrNameLst>
                                          <p:attrName>style.visibility</p:attrName>
                                        </p:attrNameLst>
                                      </p:cBhvr>
                                      <p:to>
                                        <p:strVal val="visible"/>
                                      </p:to>
                                    </p:set>
                                  </p:childTnLst>
                                </p:cTn>
                              </p:par>
                            </p:childTnLst>
                          </p:cTn>
                        </p:par>
                        <p:par>
                          <p:cTn id="15" fill="hold">
                            <p:stCondLst>
                              <p:cond delay="0"/>
                            </p:stCondLst>
                            <p:childTnLst>
                              <p:par>
                                <p:cTn id="16" presetID="22" presetClass="entr" presetSubtype="2" fill="hold" grpId="0" nodeType="after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wipe(right)">
                                      <p:cBhvr>
                                        <p:cTn id="18" dur="500"/>
                                        <p:tgtEl>
                                          <p:spTgt spid="21"/>
                                        </p:tgtEl>
                                      </p:cBhvr>
                                    </p:animEffec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5"/>
                                        </p:tgtEl>
                                        <p:attrNameLst>
                                          <p:attrName>style.visibility</p:attrName>
                                        </p:attrNameLst>
                                      </p:cBhvr>
                                      <p:to>
                                        <p:strVal val="visible"/>
                                      </p:to>
                                    </p:set>
                                  </p:childTnLst>
                                </p:cTn>
                              </p:par>
                            </p:childTnLst>
                          </p:cTn>
                        </p:par>
                        <p:par>
                          <p:cTn id="23" fill="hold">
                            <p:stCondLst>
                              <p:cond delay="0"/>
                            </p:stCondLst>
                            <p:childTnLst>
                              <p:par>
                                <p:cTn id="24" presetID="22" presetClass="entr" presetSubtype="2" fill="hold" grpId="0" nodeType="afterEffect">
                                  <p:stCondLst>
                                    <p:cond delay="0"/>
                                  </p:stCondLst>
                                  <p:childTnLst>
                                    <p:set>
                                      <p:cBhvr>
                                        <p:cTn id="25" dur="1" fill="hold">
                                          <p:stCondLst>
                                            <p:cond delay="0"/>
                                          </p:stCondLst>
                                        </p:cTn>
                                        <p:tgtEl>
                                          <p:spTgt spid="19"/>
                                        </p:tgtEl>
                                        <p:attrNameLst>
                                          <p:attrName>style.visibility</p:attrName>
                                        </p:attrNameLst>
                                      </p:cBhvr>
                                      <p:to>
                                        <p:strVal val="visible"/>
                                      </p:to>
                                    </p:set>
                                    <p:animEffect transition="in" filter="wipe(right)">
                                      <p:cBhvr>
                                        <p:cTn id="26" dur="500"/>
                                        <p:tgtEl>
                                          <p:spTgt spid="19"/>
                                        </p:tgtEl>
                                      </p:cBhvr>
                                    </p:animEffect>
                                  </p:childTnLst>
                                </p:cTn>
                              </p:par>
                            </p:childTnLst>
                          </p:cTn>
                        </p:par>
                        <p:par>
                          <p:cTn id="27" fill="hold">
                            <p:stCondLst>
                              <p:cond delay="500"/>
                            </p:stCondLst>
                            <p:childTnLst>
                              <p:par>
                                <p:cTn id="28" presetID="22" presetClass="entr" presetSubtype="2" fill="hold" grpId="0" nodeType="afterEffect">
                                  <p:stCondLst>
                                    <p:cond delay="0"/>
                                  </p:stCondLst>
                                  <p:childTnLst>
                                    <p:set>
                                      <p:cBhvr>
                                        <p:cTn id="29" dur="1" fill="hold">
                                          <p:stCondLst>
                                            <p:cond delay="0"/>
                                          </p:stCondLst>
                                        </p:cTn>
                                        <p:tgtEl>
                                          <p:spTgt spid="20"/>
                                        </p:tgtEl>
                                        <p:attrNameLst>
                                          <p:attrName>style.visibility</p:attrName>
                                        </p:attrNameLst>
                                      </p:cBhvr>
                                      <p:to>
                                        <p:strVal val="visible"/>
                                      </p:to>
                                    </p:set>
                                    <p:animEffect transition="in" filter="wipe(right)">
                                      <p:cBhvr>
                                        <p:cTn id="30" dur="500"/>
                                        <p:tgtEl>
                                          <p:spTgt spid="20"/>
                                        </p:tgtEl>
                                      </p:cBhvr>
                                    </p:animEffec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22" presetClass="entr" presetSubtype="2" fill="hold" grpId="0" nodeType="clickEffect">
                                  <p:stCondLst>
                                    <p:cond delay="0"/>
                                  </p:stCondLst>
                                  <p:childTnLst>
                                    <p:set>
                                      <p:cBhvr>
                                        <p:cTn id="38" dur="1" fill="hold">
                                          <p:stCondLst>
                                            <p:cond delay="0"/>
                                          </p:stCondLst>
                                        </p:cTn>
                                        <p:tgtEl>
                                          <p:spTgt spid="18"/>
                                        </p:tgtEl>
                                        <p:attrNameLst>
                                          <p:attrName>style.visibility</p:attrName>
                                        </p:attrNameLst>
                                      </p:cBhvr>
                                      <p:to>
                                        <p:strVal val="visible"/>
                                      </p:to>
                                    </p:set>
                                    <p:animEffect transition="in" filter="wipe(right)">
                                      <p:cBhvr>
                                        <p:cTn id="3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19" grpId="0" animBg="1"/>
      <p:bldP spid="20" grpId="0" animBg="1"/>
      <p:bldP spid="21" grpId="0" animBg="1"/>
      <p:bldP spid="22" grpId="0" animBg="1"/>
      <p:bldP spid="23" grpId="0" animBg="1"/>
      <p:bldP spid="24" grpId="0" animBg="1"/>
      <p:bldP spid="25"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extBox 25"/>
          <p:cNvSpPr txBox="1"/>
          <p:nvPr/>
        </p:nvSpPr>
        <p:spPr>
          <a:xfrm>
            <a:off x="457800" y="810000"/>
            <a:ext cx="8305200" cy="5400000"/>
          </a:xfrm>
          <a:prstGeom prst="rect">
            <a:avLst/>
          </a:prstGeom>
          <a:solidFill>
            <a:srgbClr val="00B0F0"/>
          </a:solidFill>
        </p:spPr>
        <p:txBody>
          <a:bodyPr wrap="square" rtlCol="0">
            <a:spAutoFit/>
          </a:bodyPr>
          <a:lstStyle/>
          <a:p>
            <a:endParaRPr lang="en-CA" dirty="0"/>
          </a:p>
        </p:txBody>
      </p:sp>
      <p:sp>
        <p:nvSpPr>
          <p:cNvPr id="2" name="Footer Placeholder 1"/>
          <p:cNvSpPr>
            <a:spLocks noGrp="1"/>
          </p:cNvSpPr>
          <p:nvPr>
            <p:ph type="ftr" sz="quarter" idx="11"/>
          </p:nvPr>
        </p:nvSpPr>
        <p:spPr/>
        <p:txBody>
          <a:bodyPr/>
          <a:lstStyle/>
          <a:p>
            <a:pPr>
              <a:defRPr/>
            </a:pPr>
            <a:r>
              <a:rPr lang="en-US" altLang="en-US" smtClean="0"/>
              <a:t>WFBS S589 2022</a:t>
            </a:r>
            <a:endParaRPr lang="en-US" altLang="en-US" dirty="0"/>
          </a:p>
        </p:txBody>
      </p:sp>
      <p:sp>
        <p:nvSpPr>
          <p:cNvPr id="3" name="Slide Number Placeholder 2"/>
          <p:cNvSpPr>
            <a:spLocks noGrp="1"/>
          </p:cNvSpPr>
          <p:nvPr>
            <p:ph type="sldNum" sz="quarter" idx="12"/>
          </p:nvPr>
        </p:nvSpPr>
        <p:spPr/>
        <p:txBody>
          <a:bodyPr/>
          <a:lstStyle/>
          <a:p>
            <a:pPr>
              <a:defRPr/>
            </a:pPr>
            <a:fld id="{34228E85-DC60-47B9-9281-6B592085173E}" type="slidenum">
              <a:rPr lang="en-US" altLang="en-US" smtClean="0"/>
              <a:pPr>
                <a:defRPr/>
              </a:pPr>
              <a:t>42</a:t>
            </a:fld>
            <a:endParaRPr lang="en-US" altLang="en-US" dirty="0"/>
          </a:p>
        </p:txBody>
      </p:sp>
      <p:sp>
        <p:nvSpPr>
          <p:cNvPr id="6" name="TextBox 5"/>
          <p:cNvSpPr txBox="1"/>
          <p:nvPr/>
        </p:nvSpPr>
        <p:spPr>
          <a:xfrm>
            <a:off x="381000" y="180000"/>
            <a:ext cx="8458200" cy="646331"/>
          </a:xfrm>
          <a:prstGeom prst="rect">
            <a:avLst/>
          </a:prstGeom>
          <a:noFill/>
        </p:spPr>
        <p:txBody>
          <a:bodyPr wrap="square" rtlCol="0">
            <a:spAutoFit/>
          </a:bodyPr>
          <a:lstStyle/>
          <a:p>
            <a:pPr algn="ctr"/>
            <a:r>
              <a:rPr lang="en-CA" sz="3600" b="1" dirty="0" smtClean="0">
                <a:solidFill>
                  <a:srgbClr val="C00000"/>
                </a:solidFill>
                <a:latin typeface="Calibri" panose="020F0502020204030204" pitchFamily="34" charset="0"/>
                <a:cs typeface="Calibri" panose="020F0502020204030204" pitchFamily="34" charset="0"/>
              </a:rPr>
              <a:t>Box Plot Interpretation</a:t>
            </a:r>
            <a:endParaRPr lang="en-CA" sz="3600" b="1" dirty="0">
              <a:solidFill>
                <a:srgbClr val="C00000"/>
              </a:solidFill>
              <a:latin typeface="Calibri" panose="020F0502020204030204" pitchFamily="34" charset="0"/>
              <a:cs typeface="Calibri" panose="020F0502020204030204" pitchFamily="34" charset="0"/>
            </a:endParaRPr>
          </a:p>
        </p:txBody>
      </p:sp>
      <p:sp>
        <p:nvSpPr>
          <p:cNvPr id="27" name="Rectangle 3"/>
          <p:cNvSpPr>
            <a:spLocks noChangeArrowheads="1"/>
          </p:cNvSpPr>
          <p:nvPr/>
        </p:nvSpPr>
        <p:spPr bwMode="auto">
          <a:xfrm>
            <a:off x="4876800" y="2286000"/>
            <a:ext cx="914400" cy="2209800"/>
          </a:xfrm>
          <a:prstGeom prst="rect">
            <a:avLst/>
          </a:prstGeom>
          <a:solidFill>
            <a:srgbClr val="FFFF00"/>
          </a:solidFill>
          <a:ln w="9525" algn="ctr">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r>
              <a:rPr lang="en-US">
                <a:solidFill>
                  <a:schemeClr val="bg1"/>
                </a:solidFill>
              </a:rPr>
              <a:t> </a:t>
            </a:r>
            <a:endParaRPr lang="en-CA">
              <a:solidFill>
                <a:schemeClr val="bg1"/>
              </a:solidFill>
            </a:endParaRPr>
          </a:p>
        </p:txBody>
      </p:sp>
      <p:sp>
        <p:nvSpPr>
          <p:cNvPr id="28" name="Line 4"/>
          <p:cNvSpPr>
            <a:spLocks noChangeShapeType="1"/>
          </p:cNvSpPr>
          <p:nvPr/>
        </p:nvSpPr>
        <p:spPr bwMode="auto">
          <a:xfrm flipV="1">
            <a:off x="5334000" y="1524000"/>
            <a:ext cx="0" cy="762000"/>
          </a:xfrm>
          <a:prstGeom prst="line">
            <a:avLst/>
          </a:prstGeom>
          <a:noFill/>
          <a:ln w="2540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CA"/>
          </a:p>
        </p:txBody>
      </p:sp>
      <p:sp>
        <p:nvSpPr>
          <p:cNvPr id="29" name="Line 5"/>
          <p:cNvSpPr>
            <a:spLocks noChangeShapeType="1"/>
          </p:cNvSpPr>
          <p:nvPr/>
        </p:nvSpPr>
        <p:spPr bwMode="auto">
          <a:xfrm flipV="1">
            <a:off x="5334000" y="4495800"/>
            <a:ext cx="0" cy="762000"/>
          </a:xfrm>
          <a:prstGeom prst="line">
            <a:avLst/>
          </a:prstGeom>
          <a:noFill/>
          <a:ln w="2540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CA"/>
          </a:p>
        </p:txBody>
      </p:sp>
      <p:sp>
        <p:nvSpPr>
          <p:cNvPr id="30" name="Line 6"/>
          <p:cNvSpPr>
            <a:spLocks noChangeShapeType="1"/>
          </p:cNvSpPr>
          <p:nvPr/>
        </p:nvSpPr>
        <p:spPr bwMode="auto">
          <a:xfrm>
            <a:off x="5029200" y="1524000"/>
            <a:ext cx="609600" cy="0"/>
          </a:xfrm>
          <a:prstGeom prst="line">
            <a:avLst/>
          </a:prstGeom>
          <a:noFill/>
          <a:ln w="2540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CA"/>
          </a:p>
        </p:txBody>
      </p:sp>
      <p:sp>
        <p:nvSpPr>
          <p:cNvPr id="31" name="Line 7"/>
          <p:cNvSpPr>
            <a:spLocks noChangeShapeType="1"/>
          </p:cNvSpPr>
          <p:nvPr/>
        </p:nvSpPr>
        <p:spPr bwMode="auto">
          <a:xfrm>
            <a:off x="5029200" y="5257800"/>
            <a:ext cx="609600" cy="0"/>
          </a:xfrm>
          <a:prstGeom prst="line">
            <a:avLst/>
          </a:prstGeom>
          <a:noFill/>
          <a:ln w="2540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CA"/>
          </a:p>
        </p:txBody>
      </p:sp>
      <p:sp>
        <p:nvSpPr>
          <p:cNvPr id="32" name="Line 8"/>
          <p:cNvSpPr>
            <a:spLocks noChangeShapeType="1"/>
          </p:cNvSpPr>
          <p:nvPr/>
        </p:nvSpPr>
        <p:spPr bwMode="auto">
          <a:xfrm>
            <a:off x="4876800" y="3429000"/>
            <a:ext cx="914400"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CA"/>
          </a:p>
        </p:txBody>
      </p:sp>
      <p:sp>
        <p:nvSpPr>
          <p:cNvPr id="33" name="Rectangle 14"/>
          <p:cNvSpPr>
            <a:spLocks noChangeArrowheads="1"/>
          </p:cNvSpPr>
          <p:nvPr/>
        </p:nvSpPr>
        <p:spPr bwMode="auto">
          <a:xfrm>
            <a:off x="1295400" y="2895600"/>
            <a:ext cx="914400" cy="838200"/>
          </a:xfrm>
          <a:prstGeom prst="rect">
            <a:avLst/>
          </a:prstGeom>
          <a:solidFill>
            <a:srgbClr val="FFFF00"/>
          </a:solidFill>
          <a:ln w="9525" algn="ctr">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r>
              <a:rPr lang="en-US">
                <a:solidFill>
                  <a:schemeClr val="bg1"/>
                </a:solidFill>
              </a:rPr>
              <a:t> </a:t>
            </a:r>
            <a:endParaRPr lang="en-CA">
              <a:solidFill>
                <a:schemeClr val="bg1"/>
              </a:solidFill>
            </a:endParaRPr>
          </a:p>
        </p:txBody>
      </p:sp>
      <p:sp>
        <p:nvSpPr>
          <p:cNvPr id="34" name="Line 15"/>
          <p:cNvSpPr>
            <a:spLocks noChangeShapeType="1"/>
          </p:cNvSpPr>
          <p:nvPr/>
        </p:nvSpPr>
        <p:spPr bwMode="auto">
          <a:xfrm flipV="1">
            <a:off x="1752600" y="1752600"/>
            <a:ext cx="1588" cy="1143000"/>
          </a:xfrm>
          <a:prstGeom prst="line">
            <a:avLst/>
          </a:prstGeom>
          <a:noFill/>
          <a:ln w="2540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CA"/>
          </a:p>
        </p:txBody>
      </p:sp>
      <p:sp>
        <p:nvSpPr>
          <p:cNvPr id="35" name="Line 16"/>
          <p:cNvSpPr>
            <a:spLocks noChangeShapeType="1"/>
          </p:cNvSpPr>
          <p:nvPr/>
        </p:nvSpPr>
        <p:spPr bwMode="auto">
          <a:xfrm flipV="1">
            <a:off x="1752600" y="3733800"/>
            <a:ext cx="0" cy="1295400"/>
          </a:xfrm>
          <a:prstGeom prst="line">
            <a:avLst/>
          </a:prstGeom>
          <a:noFill/>
          <a:ln w="2540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CA"/>
          </a:p>
        </p:txBody>
      </p:sp>
      <p:sp>
        <p:nvSpPr>
          <p:cNvPr id="36" name="Line 17"/>
          <p:cNvSpPr>
            <a:spLocks noChangeShapeType="1"/>
          </p:cNvSpPr>
          <p:nvPr/>
        </p:nvSpPr>
        <p:spPr bwMode="auto">
          <a:xfrm>
            <a:off x="1447800" y="1752600"/>
            <a:ext cx="609600" cy="0"/>
          </a:xfrm>
          <a:prstGeom prst="line">
            <a:avLst/>
          </a:prstGeom>
          <a:noFill/>
          <a:ln w="2540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CA"/>
          </a:p>
        </p:txBody>
      </p:sp>
      <p:sp>
        <p:nvSpPr>
          <p:cNvPr id="37" name="Line 18"/>
          <p:cNvSpPr>
            <a:spLocks noChangeShapeType="1"/>
          </p:cNvSpPr>
          <p:nvPr/>
        </p:nvSpPr>
        <p:spPr bwMode="auto">
          <a:xfrm>
            <a:off x="1447800" y="5029200"/>
            <a:ext cx="609600" cy="0"/>
          </a:xfrm>
          <a:prstGeom prst="line">
            <a:avLst/>
          </a:prstGeom>
          <a:noFill/>
          <a:ln w="2540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CA"/>
          </a:p>
        </p:txBody>
      </p:sp>
      <p:sp>
        <p:nvSpPr>
          <p:cNvPr id="38" name="Line 19"/>
          <p:cNvSpPr>
            <a:spLocks noChangeShapeType="1"/>
          </p:cNvSpPr>
          <p:nvPr/>
        </p:nvSpPr>
        <p:spPr bwMode="auto">
          <a:xfrm>
            <a:off x="1295400" y="3352800"/>
            <a:ext cx="914400"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CA"/>
          </a:p>
        </p:txBody>
      </p:sp>
      <p:sp>
        <p:nvSpPr>
          <p:cNvPr id="39" name="Text Box 20"/>
          <p:cNvSpPr txBox="1">
            <a:spLocks noChangeArrowheads="1"/>
          </p:cNvSpPr>
          <p:nvPr/>
        </p:nvSpPr>
        <p:spPr bwMode="auto">
          <a:xfrm>
            <a:off x="2357438" y="2971799"/>
            <a:ext cx="2376000" cy="864000"/>
          </a:xfrm>
          <a:prstGeom prst="rect">
            <a:avLst/>
          </a:prstGeom>
          <a:noFill/>
          <a:ln w="9525" algn="ctr">
            <a:solidFill>
              <a:schemeClr val="bg1"/>
            </a:solidFill>
            <a:miter lim="800000"/>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dirty="0">
                <a:solidFill>
                  <a:schemeClr val="bg1"/>
                </a:solidFill>
              </a:rPr>
              <a:t>Small Variability</a:t>
            </a:r>
          </a:p>
          <a:p>
            <a:r>
              <a:rPr lang="en-US" dirty="0">
                <a:solidFill>
                  <a:schemeClr val="bg1"/>
                </a:solidFill>
              </a:rPr>
              <a:t>High Confidence</a:t>
            </a:r>
            <a:endParaRPr lang="en-CA" dirty="0">
              <a:solidFill>
                <a:schemeClr val="bg1"/>
              </a:solidFill>
            </a:endParaRPr>
          </a:p>
        </p:txBody>
      </p:sp>
      <p:sp>
        <p:nvSpPr>
          <p:cNvPr id="40" name="Text Box 21"/>
          <p:cNvSpPr txBox="1">
            <a:spLocks noChangeArrowheads="1"/>
          </p:cNvSpPr>
          <p:nvPr/>
        </p:nvSpPr>
        <p:spPr bwMode="auto">
          <a:xfrm>
            <a:off x="5953613" y="2971800"/>
            <a:ext cx="2376000" cy="864000"/>
          </a:xfrm>
          <a:prstGeom prst="rect">
            <a:avLst/>
          </a:prstGeom>
          <a:noFill/>
          <a:ln w="9525" algn="ctr">
            <a:solidFill>
              <a:schemeClr val="bg1"/>
            </a:solidFill>
            <a:miter lim="800000"/>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dirty="0">
                <a:solidFill>
                  <a:schemeClr val="bg1"/>
                </a:solidFill>
              </a:rPr>
              <a:t>Large Variability</a:t>
            </a:r>
          </a:p>
          <a:p>
            <a:r>
              <a:rPr lang="en-US" dirty="0">
                <a:solidFill>
                  <a:schemeClr val="bg1"/>
                </a:solidFill>
              </a:rPr>
              <a:t>Low Confidence</a:t>
            </a:r>
            <a:endParaRPr lang="en-CA" dirty="0">
              <a:solidFill>
                <a:schemeClr val="bg1"/>
              </a:solidFill>
            </a:endParaRPr>
          </a:p>
        </p:txBody>
      </p:sp>
    </p:spTree>
    <p:extLst>
      <p:ext uri="{BB962C8B-B14F-4D97-AF65-F5344CB8AC3E}">
        <p14:creationId xmlns:p14="http://schemas.microsoft.com/office/powerpoint/2010/main" val="158985215"/>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pPr>
              <a:defRPr/>
            </a:pPr>
            <a:r>
              <a:rPr lang="en-US" altLang="en-US" smtClean="0"/>
              <a:t>WFBS S589 2022</a:t>
            </a:r>
            <a:endParaRPr lang="en-US" altLang="en-US" dirty="0"/>
          </a:p>
        </p:txBody>
      </p:sp>
      <p:sp>
        <p:nvSpPr>
          <p:cNvPr id="3" name="Slide Number Placeholder 2"/>
          <p:cNvSpPr>
            <a:spLocks noGrp="1"/>
          </p:cNvSpPr>
          <p:nvPr>
            <p:ph type="sldNum" sz="quarter" idx="12"/>
          </p:nvPr>
        </p:nvSpPr>
        <p:spPr/>
        <p:txBody>
          <a:bodyPr/>
          <a:lstStyle/>
          <a:p>
            <a:pPr>
              <a:defRPr/>
            </a:pPr>
            <a:fld id="{34228E85-DC60-47B9-9281-6B592085173E}" type="slidenum">
              <a:rPr lang="en-US" altLang="en-US" smtClean="0"/>
              <a:pPr>
                <a:defRPr/>
              </a:pPr>
              <a:t>43</a:t>
            </a:fld>
            <a:endParaRPr lang="en-US" altLang="en-US" dirty="0"/>
          </a:p>
        </p:txBody>
      </p:sp>
      <p:sp>
        <p:nvSpPr>
          <p:cNvPr id="6" name="TextBox 5"/>
          <p:cNvSpPr txBox="1"/>
          <p:nvPr/>
        </p:nvSpPr>
        <p:spPr>
          <a:xfrm>
            <a:off x="76200" y="180000"/>
            <a:ext cx="8991600" cy="646331"/>
          </a:xfrm>
          <a:prstGeom prst="rect">
            <a:avLst/>
          </a:prstGeom>
          <a:noFill/>
        </p:spPr>
        <p:txBody>
          <a:bodyPr wrap="square" rtlCol="0">
            <a:spAutoFit/>
          </a:bodyPr>
          <a:lstStyle/>
          <a:p>
            <a:pPr algn="ctr"/>
            <a:r>
              <a:rPr lang="en-CA" sz="3600" b="1" dirty="0" smtClean="0">
                <a:solidFill>
                  <a:srgbClr val="C00000"/>
                </a:solidFill>
                <a:latin typeface="Calibri" panose="020F0502020204030204" pitchFamily="34" charset="0"/>
                <a:cs typeface="Calibri" panose="020F0502020204030204" pitchFamily="34" charset="0"/>
              </a:rPr>
              <a:t>Temp. Forecast: Consensus vs Variability</a:t>
            </a:r>
            <a:endParaRPr lang="en-CA" sz="3600" b="1" dirty="0">
              <a:solidFill>
                <a:srgbClr val="C00000"/>
              </a:solidFill>
              <a:latin typeface="Calibri" panose="020F0502020204030204" pitchFamily="34" charset="0"/>
              <a:cs typeface="Calibri" panose="020F0502020204030204" pitchFamily="34" charset="0"/>
            </a:endParaRPr>
          </a:p>
        </p:txBody>
      </p:sp>
      <p:graphicFrame>
        <p:nvGraphicFramePr>
          <p:cNvPr id="7" name="Group 380"/>
          <p:cNvGraphicFramePr>
            <a:graphicFrameLocks/>
          </p:cNvGraphicFramePr>
          <p:nvPr>
            <p:extLst>
              <p:ext uri="{D42A27DB-BD31-4B8C-83A1-F6EECF244321}">
                <p14:modId xmlns:p14="http://schemas.microsoft.com/office/powerpoint/2010/main" val="3713986406"/>
              </p:ext>
            </p:extLst>
          </p:nvPr>
        </p:nvGraphicFramePr>
        <p:xfrm>
          <a:off x="460800" y="1143000"/>
          <a:ext cx="8302200" cy="5046663"/>
        </p:xfrm>
        <a:graphic>
          <a:graphicData uri="http://schemas.openxmlformats.org/drawingml/2006/table">
            <a:tbl>
              <a:tblPr/>
              <a:tblGrid>
                <a:gridCol w="1524000">
                  <a:extLst>
                    <a:ext uri="{9D8B030D-6E8A-4147-A177-3AD203B41FA5}">
                      <a16:colId xmlns:a16="http://schemas.microsoft.com/office/drawing/2014/main" val="20000"/>
                    </a:ext>
                  </a:extLst>
                </a:gridCol>
                <a:gridCol w="838200">
                  <a:extLst>
                    <a:ext uri="{9D8B030D-6E8A-4147-A177-3AD203B41FA5}">
                      <a16:colId xmlns:a16="http://schemas.microsoft.com/office/drawing/2014/main" val="20001"/>
                    </a:ext>
                  </a:extLst>
                </a:gridCol>
                <a:gridCol w="1980000">
                  <a:extLst>
                    <a:ext uri="{9D8B030D-6E8A-4147-A177-3AD203B41FA5}">
                      <a16:colId xmlns:a16="http://schemas.microsoft.com/office/drawing/2014/main" val="3329175647"/>
                    </a:ext>
                  </a:extLst>
                </a:gridCol>
                <a:gridCol w="1980000">
                  <a:extLst>
                    <a:ext uri="{9D8B030D-6E8A-4147-A177-3AD203B41FA5}">
                      <a16:colId xmlns:a16="http://schemas.microsoft.com/office/drawing/2014/main" val="20002"/>
                    </a:ext>
                  </a:extLst>
                </a:gridCol>
                <a:gridCol w="1980000">
                  <a:extLst>
                    <a:ext uri="{9D8B030D-6E8A-4147-A177-3AD203B41FA5}">
                      <a16:colId xmlns:a16="http://schemas.microsoft.com/office/drawing/2014/main" val="20003"/>
                    </a:ext>
                  </a:extLst>
                </a:gridCol>
              </a:tblGrid>
              <a:tr h="474663">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CA" sz="1800" b="1" i="0" u="none" strike="noStrike" cap="none" normalizeH="0" baseline="0" dirty="0" smtClean="0">
                          <a:ln>
                            <a:noFill/>
                          </a:ln>
                          <a:solidFill>
                            <a:schemeClr val="tx1"/>
                          </a:solidFill>
                          <a:effectLst/>
                          <a:latin typeface="Arial" charset="0"/>
                          <a:cs typeface="Arial" charset="0"/>
                        </a:rPr>
                        <a:t>Date</a:t>
                      </a:r>
                      <a:endParaRPr kumimoji="0" lang="en-CA" sz="1800" b="1" i="0" u="none" strike="noStrike" cap="none" normalizeH="0" baseline="0" dirty="0" smtClean="0">
                        <a:ln>
                          <a:noFill/>
                        </a:ln>
                        <a:solidFill>
                          <a:schemeClr val="tx1"/>
                        </a:solidFill>
                        <a:effectLst/>
                        <a:latin typeface="Arial" charset="0"/>
                      </a:endParaRPr>
                    </a:p>
                  </a:txBody>
                  <a:tcPr anchor="b" horzOverflow="overflow">
                    <a:lnL cap="flat">
                      <a:noFill/>
                    </a:lnL>
                    <a:lnR>
                      <a:noFill/>
                    </a:lnR>
                    <a:lnT cap="flat">
                      <a:noFill/>
                    </a:lnT>
                    <a:lnB>
                      <a:noFill/>
                    </a:lnB>
                    <a:lnTlToBr>
                      <a:noFill/>
                    </a:lnTlToBr>
                    <a:lnBlToTr>
                      <a:noFill/>
                    </a:lnBlToTr>
                    <a:solidFill>
                      <a:schemeClr val="bg1">
                        <a:lumMod val="75000"/>
                      </a:schemeClr>
                    </a:solid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CA" sz="1800" b="1" i="0" u="none" strike="noStrike" cap="none" normalizeH="0" baseline="0" dirty="0" smtClean="0">
                          <a:ln>
                            <a:noFill/>
                          </a:ln>
                          <a:solidFill>
                            <a:schemeClr val="tx1"/>
                          </a:solidFill>
                          <a:effectLst/>
                          <a:latin typeface="Arial" charset="0"/>
                          <a:cs typeface="Arial" charset="0"/>
                        </a:rPr>
                        <a:t>Time</a:t>
                      </a:r>
                      <a:endParaRPr kumimoji="0" lang="en-CA" sz="1800" b="1" i="0" u="none" strike="noStrike" cap="none" normalizeH="0" baseline="0" dirty="0" smtClean="0">
                        <a:ln>
                          <a:noFill/>
                        </a:ln>
                        <a:solidFill>
                          <a:schemeClr val="tx1"/>
                        </a:solidFill>
                        <a:effectLst/>
                        <a:latin typeface="Arial" charset="0"/>
                      </a:endParaRPr>
                    </a:p>
                  </a:txBody>
                  <a:tcPr anchor="b" horzOverflow="overflow">
                    <a:lnL>
                      <a:noFill/>
                    </a:lnL>
                    <a:lnR>
                      <a:noFill/>
                    </a:lnR>
                    <a:lnT cap="flat">
                      <a:noFill/>
                    </a:lnT>
                    <a:lnB>
                      <a:noFill/>
                    </a:lnB>
                    <a:lnTlToBr>
                      <a:noFill/>
                    </a:lnTlToBr>
                    <a:lnBlToTr>
                      <a:noFill/>
                    </a:lnBlToTr>
                    <a:solidFill>
                      <a:schemeClr val="bg1">
                        <a:lumMod val="75000"/>
                      </a:schemeClr>
                    </a:solid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CA" sz="1800" b="1" i="0" u="none" strike="noStrike" cap="none" normalizeH="0" baseline="0" dirty="0" smtClean="0">
                          <a:ln>
                            <a:noFill/>
                          </a:ln>
                          <a:solidFill>
                            <a:srgbClr val="008000"/>
                          </a:solidFill>
                          <a:effectLst/>
                          <a:latin typeface="Arial" charset="0"/>
                        </a:rPr>
                        <a:t>Consensus</a:t>
                      </a:r>
                    </a:p>
                  </a:txBody>
                  <a:tcPr anchor="b" horzOverflow="overflow">
                    <a:lnL>
                      <a:noFill/>
                    </a:lnL>
                    <a:lnR>
                      <a:noFill/>
                    </a:lnR>
                    <a:lnT cap="flat">
                      <a:noFill/>
                    </a:lnT>
                    <a:lnB>
                      <a:noFill/>
                    </a:lnB>
                    <a:lnTlToBr>
                      <a:noFill/>
                    </a:lnTlToBr>
                    <a:lnBlToTr>
                      <a:noFill/>
                    </a:lnBlToTr>
                    <a:solidFill>
                      <a:schemeClr val="bg1">
                        <a:lumMod val="75000"/>
                      </a:schemeClr>
                    </a:solid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CA" sz="1800" b="1" i="0" u="none" strike="noStrike" cap="none" normalizeH="0" baseline="0" dirty="0" smtClean="0">
                          <a:ln>
                            <a:noFill/>
                          </a:ln>
                          <a:solidFill>
                            <a:srgbClr val="0000FF"/>
                          </a:solidFill>
                          <a:effectLst/>
                          <a:latin typeface="Arial" charset="0"/>
                          <a:cs typeface="Arial" charset="0"/>
                        </a:rPr>
                        <a:t>Lower End</a:t>
                      </a:r>
                      <a:endParaRPr kumimoji="0" lang="en-CA" sz="1800" b="1" i="0" u="none" strike="noStrike" cap="none" normalizeH="0" baseline="0" dirty="0" smtClean="0">
                        <a:ln>
                          <a:noFill/>
                        </a:ln>
                        <a:solidFill>
                          <a:srgbClr val="0000FF"/>
                        </a:solidFill>
                        <a:effectLst/>
                        <a:latin typeface="Arial" charset="0"/>
                      </a:endParaRPr>
                    </a:p>
                  </a:txBody>
                  <a:tcPr anchor="b" horzOverflow="overflow">
                    <a:lnL>
                      <a:noFill/>
                    </a:lnL>
                    <a:lnR>
                      <a:noFill/>
                    </a:lnR>
                    <a:lnT cap="flat">
                      <a:noFill/>
                    </a:lnT>
                    <a:lnB>
                      <a:noFill/>
                    </a:lnB>
                    <a:lnTlToBr>
                      <a:noFill/>
                    </a:lnTlToBr>
                    <a:lnBlToTr>
                      <a:noFill/>
                    </a:lnBlToTr>
                    <a:solidFill>
                      <a:schemeClr val="bg1">
                        <a:lumMod val="75000"/>
                      </a:schemeClr>
                    </a:solid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CA" sz="1800" b="1" i="0" u="none" strike="noStrike" cap="none" normalizeH="0" baseline="0" dirty="0" smtClean="0">
                          <a:ln>
                            <a:noFill/>
                          </a:ln>
                          <a:solidFill>
                            <a:srgbClr val="FF3300"/>
                          </a:solidFill>
                          <a:effectLst/>
                          <a:latin typeface="Arial" charset="0"/>
                          <a:cs typeface="Arial" charset="0"/>
                        </a:rPr>
                        <a:t>Upper End</a:t>
                      </a:r>
                      <a:endParaRPr kumimoji="0" lang="en-CA" sz="1800" b="1" i="0" u="none" strike="noStrike" cap="none" normalizeH="0" baseline="0" dirty="0" smtClean="0">
                        <a:ln>
                          <a:noFill/>
                        </a:ln>
                        <a:solidFill>
                          <a:srgbClr val="FF3300"/>
                        </a:solidFill>
                        <a:effectLst/>
                        <a:latin typeface="Arial" charset="0"/>
                      </a:endParaRPr>
                    </a:p>
                  </a:txBody>
                  <a:tcPr anchor="b" horzOverflow="overflow">
                    <a:lnL>
                      <a:noFill/>
                    </a:lnL>
                    <a:lnR cap="flat">
                      <a:noFill/>
                    </a:lnR>
                    <a:lnT cap="flat">
                      <a:noFill/>
                    </a:lnT>
                    <a:lnB>
                      <a:noFill/>
                    </a:lnB>
                    <a:lnTlToBr>
                      <a:noFill/>
                    </a:lnTlToBr>
                    <a:lnBlToTr>
                      <a:noFill/>
                    </a:lnBlToTr>
                    <a:solidFill>
                      <a:schemeClr val="bg1">
                        <a:lumMod val="75000"/>
                      </a:schemeClr>
                    </a:solidFill>
                  </a:tcPr>
                </a:tc>
                <a:extLst>
                  <a:ext uri="{0D108BD9-81ED-4DB2-BD59-A6C34878D82A}">
                    <a16:rowId xmlns:a16="http://schemas.microsoft.com/office/drawing/2014/main" val="10000"/>
                  </a:ext>
                </a:extLst>
              </a:tr>
              <a:tr h="293688">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CA" sz="1400" b="1" i="0" u="none" strike="noStrike" cap="none" normalizeH="0" baseline="0" dirty="0" smtClean="0">
                          <a:ln>
                            <a:noFill/>
                          </a:ln>
                          <a:solidFill>
                            <a:schemeClr val="tx1"/>
                          </a:solidFill>
                          <a:effectLst/>
                          <a:latin typeface="Arial" charset="0"/>
                          <a:cs typeface="Arial" charset="0"/>
                        </a:rPr>
                        <a:t>2011-02-15</a:t>
                      </a:r>
                      <a:endParaRPr kumimoji="0" lang="en-CA" sz="1400" b="1" i="0" u="none" strike="noStrike" cap="none" normalizeH="0" baseline="0" dirty="0" smtClean="0">
                        <a:ln>
                          <a:noFill/>
                        </a:ln>
                        <a:solidFill>
                          <a:schemeClr val="tx1"/>
                        </a:solidFill>
                        <a:effectLst/>
                        <a:latin typeface="Arial" charset="0"/>
                      </a:endParaRPr>
                    </a:p>
                  </a:txBody>
                  <a:tcPr anchor="b" horzOverflow="overflow">
                    <a:lnL cap="flat">
                      <a:noFill/>
                    </a:lnL>
                    <a:lnR>
                      <a:noFill/>
                    </a:lnR>
                    <a:lnT>
                      <a:noFill/>
                    </a:lnT>
                    <a:lnB>
                      <a:noFill/>
                    </a:lnB>
                    <a:lnTlToBr>
                      <a:noFill/>
                    </a:lnTlToBr>
                    <a:lnBlToTr>
                      <a:noFill/>
                    </a:lnBlToTr>
                    <a:solidFill>
                      <a:schemeClr val="bg1">
                        <a:lumMod val="75000"/>
                      </a:schemeClr>
                    </a:solid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CA" sz="1400" b="1" i="0" u="none" strike="noStrike" cap="none" normalizeH="0" baseline="0" dirty="0" smtClean="0">
                          <a:ln>
                            <a:noFill/>
                          </a:ln>
                          <a:solidFill>
                            <a:schemeClr val="tx1"/>
                          </a:solidFill>
                          <a:effectLst/>
                          <a:latin typeface="Arial" charset="0"/>
                          <a:cs typeface="Arial" charset="0"/>
                        </a:rPr>
                        <a:t>17:00</a:t>
                      </a:r>
                      <a:endParaRPr kumimoji="0" lang="en-CA" sz="1400" b="1" i="0" u="none" strike="noStrike" cap="none" normalizeH="0" baseline="0" dirty="0" smtClean="0">
                        <a:ln>
                          <a:noFill/>
                        </a:ln>
                        <a:solidFill>
                          <a:schemeClr val="tx1"/>
                        </a:solidFill>
                        <a:effectLst/>
                        <a:latin typeface="Arial" charset="0"/>
                      </a:endParaRPr>
                    </a:p>
                  </a:txBody>
                  <a:tcPr anchor="b" horzOverflow="overflow">
                    <a:lnL>
                      <a:noFill/>
                    </a:lnL>
                    <a:lnR>
                      <a:noFill/>
                    </a:lnR>
                    <a:lnT>
                      <a:noFill/>
                    </a:lnT>
                    <a:lnB>
                      <a:noFill/>
                    </a:lnB>
                    <a:lnTlToBr>
                      <a:noFill/>
                    </a:lnTlToBr>
                    <a:lnBlToTr>
                      <a:noFill/>
                    </a:lnBlToTr>
                    <a:solidFill>
                      <a:schemeClr val="bg1">
                        <a:lumMod val="75000"/>
                      </a:schemeClr>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CA" sz="1400" b="1" i="0" u="none" strike="noStrike" cap="none" normalizeH="0" baseline="0" dirty="0" smtClean="0">
                          <a:ln>
                            <a:noFill/>
                          </a:ln>
                          <a:solidFill>
                            <a:srgbClr val="008000"/>
                          </a:solidFill>
                          <a:effectLst/>
                          <a:latin typeface="Arial" charset="0"/>
                          <a:cs typeface="Arial" charset="0"/>
                        </a:rPr>
                        <a:t>-4.4</a:t>
                      </a:r>
                      <a:endParaRPr kumimoji="0" lang="en-CA" sz="1400" b="1" i="0" u="none" strike="noStrike" cap="none" normalizeH="0" baseline="0" dirty="0" smtClean="0">
                        <a:ln>
                          <a:noFill/>
                        </a:ln>
                        <a:solidFill>
                          <a:srgbClr val="008000"/>
                        </a:solidFill>
                        <a:effectLst/>
                        <a:latin typeface="Arial" charset="0"/>
                      </a:endParaRPr>
                    </a:p>
                  </a:txBody>
                  <a:tcPr anchor="b" horzOverflow="overflow">
                    <a:lnL>
                      <a:noFill/>
                    </a:lnL>
                    <a:lnR>
                      <a:noFill/>
                    </a:lnR>
                    <a:lnT>
                      <a:noFill/>
                    </a:lnT>
                    <a:lnB>
                      <a:noFill/>
                    </a:lnB>
                    <a:lnTlToBr>
                      <a:noFill/>
                    </a:lnTlToBr>
                    <a:lnBlToTr>
                      <a:noFill/>
                    </a:lnBlToTr>
                    <a:solidFill>
                      <a:schemeClr val="bg1">
                        <a:lumMod val="75000"/>
                      </a:schemeClr>
                    </a:solid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CA" sz="1400" b="1" i="0" u="none" strike="noStrike" cap="none" normalizeH="0" baseline="0" dirty="0" smtClean="0">
                          <a:ln>
                            <a:noFill/>
                          </a:ln>
                          <a:solidFill>
                            <a:srgbClr val="0000FF"/>
                          </a:solidFill>
                          <a:effectLst/>
                          <a:latin typeface="Arial" charset="0"/>
                          <a:cs typeface="Arial" charset="0"/>
                        </a:rPr>
                        <a:t>-6.4</a:t>
                      </a:r>
                      <a:endParaRPr kumimoji="0" lang="en-CA" sz="1400" b="1" i="0" u="none" strike="noStrike" cap="none" normalizeH="0" baseline="0" dirty="0" smtClean="0">
                        <a:ln>
                          <a:noFill/>
                        </a:ln>
                        <a:solidFill>
                          <a:srgbClr val="0000FF"/>
                        </a:solidFill>
                        <a:effectLst/>
                        <a:latin typeface="Arial" charset="0"/>
                      </a:endParaRPr>
                    </a:p>
                  </a:txBody>
                  <a:tcPr anchor="b" horzOverflow="overflow">
                    <a:lnL>
                      <a:noFill/>
                    </a:lnL>
                    <a:lnR>
                      <a:noFill/>
                    </a:lnR>
                    <a:lnT>
                      <a:noFill/>
                    </a:lnT>
                    <a:lnB>
                      <a:noFill/>
                    </a:lnB>
                    <a:lnTlToBr>
                      <a:noFill/>
                    </a:lnTlToBr>
                    <a:lnBlToTr>
                      <a:noFill/>
                    </a:lnBlToTr>
                    <a:solidFill>
                      <a:schemeClr val="bg1">
                        <a:lumMod val="75000"/>
                      </a:schemeClr>
                    </a:solid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CA" sz="1400" b="1" i="0" u="none" strike="noStrike" cap="none" normalizeH="0" baseline="0" dirty="0" smtClean="0">
                          <a:ln>
                            <a:noFill/>
                          </a:ln>
                          <a:solidFill>
                            <a:srgbClr val="FF3300"/>
                          </a:solidFill>
                          <a:effectLst/>
                          <a:latin typeface="Arial" charset="0"/>
                          <a:cs typeface="Arial" charset="0"/>
                        </a:rPr>
                        <a:t>-1.3</a:t>
                      </a:r>
                      <a:endParaRPr kumimoji="0" lang="en-CA" sz="1400" b="1" i="0" u="none" strike="noStrike" cap="none" normalizeH="0" baseline="0" dirty="0" smtClean="0">
                        <a:ln>
                          <a:noFill/>
                        </a:ln>
                        <a:solidFill>
                          <a:srgbClr val="FF3300"/>
                        </a:solidFill>
                        <a:effectLst/>
                        <a:latin typeface="Arial" charset="0"/>
                      </a:endParaRPr>
                    </a:p>
                  </a:txBody>
                  <a:tcPr anchor="b" horzOverflow="overflow">
                    <a:lnL>
                      <a:noFill/>
                    </a:lnL>
                    <a:lnR cap="flat">
                      <a:noFill/>
                    </a:lnR>
                    <a:lnT>
                      <a:noFill/>
                    </a:lnT>
                    <a:lnB>
                      <a:noFill/>
                    </a:lnB>
                    <a:lnTlToBr>
                      <a:noFill/>
                    </a:lnTlToBr>
                    <a:lnBlToTr>
                      <a:noFill/>
                    </a:lnBlToTr>
                    <a:solidFill>
                      <a:schemeClr val="bg1">
                        <a:lumMod val="75000"/>
                      </a:schemeClr>
                    </a:solidFill>
                  </a:tcPr>
                </a:tc>
                <a:extLst>
                  <a:ext uri="{0D108BD9-81ED-4DB2-BD59-A6C34878D82A}">
                    <a16:rowId xmlns:a16="http://schemas.microsoft.com/office/drawing/2014/main" val="10001"/>
                  </a:ext>
                </a:extLst>
              </a:tr>
              <a:tr h="298450">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CA" sz="1400" b="1" i="0" u="none" strike="noStrike" cap="none" normalizeH="0" baseline="0" smtClean="0">
                          <a:ln>
                            <a:noFill/>
                          </a:ln>
                          <a:solidFill>
                            <a:schemeClr val="tx1"/>
                          </a:solidFill>
                          <a:effectLst/>
                          <a:latin typeface="Arial" charset="0"/>
                          <a:cs typeface="Arial" charset="0"/>
                        </a:rPr>
                        <a:t>2011-02-16</a:t>
                      </a:r>
                      <a:endParaRPr kumimoji="0" lang="en-CA" sz="1400" b="1" i="0" u="none" strike="noStrike" cap="none" normalizeH="0" baseline="0" smtClean="0">
                        <a:ln>
                          <a:noFill/>
                        </a:ln>
                        <a:solidFill>
                          <a:schemeClr val="tx1"/>
                        </a:solidFill>
                        <a:effectLst/>
                        <a:latin typeface="Arial" charset="0"/>
                      </a:endParaRPr>
                    </a:p>
                  </a:txBody>
                  <a:tcPr anchor="b" horzOverflow="overflow">
                    <a:lnL cap="flat">
                      <a:noFill/>
                    </a:lnL>
                    <a:lnR>
                      <a:noFill/>
                    </a:lnR>
                    <a:lnT>
                      <a:noFill/>
                    </a:lnT>
                    <a:lnB>
                      <a:noFill/>
                    </a:lnB>
                    <a:lnTlToBr>
                      <a:noFill/>
                    </a:lnTlToBr>
                    <a:lnBlToTr>
                      <a:noFill/>
                    </a:lnBlToTr>
                    <a:solidFill>
                      <a:schemeClr val="bg1">
                        <a:lumMod val="75000"/>
                      </a:schemeClr>
                    </a:solid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CA" sz="1400" b="1" i="0" u="none" strike="noStrike" cap="none" normalizeH="0" baseline="0" dirty="0" smtClean="0">
                          <a:ln>
                            <a:noFill/>
                          </a:ln>
                          <a:solidFill>
                            <a:schemeClr val="tx1"/>
                          </a:solidFill>
                          <a:effectLst/>
                          <a:latin typeface="Arial" charset="0"/>
                          <a:cs typeface="Arial" charset="0"/>
                        </a:rPr>
                        <a:t>17:00</a:t>
                      </a:r>
                      <a:endParaRPr kumimoji="0" lang="en-CA" sz="1400" b="1" i="0" u="none" strike="noStrike" cap="none" normalizeH="0" baseline="0" dirty="0" smtClean="0">
                        <a:ln>
                          <a:noFill/>
                        </a:ln>
                        <a:solidFill>
                          <a:schemeClr val="tx1"/>
                        </a:solidFill>
                        <a:effectLst/>
                        <a:latin typeface="Arial" charset="0"/>
                      </a:endParaRPr>
                    </a:p>
                  </a:txBody>
                  <a:tcPr anchor="b" horzOverflow="overflow">
                    <a:lnL>
                      <a:noFill/>
                    </a:lnL>
                    <a:lnR>
                      <a:noFill/>
                    </a:lnR>
                    <a:lnT>
                      <a:noFill/>
                    </a:lnT>
                    <a:lnB>
                      <a:noFill/>
                    </a:lnB>
                    <a:lnTlToBr>
                      <a:noFill/>
                    </a:lnTlToBr>
                    <a:lnBlToTr>
                      <a:noFill/>
                    </a:lnBlToTr>
                    <a:solidFill>
                      <a:schemeClr val="bg1">
                        <a:lumMod val="75000"/>
                      </a:schemeClr>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CA" sz="1400" b="1" i="0" u="none" strike="noStrike" cap="none" normalizeH="0" baseline="0" dirty="0" smtClean="0">
                          <a:ln>
                            <a:noFill/>
                          </a:ln>
                          <a:solidFill>
                            <a:srgbClr val="008000"/>
                          </a:solidFill>
                          <a:effectLst/>
                          <a:latin typeface="Arial" charset="0"/>
                          <a:cs typeface="Arial" charset="0"/>
                        </a:rPr>
                        <a:t>-16.7</a:t>
                      </a:r>
                      <a:endParaRPr kumimoji="0" lang="en-CA" sz="1400" b="1" i="0" u="none" strike="noStrike" cap="none" normalizeH="0" baseline="0" dirty="0" smtClean="0">
                        <a:ln>
                          <a:noFill/>
                        </a:ln>
                        <a:solidFill>
                          <a:srgbClr val="008000"/>
                        </a:solidFill>
                        <a:effectLst/>
                        <a:latin typeface="Arial" charset="0"/>
                      </a:endParaRPr>
                    </a:p>
                  </a:txBody>
                  <a:tcPr anchor="b" horzOverflow="overflow">
                    <a:lnL>
                      <a:noFill/>
                    </a:lnL>
                    <a:lnR>
                      <a:noFill/>
                    </a:lnR>
                    <a:lnT>
                      <a:noFill/>
                    </a:lnT>
                    <a:lnB>
                      <a:noFill/>
                    </a:lnB>
                    <a:lnTlToBr>
                      <a:noFill/>
                    </a:lnTlToBr>
                    <a:lnBlToTr>
                      <a:noFill/>
                    </a:lnBlToTr>
                    <a:solidFill>
                      <a:schemeClr val="bg1">
                        <a:lumMod val="75000"/>
                      </a:schemeClr>
                    </a:solid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CA" sz="1400" b="1" i="0" u="none" strike="noStrike" cap="none" normalizeH="0" baseline="0" dirty="0" smtClean="0">
                          <a:ln>
                            <a:noFill/>
                          </a:ln>
                          <a:solidFill>
                            <a:srgbClr val="0000FF"/>
                          </a:solidFill>
                          <a:effectLst/>
                          <a:latin typeface="Arial" charset="0"/>
                          <a:cs typeface="Arial" charset="0"/>
                        </a:rPr>
                        <a:t>-18.4</a:t>
                      </a:r>
                      <a:endParaRPr kumimoji="0" lang="en-CA" sz="1400" b="1" i="0" u="none" strike="noStrike" cap="none" normalizeH="0" baseline="0" dirty="0" smtClean="0">
                        <a:ln>
                          <a:noFill/>
                        </a:ln>
                        <a:solidFill>
                          <a:srgbClr val="0000FF"/>
                        </a:solidFill>
                        <a:effectLst/>
                        <a:latin typeface="Arial" charset="0"/>
                      </a:endParaRPr>
                    </a:p>
                  </a:txBody>
                  <a:tcPr anchor="b" horzOverflow="overflow">
                    <a:lnL>
                      <a:noFill/>
                    </a:lnL>
                    <a:lnR>
                      <a:noFill/>
                    </a:lnR>
                    <a:lnT>
                      <a:noFill/>
                    </a:lnT>
                    <a:lnB>
                      <a:noFill/>
                    </a:lnB>
                    <a:lnTlToBr>
                      <a:noFill/>
                    </a:lnTlToBr>
                    <a:lnBlToTr>
                      <a:noFill/>
                    </a:lnBlToTr>
                    <a:solidFill>
                      <a:schemeClr val="bg1">
                        <a:lumMod val="75000"/>
                      </a:schemeClr>
                    </a:solid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CA" sz="1400" b="1" i="0" u="none" strike="noStrike" cap="none" normalizeH="0" baseline="0" dirty="0" smtClean="0">
                          <a:ln>
                            <a:noFill/>
                          </a:ln>
                          <a:solidFill>
                            <a:srgbClr val="FF3300"/>
                          </a:solidFill>
                          <a:effectLst/>
                          <a:latin typeface="Arial" charset="0"/>
                          <a:cs typeface="Arial" charset="0"/>
                        </a:rPr>
                        <a:t>-11.0</a:t>
                      </a:r>
                      <a:endParaRPr kumimoji="0" lang="en-CA" sz="1400" b="1" i="0" u="none" strike="noStrike" cap="none" normalizeH="0" baseline="0" dirty="0" smtClean="0">
                        <a:ln>
                          <a:noFill/>
                        </a:ln>
                        <a:solidFill>
                          <a:srgbClr val="FF3300"/>
                        </a:solidFill>
                        <a:effectLst/>
                        <a:latin typeface="Arial" charset="0"/>
                      </a:endParaRPr>
                    </a:p>
                  </a:txBody>
                  <a:tcPr anchor="b" horzOverflow="overflow">
                    <a:lnL>
                      <a:noFill/>
                    </a:lnL>
                    <a:lnR cap="flat">
                      <a:noFill/>
                    </a:lnR>
                    <a:lnT>
                      <a:noFill/>
                    </a:lnT>
                    <a:lnB>
                      <a:noFill/>
                    </a:lnB>
                    <a:lnTlToBr>
                      <a:noFill/>
                    </a:lnTlToBr>
                    <a:lnBlToTr>
                      <a:noFill/>
                    </a:lnBlToTr>
                    <a:solidFill>
                      <a:schemeClr val="bg1">
                        <a:lumMod val="75000"/>
                      </a:schemeClr>
                    </a:solidFill>
                  </a:tcPr>
                </a:tc>
                <a:extLst>
                  <a:ext uri="{0D108BD9-81ED-4DB2-BD59-A6C34878D82A}">
                    <a16:rowId xmlns:a16="http://schemas.microsoft.com/office/drawing/2014/main" val="10002"/>
                  </a:ext>
                </a:extLst>
              </a:tr>
              <a:tr h="293688">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CA" sz="1400" b="1" i="0" u="none" strike="noStrike" cap="none" normalizeH="0" baseline="0" dirty="0" smtClean="0">
                          <a:ln>
                            <a:noFill/>
                          </a:ln>
                          <a:solidFill>
                            <a:schemeClr val="tx1"/>
                          </a:solidFill>
                          <a:effectLst/>
                          <a:latin typeface="Arial" charset="0"/>
                          <a:cs typeface="Arial" charset="0"/>
                        </a:rPr>
                        <a:t>2011-02-17</a:t>
                      </a:r>
                      <a:endParaRPr kumimoji="0" lang="en-CA" sz="1400" b="1" i="0" u="none" strike="noStrike" cap="none" normalizeH="0" baseline="0" dirty="0" smtClean="0">
                        <a:ln>
                          <a:noFill/>
                        </a:ln>
                        <a:solidFill>
                          <a:schemeClr val="tx1"/>
                        </a:solidFill>
                        <a:effectLst/>
                        <a:latin typeface="Arial" charset="0"/>
                      </a:endParaRPr>
                    </a:p>
                  </a:txBody>
                  <a:tcPr anchor="b" horzOverflow="overflow">
                    <a:lnL cap="flat">
                      <a:noFill/>
                    </a:lnL>
                    <a:lnR>
                      <a:noFill/>
                    </a:lnR>
                    <a:lnT>
                      <a:noFill/>
                    </a:lnT>
                    <a:lnB>
                      <a:noFill/>
                    </a:lnB>
                    <a:lnTlToBr>
                      <a:noFill/>
                    </a:lnTlToBr>
                    <a:lnBlToTr>
                      <a:noFill/>
                    </a:lnBlToTr>
                    <a:solidFill>
                      <a:schemeClr val="bg1">
                        <a:lumMod val="75000"/>
                      </a:schemeClr>
                    </a:solid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CA" sz="1400" b="1" i="0" u="none" strike="noStrike" cap="none" normalizeH="0" baseline="0" dirty="0" smtClean="0">
                          <a:ln>
                            <a:noFill/>
                          </a:ln>
                          <a:solidFill>
                            <a:schemeClr val="tx1"/>
                          </a:solidFill>
                          <a:effectLst/>
                          <a:latin typeface="Arial" charset="0"/>
                          <a:cs typeface="Arial" charset="0"/>
                        </a:rPr>
                        <a:t>17:00</a:t>
                      </a:r>
                      <a:endParaRPr kumimoji="0" lang="en-CA" sz="1400" b="1" i="0" u="none" strike="noStrike" cap="none" normalizeH="0" baseline="0" dirty="0" smtClean="0">
                        <a:ln>
                          <a:noFill/>
                        </a:ln>
                        <a:solidFill>
                          <a:schemeClr val="tx1"/>
                        </a:solidFill>
                        <a:effectLst/>
                        <a:latin typeface="Arial" charset="0"/>
                      </a:endParaRPr>
                    </a:p>
                  </a:txBody>
                  <a:tcPr anchor="b" horzOverflow="overflow">
                    <a:lnL>
                      <a:noFill/>
                    </a:lnL>
                    <a:lnR>
                      <a:noFill/>
                    </a:lnR>
                    <a:lnT>
                      <a:noFill/>
                    </a:lnT>
                    <a:lnB>
                      <a:noFill/>
                    </a:lnB>
                    <a:lnTlToBr>
                      <a:noFill/>
                    </a:lnTlToBr>
                    <a:lnBlToTr>
                      <a:noFill/>
                    </a:lnBlToTr>
                    <a:solidFill>
                      <a:schemeClr val="bg1">
                        <a:lumMod val="75000"/>
                      </a:schemeClr>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CA" sz="1400" b="1" i="0" u="none" strike="noStrike" cap="none" normalizeH="0" baseline="0" dirty="0" smtClean="0">
                          <a:ln>
                            <a:noFill/>
                          </a:ln>
                          <a:solidFill>
                            <a:srgbClr val="008000"/>
                          </a:solidFill>
                          <a:effectLst/>
                          <a:latin typeface="Arial" charset="0"/>
                          <a:cs typeface="Arial" charset="0"/>
                        </a:rPr>
                        <a:t>-18</a:t>
                      </a:r>
                      <a:endParaRPr kumimoji="0" lang="en-CA" sz="1400" b="1" i="0" u="none" strike="noStrike" cap="none" normalizeH="0" baseline="0" dirty="0" smtClean="0">
                        <a:ln>
                          <a:noFill/>
                        </a:ln>
                        <a:solidFill>
                          <a:srgbClr val="008000"/>
                        </a:solidFill>
                        <a:effectLst/>
                        <a:latin typeface="Arial" charset="0"/>
                      </a:endParaRPr>
                    </a:p>
                  </a:txBody>
                  <a:tcPr anchor="b" horzOverflow="overflow">
                    <a:lnL>
                      <a:noFill/>
                    </a:lnL>
                    <a:lnR>
                      <a:noFill/>
                    </a:lnR>
                    <a:lnT>
                      <a:noFill/>
                    </a:lnT>
                    <a:lnB>
                      <a:noFill/>
                    </a:lnB>
                    <a:lnTlToBr>
                      <a:noFill/>
                    </a:lnTlToBr>
                    <a:lnBlToTr>
                      <a:noFill/>
                    </a:lnBlToTr>
                    <a:solidFill>
                      <a:schemeClr val="bg1">
                        <a:lumMod val="75000"/>
                      </a:schemeClr>
                    </a:solid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CA" sz="1400" b="1" i="0" u="none" strike="noStrike" cap="none" normalizeH="0" baseline="0" dirty="0" smtClean="0">
                          <a:ln>
                            <a:noFill/>
                          </a:ln>
                          <a:solidFill>
                            <a:srgbClr val="0000FF"/>
                          </a:solidFill>
                          <a:effectLst/>
                          <a:latin typeface="Arial" charset="0"/>
                          <a:cs typeface="Arial" charset="0"/>
                        </a:rPr>
                        <a:t>-21.3</a:t>
                      </a:r>
                      <a:endParaRPr kumimoji="0" lang="en-CA" sz="1400" b="1" i="0" u="none" strike="noStrike" cap="none" normalizeH="0" baseline="0" dirty="0" smtClean="0">
                        <a:ln>
                          <a:noFill/>
                        </a:ln>
                        <a:solidFill>
                          <a:srgbClr val="0000FF"/>
                        </a:solidFill>
                        <a:effectLst/>
                        <a:latin typeface="Arial" charset="0"/>
                      </a:endParaRPr>
                    </a:p>
                  </a:txBody>
                  <a:tcPr anchor="b" horzOverflow="overflow">
                    <a:lnL>
                      <a:noFill/>
                    </a:lnL>
                    <a:lnR>
                      <a:noFill/>
                    </a:lnR>
                    <a:lnT>
                      <a:noFill/>
                    </a:lnT>
                    <a:lnB>
                      <a:noFill/>
                    </a:lnB>
                    <a:lnTlToBr>
                      <a:noFill/>
                    </a:lnTlToBr>
                    <a:lnBlToTr>
                      <a:noFill/>
                    </a:lnBlToTr>
                    <a:solidFill>
                      <a:schemeClr val="bg1">
                        <a:lumMod val="75000"/>
                      </a:schemeClr>
                    </a:solid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CA" sz="1400" b="1" i="0" u="none" strike="noStrike" cap="none" normalizeH="0" baseline="0" dirty="0" smtClean="0">
                          <a:ln>
                            <a:noFill/>
                          </a:ln>
                          <a:solidFill>
                            <a:srgbClr val="FF3300"/>
                          </a:solidFill>
                          <a:effectLst/>
                          <a:latin typeface="Arial" charset="0"/>
                          <a:cs typeface="Arial" charset="0"/>
                        </a:rPr>
                        <a:t>-14.3</a:t>
                      </a:r>
                      <a:endParaRPr kumimoji="0" lang="en-CA" sz="1400" b="1" i="0" u="none" strike="noStrike" cap="none" normalizeH="0" baseline="0" dirty="0" smtClean="0">
                        <a:ln>
                          <a:noFill/>
                        </a:ln>
                        <a:solidFill>
                          <a:srgbClr val="FF3300"/>
                        </a:solidFill>
                        <a:effectLst/>
                        <a:latin typeface="Arial" charset="0"/>
                      </a:endParaRPr>
                    </a:p>
                  </a:txBody>
                  <a:tcPr anchor="b" horzOverflow="overflow">
                    <a:lnL>
                      <a:noFill/>
                    </a:lnL>
                    <a:lnR cap="flat">
                      <a:noFill/>
                    </a:lnR>
                    <a:lnT>
                      <a:noFill/>
                    </a:lnT>
                    <a:lnB>
                      <a:noFill/>
                    </a:lnB>
                    <a:lnTlToBr>
                      <a:noFill/>
                    </a:lnTlToBr>
                    <a:lnBlToTr>
                      <a:noFill/>
                    </a:lnBlToTr>
                    <a:solidFill>
                      <a:schemeClr val="bg1">
                        <a:lumMod val="75000"/>
                      </a:schemeClr>
                    </a:solidFill>
                  </a:tcPr>
                </a:tc>
                <a:extLst>
                  <a:ext uri="{0D108BD9-81ED-4DB2-BD59-A6C34878D82A}">
                    <a16:rowId xmlns:a16="http://schemas.microsoft.com/office/drawing/2014/main" val="10003"/>
                  </a:ext>
                </a:extLst>
              </a:tr>
              <a:tr h="292100">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CA" sz="1400" b="1" i="0" u="none" strike="noStrike" cap="none" normalizeH="0" baseline="0" smtClean="0">
                          <a:ln>
                            <a:noFill/>
                          </a:ln>
                          <a:solidFill>
                            <a:schemeClr val="tx1"/>
                          </a:solidFill>
                          <a:effectLst/>
                          <a:latin typeface="Arial" charset="0"/>
                          <a:cs typeface="Arial" charset="0"/>
                        </a:rPr>
                        <a:t>2011-02-18</a:t>
                      </a:r>
                      <a:endParaRPr kumimoji="0" lang="en-CA" sz="1400" b="1" i="0" u="none" strike="noStrike" cap="none" normalizeH="0" baseline="0" smtClean="0">
                        <a:ln>
                          <a:noFill/>
                        </a:ln>
                        <a:solidFill>
                          <a:schemeClr val="tx1"/>
                        </a:solidFill>
                        <a:effectLst/>
                        <a:latin typeface="Arial" charset="0"/>
                      </a:endParaRPr>
                    </a:p>
                  </a:txBody>
                  <a:tcPr anchor="b" horzOverflow="overflow">
                    <a:lnL cap="flat">
                      <a:noFill/>
                    </a:lnL>
                    <a:lnR>
                      <a:noFill/>
                    </a:lnR>
                    <a:lnT>
                      <a:noFill/>
                    </a:lnT>
                    <a:lnB>
                      <a:noFill/>
                    </a:lnB>
                    <a:lnTlToBr>
                      <a:noFill/>
                    </a:lnTlToBr>
                    <a:lnBlToTr>
                      <a:noFill/>
                    </a:lnBlToTr>
                    <a:solidFill>
                      <a:schemeClr val="bg1">
                        <a:lumMod val="75000"/>
                      </a:schemeClr>
                    </a:solid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CA" sz="1400" b="1" i="0" u="none" strike="noStrike" cap="none" normalizeH="0" baseline="0" dirty="0" smtClean="0">
                          <a:ln>
                            <a:noFill/>
                          </a:ln>
                          <a:solidFill>
                            <a:schemeClr val="tx1"/>
                          </a:solidFill>
                          <a:effectLst/>
                          <a:latin typeface="Arial" charset="0"/>
                          <a:cs typeface="Arial" charset="0"/>
                        </a:rPr>
                        <a:t>17:00</a:t>
                      </a:r>
                      <a:endParaRPr kumimoji="0" lang="en-CA" sz="1400" b="1" i="0" u="none" strike="noStrike" cap="none" normalizeH="0" baseline="0" dirty="0" smtClean="0">
                        <a:ln>
                          <a:noFill/>
                        </a:ln>
                        <a:solidFill>
                          <a:schemeClr val="tx1"/>
                        </a:solidFill>
                        <a:effectLst/>
                        <a:latin typeface="Arial" charset="0"/>
                      </a:endParaRPr>
                    </a:p>
                  </a:txBody>
                  <a:tcPr anchor="b" horzOverflow="overflow">
                    <a:lnL>
                      <a:noFill/>
                    </a:lnL>
                    <a:lnR>
                      <a:noFill/>
                    </a:lnR>
                    <a:lnT>
                      <a:noFill/>
                    </a:lnT>
                    <a:lnB>
                      <a:noFill/>
                    </a:lnB>
                    <a:lnTlToBr>
                      <a:noFill/>
                    </a:lnTlToBr>
                    <a:lnBlToTr>
                      <a:noFill/>
                    </a:lnBlToTr>
                    <a:solidFill>
                      <a:schemeClr val="bg1">
                        <a:lumMod val="75000"/>
                      </a:schemeClr>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CA" sz="1400" b="1" i="0" u="none" strike="noStrike" cap="none" normalizeH="0" baseline="0" dirty="0" smtClean="0">
                          <a:ln>
                            <a:noFill/>
                          </a:ln>
                          <a:solidFill>
                            <a:srgbClr val="008000"/>
                          </a:solidFill>
                          <a:effectLst/>
                          <a:latin typeface="Arial" charset="0"/>
                          <a:cs typeface="Arial" charset="0"/>
                        </a:rPr>
                        <a:t>-18.5</a:t>
                      </a:r>
                      <a:endParaRPr kumimoji="0" lang="en-CA" sz="1400" b="1" i="0" u="none" strike="noStrike" cap="none" normalizeH="0" baseline="0" dirty="0" smtClean="0">
                        <a:ln>
                          <a:noFill/>
                        </a:ln>
                        <a:solidFill>
                          <a:srgbClr val="008000"/>
                        </a:solidFill>
                        <a:effectLst/>
                        <a:latin typeface="Arial" charset="0"/>
                      </a:endParaRPr>
                    </a:p>
                  </a:txBody>
                  <a:tcPr anchor="b" horzOverflow="overflow">
                    <a:lnL>
                      <a:noFill/>
                    </a:lnL>
                    <a:lnR>
                      <a:noFill/>
                    </a:lnR>
                    <a:lnT>
                      <a:noFill/>
                    </a:lnT>
                    <a:lnB>
                      <a:noFill/>
                    </a:lnB>
                    <a:lnTlToBr>
                      <a:noFill/>
                    </a:lnTlToBr>
                    <a:lnBlToTr>
                      <a:noFill/>
                    </a:lnBlToTr>
                    <a:solidFill>
                      <a:schemeClr val="bg1">
                        <a:lumMod val="75000"/>
                      </a:schemeClr>
                    </a:solid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CA" sz="1400" b="1" i="0" u="none" strike="noStrike" cap="none" normalizeH="0" baseline="0" dirty="0" smtClean="0">
                          <a:ln>
                            <a:noFill/>
                          </a:ln>
                          <a:solidFill>
                            <a:srgbClr val="0000FF"/>
                          </a:solidFill>
                          <a:effectLst/>
                          <a:latin typeface="Arial" charset="0"/>
                          <a:cs typeface="Arial" charset="0"/>
                        </a:rPr>
                        <a:t>-22.0</a:t>
                      </a:r>
                      <a:endParaRPr kumimoji="0" lang="en-CA" sz="1400" b="1" i="0" u="none" strike="noStrike" cap="none" normalizeH="0" baseline="0" dirty="0" smtClean="0">
                        <a:ln>
                          <a:noFill/>
                        </a:ln>
                        <a:solidFill>
                          <a:srgbClr val="0000FF"/>
                        </a:solidFill>
                        <a:effectLst/>
                        <a:latin typeface="Arial" charset="0"/>
                      </a:endParaRPr>
                    </a:p>
                  </a:txBody>
                  <a:tcPr anchor="b" horzOverflow="overflow">
                    <a:lnL>
                      <a:noFill/>
                    </a:lnL>
                    <a:lnR>
                      <a:noFill/>
                    </a:lnR>
                    <a:lnT>
                      <a:noFill/>
                    </a:lnT>
                    <a:lnB>
                      <a:noFill/>
                    </a:lnB>
                    <a:lnTlToBr>
                      <a:noFill/>
                    </a:lnTlToBr>
                    <a:lnBlToTr>
                      <a:noFill/>
                    </a:lnBlToTr>
                    <a:solidFill>
                      <a:schemeClr val="bg1">
                        <a:lumMod val="75000"/>
                      </a:schemeClr>
                    </a:solid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CA" sz="1400" b="1" i="0" u="none" strike="noStrike" cap="none" normalizeH="0" baseline="0" dirty="0" smtClean="0">
                          <a:ln>
                            <a:noFill/>
                          </a:ln>
                          <a:solidFill>
                            <a:srgbClr val="FF3300"/>
                          </a:solidFill>
                          <a:effectLst/>
                          <a:latin typeface="Arial" charset="0"/>
                          <a:cs typeface="Arial" charset="0"/>
                        </a:rPr>
                        <a:t>-12.0</a:t>
                      </a:r>
                      <a:endParaRPr kumimoji="0" lang="en-CA" sz="1400" b="1" i="0" u="none" strike="noStrike" cap="none" normalizeH="0" baseline="0" dirty="0" smtClean="0">
                        <a:ln>
                          <a:noFill/>
                        </a:ln>
                        <a:solidFill>
                          <a:srgbClr val="FF3300"/>
                        </a:solidFill>
                        <a:effectLst/>
                        <a:latin typeface="Arial" charset="0"/>
                      </a:endParaRPr>
                    </a:p>
                  </a:txBody>
                  <a:tcPr anchor="b" horzOverflow="overflow">
                    <a:lnL>
                      <a:noFill/>
                    </a:lnL>
                    <a:lnR cap="flat">
                      <a:noFill/>
                    </a:lnR>
                    <a:lnT>
                      <a:noFill/>
                    </a:lnT>
                    <a:lnB>
                      <a:noFill/>
                    </a:lnB>
                    <a:lnTlToBr>
                      <a:noFill/>
                    </a:lnTlToBr>
                    <a:lnBlToTr>
                      <a:noFill/>
                    </a:lnBlToTr>
                    <a:solidFill>
                      <a:schemeClr val="bg1">
                        <a:lumMod val="75000"/>
                      </a:schemeClr>
                    </a:solidFill>
                  </a:tcPr>
                </a:tc>
                <a:extLst>
                  <a:ext uri="{0D108BD9-81ED-4DB2-BD59-A6C34878D82A}">
                    <a16:rowId xmlns:a16="http://schemas.microsoft.com/office/drawing/2014/main" val="10004"/>
                  </a:ext>
                </a:extLst>
              </a:tr>
              <a:tr h="293688">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CA" sz="1400" b="1" i="0" u="none" strike="noStrike" cap="none" normalizeH="0" baseline="0" smtClean="0">
                          <a:ln>
                            <a:noFill/>
                          </a:ln>
                          <a:solidFill>
                            <a:schemeClr val="tx1"/>
                          </a:solidFill>
                          <a:effectLst/>
                          <a:latin typeface="Arial" charset="0"/>
                          <a:cs typeface="Arial" charset="0"/>
                        </a:rPr>
                        <a:t>2011-02-19</a:t>
                      </a:r>
                      <a:endParaRPr kumimoji="0" lang="en-CA" sz="1400" b="1" i="0" u="none" strike="noStrike" cap="none" normalizeH="0" baseline="0" smtClean="0">
                        <a:ln>
                          <a:noFill/>
                        </a:ln>
                        <a:solidFill>
                          <a:schemeClr val="tx1"/>
                        </a:solidFill>
                        <a:effectLst/>
                        <a:latin typeface="Arial" charset="0"/>
                      </a:endParaRPr>
                    </a:p>
                  </a:txBody>
                  <a:tcPr anchor="b" horzOverflow="overflow">
                    <a:lnL cap="flat">
                      <a:noFill/>
                    </a:lnL>
                    <a:lnR>
                      <a:noFill/>
                    </a:lnR>
                    <a:lnT>
                      <a:noFill/>
                    </a:lnT>
                    <a:lnB>
                      <a:noFill/>
                    </a:lnB>
                    <a:lnTlToBr>
                      <a:noFill/>
                    </a:lnTlToBr>
                    <a:lnBlToTr>
                      <a:noFill/>
                    </a:lnBlToTr>
                    <a:solidFill>
                      <a:schemeClr val="bg1">
                        <a:lumMod val="75000"/>
                      </a:schemeClr>
                    </a:solid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CA" sz="1400" b="1" i="0" u="none" strike="noStrike" cap="none" normalizeH="0" baseline="0" dirty="0" smtClean="0">
                          <a:ln>
                            <a:noFill/>
                          </a:ln>
                          <a:solidFill>
                            <a:schemeClr val="tx1"/>
                          </a:solidFill>
                          <a:effectLst/>
                          <a:latin typeface="Arial" charset="0"/>
                          <a:cs typeface="Arial" charset="0"/>
                        </a:rPr>
                        <a:t>17:00</a:t>
                      </a:r>
                      <a:endParaRPr kumimoji="0" lang="en-CA" sz="1400" b="1" i="0" u="none" strike="noStrike" cap="none" normalizeH="0" baseline="0" dirty="0" smtClean="0">
                        <a:ln>
                          <a:noFill/>
                        </a:ln>
                        <a:solidFill>
                          <a:schemeClr val="tx1"/>
                        </a:solidFill>
                        <a:effectLst/>
                        <a:latin typeface="Arial" charset="0"/>
                      </a:endParaRPr>
                    </a:p>
                  </a:txBody>
                  <a:tcPr anchor="b" horzOverflow="overflow">
                    <a:lnL>
                      <a:noFill/>
                    </a:lnL>
                    <a:lnR>
                      <a:noFill/>
                    </a:lnR>
                    <a:lnT>
                      <a:noFill/>
                    </a:lnT>
                    <a:lnB>
                      <a:noFill/>
                    </a:lnB>
                    <a:lnTlToBr>
                      <a:noFill/>
                    </a:lnTlToBr>
                    <a:lnBlToTr>
                      <a:noFill/>
                    </a:lnBlToTr>
                    <a:solidFill>
                      <a:schemeClr val="bg1">
                        <a:lumMod val="75000"/>
                      </a:schemeClr>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CA" sz="1400" b="1" i="0" u="none" strike="noStrike" cap="none" normalizeH="0" baseline="0" dirty="0" smtClean="0">
                          <a:ln>
                            <a:noFill/>
                          </a:ln>
                          <a:solidFill>
                            <a:srgbClr val="008000"/>
                          </a:solidFill>
                          <a:effectLst/>
                          <a:latin typeface="Arial" charset="0"/>
                          <a:cs typeface="Arial" charset="0"/>
                        </a:rPr>
                        <a:t>-8.4</a:t>
                      </a:r>
                      <a:endParaRPr kumimoji="0" lang="en-CA" sz="1400" b="1" i="0" u="none" strike="noStrike" cap="none" normalizeH="0" baseline="0" dirty="0" smtClean="0">
                        <a:ln>
                          <a:noFill/>
                        </a:ln>
                        <a:solidFill>
                          <a:srgbClr val="008000"/>
                        </a:solidFill>
                        <a:effectLst/>
                        <a:latin typeface="Arial" charset="0"/>
                      </a:endParaRPr>
                    </a:p>
                  </a:txBody>
                  <a:tcPr anchor="b" horzOverflow="overflow">
                    <a:lnL>
                      <a:noFill/>
                    </a:lnL>
                    <a:lnR>
                      <a:noFill/>
                    </a:lnR>
                    <a:lnT>
                      <a:noFill/>
                    </a:lnT>
                    <a:lnB>
                      <a:noFill/>
                    </a:lnB>
                    <a:lnTlToBr>
                      <a:noFill/>
                    </a:lnTlToBr>
                    <a:lnBlToTr>
                      <a:noFill/>
                    </a:lnBlToTr>
                    <a:solidFill>
                      <a:schemeClr val="bg1">
                        <a:lumMod val="75000"/>
                      </a:schemeClr>
                    </a:solid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CA" sz="1400" b="1" i="0" u="none" strike="noStrike" cap="none" normalizeH="0" baseline="0" dirty="0" smtClean="0">
                          <a:ln>
                            <a:noFill/>
                          </a:ln>
                          <a:solidFill>
                            <a:srgbClr val="0000FF"/>
                          </a:solidFill>
                          <a:effectLst/>
                          <a:latin typeface="Arial" charset="0"/>
                          <a:cs typeface="Arial" charset="0"/>
                        </a:rPr>
                        <a:t>-12.2</a:t>
                      </a:r>
                      <a:endParaRPr kumimoji="0" lang="en-CA" sz="1400" b="1" i="0" u="none" strike="noStrike" cap="none" normalizeH="0" baseline="0" dirty="0" smtClean="0">
                        <a:ln>
                          <a:noFill/>
                        </a:ln>
                        <a:solidFill>
                          <a:srgbClr val="0000FF"/>
                        </a:solidFill>
                        <a:effectLst/>
                        <a:latin typeface="Arial" charset="0"/>
                      </a:endParaRPr>
                    </a:p>
                  </a:txBody>
                  <a:tcPr anchor="b" horzOverflow="overflow">
                    <a:lnL>
                      <a:noFill/>
                    </a:lnL>
                    <a:lnR>
                      <a:noFill/>
                    </a:lnR>
                    <a:lnT>
                      <a:noFill/>
                    </a:lnT>
                    <a:lnB>
                      <a:noFill/>
                    </a:lnB>
                    <a:lnTlToBr>
                      <a:noFill/>
                    </a:lnTlToBr>
                    <a:lnBlToTr>
                      <a:noFill/>
                    </a:lnBlToTr>
                    <a:solidFill>
                      <a:schemeClr val="bg1">
                        <a:lumMod val="75000"/>
                      </a:schemeClr>
                    </a:solid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CA" sz="1400" b="1" i="0" u="none" strike="noStrike" cap="none" normalizeH="0" baseline="0" dirty="0" smtClean="0">
                          <a:ln>
                            <a:noFill/>
                          </a:ln>
                          <a:solidFill>
                            <a:srgbClr val="FF3300"/>
                          </a:solidFill>
                          <a:effectLst/>
                          <a:latin typeface="Arial" charset="0"/>
                          <a:cs typeface="Arial" charset="0"/>
                        </a:rPr>
                        <a:t>-4.5</a:t>
                      </a:r>
                      <a:endParaRPr kumimoji="0" lang="en-CA" sz="1400" b="1" i="0" u="none" strike="noStrike" cap="none" normalizeH="0" baseline="0" dirty="0" smtClean="0">
                        <a:ln>
                          <a:noFill/>
                        </a:ln>
                        <a:solidFill>
                          <a:srgbClr val="FF3300"/>
                        </a:solidFill>
                        <a:effectLst/>
                        <a:latin typeface="Arial" charset="0"/>
                      </a:endParaRPr>
                    </a:p>
                  </a:txBody>
                  <a:tcPr anchor="b" horzOverflow="overflow">
                    <a:lnL>
                      <a:noFill/>
                    </a:lnL>
                    <a:lnR cap="flat">
                      <a:noFill/>
                    </a:lnR>
                    <a:lnT>
                      <a:noFill/>
                    </a:lnT>
                    <a:lnB>
                      <a:noFill/>
                    </a:lnB>
                    <a:lnTlToBr>
                      <a:noFill/>
                    </a:lnTlToBr>
                    <a:lnBlToTr>
                      <a:noFill/>
                    </a:lnBlToTr>
                    <a:solidFill>
                      <a:schemeClr val="bg1">
                        <a:lumMod val="75000"/>
                      </a:schemeClr>
                    </a:solidFill>
                  </a:tcPr>
                </a:tc>
                <a:extLst>
                  <a:ext uri="{0D108BD9-81ED-4DB2-BD59-A6C34878D82A}">
                    <a16:rowId xmlns:a16="http://schemas.microsoft.com/office/drawing/2014/main" val="10005"/>
                  </a:ext>
                </a:extLst>
              </a:tr>
              <a:tr h="293688">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CA" sz="1400" b="1" i="0" u="none" strike="noStrike" cap="none" normalizeH="0" baseline="0" smtClean="0">
                          <a:ln>
                            <a:noFill/>
                          </a:ln>
                          <a:solidFill>
                            <a:schemeClr val="tx1"/>
                          </a:solidFill>
                          <a:effectLst/>
                          <a:latin typeface="Arial" charset="0"/>
                          <a:cs typeface="Arial" charset="0"/>
                        </a:rPr>
                        <a:t>2011-02-20</a:t>
                      </a:r>
                      <a:endParaRPr kumimoji="0" lang="en-CA" sz="1400" b="1" i="0" u="none" strike="noStrike" cap="none" normalizeH="0" baseline="0" smtClean="0">
                        <a:ln>
                          <a:noFill/>
                        </a:ln>
                        <a:solidFill>
                          <a:schemeClr val="tx1"/>
                        </a:solidFill>
                        <a:effectLst/>
                        <a:latin typeface="Arial" charset="0"/>
                      </a:endParaRPr>
                    </a:p>
                  </a:txBody>
                  <a:tcPr anchor="b" horzOverflow="overflow">
                    <a:lnL cap="flat">
                      <a:noFill/>
                    </a:lnL>
                    <a:lnR>
                      <a:noFill/>
                    </a:lnR>
                    <a:lnT>
                      <a:noFill/>
                    </a:lnT>
                    <a:lnB>
                      <a:noFill/>
                    </a:lnB>
                    <a:lnTlToBr>
                      <a:noFill/>
                    </a:lnTlToBr>
                    <a:lnBlToTr>
                      <a:noFill/>
                    </a:lnBlToTr>
                    <a:solidFill>
                      <a:schemeClr val="bg1">
                        <a:lumMod val="75000"/>
                      </a:schemeClr>
                    </a:solid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CA" sz="1400" b="1" i="0" u="none" strike="noStrike" cap="none" normalizeH="0" baseline="0" dirty="0" smtClean="0">
                          <a:ln>
                            <a:noFill/>
                          </a:ln>
                          <a:solidFill>
                            <a:schemeClr val="tx1"/>
                          </a:solidFill>
                          <a:effectLst/>
                          <a:latin typeface="Arial" charset="0"/>
                          <a:cs typeface="Arial" charset="0"/>
                        </a:rPr>
                        <a:t>17:00</a:t>
                      </a:r>
                      <a:endParaRPr kumimoji="0" lang="en-CA" sz="1400" b="1" i="0" u="none" strike="noStrike" cap="none" normalizeH="0" baseline="0" dirty="0" smtClean="0">
                        <a:ln>
                          <a:noFill/>
                        </a:ln>
                        <a:solidFill>
                          <a:schemeClr val="tx1"/>
                        </a:solidFill>
                        <a:effectLst/>
                        <a:latin typeface="Arial" charset="0"/>
                      </a:endParaRPr>
                    </a:p>
                  </a:txBody>
                  <a:tcPr anchor="b" horzOverflow="overflow">
                    <a:lnL>
                      <a:noFill/>
                    </a:lnL>
                    <a:lnR>
                      <a:noFill/>
                    </a:lnR>
                    <a:lnT>
                      <a:noFill/>
                    </a:lnT>
                    <a:lnB>
                      <a:noFill/>
                    </a:lnB>
                    <a:lnTlToBr>
                      <a:noFill/>
                    </a:lnTlToBr>
                    <a:lnBlToTr>
                      <a:noFill/>
                    </a:lnBlToTr>
                    <a:solidFill>
                      <a:schemeClr val="bg1">
                        <a:lumMod val="75000"/>
                      </a:schemeClr>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CA" sz="1400" b="1" i="0" u="none" strike="noStrike" cap="none" normalizeH="0" baseline="0" dirty="0" smtClean="0">
                          <a:ln>
                            <a:noFill/>
                          </a:ln>
                          <a:solidFill>
                            <a:srgbClr val="008000"/>
                          </a:solidFill>
                          <a:effectLst/>
                          <a:latin typeface="Arial" charset="0"/>
                          <a:cs typeface="Arial" charset="0"/>
                        </a:rPr>
                        <a:t>-5.6</a:t>
                      </a:r>
                      <a:endParaRPr kumimoji="0" lang="en-CA" sz="1400" b="1" i="0" u="none" strike="noStrike" cap="none" normalizeH="0" baseline="0" dirty="0" smtClean="0">
                        <a:ln>
                          <a:noFill/>
                        </a:ln>
                        <a:solidFill>
                          <a:srgbClr val="008000"/>
                        </a:solidFill>
                        <a:effectLst/>
                        <a:latin typeface="Arial" charset="0"/>
                      </a:endParaRPr>
                    </a:p>
                  </a:txBody>
                  <a:tcPr anchor="b" horzOverflow="overflow">
                    <a:lnL>
                      <a:noFill/>
                    </a:lnL>
                    <a:lnR>
                      <a:noFill/>
                    </a:lnR>
                    <a:lnT>
                      <a:noFill/>
                    </a:lnT>
                    <a:lnB>
                      <a:noFill/>
                    </a:lnB>
                    <a:lnTlToBr>
                      <a:noFill/>
                    </a:lnTlToBr>
                    <a:lnBlToTr>
                      <a:noFill/>
                    </a:lnBlToTr>
                    <a:solidFill>
                      <a:schemeClr val="bg1">
                        <a:lumMod val="75000"/>
                      </a:schemeClr>
                    </a:solid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CA" sz="1400" b="1" i="0" u="none" strike="noStrike" cap="none" normalizeH="0" baseline="0" dirty="0" smtClean="0">
                          <a:ln>
                            <a:noFill/>
                          </a:ln>
                          <a:solidFill>
                            <a:srgbClr val="0000FF"/>
                          </a:solidFill>
                          <a:effectLst/>
                          <a:latin typeface="Arial" charset="0"/>
                          <a:cs typeface="Arial" charset="0"/>
                        </a:rPr>
                        <a:t>-10.4</a:t>
                      </a:r>
                      <a:endParaRPr kumimoji="0" lang="en-CA" sz="1400" b="1" i="0" u="none" strike="noStrike" cap="none" normalizeH="0" baseline="0" dirty="0" smtClean="0">
                        <a:ln>
                          <a:noFill/>
                        </a:ln>
                        <a:solidFill>
                          <a:srgbClr val="0000FF"/>
                        </a:solidFill>
                        <a:effectLst/>
                        <a:latin typeface="Arial" charset="0"/>
                      </a:endParaRPr>
                    </a:p>
                  </a:txBody>
                  <a:tcPr anchor="b" horzOverflow="overflow">
                    <a:lnL>
                      <a:noFill/>
                    </a:lnL>
                    <a:lnR>
                      <a:noFill/>
                    </a:lnR>
                    <a:lnT>
                      <a:noFill/>
                    </a:lnT>
                    <a:lnB>
                      <a:noFill/>
                    </a:lnB>
                    <a:lnTlToBr>
                      <a:noFill/>
                    </a:lnTlToBr>
                    <a:lnBlToTr>
                      <a:noFill/>
                    </a:lnBlToTr>
                    <a:solidFill>
                      <a:schemeClr val="bg1">
                        <a:lumMod val="75000"/>
                      </a:schemeClr>
                    </a:solid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CA" sz="1400" b="1" i="0" u="none" strike="noStrike" cap="none" normalizeH="0" baseline="0" dirty="0" smtClean="0">
                          <a:ln>
                            <a:noFill/>
                          </a:ln>
                          <a:solidFill>
                            <a:srgbClr val="FF3300"/>
                          </a:solidFill>
                          <a:effectLst/>
                          <a:latin typeface="Arial" charset="0"/>
                          <a:cs typeface="Arial" charset="0"/>
                        </a:rPr>
                        <a:t>-2.4</a:t>
                      </a:r>
                      <a:endParaRPr kumimoji="0" lang="en-CA" sz="1400" b="1" i="0" u="none" strike="noStrike" cap="none" normalizeH="0" baseline="0" dirty="0" smtClean="0">
                        <a:ln>
                          <a:noFill/>
                        </a:ln>
                        <a:solidFill>
                          <a:srgbClr val="FF3300"/>
                        </a:solidFill>
                        <a:effectLst/>
                        <a:latin typeface="Arial" charset="0"/>
                      </a:endParaRPr>
                    </a:p>
                  </a:txBody>
                  <a:tcPr anchor="b" horzOverflow="overflow">
                    <a:lnL>
                      <a:noFill/>
                    </a:lnL>
                    <a:lnR cap="flat">
                      <a:noFill/>
                    </a:lnR>
                    <a:lnT>
                      <a:noFill/>
                    </a:lnT>
                    <a:lnB>
                      <a:noFill/>
                    </a:lnB>
                    <a:lnTlToBr>
                      <a:noFill/>
                    </a:lnTlToBr>
                    <a:lnBlToTr>
                      <a:noFill/>
                    </a:lnBlToTr>
                    <a:solidFill>
                      <a:schemeClr val="bg1">
                        <a:lumMod val="75000"/>
                      </a:schemeClr>
                    </a:solidFill>
                  </a:tcPr>
                </a:tc>
                <a:extLst>
                  <a:ext uri="{0D108BD9-81ED-4DB2-BD59-A6C34878D82A}">
                    <a16:rowId xmlns:a16="http://schemas.microsoft.com/office/drawing/2014/main" val="10006"/>
                  </a:ext>
                </a:extLst>
              </a:tr>
              <a:tr h="293688">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CA" sz="1400" b="1" i="0" u="none" strike="noStrike" cap="none" normalizeH="0" baseline="0" smtClean="0">
                          <a:ln>
                            <a:noFill/>
                          </a:ln>
                          <a:solidFill>
                            <a:schemeClr val="tx1"/>
                          </a:solidFill>
                          <a:effectLst/>
                          <a:latin typeface="Arial" charset="0"/>
                          <a:cs typeface="Arial" charset="0"/>
                        </a:rPr>
                        <a:t>2011-02-21</a:t>
                      </a:r>
                      <a:endParaRPr kumimoji="0" lang="en-CA" sz="1400" b="1" i="0" u="none" strike="noStrike" cap="none" normalizeH="0" baseline="0" smtClean="0">
                        <a:ln>
                          <a:noFill/>
                        </a:ln>
                        <a:solidFill>
                          <a:schemeClr val="tx1"/>
                        </a:solidFill>
                        <a:effectLst/>
                        <a:latin typeface="Arial" charset="0"/>
                      </a:endParaRPr>
                    </a:p>
                  </a:txBody>
                  <a:tcPr anchor="b" horzOverflow="overflow">
                    <a:lnL cap="flat">
                      <a:noFill/>
                    </a:lnL>
                    <a:lnR>
                      <a:noFill/>
                    </a:lnR>
                    <a:lnT>
                      <a:noFill/>
                    </a:lnT>
                    <a:lnB>
                      <a:noFill/>
                    </a:lnB>
                    <a:lnTlToBr>
                      <a:noFill/>
                    </a:lnTlToBr>
                    <a:lnBlToTr>
                      <a:noFill/>
                    </a:lnBlToTr>
                    <a:solidFill>
                      <a:schemeClr val="bg1">
                        <a:lumMod val="75000"/>
                      </a:schemeClr>
                    </a:solid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CA" sz="1400" b="1" i="0" u="none" strike="noStrike" cap="none" normalizeH="0" baseline="0" dirty="0" smtClean="0">
                          <a:ln>
                            <a:noFill/>
                          </a:ln>
                          <a:solidFill>
                            <a:schemeClr val="tx1"/>
                          </a:solidFill>
                          <a:effectLst/>
                          <a:latin typeface="Arial" charset="0"/>
                          <a:cs typeface="Arial" charset="0"/>
                        </a:rPr>
                        <a:t>17:00</a:t>
                      </a:r>
                      <a:endParaRPr kumimoji="0" lang="en-CA" sz="1400" b="1" i="0" u="none" strike="noStrike" cap="none" normalizeH="0" baseline="0" dirty="0" smtClean="0">
                        <a:ln>
                          <a:noFill/>
                        </a:ln>
                        <a:solidFill>
                          <a:schemeClr val="tx1"/>
                        </a:solidFill>
                        <a:effectLst/>
                        <a:latin typeface="Arial" charset="0"/>
                      </a:endParaRPr>
                    </a:p>
                  </a:txBody>
                  <a:tcPr anchor="b" horzOverflow="overflow">
                    <a:lnL>
                      <a:noFill/>
                    </a:lnL>
                    <a:lnR>
                      <a:noFill/>
                    </a:lnR>
                    <a:lnT>
                      <a:noFill/>
                    </a:lnT>
                    <a:lnB>
                      <a:noFill/>
                    </a:lnB>
                    <a:lnTlToBr>
                      <a:noFill/>
                    </a:lnTlToBr>
                    <a:lnBlToTr>
                      <a:noFill/>
                    </a:lnBlToTr>
                    <a:solidFill>
                      <a:schemeClr val="bg1">
                        <a:lumMod val="75000"/>
                      </a:schemeClr>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CA" sz="1400" b="1" i="0" u="none" strike="noStrike" cap="none" normalizeH="0" baseline="0" dirty="0" smtClean="0">
                          <a:ln>
                            <a:noFill/>
                          </a:ln>
                          <a:solidFill>
                            <a:srgbClr val="008000"/>
                          </a:solidFill>
                          <a:effectLst/>
                          <a:latin typeface="Arial" charset="0"/>
                          <a:cs typeface="Arial" charset="0"/>
                        </a:rPr>
                        <a:t>-5.6</a:t>
                      </a:r>
                      <a:endParaRPr kumimoji="0" lang="en-CA" sz="1400" b="1" i="0" u="none" strike="noStrike" cap="none" normalizeH="0" baseline="0" dirty="0" smtClean="0">
                        <a:ln>
                          <a:noFill/>
                        </a:ln>
                        <a:solidFill>
                          <a:srgbClr val="008000"/>
                        </a:solidFill>
                        <a:effectLst/>
                        <a:latin typeface="Arial" charset="0"/>
                      </a:endParaRPr>
                    </a:p>
                  </a:txBody>
                  <a:tcPr anchor="b" horzOverflow="overflow">
                    <a:lnL>
                      <a:noFill/>
                    </a:lnL>
                    <a:lnR>
                      <a:noFill/>
                    </a:lnR>
                    <a:lnT>
                      <a:noFill/>
                    </a:lnT>
                    <a:lnB>
                      <a:noFill/>
                    </a:lnB>
                    <a:lnTlToBr>
                      <a:noFill/>
                    </a:lnTlToBr>
                    <a:lnBlToTr>
                      <a:noFill/>
                    </a:lnBlToTr>
                    <a:solidFill>
                      <a:schemeClr val="bg1">
                        <a:lumMod val="75000"/>
                      </a:schemeClr>
                    </a:solid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CA" sz="1400" b="1" i="0" u="none" strike="noStrike" cap="none" normalizeH="0" baseline="0" dirty="0" smtClean="0">
                          <a:ln>
                            <a:noFill/>
                          </a:ln>
                          <a:solidFill>
                            <a:srgbClr val="0000FF"/>
                          </a:solidFill>
                          <a:effectLst/>
                          <a:latin typeface="Arial" charset="0"/>
                          <a:cs typeface="Arial" charset="0"/>
                        </a:rPr>
                        <a:t>-11.2</a:t>
                      </a:r>
                      <a:endParaRPr kumimoji="0" lang="en-CA" sz="1400" b="1" i="0" u="none" strike="noStrike" cap="none" normalizeH="0" baseline="0" dirty="0" smtClean="0">
                        <a:ln>
                          <a:noFill/>
                        </a:ln>
                        <a:solidFill>
                          <a:srgbClr val="0000FF"/>
                        </a:solidFill>
                        <a:effectLst/>
                        <a:latin typeface="Arial" charset="0"/>
                      </a:endParaRPr>
                    </a:p>
                  </a:txBody>
                  <a:tcPr anchor="b" horzOverflow="overflow">
                    <a:lnL>
                      <a:noFill/>
                    </a:lnL>
                    <a:lnR>
                      <a:noFill/>
                    </a:lnR>
                    <a:lnT>
                      <a:noFill/>
                    </a:lnT>
                    <a:lnB>
                      <a:noFill/>
                    </a:lnB>
                    <a:lnTlToBr>
                      <a:noFill/>
                    </a:lnTlToBr>
                    <a:lnBlToTr>
                      <a:noFill/>
                    </a:lnBlToTr>
                    <a:solidFill>
                      <a:schemeClr val="bg1">
                        <a:lumMod val="75000"/>
                      </a:schemeClr>
                    </a:solid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CA" sz="1400" b="1" i="0" u="none" strike="noStrike" cap="none" normalizeH="0" baseline="0" dirty="0" smtClean="0">
                          <a:ln>
                            <a:noFill/>
                          </a:ln>
                          <a:solidFill>
                            <a:srgbClr val="FF3300"/>
                          </a:solidFill>
                          <a:effectLst/>
                          <a:latin typeface="Arial" charset="0"/>
                          <a:cs typeface="Arial" charset="0"/>
                        </a:rPr>
                        <a:t>-2.7</a:t>
                      </a:r>
                      <a:endParaRPr kumimoji="0" lang="en-CA" sz="1400" b="1" i="0" u="none" strike="noStrike" cap="none" normalizeH="0" baseline="0" dirty="0" smtClean="0">
                        <a:ln>
                          <a:noFill/>
                        </a:ln>
                        <a:solidFill>
                          <a:srgbClr val="FF3300"/>
                        </a:solidFill>
                        <a:effectLst/>
                        <a:latin typeface="Arial" charset="0"/>
                      </a:endParaRPr>
                    </a:p>
                  </a:txBody>
                  <a:tcPr anchor="b" horzOverflow="overflow">
                    <a:lnL>
                      <a:noFill/>
                    </a:lnL>
                    <a:lnR cap="flat">
                      <a:noFill/>
                    </a:lnR>
                    <a:lnT>
                      <a:noFill/>
                    </a:lnT>
                    <a:lnB>
                      <a:noFill/>
                    </a:lnB>
                    <a:lnTlToBr>
                      <a:noFill/>
                    </a:lnTlToBr>
                    <a:lnBlToTr>
                      <a:noFill/>
                    </a:lnBlToTr>
                    <a:solidFill>
                      <a:schemeClr val="bg1">
                        <a:lumMod val="75000"/>
                      </a:schemeClr>
                    </a:solidFill>
                  </a:tcPr>
                </a:tc>
                <a:extLst>
                  <a:ext uri="{0D108BD9-81ED-4DB2-BD59-A6C34878D82A}">
                    <a16:rowId xmlns:a16="http://schemas.microsoft.com/office/drawing/2014/main" val="10007"/>
                  </a:ext>
                </a:extLst>
              </a:tr>
              <a:tr h="293688">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CA" sz="1400" b="1" i="0" u="none" strike="noStrike" cap="none" normalizeH="0" baseline="0" smtClean="0">
                          <a:ln>
                            <a:noFill/>
                          </a:ln>
                          <a:solidFill>
                            <a:schemeClr val="tx1"/>
                          </a:solidFill>
                          <a:effectLst/>
                          <a:latin typeface="Arial" charset="0"/>
                          <a:cs typeface="Arial" charset="0"/>
                        </a:rPr>
                        <a:t>2011-02-22</a:t>
                      </a:r>
                      <a:endParaRPr kumimoji="0" lang="en-CA" sz="1400" b="1" i="0" u="none" strike="noStrike" cap="none" normalizeH="0" baseline="0" smtClean="0">
                        <a:ln>
                          <a:noFill/>
                        </a:ln>
                        <a:solidFill>
                          <a:schemeClr val="tx1"/>
                        </a:solidFill>
                        <a:effectLst/>
                        <a:latin typeface="Arial" charset="0"/>
                      </a:endParaRPr>
                    </a:p>
                  </a:txBody>
                  <a:tcPr anchor="b" horzOverflow="overflow">
                    <a:lnL cap="flat">
                      <a:noFill/>
                    </a:lnL>
                    <a:lnR>
                      <a:noFill/>
                    </a:lnR>
                    <a:lnT>
                      <a:noFill/>
                    </a:lnT>
                    <a:lnB>
                      <a:noFill/>
                    </a:lnB>
                    <a:lnTlToBr>
                      <a:noFill/>
                    </a:lnTlToBr>
                    <a:lnBlToTr>
                      <a:noFill/>
                    </a:lnBlToTr>
                    <a:solidFill>
                      <a:schemeClr val="bg1">
                        <a:lumMod val="75000"/>
                      </a:schemeClr>
                    </a:solid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CA" sz="1400" b="1" i="0" u="none" strike="noStrike" cap="none" normalizeH="0" baseline="0" dirty="0" smtClean="0">
                          <a:ln>
                            <a:noFill/>
                          </a:ln>
                          <a:solidFill>
                            <a:schemeClr val="tx1"/>
                          </a:solidFill>
                          <a:effectLst/>
                          <a:latin typeface="Arial" charset="0"/>
                          <a:cs typeface="Arial" charset="0"/>
                        </a:rPr>
                        <a:t>17:00</a:t>
                      </a:r>
                      <a:endParaRPr kumimoji="0" lang="en-CA" sz="1400" b="1" i="0" u="none" strike="noStrike" cap="none" normalizeH="0" baseline="0" dirty="0" smtClean="0">
                        <a:ln>
                          <a:noFill/>
                        </a:ln>
                        <a:solidFill>
                          <a:schemeClr val="tx1"/>
                        </a:solidFill>
                        <a:effectLst/>
                        <a:latin typeface="Arial" charset="0"/>
                      </a:endParaRPr>
                    </a:p>
                  </a:txBody>
                  <a:tcPr anchor="b" horzOverflow="overflow">
                    <a:lnL>
                      <a:noFill/>
                    </a:lnL>
                    <a:lnR>
                      <a:noFill/>
                    </a:lnR>
                    <a:lnT>
                      <a:noFill/>
                    </a:lnT>
                    <a:lnB>
                      <a:noFill/>
                    </a:lnB>
                    <a:lnTlToBr>
                      <a:noFill/>
                    </a:lnTlToBr>
                    <a:lnBlToTr>
                      <a:noFill/>
                    </a:lnBlToTr>
                    <a:solidFill>
                      <a:schemeClr val="bg1">
                        <a:lumMod val="75000"/>
                      </a:schemeClr>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CA" sz="1400" b="1" i="0" u="none" strike="noStrike" cap="none" normalizeH="0" baseline="0" dirty="0" smtClean="0">
                          <a:ln>
                            <a:noFill/>
                          </a:ln>
                          <a:solidFill>
                            <a:srgbClr val="008000"/>
                          </a:solidFill>
                          <a:effectLst/>
                          <a:latin typeface="Arial" charset="0"/>
                          <a:cs typeface="Arial" charset="0"/>
                        </a:rPr>
                        <a:t>-4.3</a:t>
                      </a:r>
                      <a:endParaRPr kumimoji="0" lang="en-CA" sz="1400" b="1" i="0" u="none" strike="noStrike" cap="none" normalizeH="0" baseline="0" dirty="0" smtClean="0">
                        <a:ln>
                          <a:noFill/>
                        </a:ln>
                        <a:solidFill>
                          <a:srgbClr val="008000"/>
                        </a:solidFill>
                        <a:effectLst/>
                        <a:latin typeface="Arial" charset="0"/>
                      </a:endParaRPr>
                    </a:p>
                  </a:txBody>
                  <a:tcPr anchor="b" horzOverflow="overflow">
                    <a:lnL>
                      <a:noFill/>
                    </a:lnL>
                    <a:lnR>
                      <a:noFill/>
                    </a:lnR>
                    <a:lnT>
                      <a:noFill/>
                    </a:lnT>
                    <a:lnB>
                      <a:noFill/>
                    </a:lnB>
                    <a:lnTlToBr>
                      <a:noFill/>
                    </a:lnTlToBr>
                    <a:lnBlToTr>
                      <a:noFill/>
                    </a:lnBlToTr>
                    <a:solidFill>
                      <a:schemeClr val="bg1">
                        <a:lumMod val="75000"/>
                      </a:schemeClr>
                    </a:solid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CA" sz="1400" b="1" i="0" u="none" strike="noStrike" cap="none" normalizeH="0" baseline="0" dirty="0" smtClean="0">
                          <a:ln>
                            <a:noFill/>
                          </a:ln>
                          <a:solidFill>
                            <a:srgbClr val="0000FF"/>
                          </a:solidFill>
                          <a:effectLst/>
                          <a:latin typeface="Arial" charset="0"/>
                          <a:cs typeface="Arial" charset="0"/>
                        </a:rPr>
                        <a:t>-7.7</a:t>
                      </a:r>
                      <a:endParaRPr kumimoji="0" lang="en-CA" sz="1400" b="1" i="0" u="none" strike="noStrike" cap="none" normalizeH="0" baseline="0" dirty="0" smtClean="0">
                        <a:ln>
                          <a:noFill/>
                        </a:ln>
                        <a:solidFill>
                          <a:srgbClr val="0000FF"/>
                        </a:solidFill>
                        <a:effectLst/>
                        <a:latin typeface="Arial" charset="0"/>
                      </a:endParaRPr>
                    </a:p>
                  </a:txBody>
                  <a:tcPr anchor="b" horzOverflow="overflow">
                    <a:lnL>
                      <a:noFill/>
                    </a:lnL>
                    <a:lnR>
                      <a:noFill/>
                    </a:lnR>
                    <a:lnT>
                      <a:noFill/>
                    </a:lnT>
                    <a:lnB>
                      <a:noFill/>
                    </a:lnB>
                    <a:lnTlToBr>
                      <a:noFill/>
                    </a:lnTlToBr>
                    <a:lnBlToTr>
                      <a:noFill/>
                    </a:lnBlToTr>
                    <a:solidFill>
                      <a:schemeClr val="bg1">
                        <a:lumMod val="75000"/>
                      </a:schemeClr>
                    </a:solid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CA" sz="1400" b="1" i="0" u="none" strike="noStrike" cap="none" normalizeH="0" baseline="0" dirty="0" smtClean="0">
                          <a:ln>
                            <a:noFill/>
                          </a:ln>
                          <a:solidFill>
                            <a:srgbClr val="FF3300"/>
                          </a:solidFill>
                          <a:effectLst/>
                          <a:latin typeface="Arial" charset="0"/>
                          <a:cs typeface="Arial" charset="0"/>
                        </a:rPr>
                        <a:t>-2.3</a:t>
                      </a:r>
                      <a:endParaRPr kumimoji="0" lang="en-CA" sz="1400" b="1" i="0" u="none" strike="noStrike" cap="none" normalizeH="0" baseline="0" dirty="0" smtClean="0">
                        <a:ln>
                          <a:noFill/>
                        </a:ln>
                        <a:solidFill>
                          <a:srgbClr val="FF3300"/>
                        </a:solidFill>
                        <a:effectLst/>
                        <a:latin typeface="Arial" charset="0"/>
                      </a:endParaRPr>
                    </a:p>
                  </a:txBody>
                  <a:tcPr anchor="b" horzOverflow="overflow">
                    <a:lnL>
                      <a:noFill/>
                    </a:lnL>
                    <a:lnR cap="flat">
                      <a:noFill/>
                    </a:lnR>
                    <a:lnT>
                      <a:noFill/>
                    </a:lnT>
                    <a:lnB>
                      <a:noFill/>
                    </a:lnB>
                    <a:lnTlToBr>
                      <a:noFill/>
                    </a:lnTlToBr>
                    <a:lnBlToTr>
                      <a:noFill/>
                    </a:lnBlToTr>
                    <a:solidFill>
                      <a:schemeClr val="bg1">
                        <a:lumMod val="75000"/>
                      </a:schemeClr>
                    </a:solidFill>
                  </a:tcPr>
                </a:tc>
                <a:extLst>
                  <a:ext uri="{0D108BD9-81ED-4DB2-BD59-A6C34878D82A}">
                    <a16:rowId xmlns:a16="http://schemas.microsoft.com/office/drawing/2014/main" val="10008"/>
                  </a:ext>
                </a:extLst>
              </a:tr>
              <a:tr h="293688">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CA" sz="1400" b="1" i="0" u="none" strike="noStrike" cap="none" normalizeH="0" baseline="0" smtClean="0">
                          <a:ln>
                            <a:noFill/>
                          </a:ln>
                          <a:solidFill>
                            <a:schemeClr val="tx1"/>
                          </a:solidFill>
                          <a:effectLst/>
                          <a:latin typeface="Arial" charset="0"/>
                          <a:cs typeface="Arial" charset="0"/>
                        </a:rPr>
                        <a:t>2011-02-23</a:t>
                      </a:r>
                      <a:endParaRPr kumimoji="0" lang="en-CA" sz="1400" b="1" i="0" u="none" strike="noStrike" cap="none" normalizeH="0" baseline="0" smtClean="0">
                        <a:ln>
                          <a:noFill/>
                        </a:ln>
                        <a:solidFill>
                          <a:schemeClr val="tx1"/>
                        </a:solidFill>
                        <a:effectLst/>
                        <a:latin typeface="Arial" charset="0"/>
                      </a:endParaRPr>
                    </a:p>
                  </a:txBody>
                  <a:tcPr anchor="b" horzOverflow="overflow">
                    <a:lnL cap="flat">
                      <a:noFill/>
                    </a:lnL>
                    <a:lnR>
                      <a:noFill/>
                    </a:lnR>
                    <a:lnT>
                      <a:noFill/>
                    </a:lnT>
                    <a:lnB>
                      <a:noFill/>
                    </a:lnB>
                    <a:lnTlToBr>
                      <a:noFill/>
                    </a:lnTlToBr>
                    <a:lnBlToTr>
                      <a:noFill/>
                    </a:lnBlToTr>
                    <a:solidFill>
                      <a:schemeClr val="bg1">
                        <a:lumMod val="75000"/>
                      </a:schemeClr>
                    </a:solid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CA" sz="1400" b="1" i="0" u="none" strike="noStrike" cap="none" normalizeH="0" baseline="0" dirty="0" smtClean="0">
                          <a:ln>
                            <a:noFill/>
                          </a:ln>
                          <a:solidFill>
                            <a:schemeClr val="tx1"/>
                          </a:solidFill>
                          <a:effectLst/>
                          <a:latin typeface="Arial" charset="0"/>
                          <a:cs typeface="Arial" charset="0"/>
                        </a:rPr>
                        <a:t>17:00</a:t>
                      </a:r>
                      <a:endParaRPr kumimoji="0" lang="en-CA" sz="1400" b="1" i="0" u="none" strike="noStrike" cap="none" normalizeH="0" baseline="0" dirty="0" smtClean="0">
                        <a:ln>
                          <a:noFill/>
                        </a:ln>
                        <a:solidFill>
                          <a:schemeClr val="tx1"/>
                        </a:solidFill>
                        <a:effectLst/>
                        <a:latin typeface="Arial" charset="0"/>
                      </a:endParaRPr>
                    </a:p>
                  </a:txBody>
                  <a:tcPr anchor="b" horzOverflow="overflow">
                    <a:lnL>
                      <a:noFill/>
                    </a:lnL>
                    <a:lnR>
                      <a:noFill/>
                    </a:lnR>
                    <a:lnT>
                      <a:noFill/>
                    </a:lnT>
                    <a:lnB>
                      <a:noFill/>
                    </a:lnB>
                    <a:lnTlToBr>
                      <a:noFill/>
                    </a:lnTlToBr>
                    <a:lnBlToTr>
                      <a:noFill/>
                    </a:lnBlToTr>
                    <a:solidFill>
                      <a:schemeClr val="bg1">
                        <a:lumMod val="75000"/>
                      </a:schemeClr>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CA" sz="1400" b="1" i="0" u="none" strike="noStrike" cap="none" normalizeH="0" baseline="0" dirty="0" smtClean="0">
                          <a:ln>
                            <a:noFill/>
                          </a:ln>
                          <a:solidFill>
                            <a:srgbClr val="008000"/>
                          </a:solidFill>
                          <a:effectLst/>
                          <a:latin typeface="Arial" charset="0"/>
                          <a:cs typeface="Arial" charset="0"/>
                        </a:rPr>
                        <a:t>-6.4</a:t>
                      </a:r>
                      <a:endParaRPr kumimoji="0" lang="en-CA" sz="1400" b="1" i="0" u="none" strike="noStrike" cap="none" normalizeH="0" baseline="0" dirty="0" smtClean="0">
                        <a:ln>
                          <a:noFill/>
                        </a:ln>
                        <a:solidFill>
                          <a:srgbClr val="008000"/>
                        </a:solidFill>
                        <a:effectLst/>
                        <a:latin typeface="Arial" charset="0"/>
                      </a:endParaRPr>
                    </a:p>
                  </a:txBody>
                  <a:tcPr anchor="b" horzOverflow="overflow">
                    <a:lnL>
                      <a:noFill/>
                    </a:lnL>
                    <a:lnR>
                      <a:noFill/>
                    </a:lnR>
                    <a:lnT>
                      <a:noFill/>
                    </a:lnT>
                    <a:lnB>
                      <a:noFill/>
                    </a:lnB>
                    <a:lnTlToBr>
                      <a:noFill/>
                    </a:lnTlToBr>
                    <a:lnBlToTr>
                      <a:noFill/>
                    </a:lnBlToTr>
                    <a:solidFill>
                      <a:schemeClr val="bg1">
                        <a:lumMod val="75000"/>
                      </a:schemeClr>
                    </a:solid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CA" sz="1400" b="1" i="0" u="none" strike="noStrike" cap="none" normalizeH="0" baseline="0" dirty="0" smtClean="0">
                          <a:ln>
                            <a:noFill/>
                          </a:ln>
                          <a:solidFill>
                            <a:srgbClr val="0000FF"/>
                          </a:solidFill>
                          <a:effectLst/>
                          <a:latin typeface="Arial" charset="0"/>
                          <a:cs typeface="Arial" charset="0"/>
                        </a:rPr>
                        <a:t>-12.8</a:t>
                      </a:r>
                      <a:endParaRPr kumimoji="0" lang="en-CA" sz="1400" b="1" i="0" u="none" strike="noStrike" cap="none" normalizeH="0" baseline="0" dirty="0" smtClean="0">
                        <a:ln>
                          <a:noFill/>
                        </a:ln>
                        <a:solidFill>
                          <a:srgbClr val="0000FF"/>
                        </a:solidFill>
                        <a:effectLst/>
                        <a:latin typeface="Arial" charset="0"/>
                      </a:endParaRPr>
                    </a:p>
                  </a:txBody>
                  <a:tcPr anchor="b" horzOverflow="overflow">
                    <a:lnL>
                      <a:noFill/>
                    </a:lnL>
                    <a:lnR>
                      <a:noFill/>
                    </a:lnR>
                    <a:lnT>
                      <a:noFill/>
                    </a:lnT>
                    <a:lnB>
                      <a:noFill/>
                    </a:lnB>
                    <a:lnTlToBr>
                      <a:noFill/>
                    </a:lnTlToBr>
                    <a:lnBlToTr>
                      <a:noFill/>
                    </a:lnBlToTr>
                    <a:solidFill>
                      <a:schemeClr val="bg1">
                        <a:lumMod val="75000"/>
                      </a:schemeClr>
                    </a:solid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CA" sz="1400" b="1" i="0" u="none" strike="noStrike" cap="none" normalizeH="0" baseline="0" dirty="0" smtClean="0">
                          <a:ln>
                            <a:noFill/>
                          </a:ln>
                          <a:solidFill>
                            <a:srgbClr val="FF3300"/>
                          </a:solidFill>
                          <a:effectLst/>
                          <a:latin typeface="Arial" charset="0"/>
                          <a:cs typeface="Arial" charset="0"/>
                        </a:rPr>
                        <a:t>-2.4</a:t>
                      </a:r>
                      <a:endParaRPr kumimoji="0" lang="en-CA" sz="1400" b="1" i="0" u="none" strike="noStrike" cap="none" normalizeH="0" baseline="0" dirty="0" smtClean="0">
                        <a:ln>
                          <a:noFill/>
                        </a:ln>
                        <a:solidFill>
                          <a:srgbClr val="FF3300"/>
                        </a:solidFill>
                        <a:effectLst/>
                        <a:latin typeface="Arial" charset="0"/>
                      </a:endParaRPr>
                    </a:p>
                  </a:txBody>
                  <a:tcPr anchor="b" horzOverflow="overflow">
                    <a:lnL>
                      <a:noFill/>
                    </a:lnL>
                    <a:lnR cap="flat">
                      <a:noFill/>
                    </a:lnR>
                    <a:lnT>
                      <a:noFill/>
                    </a:lnT>
                    <a:lnB>
                      <a:noFill/>
                    </a:lnB>
                    <a:lnTlToBr>
                      <a:noFill/>
                    </a:lnTlToBr>
                    <a:lnBlToTr>
                      <a:noFill/>
                    </a:lnBlToTr>
                    <a:solidFill>
                      <a:schemeClr val="bg1">
                        <a:lumMod val="75000"/>
                      </a:schemeClr>
                    </a:solidFill>
                  </a:tcPr>
                </a:tc>
                <a:extLst>
                  <a:ext uri="{0D108BD9-81ED-4DB2-BD59-A6C34878D82A}">
                    <a16:rowId xmlns:a16="http://schemas.microsoft.com/office/drawing/2014/main" val="10009"/>
                  </a:ext>
                </a:extLst>
              </a:tr>
              <a:tr h="293688">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CA" sz="1400" b="1" i="0" u="none" strike="noStrike" cap="none" normalizeH="0" baseline="0" smtClean="0">
                          <a:ln>
                            <a:noFill/>
                          </a:ln>
                          <a:solidFill>
                            <a:schemeClr val="tx1"/>
                          </a:solidFill>
                          <a:effectLst/>
                          <a:latin typeface="Arial" charset="0"/>
                          <a:cs typeface="Arial" charset="0"/>
                        </a:rPr>
                        <a:t>2011-02-24</a:t>
                      </a:r>
                      <a:endParaRPr kumimoji="0" lang="en-CA" sz="1400" b="1" i="0" u="none" strike="noStrike" cap="none" normalizeH="0" baseline="0" smtClean="0">
                        <a:ln>
                          <a:noFill/>
                        </a:ln>
                        <a:solidFill>
                          <a:schemeClr val="tx1"/>
                        </a:solidFill>
                        <a:effectLst/>
                        <a:latin typeface="Arial" charset="0"/>
                      </a:endParaRPr>
                    </a:p>
                  </a:txBody>
                  <a:tcPr anchor="b" horzOverflow="overflow">
                    <a:lnL cap="flat">
                      <a:noFill/>
                    </a:lnL>
                    <a:lnR>
                      <a:noFill/>
                    </a:lnR>
                    <a:lnT>
                      <a:noFill/>
                    </a:lnT>
                    <a:lnB>
                      <a:noFill/>
                    </a:lnB>
                    <a:lnTlToBr>
                      <a:noFill/>
                    </a:lnTlToBr>
                    <a:lnBlToTr>
                      <a:noFill/>
                    </a:lnBlToTr>
                    <a:solidFill>
                      <a:schemeClr val="bg1">
                        <a:lumMod val="75000"/>
                      </a:schemeClr>
                    </a:solid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CA" sz="1400" b="1" i="0" u="none" strike="noStrike" cap="none" normalizeH="0" baseline="0" dirty="0" smtClean="0">
                          <a:ln>
                            <a:noFill/>
                          </a:ln>
                          <a:solidFill>
                            <a:schemeClr val="tx1"/>
                          </a:solidFill>
                          <a:effectLst/>
                          <a:latin typeface="Arial" charset="0"/>
                          <a:cs typeface="Arial" charset="0"/>
                        </a:rPr>
                        <a:t>17:00</a:t>
                      </a:r>
                      <a:endParaRPr kumimoji="0" lang="en-CA" sz="1400" b="1" i="0" u="none" strike="noStrike" cap="none" normalizeH="0" baseline="0" dirty="0" smtClean="0">
                        <a:ln>
                          <a:noFill/>
                        </a:ln>
                        <a:solidFill>
                          <a:schemeClr val="tx1"/>
                        </a:solidFill>
                        <a:effectLst/>
                        <a:latin typeface="Arial" charset="0"/>
                      </a:endParaRPr>
                    </a:p>
                  </a:txBody>
                  <a:tcPr anchor="b" horzOverflow="overflow">
                    <a:lnL>
                      <a:noFill/>
                    </a:lnL>
                    <a:lnR>
                      <a:noFill/>
                    </a:lnR>
                    <a:lnT>
                      <a:noFill/>
                    </a:lnT>
                    <a:lnB>
                      <a:noFill/>
                    </a:lnB>
                    <a:lnTlToBr>
                      <a:noFill/>
                    </a:lnTlToBr>
                    <a:lnBlToTr>
                      <a:noFill/>
                    </a:lnBlToTr>
                    <a:solidFill>
                      <a:schemeClr val="bg1">
                        <a:lumMod val="75000"/>
                      </a:schemeClr>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CA" sz="1400" b="1" i="0" u="none" strike="noStrike" cap="none" normalizeH="0" baseline="0" dirty="0" smtClean="0">
                          <a:ln>
                            <a:noFill/>
                          </a:ln>
                          <a:solidFill>
                            <a:srgbClr val="008000"/>
                          </a:solidFill>
                          <a:effectLst/>
                          <a:latin typeface="Arial" charset="0"/>
                          <a:cs typeface="Arial" charset="0"/>
                        </a:rPr>
                        <a:t>-11</a:t>
                      </a:r>
                      <a:endParaRPr kumimoji="0" lang="en-CA" sz="1400" b="1" i="0" u="none" strike="noStrike" cap="none" normalizeH="0" baseline="0" dirty="0" smtClean="0">
                        <a:ln>
                          <a:noFill/>
                        </a:ln>
                        <a:solidFill>
                          <a:srgbClr val="008000"/>
                        </a:solidFill>
                        <a:effectLst/>
                        <a:latin typeface="Arial" charset="0"/>
                      </a:endParaRPr>
                    </a:p>
                  </a:txBody>
                  <a:tcPr anchor="b" horzOverflow="overflow">
                    <a:lnL>
                      <a:noFill/>
                    </a:lnL>
                    <a:lnR>
                      <a:noFill/>
                    </a:lnR>
                    <a:lnT>
                      <a:noFill/>
                    </a:lnT>
                    <a:lnB>
                      <a:noFill/>
                    </a:lnB>
                    <a:lnTlToBr>
                      <a:noFill/>
                    </a:lnTlToBr>
                    <a:lnBlToTr>
                      <a:noFill/>
                    </a:lnBlToTr>
                    <a:solidFill>
                      <a:schemeClr val="bg1">
                        <a:lumMod val="75000"/>
                      </a:schemeClr>
                    </a:solid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CA" sz="1400" b="1" i="0" u="none" strike="noStrike" cap="none" normalizeH="0" baseline="0" dirty="0" smtClean="0">
                          <a:ln>
                            <a:noFill/>
                          </a:ln>
                          <a:solidFill>
                            <a:srgbClr val="0000FF"/>
                          </a:solidFill>
                          <a:effectLst/>
                          <a:latin typeface="Arial" charset="0"/>
                          <a:cs typeface="Arial" charset="0"/>
                        </a:rPr>
                        <a:t>-17.3</a:t>
                      </a:r>
                      <a:endParaRPr kumimoji="0" lang="en-CA" sz="1400" b="1" i="0" u="none" strike="noStrike" cap="none" normalizeH="0" baseline="0" dirty="0" smtClean="0">
                        <a:ln>
                          <a:noFill/>
                        </a:ln>
                        <a:solidFill>
                          <a:srgbClr val="0000FF"/>
                        </a:solidFill>
                        <a:effectLst/>
                        <a:latin typeface="Arial" charset="0"/>
                      </a:endParaRPr>
                    </a:p>
                  </a:txBody>
                  <a:tcPr anchor="b" horzOverflow="overflow">
                    <a:lnL>
                      <a:noFill/>
                    </a:lnL>
                    <a:lnR>
                      <a:noFill/>
                    </a:lnR>
                    <a:lnT>
                      <a:noFill/>
                    </a:lnT>
                    <a:lnB>
                      <a:noFill/>
                    </a:lnB>
                    <a:lnTlToBr>
                      <a:noFill/>
                    </a:lnTlToBr>
                    <a:lnBlToTr>
                      <a:noFill/>
                    </a:lnBlToTr>
                    <a:solidFill>
                      <a:schemeClr val="bg1">
                        <a:lumMod val="75000"/>
                      </a:schemeClr>
                    </a:solid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CA" sz="1400" b="1" i="0" u="none" strike="noStrike" cap="none" normalizeH="0" baseline="0" dirty="0" smtClean="0">
                          <a:ln>
                            <a:noFill/>
                          </a:ln>
                          <a:solidFill>
                            <a:srgbClr val="FF3300"/>
                          </a:solidFill>
                          <a:effectLst/>
                          <a:latin typeface="Arial" charset="0"/>
                          <a:cs typeface="Arial" charset="0"/>
                        </a:rPr>
                        <a:t>-6.0</a:t>
                      </a:r>
                      <a:endParaRPr kumimoji="0" lang="en-CA" sz="1400" b="1" i="0" u="none" strike="noStrike" cap="none" normalizeH="0" baseline="0" dirty="0" smtClean="0">
                        <a:ln>
                          <a:noFill/>
                        </a:ln>
                        <a:solidFill>
                          <a:srgbClr val="FF3300"/>
                        </a:solidFill>
                        <a:effectLst/>
                        <a:latin typeface="Arial" charset="0"/>
                      </a:endParaRPr>
                    </a:p>
                  </a:txBody>
                  <a:tcPr anchor="b" horzOverflow="overflow">
                    <a:lnL>
                      <a:noFill/>
                    </a:lnL>
                    <a:lnR cap="flat">
                      <a:noFill/>
                    </a:lnR>
                    <a:lnT>
                      <a:noFill/>
                    </a:lnT>
                    <a:lnB>
                      <a:noFill/>
                    </a:lnB>
                    <a:lnTlToBr>
                      <a:noFill/>
                    </a:lnTlToBr>
                    <a:lnBlToTr>
                      <a:noFill/>
                    </a:lnBlToTr>
                    <a:solidFill>
                      <a:schemeClr val="bg1">
                        <a:lumMod val="75000"/>
                      </a:schemeClr>
                    </a:solidFill>
                  </a:tcPr>
                </a:tc>
                <a:extLst>
                  <a:ext uri="{0D108BD9-81ED-4DB2-BD59-A6C34878D82A}">
                    <a16:rowId xmlns:a16="http://schemas.microsoft.com/office/drawing/2014/main" val="10010"/>
                  </a:ext>
                </a:extLst>
              </a:tr>
              <a:tr h="293688">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CA" sz="1400" b="1" i="0" u="none" strike="noStrike" cap="none" normalizeH="0" baseline="0" smtClean="0">
                          <a:ln>
                            <a:noFill/>
                          </a:ln>
                          <a:solidFill>
                            <a:schemeClr val="tx1"/>
                          </a:solidFill>
                          <a:effectLst/>
                          <a:latin typeface="Arial" charset="0"/>
                          <a:cs typeface="Arial" charset="0"/>
                        </a:rPr>
                        <a:t>2011-02-25</a:t>
                      </a:r>
                      <a:endParaRPr kumimoji="0" lang="en-CA" sz="1400" b="1" i="0" u="none" strike="noStrike" cap="none" normalizeH="0" baseline="0" smtClean="0">
                        <a:ln>
                          <a:noFill/>
                        </a:ln>
                        <a:solidFill>
                          <a:schemeClr val="tx1"/>
                        </a:solidFill>
                        <a:effectLst/>
                        <a:latin typeface="Arial" charset="0"/>
                      </a:endParaRPr>
                    </a:p>
                  </a:txBody>
                  <a:tcPr anchor="b" horzOverflow="overflow">
                    <a:lnL cap="flat">
                      <a:noFill/>
                    </a:lnL>
                    <a:lnR>
                      <a:noFill/>
                    </a:lnR>
                    <a:lnT>
                      <a:noFill/>
                    </a:lnT>
                    <a:lnB>
                      <a:noFill/>
                    </a:lnB>
                    <a:lnTlToBr>
                      <a:noFill/>
                    </a:lnTlToBr>
                    <a:lnBlToTr>
                      <a:noFill/>
                    </a:lnBlToTr>
                    <a:solidFill>
                      <a:schemeClr val="bg1">
                        <a:lumMod val="75000"/>
                      </a:schemeClr>
                    </a:solid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CA" sz="1400" b="1" i="0" u="none" strike="noStrike" cap="none" normalizeH="0" baseline="0" dirty="0" smtClean="0">
                          <a:ln>
                            <a:noFill/>
                          </a:ln>
                          <a:solidFill>
                            <a:schemeClr val="tx1"/>
                          </a:solidFill>
                          <a:effectLst/>
                          <a:latin typeface="Arial" charset="0"/>
                          <a:cs typeface="Arial" charset="0"/>
                        </a:rPr>
                        <a:t>17:00</a:t>
                      </a:r>
                      <a:endParaRPr kumimoji="0" lang="en-CA" sz="1400" b="1" i="0" u="none" strike="noStrike" cap="none" normalizeH="0" baseline="0" dirty="0" smtClean="0">
                        <a:ln>
                          <a:noFill/>
                        </a:ln>
                        <a:solidFill>
                          <a:schemeClr val="tx1"/>
                        </a:solidFill>
                        <a:effectLst/>
                        <a:latin typeface="Arial" charset="0"/>
                      </a:endParaRPr>
                    </a:p>
                  </a:txBody>
                  <a:tcPr anchor="b" horzOverflow="overflow">
                    <a:lnL>
                      <a:noFill/>
                    </a:lnL>
                    <a:lnR>
                      <a:noFill/>
                    </a:lnR>
                    <a:lnT>
                      <a:noFill/>
                    </a:lnT>
                    <a:lnB>
                      <a:noFill/>
                    </a:lnB>
                    <a:lnTlToBr>
                      <a:noFill/>
                    </a:lnTlToBr>
                    <a:lnBlToTr>
                      <a:noFill/>
                    </a:lnBlToTr>
                    <a:solidFill>
                      <a:schemeClr val="bg1">
                        <a:lumMod val="75000"/>
                      </a:schemeClr>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CA" sz="1400" b="1" i="0" u="none" strike="noStrike" cap="none" normalizeH="0" baseline="0" dirty="0" smtClean="0">
                          <a:ln>
                            <a:noFill/>
                          </a:ln>
                          <a:solidFill>
                            <a:srgbClr val="008000"/>
                          </a:solidFill>
                          <a:effectLst/>
                          <a:latin typeface="Arial" charset="0"/>
                          <a:cs typeface="Arial" charset="0"/>
                        </a:rPr>
                        <a:t>-12.5</a:t>
                      </a:r>
                      <a:endParaRPr kumimoji="0" lang="en-CA" sz="1400" b="1" i="0" u="none" strike="noStrike" cap="none" normalizeH="0" baseline="0" dirty="0" smtClean="0">
                        <a:ln>
                          <a:noFill/>
                        </a:ln>
                        <a:solidFill>
                          <a:srgbClr val="008000"/>
                        </a:solidFill>
                        <a:effectLst/>
                        <a:latin typeface="Arial" charset="0"/>
                      </a:endParaRPr>
                    </a:p>
                  </a:txBody>
                  <a:tcPr anchor="b" horzOverflow="overflow">
                    <a:lnL>
                      <a:noFill/>
                    </a:lnL>
                    <a:lnR>
                      <a:noFill/>
                    </a:lnR>
                    <a:lnT>
                      <a:noFill/>
                    </a:lnT>
                    <a:lnB>
                      <a:noFill/>
                    </a:lnB>
                    <a:lnTlToBr>
                      <a:noFill/>
                    </a:lnTlToBr>
                    <a:lnBlToTr>
                      <a:noFill/>
                    </a:lnBlToTr>
                    <a:solidFill>
                      <a:schemeClr val="bg1">
                        <a:lumMod val="75000"/>
                      </a:schemeClr>
                    </a:solid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CA" sz="1400" b="1" i="0" u="none" strike="noStrike" cap="none" normalizeH="0" baseline="0" dirty="0" smtClean="0">
                          <a:ln>
                            <a:noFill/>
                          </a:ln>
                          <a:solidFill>
                            <a:srgbClr val="0000FF"/>
                          </a:solidFill>
                          <a:effectLst/>
                          <a:latin typeface="Arial" charset="0"/>
                          <a:cs typeface="Arial" charset="0"/>
                        </a:rPr>
                        <a:t>-19.4</a:t>
                      </a:r>
                      <a:endParaRPr kumimoji="0" lang="en-CA" sz="1400" b="1" i="0" u="none" strike="noStrike" cap="none" normalizeH="0" baseline="0" dirty="0" smtClean="0">
                        <a:ln>
                          <a:noFill/>
                        </a:ln>
                        <a:solidFill>
                          <a:srgbClr val="0000FF"/>
                        </a:solidFill>
                        <a:effectLst/>
                        <a:latin typeface="Arial" charset="0"/>
                      </a:endParaRPr>
                    </a:p>
                  </a:txBody>
                  <a:tcPr anchor="b" horzOverflow="overflow">
                    <a:lnL>
                      <a:noFill/>
                    </a:lnL>
                    <a:lnR>
                      <a:noFill/>
                    </a:lnR>
                    <a:lnT>
                      <a:noFill/>
                    </a:lnT>
                    <a:lnB>
                      <a:noFill/>
                    </a:lnB>
                    <a:lnTlToBr>
                      <a:noFill/>
                    </a:lnTlToBr>
                    <a:lnBlToTr>
                      <a:noFill/>
                    </a:lnBlToTr>
                    <a:solidFill>
                      <a:schemeClr val="bg1">
                        <a:lumMod val="75000"/>
                      </a:schemeClr>
                    </a:solid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CA" sz="1400" b="1" i="0" u="none" strike="noStrike" cap="none" normalizeH="0" baseline="0" dirty="0" smtClean="0">
                          <a:ln>
                            <a:noFill/>
                          </a:ln>
                          <a:solidFill>
                            <a:srgbClr val="FF3300"/>
                          </a:solidFill>
                          <a:effectLst/>
                          <a:latin typeface="Arial" charset="0"/>
                          <a:cs typeface="Arial" charset="0"/>
                        </a:rPr>
                        <a:t>-8.0</a:t>
                      </a:r>
                      <a:endParaRPr kumimoji="0" lang="en-CA" sz="1400" b="1" i="0" u="none" strike="noStrike" cap="none" normalizeH="0" baseline="0" dirty="0" smtClean="0">
                        <a:ln>
                          <a:noFill/>
                        </a:ln>
                        <a:solidFill>
                          <a:srgbClr val="FF3300"/>
                        </a:solidFill>
                        <a:effectLst/>
                        <a:latin typeface="Arial" charset="0"/>
                      </a:endParaRPr>
                    </a:p>
                  </a:txBody>
                  <a:tcPr anchor="b" horzOverflow="overflow">
                    <a:lnL>
                      <a:noFill/>
                    </a:lnL>
                    <a:lnR cap="flat">
                      <a:noFill/>
                    </a:lnR>
                    <a:lnT>
                      <a:noFill/>
                    </a:lnT>
                    <a:lnB>
                      <a:noFill/>
                    </a:lnB>
                    <a:lnTlToBr>
                      <a:noFill/>
                    </a:lnTlToBr>
                    <a:lnBlToTr>
                      <a:noFill/>
                    </a:lnBlToTr>
                    <a:solidFill>
                      <a:schemeClr val="bg1">
                        <a:lumMod val="75000"/>
                      </a:schemeClr>
                    </a:solidFill>
                  </a:tcPr>
                </a:tc>
                <a:extLst>
                  <a:ext uri="{0D108BD9-81ED-4DB2-BD59-A6C34878D82A}">
                    <a16:rowId xmlns:a16="http://schemas.microsoft.com/office/drawing/2014/main" val="10011"/>
                  </a:ext>
                </a:extLst>
              </a:tr>
              <a:tr h="292100">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CA" sz="1400" b="1" i="0" u="none" strike="noStrike" cap="none" normalizeH="0" baseline="0" smtClean="0">
                          <a:ln>
                            <a:noFill/>
                          </a:ln>
                          <a:solidFill>
                            <a:schemeClr val="tx1"/>
                          </a:solidFill>
                          <a:effectLst/>
                          <a:latin typeface="Arial" charset="0"/>
                          <a:cs typeface="Arial" charset="0"/>
                        </a:rPr>
                        <a:t>2011-02-26</a:t>
                      </a:r>
                      <a:endParaRPr kumimoji="0" lang="en-CA" sz="1400" b="1" i="0" u="none" strike="noStrike" cap="none" normalizeH="0" baseline="0" smtClean="0">
                        <a:ln>
                          <a:noFill/>
                        </a:ln>
                        <a:solidFill>
                          <a:schemeClr val="tx1"/>
                        </a:solidFill>
                        <a:effectLst/>
                        <a:latin typeface="Arial" charset="0"/>
                      </a:endParaRPr>
                    </a:p>
                  </a:txBody>
                  <a:tcPr anchor="b" horzOverflow="overflow">
                    <a:lnL cap="flat">
                      <a:noFill/>
                    </a:lnL>
                    <a:lnR>
                      <a:noFill/>
                    </a:lnR>
                    <a:lnT>
                      <a:noFill/>
                    </a:lnT>
                    <a:lnB>
                      <a:noFill/>
                    </a:lnB>
                    <a:lnTlToBr>
                      <a:noFill/>
                    </a:lnTlToBr>
                    <a:lnBlToTr>
                      <a:noFill/>
                    </a:lnBlToTr>
                    <a:solidFill>
                      <a:schemeClr val="bg1">
                        <a:lumMod val="75000"/>
                      </a:schemeClr>
                    </a:solid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CA" sz="1400" b="1" i="0" u="none" strike="noStrike" cap="none" normalizeH="0" baseline="0" dirty="0" smtClean="0">
                          <a:ln>
                            <a:noFill/>
                          </a:ln>
                          <a:solidFill>
                            <a:schemeClr val="tx1"/>
                          </a:solidFill>
                          <a:effectLst/>
                          <a:latin typeface="Arial" charset="0"/>
                          <a:cs typeface="Arial" charset="0"/>
                        </a:rPr>
                        <a:t>17:00</a:t>
                      </a:r>
                      <a:endParaRPr kumimoji="0" lang="en-CA" sz="1400" b="1" i="0" u="none" strike="noStrike" cap="none" normalizeH="0" baseline="0" dirty="0" smtClean="0">
                        <a:ln>
                          <a:noFill/>
                        </a:ln>
                        <a:solidFill>
                          <a:schemeClr val="tx1"/>
                        </a:solidFill>
                        <a:effectLst/>
                        <a:latin typeface="Arial" charset="0"/>
                      </a:endParaRPr>
                    </a:p>
                  </a:txBody>
                  <a:tcPr anchor="b" horzOverflow="overflow">
                    <a:lnL>
                      <a:noFill/>
                    </a:lnL>
                    <a:lnR>
                      <a:noFill/>
                    </a:lnR>
                    <a:lnT>
                      <a:noFill/>
                    </a:lnT>
                    <a:lnB>
                      <a:noFill/>
                    </a:lnB>
                    <a:lnTlToBr>
                      <a:noFill/>
                    </a:lnTlToBr>
                    <a:lnBlToTr>
                      <a:noFill/>
                    </a:lnBlToTr>
                    <a:solidFill>
                      <a:schemeClr val="bg1">
                        <a:lumMod val="75000"/>
                      </a:schemeClr>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CA" sz="1400" b="1" i="0" u="none" strike="noStrike" cap="none" normalizeH="0" baseline="0" dirty="0" smtClean="0">
                          <a:ln>
                            <a:noFill/>
                          </a:ln>
                          <a:solidFill>
                            <a:srgbClr val="008000"/>
                          </a:solidFill>
                          <a:effectLst/>
                          <a:latin typeface="Arial" charset="0"/>
                          <a:cs typeface="Arial" charset="0"/>
                        </a:rPr>
                        <a:t>-14.7</a:t>
                      </a:r>
                      <a:endParaRPr kumimoji="0" lang="en-CA" sz="1400" b="1" i="0" u="none" strike="noStrike" cap="none" normalizeH="0" baseline="0" dirty="0" smtClean="0">
                        <a:ln>
                          <a:noFill/>
                        </a:ln>
                        <a:solidFill>
                          <a:srgbClr val="008000"/>
                        </a:solidFill>
                        <a:effectLst/>
                        <a:latin typeface="Arial" charset="0"/>
                      </a:endParaRPr>
                    </a:p>
                  </a:txBody>
                  <a:tcPr anchor="b" horzOverflow="overflow">
                    <a:lnL>
                      <a:noFill/>
                    </a:lnL>
                    <a:lnR>
                      <a:noFill/>
                    </a:lnR>
                    <a:lnT>
                      <a:noFill/>
                    </a:lnT>
                    <a:lnB>
                      <a:noFill/>
                    </a:lnB>
                    <a:lnTlToBr>
                      <a:noFill/>
                    </a:lnTlToBr>
                    <a:lnBlToTr>
                      <a:noFill/>
                    </a:lnBlToTr>
                    <a:solidFill>
                      <a:schemeClr val="bg1">
                        <a:lumMod val="75000"/>
                      </a:schemeClr>
                    </a:solid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CA" sz="1400" b="1" i="0" u="none" strike="noStrike" cap="none" normalizeH="0" baseline="0" dirty="0" smtClean="0">
                          <a:ln>
                            <a:noFill/>
                          </a:ln>
                          <a:solidFill>
                            <a:srgbClr val="0000FF"/>
                          </a:solidFill>
                          <a:effectLst/>
                          <a:latin typeface="Arial" charset="0"/>
                          <a:cs typeface="Arial" charset="0"/>
                        </a:rPr>
                        <a:t>-21.9</a:t>
                      </a:r>
                      <a:endParaRPr kumimoji="0" lang="en-CA" sz="1400" b="1" i="0" u="none" strike="noStrike" cap="none" normalizeH="0" baseline="0" dirty="0" smtClean="0">
                        <a:ln>
                          <a:noFill/>
                        </a:ln>
                        <a:solidFill>
                          <a:srgbClr val="0000FF"/>
                        </a:solidFill>
                        <a:effectLst/>
                        <a:latin typeface="Arial" charset="0"/>
                      </a:endParaRPr>
                    </a:p>
                  </a:txBody>
                  <a:tcPr anchor="b" horzOverflow="overflow">
                    <a:lnL>
                      <a:noFill/>
                    </a:lnL>
                    <a:lnR>
                      <a:noFill/>
                    </a:lnR>
                    <a:lnT>
                      <a:noFill/>
                    </a:lnT>
                    <a:lnB>
                      <a:noFill/>
                    </a:lnB>
                    <a:lnTlToBr>
                      <a:noFill/>
                    </a:lnTlToBr>
                    <a:lnBlToTr>
                      <a:noFill/>
                    </a:lnBlToTr>
                    <a:solidFill>
                      <a:schemeClr val="bg1">
                        <a:lumMod val="75000"/>
                      </a:schemeClr>
                    </a:solid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CA" sz="1400" b="1" i="0" u="none" strike="noStrike" cap="none" normalizeH="0" baseline="0" dirty="0" smtClean="0">
                          <a:ln>
                            <a:noFill/>
                          </a:ln>
                          <a:solidFill>
                            <a:srgbClr val="FF3300"/>
                          </a:solidFill>
                          <a:effectLst/>
                          <a:latin typeface="Arial" charset="0"/>
                          <a:cs typeface="Arial" charset="0"/>
                        </a:rPr>
                        <a:t>-9.3</a:t>
                      </a:r>
                      <a:endParaRPr kumimoji="0" lang="en-CA" sz="1400" b="1" i="0" u="none" strike="noStrike" cap="none" normalizeH="0" baseline="0" dirty="0" smtClean="0">
                        <a:ln>
                          <a:noFill/>
                        </a:ln>
                        <a:solidFill>
                          <a:srgbClr val="FF3300"/>
                        </a:solidFill>
                        <a:effectLst/>
                        <a:latin typeface="Arial" charset="0"/>
                      </a:endParaRPr>
                    </a:p>
                  </a:txBody>
                  <a:tcPr anchor="b" horzOverflow="overflow">
                    <a:lnL>
                      <a:noFill/>
                    </a:lnL>
                    <a:lnR cap="flat">
                      <a:noFill/>
                    </a:lnR>
                    <a:lnT>
                      <a:noFill/>
                    </a:lnT>
                    <a:lnB>
                      <a:noFill/>
                    </a:lnB>
                    <a:lnTlToBr>
                      <a:noFill/>
                    </a:lnTlToBr>
                    <a:lnBlToTr>
                      <a:noFill/>
                    </a:lnBlToTr>
                    <a:solidFill>
                      <a:schemeClr val="bg1">
                        <a:lumMod val="75000"/>
                      </a:schemeClr>
                    </a:solidFill>
                  </a:tcPr>
                </a:tc>
                <a:extLst>
                  <a:ext uri="{0D108BD9-81ED-4DB2-BD59-A6C34878D82A}">
                    <a16:rowId xmlns:a16="http://schemas.microsoft.com/office/drawing/2014/main" val="10012"/>
                  </a:ext>
                </a:extLst>
              </a:tr>
              <a:tr h="293688">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CA" sz="1400" b="1" i="0" u="none" strike="noStrike" cap="none" normalizeH="0" baseline="0" smtClean="0">
                          <a:ln>
                            <a:noFill/>
                          </a:ln>
                          <a:solidFill>
                            <a:schemeClr val="tx1"/>
                          </a:solidFill>
                          <a:effectLst/>
                          <a:latin typeface="Arial" charset="0"/>
                          <a:cs typeface="Arial" charset="0"/>
                        </a:rPr>
                        <a:t>2011-02-27</a:t>
                      </a:r>
                      <a:endParaRPr kumimoji="0" lang="en-CA" sz="1400" b="1" i="0" u="none" strike="noStrike" cap="none" normalizeH="0" baseline="0" smtClean="0">
                        <a:ln>
                          <a:noFill/>
                        </a:ln>
                        <a:solidFill>
                          <a:schemeClr val="tx1"/>
                        </a:solidFill>
                        <a:effectLst/>
                        <a:latin typeface="Arial" charset="0"/>
                      </a:endParaRPr>
                    </a:p>
                  </a:txBody>
                  <a:tcPr anchor="b" horzOverflow="overflow">
                    <a:lnL cap="flat">
                      <a:noFill/>
                    </a:lnL>
                    <a:lnR>
                      <a:noFill/>
                    </a:lnR>
                    <a:lnT>
                      <a:noFill/>
                    </a:lnT>
                    <a:lnB>
                      <a:noFill/>
                    </a:lnB>
                    <a:lnTlToBr>
                      <a:noFill/>
                    </a:lnTlToBr>
                    <a:lnBlToTr>
                      <a:noFill/>
                    </a:lnBlToTr>
                    <a:solidFill>
                      <a:schemeClr val="bg1">
                        <a:lumMod val="75000"/>
                      </a:schemeClr>
                    </a:solid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CA" sz="1400" b="1" i="0" u="none" strike="noStrike" cap="none" normalizeH="0" baseline="0" dirty="0" smtClean="0">
                          <a:ln>
                            <a:noFill/>
                          </a:ln>
                          <a:solidFill>
                            <a:schemeClr val="tx1"/>
                          </a:solidFill>
                          <a:effectLst/>
                          <a:latin typeface="Arial" charset="0"/>
                          <a:cs typeface="Arial" charset="0"/>
                        </a:rPr>
                        <a:t>17:00</a:t>
                      </a:r>
                      <a:endParaRPr kumimoji="0" lang="en-CA" sz="1400" b="1" i="0" u="none" strike="noStrike" cap="none" normalizeH="0" baseline="0" dirty="0" smtClean="0">
                        <a:ln>
                          <a:noFill/>
                        </a:ln>
                        <a:solidFill>
                          <a:schemeClr val="tx1"/>
                        </a:solidFill>
                        <a:effectLst/>
                        <a:latin typeface="Arial" charset="0"/>
                      </a:endParaRPr>
                    </a:p>
                  </a:txBody>
                  <a:tcPr anchor="b" horzOverflow="overflow">
                    <a:lnL>
                      <a:noFill/>
                    </a:lnL>
                    <a:lnR>
                      <a:noFill/>
                    </a:lnR>
                    <a:lnT>
                      <a:noFill/>
                    </a:lnT>
                    <a:lnB>
                      <a:noFill/>
                    </a:lnB>
                    <a:lnTlToBr>
                      <a:noFill/>
                    </a:lnTlToBr>
                    <a:lnBlToTr>
                      <a:noFill/>
                    </a:lnBlToTr>
                    <a:solidFill>
                      <a:schemeClr val="bg1">
                        <a:lumMod val="75000"/>
                      </a:schemeClr>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CA" sz="1400" b="1" i="0" u="none" strike="noStrike" cap="none" normalizeH="0" baseline="0" dirty="0" smtClean="0">
                          <a:ln>
                            <a:noFill/>
                          </a:ln>
                          <a:solidFill>
                            <a:srgbClr val="008000"/>
                          </a:solidFill>
                          <a:effectLst/>
                          <a:latin typeface="Arial" charset="0"/>
                          <a:cs typeface="Arial" charset="0"/>
                        </a:rPr>
                        <a:t>-13.9</a:t>
                      </a:r>
                      <a:endParaRPr kumimoji="0" lang="en-CA" sz="1400" b="1" i="0" u="none" strike="noStrike" cap="none" normalizeH="0" baseline="0" dirty="0" smtClean="0">
                        <a:ln>
                          <a:noFill/>
                        </a:ln>
                        <a:solidFill>
                          <a:srgbClr val="008000"/>
                        </a:solidFill>
                        <a:effectLst/>
                        <a:latin typeface="Arial" charset="0"/>
                      </a:endParaRPr>
                    </a:p>
                  </a:txBody>
                  <a:tcPr anchor="b" horzOverflow="overflow">
                    <a:lnL>
                      <a:noFill/>
                    </a:lnL>
                    <a:lnR>
                      <a:noFill/>
                    </a:lnR>
                    <a:lnT>
                      <a:noFill/>
                    </a:lnT>
                    <a:lnB>
                      <a:noFill/>
                    </a:lnB>
                    <a:lnTlToBr>
                      <a:noFill/>
                    </a:lnTlToBr>
                    <a:lnBlToTr>
                      <a:noFill/>
                    </a:lnBlToTr>
                    <a:solidFill>
                      <a:schemeClr val="bg1">
                        <a:lumMod val="75000"/>
                      </a:schemeClr>
                    </a:solid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CA" sz="1400" b="1" i="0" u="none" strike="noStrike" cap="none" normalizeH="0" baseline="0" dirty="0" smtClean="0">
                          <a:ln>
                            <a:noFill/>
                          </a:ln>
                          <a:solidFill>
                            <a:srgbClr val="0000FF"/>
                          </a:solidFill>
                          <a:effectLst/>
                          <a:latin typeface="Arial" charset="0"/>
                          <a:cs typeface="Arial" charset="0"/>
                        </a:rPr>
                        <a:t>-23.3</a:t>
                      </a:r>
                      <a:endParaRPr kumimoji="0" lang="en-CA" sz="1400" b="1" i="0" u="none" strike="noStrike" cap="none" normalizeH="0" baseline="0" dirty="0" smtClean="0">
                        <a:ln>
                          <a:noFill/>
                        </a:ln>
                        <a:solidFill>
                          <a:srgbClr val="0000FF"/>
                        </a:solidFill>
                        <a:effectLst/>
                        <a:latin typeface="Arial" charset="0"/>
                      </a:endParaRPr>
                    </a:p>
                  </a:txBody>
                  <a:tcPr anchor="b" horzOverflow="overflow">
                    <a:lnL>
                      <a:noFill/>
                    </a:lnL>
                    <a:lnR>
                      <a:noFill/>
                    </a:lnR>
                    <a:lnT>
                      <a:noFill/>
                    </a:lnT>
                    <a:lnB>
                      <a:noFill/>
                    </a:lnB>
                    <a:lnTlToBr>
                      <a:noFill/>
                    </a:lnTlToBr>
                    <a:lnBlToTr>
                      <a:noFill/>
                    </a:lnBlToTr>
                    <a:solidFill>
                      <a:schemeClr val="bg1">
                        <a:lumMod val="75000"/>
                      </a:schemeClr>
                    </a:solid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CA" sz="1400" b="1" i="0" u="none" strike="noStrike" cap="none" normalizeH="0" baseline="0" dirty="0" smtClean="0">
                          <a:ln>
                            <a:noFill/>
                          </a:ln>
                          <a:solidFill>
                            <a:srgbClr val="FF3300"/>
                          </a:solidFill>
                          <a:effectLst/>
                          <a:latin typeface="Arial" charset="0"/>
                          <a:cs typeface="Arial" charset="0"/>
                        </a:rPr>
                        <a:t>-6.9</a:t>
                      </a:r>
                      <a:endParaRPr kumimoji="0" lang="en-CA" sz="1400" b="1" i="0" u="none" strike="noStrike" cap="none" normalizeH="0" baseline="0" dirty="0" smtClean="0">
                        <a:ln>
                          <a:noFill/>
                        </a:ln>
                        <a:solidFill>
                          <a:srgbClr val="FF3300"/>
                        </a:solidFill>
                        <a:effectLst/>
                        <a:latin typeface="Arial" charset="0"/>
                      </a:endParaRPr>
                    </a:p>
                  </a:txBody>
                  <a:tcPr anchor="b" horzOverflow="overflow">
                    <a:lnL>
                      <a:noFill/>
                    </a:lnL>
                    <a:lnR cap="flat">
                      <a:noFill/>
                    </a:lnR>
                    <a:lnT>
                      <a:noFill/>
                    </a:lnT>
                    <a:lnB>
                      <a:noFill/>
                    </a:lnB>
                    <a:lnTlToBr>
                      <a:noFill/>
                    </a:lnTlToBr>
                    <a:lnBlToTr>
                      <a:noFill/>
                    </a:lnBlToTr>
                    <a:solidFill>
                      <a:schemeClr val="bg1">
                        <a:lumMod val="75000"/>
                      </a:schemeClr>
                    </a:solidFill>
                  </a:tcPr>
                </a:tc>
                <a:extLst>
                  <a:ext uri="{0D108BD9-81ED-4DB2-BD59-A6C34878D82A}">
                    <a16:rowId xmlns:a16="http://schemas.microsoft.com/office/drawing/2014/main" val="10013"/>
                  </a:ext>
                </a:extLst>
              </a:tr>
              <a:tr h="293688">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CA" sz="1400" b="1" i="0" u="none" strike="noStrike" cap="none" normalizeH="0" baseline="0" smtClean="0">
                          <a:ln>
                            <a:noFill/>
                          </a:ln>
                          <a:solidFill>
                            <a:schemeClr val="tx1"/>
                          </a:solidFill>
                          <a:effectLst/>
                          <a:latin typeface="Arial" charset="0"/>
                          <a:cs typeface="Arial" charset="0"/>
                        </a:rPr>
                        <a:t>2011-02-28</a:t>
                      </a:r>
                      <a:endParaRPr kumimoji="0" lang="en-CA" sz="1400" b="1" i="0" u="none" strike="noStrike" cap="none" normalizeH="0" baseline="0" smtClean="0">
                        <a:ln>
                          <a:noFill/>
                        </a:ln>
                        <a:solidFill>
                          <a:schemeClr val="tx1"/>
                        </a:solidFill>
                        <a:effectLst/>
                        <a:latin typeface="Arial" charset="0"/>
                      </a:endParaRPr>
                    </a:p>
                  </a:txBody>
                  <a:tcPr anchor="b" horzOverflow="overflow">
                    <a:lnL cap="flat">
                      <a:noFill/>
                    </a:lnL>
                    <a:lnR>
                      <a:noFill/>
                    </a:lnR>
                    <a:lnT>
                      <a:noFill/>
                    </a:lnT>
                    <a:lnB>
                      <a:noFill/>
                    </a:lnB>
                    <a:lnTlToBr>
                      <a:noFill/>
                    </a:lnTlToBr>
                    <a:lnBlToTr>
                      <a:noFill/>
                    </a:lnBlToTr>
                    <a:solidFill>
                      <a:schemeClr val="bg1">
                        <a:lumMod val="75000"/>
                      </a:schemeClr>
                    </a:solid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CA" sz="1400" b="1" i="0" u="none" strike="noStrike" cap="none" normalizeH="0" baseline="0" dirty="0" smtClean="0">
                          <a:ln>
                            <a:noFill/>
                          </a:ln>
                          <a:solidFill>
                            <a:schemeClr val="tx1"/>
                          </a:solidFill>
                          <a:effectLst/>
                          <a:latin typeface="Arial" charset="0"/>
                          <a:cs typeface="Arial" charset="0"/>
                        </a:rPr>
                        <a:t>17:00</a:t>
                      </a:r>
                      <a:endParaRPr kumimoji="0" lang="en-CA" sz="1400" b="1" i="0" u="none" strike="noStrike" cap="none" normalizeH="0" baseline="0" dirty="0" smtClean="0">
                        <a:ln>
                          <a:noFill/>
                        </a:ln>
                        <a:solidFill>
                          <a:schemeClr val="tx1"/>
                        </a:solidFill>
                        <a:effectLst/>
                        <a:latin typeface="Arial" charset="0"/>
                      </a:endParaRPr>
                    </a:p>
                  </a:txBody>
                  <a:tcPr anchor="b" horzOverflow="overflow">
                    <a:lnL>
                      <a:noFill/>
                    </a:lnL>
                    <a:lnR>
                      <a:noFill/>
                    </a:lnR>
                    <a:lnT>
                      <a:noFill/>
                    </a:lnT>
                    <a:lnB>
                      <a:noFill/>
                    </a:lnB>
                    <a:lnTlToBr>
                      <a:noFill/>
                    </a:lnTlToBr>
                    <a:lnBlToTr>
                      <a:noFill/>
                    </a:lnBlToTr>
                    <a:solidFill>
                      <a:schemeClr val="bg1">
                        <a:lumMod val="75000"/>
                      </a:schemeClr>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CA" sz="1400" b="1" i="0" u="none" strike="noStrike" cap="none" normalizeH="0" baseline="0" dirty="0" smtClean="0">
                          <a:ln>
                            <a:noFill/>
                          </a:ln>
                          <a:solidFill>
                            <a:srgbClr val="008000"/>
                          </a:solidFill>
                          <a:effectLst/>
                          <a:latin typeface="Arial" charset="0"/>
                          <a:cs typeface="Arial" charset="0"/>
                        </a:rPr>
                        <a:t>-11.5</a:t>
                      </a:r>
                      <a:endParaRPr kumimoji="0" lang="en-CA" sz="1400" b="1" i="0" u="none" strike="noStrike" cap="none" normalizeH="0" baseline="0" dirty="0" smtClean="0">
                        <a:ln>
                          <a:noFill/>
                        </a:ln>
                        <a:solidFill>
                          <a:srgbClr val="008000"/>
                        </a:solidFill>
                        <a:effectLst/>
                        <a:latin typeface="Arial" charset="0"/>
                      </a:endParaRPr>
                    </a:p>
                  </a:txBody>
                  <a:tcPr anchor="b" horzOverflow="overflow">
                    <a:lnL>
                      <a:noFill/>
                    </a:lnL>
                    <a:lnR>
                      <a:noFill/>
                    </a:lnR>
                    <a:lnT>
                      <a:noFill/>
                    </a:lnT>
                    <a:lnB>
                      <a:noFill/>
                    </a:lnB>
                    <a:lnTlToBr>
                      <a:noFill/>
                    </a:lnTlToBr>
                    <a:lnBlToTr>
                      <a:noFill/>
                    </a:lnBlToTr>
                    <a:solidFill>
                      <a:schemeClr val="bg1">
                        <a:lumMod val="75000"/>
                      </a:schemeClr>
                    </a:solid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CA" sz="1400" b="1" i="0" u="none" strike="noStrike" cap="none" normalizeH="0" baseline="0" dirty="0" smtClean="0">
                          <a:ln>
                            <a:noFill/>
                          </a:ln>
                          <a:solidFill>
                            <a:srgbClr val="0000FF"/>
                          </a:solidFill>
                          <a:effectLst/>
                          <a:latin typeface="Arial" charset="0"/>
                          <a:cs typeface="Arial" charset="0"/>
                        </a:rPr>
                        <a:t>-24.5</a:t>
                      </a:r>
                      <a:endParaRPr kumimoji="0" lang="en-CA" sz="1400" b="1" i="0" u="none" strike="noStrike" cap="none" normalizeH="0" baseline="0" dirty="0" smtClean="0">
                        <a:ln>
                          <a:noFill/>
                        </a:ln>
                        <a:solidFill>
                          <a:srgbClr val="0000FF"/>
                        </a:solidFill>
                        <a:effectLst/>
                        <a:latin typeface="Arial" charset="0"/>
                      </a:endParaRPr>
                    </a:p>
                  </a:txBody>
                  <a:tcPr anchor="b" horzOverflow="overflow">
                    <a:lnL>
                      <a:noFill/>
                    </a:lnL>
                    <a:lnR>
                      <a:noFill/>
                    </a:lnR>
                    <a:lnT>
                      <a:noFill/>
                    </a:lnT>
                    <a:lnB>
                      <a:noFill/>
                    </a:lnB>
                    <a:lnTlToBr>
                      <a:noFill/>
                    </a:lnTlToBr>
                    <a:lnBlToTr>
                      <a:noFill/>
                    </a:lnBlToTr>
                    <a:solidFill>
                      <a:schemeClr val="bg1">
                        <a:lumMod val="75000"/>
                      </a:schemeClr>
                    </a:solid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CA" sz="1400" b="1" i="0" u="none" strike="noStrike" cap="none" normalizeH="0" baseline="0" dirty="0" smtClean="0">
                          <a:ln>
                            <a:noFill/>
                          </a:ln>
                          <a:solidFill>
                            <a:srgbClr val="FF3300"/>
                          </a:solidFill>
                          <a:effectLst/>
                          <a:latin typeface="Arial" charset="0"/>
                          <a:cs typeface="Arial" charset="0"/>
                        </a:rPr>
                        <a:t>-6.3</a:t>
                      </a:r>
                      <a:endParaRPr kumimoji="0" lang="en-CA" sz="1400" b="1" i="0" u="none" strike="noStrike" cap="none" normalizeH="0" baseline="0" dirty="0" smtClean="0">
                        <a:ln>
                          <a:noFill/>
                        </a:ln>
                        <a:solidFill>
                          <a:srgbClr val="FF3300"/>
                        </a:solidFill>
                        <a:effectLst/>
                        <a:latin typeface="Arial" charset="0"/>
                      </a:endParaRPr>
                    </a:p>
                  </a:txBody>
                  <a:tcPr anchor="b" horzOverflow="overflow">
                    <a:lnL>
                      <a:noFill/>
                    </a:lnL>
                    <a:lnR cap="flat">
                      <a:noFill/>
                    </a:lnR>
                    <a:lnT>
                      <a:noFill/>
                    </a:lnT>
                    <a:lnB>
                      <a:noFill/>
                    </a:lnB>
                    <a:lnTlToBr>
                      <a:noFill/>
                    </a:lnTlToBr>
                    <a:lnBlToTr>
                      <a:noFill/>
                    </a:lnBlToTr>
                    <a:solidFill>
                      <a:schemeClr val="bg1">
                        <a:lumMod val="75000"/>
                      </a:schemeClr>
                    </a:solidFill>
                  </a:tcPr>
                </a:tc>
                <a:extLst>
                  <a:ext uri="{0D108BD9-81ED-4DB2-BD59-A6C34878D82A}">
                    <a16:rowId xmlns:a16="http://schemas.microsoft.com/office/drawing/2014/main" val="10014"/>
                  </a:ext>
                </a:extLst>
              </a:tr>
              <a:tr h="293688">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CA" sz="1400" b="1" i="0" u="none" strike="noStrike" cap="none" normalizeH="0" baseline="0" smtClean="0">
                          <a:ln>
                            <a:noFill/>
                          </a:ln>
                          <a:solidFill>
                            <a:schemeClr val="tx1"/>
                          </a:solidFill>
                          <a:effectLst/>
                          <a:latin typeface="Arial" charset="0"/>
                          <a:cs typeface="Arial" charset="0"/>
                        </a:rPr>
                        <a:t>2011-03-01</a:t>
                      </a:r>
                      <a:endParaRPr kumimoji="0" lang="en-CA" sz="1400" b="1" i="0" u="none" strike="noStrike" cap="none" normalizeH="0" baseline="0" smtClean="0">
                        <a:ln>
                          <a:noFill/>
                        </a:ln>
                        <a:solidFill>
                          <a:schemeClr val="tx1"/>
                        </a:solidFill>
                        <a:effectLst/>
                        <a:latin typeface="Arial" charset="0"/>
                      </a:endParaRPr>
                    </a:p>
                  </a:txBody>
                  <a:tcPr anchor="b" horzOverflow="overflow">
                    <a:lnL cap="flat">
                      <a:noFill/>
                    </a:lnL>
                    <a:lnR>
                      <a:noFill/>
                    </a:lnR>
                    <a:lnT>
                      <a:noFill/>
                    </a:lnT>
                    <a:lnB cap="flat">
                      <a:noFill/>
                    </a:lnB>
                    <a:lnTlToBr>
                      <a:noFill/>
                    </a:lnTlToBr>
                    <a:lnBlToTr>
                      <a:noFill/>
                    </a:lnBlToTr>
                    <a:solidFill>
                      <a:schemeClr val="bg1">
                        <a:lumMod val="75000"/>
                      </a:schemeClr>
                    </a:solid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CA" sz="1400" b="1" i="0" u="none" strike="noStrike" cap="none" normalizeH="0" baseline="0" dirty="0" smtClean="0">
                          <a:ln>
                            <a:noFill/>
                          </a:ln>
                          <a:solidFill>
                            <a:schemeClr val="tx1"/>
                          </a:solidFill>
                          <a:effectLst/>
                          <a:latin typeface="Arial" charset="0"/>
                          <a:cs typeface="Arial" charset="0"/>
                        </a:rPr>
                        <a:t>17:00</a:t>
                      </a:r>
                      <a:endParaRPr kumimoji="0" lang="en-CA" sz="1400" b="1" i="0" u="none" strike="noStrike" cap="none" normalizeH="0" baseline="0" dirty="0" smtClean="0">
                        <a:ln>
                          <a:noFill/>
                        </a:ln>
                        <a:solidFill>
                          <a:schemeClr val="tx1"/>
                        </a:solidFill>
                        <a:effectLst/>
                        <a:latin typeface="Arial" charset="0"/>
                      </a:endParaRPr>
                    </a:p>
                  </a:txBody>
                  <a:tcPr anchor="b" horzOverflow="overflow">
                    <a:lnL>
                      <a:noFill/>
                    </a:lnL>
                    <a:lnR>
                      <a:noFill/>
                    </a:lnR>
                    <a:lnT>
                      <a:noFill/>
                    </a:lnT>
                    <a:lnB cap="flat">
                      <a:noFill/>
                    </a:lnB>
                    <a:lnTlToBr>
                      <a:noFill/>
                    </a:lnTlToBr>
                    <a:lnBlToTr>
                      <a:noFill/>
                    </a:lnBlToTr>
                    <a:solidFill>
                      <a:schemeClr val="bg1">
                        <a:lumMod val="75000"/>
                      </a:schemeClr>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CA" sz="1400" b="1" i="0" u="none" strike="noStrike" cap="none" normalizeH="0" baseline="0" dirty="0" smtClean="0">
                          <a:ln>
                            <a:noFill/>
                          </a:ln>
                          <a:solidFill>
                            <a:srgbClr val="008000"/>
                          </a:solidFill>
                          <a:effectLst/>
                          <a:latin typeface="Arial" charset="0"/>
                          <a:cs typeface="Arial" charset="0"/>
                        </a:rPr>
                        <a:t>-13.5</a:t>
                      </a:r>
                      <a:endParaRPr kumimoji="0" lang="en-CA" sz="1400" b="1" i="0" u="none" strike="noStrike" cap="none" normalizeH="0" baseline="0" dirty="0" smtClean="0">
                        <a:ln>
                          <a:noFill/>
                        </a:ln>
                        <a:solidFill>
                          <a:srgbClr val="008000"/>
                        </a:solidFill>
                        <a:effectLst/>
                        <a:latin typeface="Arial" charset="0"/>
                      </a:endParaRPr>
                    </a:p>
                  </a:txBody>
                  <a:tcPr anchor="b" horzOverflow="overflow">
                    <a:lnL>
                      <a:noFill/>
                    </a:lnL>
                    <a:lnR>
                      <a:noFill/>
                    </a:lnR>
                    <a:lnT>
                      <a:noFill/>
                    </a:lnT>
                    <a:lnB cap="flat">
                      <a:noFill/>
                    </a:lnB>
                    <a:lnTlToBr>
                      <a:noFill/>
                    </a:lnTlToBr>
                    <a:lnBlToTr>
                      <a:noFill/>
                    </a:lnBlToTr>
                    <a:solidFill>
                      <a:schemeClr val="bg1">
                        <a:lumMod val="75000"/>
                      </a:schemeClr>
                    </a:solid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CA" sz="1400" b="1" i="0" u="none" strike="noStrike" cap="none" normalizeH="0" baseline="0" dirty="0" smtClean="0">
                          <a:ln>
                            <a:noFill/>
                          </a:ln>
                          <a:solidFill>
                            <a:srgbClr val="0000FF"/>
                          </a:solidFill>
                          <a:effectLst/>
                          <a:latin typeface="Arial" charset="0"/>
                          <a:cs typeface="Arial" charset="0"/>
                        </a:rPr>
                        <a:t>-20.2</a:t>
                      </a:r>
                      <a:endParaRPr kumimoji="0" lang="en-CA" sz="1400" b="1" i="0" u="none" strike="noStrike" cap="none" normalizeH="0" baseline="0" dirty="0" smtClean="0">
                        <a:ln>
                          <a:noFill/>
                        </a:ln>
                        <a:solidFill>
                          <a:srgbClr val="0000FF"/>
                        </a:solidFill>
                        <a:effectLst/>
                        <a:latin typeface="Arial" charset="0"/>
                      </a:endParaRPr>
                    </a:p>
                  </a:txBody>
                  <a:tcPr anchor="b" horzOverflow="overflow">
                    <a:lnL>
                      <a:noFill/>
                    </a:lnL>
                    <a:lnR>
                      <a:noFill/>
                    </a:lnR>
                    <a:lnT>
                      <a:noFill/>
                    </a:lnT>
                    <a:lnB cap="flat">
                      <a:noFill/>
                    </a:lnB>
                    <a:lnTlToBr>
                      <a:noFill/>
                    </a:lnTlToBr>
                    <a:lnBlToTr>
                      <a:noFill/>
                    </a:lnBlToTr>
                    <a:solidFill>
                      <a:schemeClr val="bg1">
                        <a:lumMod val="75000"/>
                      </a:schemeClr>
                    </a:solid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CA" sz="1400" b="1" i="0" u="none" strike="noStrike" cap="none" normalizeH="0" baseline="0" dirty="0" smtClean="0">
                          <a:ln>
                            <a:noFill/>
                          </a:ln>
                          <a:solidFill>
                            <a:srgbClr val="FF3300"/>
                          </a:solidFill>
                          <a:effectLst/>
                          <a:latin typeface="Arial" charset="0"/>
                          <a:cs typeface="Arial" charset="0"/>
                        </a:rPr>
                        <a:t>-2.9</a:t>
                      </a:r>
                      <a:endParaRPr kumimoji="0" lang="en-CA" sz="1400" b="1" i="0" u="none" strike="noStrike" cap="none" normalizeH="0" baseline="0" dirty="0" smtClean="0">
                        <a:ln>
                          <a:noFill/>
                        </a:ln>
                        <a:solidFill>
                          <a:srgbClr val="FF3300"/>
                        </a:solidFill>
                        <a:effectLst/>
                        <a:latin typeface="Arial" charset="0"/>
                      </a:endParaRPr>
                    </a:p>
                  </a:txBody>
                  <a:tcPr anchor="b" horzOverflow="overflow">
                    <a:lnL>
                      <a:noFill/>
                    </a:lnL>
                    <a:lnR cap="flat">
                      <a:noFill/>
                    </a:lnR>
                    <a:lnT>
                      <a:noFill/>
                    </a:lnT>
                    <a:lnB cap="flat">
                      <a:noFill/>
                    </a:lnB>
                    <a:lnTlToBr>
                      <a:noFill/>
                    </a:lnTlToBr>
                    <a:lnBlToTr>
                      <a:noFill/>
                    </a:lnBlToTr>
                    <a:solidFill>
                      <a:schemeClr val="bg1">
                        <a:lumMod val="75000"/>
                      </a:schemeClr>
                    </a:solidFill>
                  </a:tcPr>
                </a:tc>
                <a:extLst>
                  <a:ext uri="{0D108BD9-81ED-4DB2-BD59-A6C34878D82A}">
                    <a16:rowId xmlns:a16="http://schemas.microsoft.com/office/drawing/2014/main" val="10015"/>
                  </a:ext>
                </a:extLst>
              </a:tr>
            </a:tbl>
          </a:graphicData>
        </a:graphic>
      </p:graphicFrame>
    </p:spTree>
    <p:extLst>
      <p:ext uri="{BB962C8B-B14F-4D97-AF65-F5344CB8AC3E}">
        <p14:creationId xmlns:p14="http://schemas.microsoft.com/office/powerpoint/2010/main" val="2277476829"/>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pPr>
              <a:defRPr/>
            </a:pPr>
            <a:r>
              <a:rPr lang="en-US" altLang="en-US" smtClean="0"/>
              <a:t>WFBS S589 2022</a:t>
            </a:r>
            <a:endParaRPr lang="en-US" altLang="en-US" dirty="0"/>
          </a:p>
        </p:txBody>
      </p:sp>
      <p:sp>
        <p:nvSpPr>
          <p:cNvPr id="3" name="Slide Number Placeholder 2"/>
          <p:cNvSpPr>
            <a:spLocks noGrp="1"/>
          </p:cNvSpPr>
          <p:nvPr>
            <p:ph type="sldNum" sz="quarter" idx="12"/>
          </p:nvPr>
        </p:nvSpPr>
        <p:spPr/>
        <p:txBody>
          <a:bodyPr/>
          <a:lstStyle/>
          <a:p>
            <a:pPr>
              <a:defRPr/>
            </a:pPr>
            <a:fld id="{34228E85-DC60-47B9-9281-6B592085173E}" type="slidenum">
              <a:rPr lang="en-US" altLang="en-US" smtClean="0"/>
              <a:pPr>
                <a:defRPr/>
              </a:pPr>
              <a:t>44</a:t>
            </a:fld>
            <a:endParaRPr lang="en-US" altLang="en-US" dirty="0"/>
          </a:p>
        </p:txBody>
      </p:sp>
      <p:sp>
        <p:nvSpPr>
          <p:cNvPr id="6" name="TextBox 5"/>
          <p:cNvSpPr txBox="1"/>
          <p:nvPr/>
        </p:nvSpPr>
        <p:spPr>
          <a:xfrm>
            <a:off x="381000" y="180000"/>
            <a:ext cx="8458200" cy="646331"/>
          </a:xfrm>
          <a:prstGeom prst="rect">
            <a:avLst/>
          </a:prstGeom>
          <a:noFill/>
        </p:spPr>
        <p:txBody>
          <a:bodyPr wrap="square" rtlCol="0">
            <a:spAutoFit/>
          </a:bodyPr>
          <a:lstStyle/>
          <a:p>
            <a:pPr algn="ctr"/>
            <a:r>
              <a:rPr lang="en-CA" sz="3600" b="1" dirty="0" smtClean="0">
                <a:solidFill>
                  <a:srgbClr val="C00000"/>
                </a:solidFill>
                <a:latin typeface="Calibri" panose="020F0502020204030204" pitchFamily="34" charset="0"/>
                <a:cs typeface="Calibri" panose="020F0502020204030204" pitchFamily="34" charset="0"/>
              </a:rPr>
              <a:t>Ensemble Precipitation Forecasts</a:t>
            </a:r>
            <a:endParaRPr lang="en-CA" sz="3600" b="1" dirty="0">
              <a:solidFill>
                <a:srgbClr val="C00000"/>
              </a:solidFill>
              <a:latin typeface="Calibri" panose="020F0502020204030204" pitchFamily="34" charset="0"/>
              <a:cs typeface="Calibri" panose="020F0502020204030204" pitchFamily="34" charset="0"/>
            </a:endParaRPr>
          </a:p>
        </p:txBody>
      </p:sp>
      <p:sp>
        <p:nvSpPr>
          <p:cNvPr id="7" name="Rectangle 3"/>
          <p:cNvSpPr txBox="1">
            <a:spLocks noChangeArrowheads="1"/>
          </p:cNvSpPr>
          <p:nvPr/>
        </p:nvSpPr>
        <p:spPr>
          <a:xfrm>
            <a:off x="304800" y="914399"/>
            <a:ext cx="8534400" cy="4724401"/>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a:lstStyle>
          <a:p>
            <a:pPr marL="173038" indent="-173038">
              <a:buFont typeface="Arial" panose="020B0604020202020204" pitchFamily="34" charset="0"/>
              <a:buChar char="•"/>
            </a:pPr>
            <a:r>
              <a:rPr lang="en-US" sz="2800" b="1" i="1" kern="0" dirty="0" smtClean="0">
                <a:latin typeface="Calibri" panose="020F0502020204030204" pitchFamily="34" charset="0"/>
                <a:cs typeface="Calibri" panose="020F0502020204030204" pitchFamily="34" charset="0"/>
              </a:rPr>
              <a:t>“Ensemble </a:t>
            </a:r>
            <a:r>
              <a:rPr lang="en-US" sz="2800" b="1" i="1" kern="0" dirty="0">
                <a:latin typeface="Calibri" panose="020F0502020204030204" pitchFamily="34" charset="0"/>
                <a:cs typeface="Calibri" panose="020F0502020204030204" pitchFamily="34" charset="0"/>
              </a:rPr>
              <a:t>means/medians have little meaning for discontinuous weather </a:t>
            </a:r>
            <a:r>
              <a:rPr lang="en-US" sz="2800" b="1" i="1" kern="0" dirty="0" smtClean="0">
                <a:latin typeface="Calibri" panose="020F0502020204030204" pitchFamily="34" charset="0"/>
                <a:cs typeface="Calibri" panose="020F0502020204030204" pitchFamily="34" charset="0"/>
              </a:rPr>
              <a:t>elements”</a:t>
            </a:r>
            <a:endParaRPr lang="en-US" sz="2400" b="1" kern="0" dirty="0" smtClean="0">
              <a:latin typeface="Calibri" panose="020F0502020204030204" pitchFamily="34" charset="0"/>
              <a:cs typeface="Calibri" panose="020F0502020204030204" pitchFamily="34" charset="0"/>
            </a:endParaRPr>
          </a:p>
          <a:p>
            <a:pPr marL="531813" indent="-173038">
              <a:buFont typeface="Arial" panose="020B0604020202020204" pitchFamily="34" charset="0"/>
              <a:buChar char="•"/>
            </a:pPr>
            <a:r>
              <a:rPr lang="en-US" sz="2400" b="1" kern="0" dirty="0" smtClean="0">
                <a:solidFill>
                  <a:srgbClr val="FF6600"/>
                </a:solidFill>
                <a:latin typeface="Calibri" panose="020F0502020204030204" pitchFamily="34" charset="0"/>
                <a:cs typeface="Calibri" panose="020F0502020204030204" pitchFamily="34" charset="0"/>
              </a:rPr>
              <a:t>Many solutions </a:t>
            </a:r>
            <a:r>
              <a:rPr lang="en-US" sz="2400" b="1" kern="0" dirty="0">
                <a:solidFill>
                  <a:srgbClr val="FF6600"/>
                </a:solidFill>
                <a:latin typeface="Calibri" panose="020F0502020204030204" pitchFamily="34" charset="0"/>
                <a:cs typeface="Calibri" panose="020F0502020204030204" pitchFamily="34" charset="0"/>
              </a:rPr>
              <a:t>forecast no </a:t>
            </a:r>
            <a:r>
              <a:rPr lang="en-US" sz="2400" b="1" kern="0" dirty="0" smtClean="0">
                <a:solidFill>
                  <a:srgbClr val="FF6600"/>
                </a:solidFill>
                <a:latin typeface="Calibri" panose="020F0502020204030204" pitchFamily="34" charset="0"/>
                <a:cs typeface="Calibri" panose="020F0502020204030204" pitchFamily="34" charset="0"/>
              </a:rPr>
              <a:t>precipitation on a particular day</a:t>
            </a:r>
          </a:p>
          <a:p>
            <a:pPr marL="531813" indent="-173038">
              <a:buFont typeface="Arial" panose="020B0604020202020204" pitchFamily="34" charset="0"/>
              <a:buChar char="•"/>
            </a:pPr>
            <a:r>
              <a:rPr lang="en-US" sz="2400" b="1" kern="0" dirty="0">
                <a:solidFill>
                  <a:srgbClr val="008000"/>
                </a:solidFill>
                <a:latin typeface="Calibri" panose="020F0502020204030204" pitchFamily="34" charset="0"/>
                <a:cs typeface="Calibri" panose="020F0502020204030204" pitchFamily="34" charset="0"/>
              </a:rPr>
              <a:t>F</a:t>
            </a:r>
            <a:r>
              <a:rPr lang="en-US" sz="2400" b="1" kern="0" dirty="0" smtClean="0">
                <a:solidFill>
                  <a:srgbClr val="008000"/>
                </a:solidFill>
                <a:latin typeface="Calibri" panose="020F0502020204030204" pitchFamily="34" charset="0"/>
                <a:cs typeface="Calibri" panose="020F0502020204030204" pitchFamily="34" charset="0"/>
              </a:rPr>
              <a:t>orecasts may differ due to weather system timing, or different convective capabilities</a:t>
            </a:r>
          </a:p>
          <a:p>
            <a:pPr marL="358775" indent="0">
              <a:buNone/>
            </a:pPr>
            <a:endParaRPr lang="en-US" sz="2400" b="1" kern="0" dirty="0">
              <a:latin typeface="Calibri" panose="020F0502020204030204" pitchFamily="34" charset="0"/>
              <a:cs typeface="Calibri" panose="020F0502020204030204" pitchFamily="34" charset="0"/>
            </a:endParaRPr>
          </a:p>
          <a:p>
            <a:pPr marL="173038" indent="-173038">
              <a:buFont typeface="Arial" panose="020B0604020202020204" pitchFamily="34" charset="0"/>
              <a:buChar char="•"/>
            </a:pPr>
            <a:r>
              <a:rPr lang="en-US" sz="2800" b="1" i="1" kern="0" dirty="0" smtClean="0">
                <a:latin typeface="Calibri" panose="020F0502020204030204" pitchFamily="34" charset="0"/>
                <a:cs typeface="Calibri" panose="020F0502020204030204" pitchFamily="34" charset="0"/>
              </a:rPr>
              <a:t>“Reduce </a:t>
            </a:r>
            <a:r>
              <a:rPr lang="en-US" sz="2800" b="1" i="1" kern="0" dirty="0">
                <a:latin typeface="Calibri" panose="020F0502020204030204" pitchFamily="34" charset="0"/>
                <a:cs typeface="Calibri" panose="020F0502020204030204" pitchFamily="34" charset="0"/>
              </a:rPr>
              <a:t>the consensus precipitation </a:t>
            </a:r>
            <a:r>
              <a:rPr lang="en-US" sz="2800" b="1" i="1" kern="0" dirty="0" smtClean="0">
                <a:latin typeface="Calibri" panose="020F0502020204030204" pitchFamily="34" charset="0"/>
                <a:cs typeface="Calibri" panose="020F0502020204030204" pitchFamily="34" charset="0"/>
              </a:rPr>
              <a:t>amounts”?</a:t>
            </a:r>
            <a:endParaRPr lang="en-US" sz="2800" b="1" i="1" kern="0" dirty="0">
              <a:latin typeface="Calibri" panose="020F0502020204030204" pitchFamily="34" charset="0"/>
              <a:cs typeface="Calibri" panose="020F0502020204030204" pitchFamily="34" charset="0"/>
            </a:endParaRPr>
          </a:p>
          <a:p>
            <a:pPr marL="531813" indent="-173038">
              <a:buFont typeface="Arial" panose="020B0604020202020204" pitchFamily="34" charset="0"/>
              <a:buChar char="•"/>
            </a:pPr>
            <a:r>
              <a:rPr lang="en-US" sz="2400" b="1" i="1" kern="0" dirty="0" smtClean="0">
                <a:solidFill>
                  <a:srgbClr val="C00000"/>
                </a:solidFill>
                <a:latin typeface="Calibri" panose="020F0502020204030204" pitchFamily="34" charset="0"/>
                <a:cs typeface="Calibri" panose="020F0502020204030204" pitchFamily="34" charset="0"/>
              </a:rPr>
              <a:t>“BUI </a:t>
            </a:r>
            <a:r>
              <a:rPr lang="en-US" sz="2400" b="1" i="1" kern="0" dirty="0">
                <a:solidFill>
                  <a:srgbClr val="C00000"/>
                </a:solidFill>
                <a:latin typeface="Calibri" panose="020F0502020204030204" pitchFamily="34" charset="0"/>
                <a:cs typeface="Calibri" panose="020F0502020204030204" pitchFamily="34" charset="0"/>
              </a:rPr>
              <a:t>values </a:t>
            </a:r>
            <a:r>
              <a:rPr lang="en-US" sz="2400" b="1" i="1" kern="0" dirty="0" smtClean="0">
                <a:solidFill>
                  <a:srgbClr val="C00000"/>
                </a:solidFill>
                <a:latin typeface="Calibri" panose="020F0502020204030204" pitchFamily="34" charset="0"/>
                <a:cs typeface="Calibri" panose="020F0502020204030204" pitchFamily="34" charset="0"/>
              </a:rPr>
              <a:t>trend higher”</a:t>
            </a:r>
          </a:p>
          <a:p>
            <a:pPr marL="358775" indent="0">
              <a:buNone/>
            </a:pPr>
            <a:endParaRPr lang="en-US" sz="2400" b="1" i="1" kern="0" dirty="0" smtClean="0">
              <a:solidFill>
                <a:srgbClr val="C00000"/>
              </a:solidFill>
              <a:latin typeface="Calibri" panose="020F0502020204030204" pitchFamily="34" charset="0"/>
              <a:cs typeface="Calibri" panose="020F0502020204030204" pitchFamily="34" charset="0"/>
            </a:endParaRPr>
          </a:p>
          <a:p>
            <a:pPr marL="173038" indent="-173038">
              <a:buFont typeface="Arial" panose="020B0604020202020204" pitchFamily="34" charset="0"/>
              <a:buChar char="•"/>
            </a:pPr>
            <a:r>
              <a:rPr lang="en-US" sz="2800" b="1" kern="0" dirty="0">
                <a:latin typeface="Calibri" panose="020F0502020204030204" pitchFamily="34" charset="0"/>
                <a:cs typeface="Calibri" panose="020F0502020204030204" pitchFamily="34" charset="0"/>
              </a:rPr>
              <a:t>C</a:t>
            </a:r>
            <a:r>
              <a:rPr lang="en-US" sz="2800" b="1" kern="0" dirty="0" smtClean="0">
                <a:latin typeface="Calibri" panose="020F0502020204030204" pitchFamily="34" charset="0"/>
                <a:cs typeface="Calibri" panose="020F0502020204030204" pitchFamily="34" charset="0"/>
              </a:rPr>
              <a:t>onsider </a:t>
            </a:r>
            <a:r>
              <a:rPr lang="en-US" sz="2800" b="1" kern="0" dirty="0">
                <a:latin typeface="Calibri" panose="020F0502020204030204" pitchFamily="34" charset="0"/>
                <a:cs typeface="Calibri" panose="020F0502020204030204" pitchFamily="34" charset="0"/>
              </a:rPr>
              <a:t>timing of </a:t>
            </a:r>
            <a:r>
              <a:rPr lang="en-US" sz="2800" b="1" kern="0" dirty="0" smtClean="0">
                <a:latin typeface="Calibri" panose="020F0502020204030204" pitchFamily="34" charset="0"/>
                <a:cs typeface="Calibri" panose="020F0502020204030204" pitchFamily="34" charset="0"/>
              </a:rPr>
              <a:t>rain and effects on fire weather</a:t>
            </a:r>
            <a:endParaRPr lang="en-US" sz="2800" b="1" kern="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31939844"/>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pPr>
              <a:defRPr/>
            </a:pPr>
            <a:r>
              <a:rPr lang="en-US" altLang="en-US" smtClean="0"/>
              <a:t>WFBS S589 2022</a:t>
            </a:r>
            <a:endParaRPr lang="en-US" altLang="en-US" dirty="0"/>
          </a:p>
        </p:txBody>
      </p:sp>
      <p:sp>
        <p:nvSpPr>
          <p:cNvPr id="3" name="Slide Number Placeholder 2"/>
          <p:cNvSpPr>
            <a:spLocks noGrp="1"/>
          </p:cNvSpPr>
          <p:nvPr>
            <p:ph type="sldNum" sz="quarter" idx="12"/>
          </p:nvPr>
        </p:nvSpPr>
        <p:spPr/>
        <p:txBody>
          <a:bodyPr/>
          <a:lstStyle/>
          <a:p>
            <a:pPr>
              <a:defRPr/>
            </a:pPr>
            <a:fld id="{34228E85-DC60-47B9-9281-6B592085173E}" type="slidenum">
              <a:rPr lang="en-US" altLang="en-US" smtClean="0"/>
              <a:pPr>
                <a:defRPr/>
              </a:pPr>
              <a:t>45</a:t>
            </a:fld>
            <a:endParaRPr lang="en-US" altLang="en-US" dirty="0"/>
          </a:p>
        </p:txBody>
      </p:sp>
      <p:sp>
        <p:nvSpPr>
          <p:cNvPr id="6" name="TextBox 5"/>
          <p:cNvSpPr txBox="1"/>
          <p:nvPr/>
        </p:nvSpPr>
        <p:spPr>
          <a:xfrm>
            <a:off x="381000" y="180000"/>
            <a:ext cx="8458200" cy="646331"/>
          </a:xfrm>
          <a:prstGeom prst="rect">
            <a:avLst/>
          </a:prstGeom>
          <a:noFill/>
        </p:spPr>
        <p:txBody>
          <a:bodyPr wrap="square" rtlCol="0">
            <a:spAutoFit/>
          </a:bodyPr>
          <a:lstStyle/>
          <a:p>
            <a:pPr algn="ctr"/>
            <a:r>
              <a:rPr lang="en-CA" sz="3600" b="1" dirty="0" smtClean="0">
                <a:solidFill>
                  <a:srgbClr val="C00000"/>
                </a:solidFill>
                <a:latin typeface="Calibri" panose="020F0502020204030204" pitchFamily="34" charset="0"/>
                <a:cs typeface="Calibri" panose="020F0502020204030204" pitchFamily="34" charset="0"/>
              </a:rPr>
              <a:t>Box Plot Confidence vs Accuracy</a:t>
            </a:r>
            <a:endParaRPr lang="en-CA" sz="3600" b="1" dirty="0">
              <a:solidFill>
                <a:srgbClr val="C00000"/>
              </a:solidFill>
              <a:latin typeface="Calibri" panose="020F0502020204030204" pitchFamily="34" charset="0"/>
              <a:cs typeface="Calibri" panose="020F0502020204030204" pitchFamily="34" charset="0"/>
            </a:endParaRPr>
          </a:p>
        </p:txBody>
      </p:sp>
      <p:grpSp>
        <p:nvGrpSpPr>
          <p:cNvPr id="53" name="Group 52"/>
          <p:cNvGrpSpPr/>
          <p:nvPr/>
        </p:nvGrpSpPr>
        <p:grpSpPr>
          <a:xfrm>
            <a:off x="188931" y="1219200"/>
            <a:ext cx="8650269" cy="4043065"/>
            <a:chOff x="188931" y="1219200"/>
            <a:chExt cx="8650269" cy="4043065"/>
          </a:xfrm>
        </p:grpSpPr>
        <p:pic>
          <p:nvPicPr>
            <p:cNvPr id="5" name="Picture 4"/>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88931" y="1219200"/>
              <a:ext cx="8650269" cy="3536451"/>
            </a:xfrm>
            <a:prstGeom prst="rect">
              <a:avLst/>
            </a:prstGeom>
          </p:spPr>
        </p:pic>
        <p:sp>
          <p:nvSpPr>
            <p:cNvPr id="7" name="TextBox 6"/>
            <p:cNvSpPr txBox="1"/>
            <p:nvPr/>
          </p:nvSpPr>
          <p:spPr>
            <a:xfrm>
              <a:off x="1199708" y="4800600"/>
              <a:ext cx="7635424" cy="461665"/>
            </a:xfrm>
            <a:prstGeom prst="rect">
              <a:avLst/>
            </a:prstGeom>
            <a:noFill/>
          </p:spPr>
          <p:txBody>
            <a:bodyPr wrap="none" rtlCol="0">
              <a:spAutoFit/>
            </a:bodyPr>
            <a:lstStyle/>
            <a:p>
              <a:r>
                <a:rPr lang="en-CA" b="1" dirty="0" smtClean="0">
                  <a:latin typeface="Calibri" panose="020F0502020204030204" pitchFamily="34" charset="0"/>
                  <a:cs typeface="Calibri" panose="020F0502020204030204" pitchFamily="34" charset="0"/>
                </a:rPr>
                <a:t>4        5         6        7        8         9       10      11      12      13      14</a:t>
              </a:r>
              <a:endParaRPr lang="en-CA" b="1" dirty="0">
                <a:latin typeface="Calibri" panose="020F0502020204030204" pitchFamily="34" charset="0"/>
                <a:cs typeface="Calibri" panose="020F0502020204030204" pitchFamily="34" charset="0"/>
              </a:endParaRPr>
            </a:p>
          </p:txBody>
        </p:sp>
        <p:sp>
          <p:nvSpPr>
            <p:cNvPr id="9" name="Oval 8"/>
            <p:cNvSpPr>
              <a:spLocks noChangeAspect="1"/>
            </p:cNvSpPr>
            <p:nvPr/>
          </p:nvSpPr>
          <p:spPr bwMode="auto">
            <a:xfrm>
              <a:off x="1115400" y="3553800"/>
              <a:ext cx="180000" cy="180000"/>
            </a:xfrm>
            <a:prstGeom prst="ellipse">
              <a:avLst/>
            </a:prstGeom>
            <a:solidFill>
              <a:srgbClr val="00B0F0"/>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CA" sz="2400" b="0" i="0" u="none" strike="noStrike" cap="none" normalizeH="0" baseline="0" smtClean="0">
                <a:ln>
                  <a:noFill/>
                </a:ln>
                <a:solidFill>
                  <a:schemeClr val="tx1"/>
                </a:solidFill>
                <a:effectLst/>
                <a:latin typeface="Times New Roman" pitchFamily="18" charset="0"/>
              </a:endParaRPr>
            </a:p>
          </p:txBody>
        </p:sp>
        <p:sp>
          <p:nvSpPr>
            <p:cNvPr id="10" name="Oval 9"/>
            <p:cNvSpPr>
              <a:spLocks noChangeAspect="1"/>
            </p:cNvSpPr>
            <p:nvPr/>
          </p:nvSpPr>
          <p:spPr bwMode="auto">
            <a:xfrm>
              <a:off x="1496400" y="2791800"/>
              <a:ext cx="180000" cy="180000"/>
            </a:xfrm>
            <a:prstGeom prst="ellipse">
              <a:avLst/>
            </a:prstGeom>
            <a:solidFill>
              <a:srgbClr val="00B0F0"/>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CA" sz="2400" b="0" i="0" u="none" strike="noStrike" cap="none" normalizeH="0" baseline="0" smtClean="0">
                <a:ln>
                  <a:noFill/>
                </a:ln>
                <a:solidFill>
                  <a:schemeClr val="tx1"/>
                </a:solidFill>
                <a:effectLst/>
                <a:latin typeface="Times New Roman" pitchFamily="18" charset="0"/>
              </a:endParaRPr>
            </a:p>
          </p:txBody>
        </p:sp>
        <p:sp>
          <p:nvSpPr>
            <p:cNvPr id="11" name="Oval 10"/>
            <p:cNvSpPr>
              <a:spLocks noChangeAspect="1"/>
            </p:cNvSpPr>
            <p:nvPr/>
          </p:nvSpPr>
          <p:spPr bwMode="auto">
            <a:xfrm>
              <a:off x="1801200" y="3249000"/>
              <a:ext cx="180000" cy="180000"/>
            </a:xfrm>
            <a:prstGeom prst="ellipse">
              <a:avLst/>
            </a:prstGeom>
            <a:solidFill>
              <a:srgbClr val="00B0F0"/>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CA" sz="2400" b="0" i="0" u="none" strike="noStrike" cap="none" normalizeH="0" baseline="0" smtClean="0">
                <a:ln>
                  <a:noFill/>
                </a:ln>
                <a:solidFill>
                  <a:schemeClr val="tx1"/>
                </a:solidFill>
                <a:effectLst/>
                <a:latin typeface="Times New Roman" pitchFamily="18" charset="0"/>
              </a:endParaRPr>
            </a:p>
          </p:txBody>
        </p:sp>
        <p:sp>
          <p:nvSpPr>
            <p:cNvPr id="12" name="Oval 11"/>
            <p:cNvSpPr>
              <a:spLocks noChangeAspect="1"/>
            </p:cNvSpPr>
            <p:nvPr/>
          </p:nvSpPr>
          <p:spPr bwMode="auto">
            <a:xfrm>
              <a:off x="2182200" y="2258400"/>
              <a:ext cx="180000" cy="180000"/>
            </a:xfrm>
            <a:prstGeom prst="ellipse">
              <a:avLst/>
            </a:prstGeom>
            <a:solidFill>
              <a:srgbClr val="00B0F0"/>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CA" sz="2400" b="0" i="0" u="none" strike="noStrike" cap="none" normalizeH="0" baseline="0" smtClean="0">
                <a:ln>
                  <a:noFill/>
                </a:ln>
                <a:solidFill>
                  <a:schemeClr val="tx1"/>
                </a:solidFill>
                <a:effectLst/>
                <a:latin typeface="Times New Roman" pitchFamily="18" charset="0"/>
              </a:endParaRPr>
            </a:p>
          </p:txBody>
        </p:sp>
        <p:sp>
          <p:nvSpPr>
            <p:cNvPr id="13" name="Oval 12"/>
            <p:cNvSpPr>
              <a:spLocks noChangeAspect="1"/>
            </p:cNvSpPr>
            <p:nvPr/>
          </p:nvSpPr>
          <p:spPr bwMode="auto">
            <a:xfrm>
              <a:off x="1295400" y="3429000"/>
              <a:ext cx="180000" cy="180000"/>
            </a:xfrm>
            <a:prstGeom prst="ellipse">
              <a:avLst/>
            </a:prstGeom>
            <a:solidFill>
              <a:srgbClr val="00B0F0"/>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CA" sz="2400" b="0" i="0" u="none" strike="noStrike" cap="none" normalizeH="0" baseline="0" smtClean="0">
                <a:ln>
                  <a:noFill/>
                </a:ln>
                <a:solidFill>
                  <a:schemeClr val="tx1"/>
                </a:solidFill>
                <a:effectLst/>
                <a:latin typeface="Times New Roman" pitchFamily="18" charset="0"/>
              </a:endParaRPr>
            </a:p>
          </p:txBody>
        </p:sp>
        <p:sp>
          <p:nvSpPr>
            <p:cNvPr id="14" name="Oval 13"/>
            <p:cNvSpPr>
              <a:spLocks noChangeAspect="1"/>
            </p:cNvSpPr>
            <p:nvPr/>
          </p:nvSpPr>
          <p:spPr bwMode="auto">
            <a:xfrm>
              <a:off x="1648800" y="3172800"/>
              <a:ext cx="180000" cy="180000"/>
            </a:xfrm>
            <a:prstGeom prst="ellipse">
              <a:avLst/>
            </a:prstGeom>
            <a:solidFill>
              <a:srgbClr val="00B0F0"/>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CA" sz="2400" b="0" i="0" u="none" strike="noStrike" cap="none" normalizeH="0" baseline="0" smtClean="0">
                <a:ln>
                  <a:noFill/>
                </a:ln>
                <a:solidFill>
                  <a:schemeClr val="tx1"/>
                </a:solidFill>
                <a:effectLst/>
                <a:latin typeface="Times New Roman" pitchFamily="18" charset="0"/>
              </a:endParaRPr>
            </a:p>
          </p:txBody>
        </p:sp>
        <p:sp>
          <p:nvSpPr>
            <p:cNvPr id="15" name="Oval 14"/>
            <p:cNvSpPr>
              <a:spLocks noChangeAspect="1"/>
            </p:cNvSpPr>
            <p:nvPr/>
          </p:nvSpPr>
          <p:spPr bwMode="auto">
            <a:xfrm>
              <a:off x="2029800" y="3733800"/>
              <a:ext cx="180000" cy="180000"/>
            </a:xfrm>
            <a:prstGeom prst="ellipse">
              <a:avLst/>
            </a:prstGeom>
            <a:solidFill>
              <a:srgbClr val="00B0F0"/>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CA" sz="2400" b="0" i="0" u="none" strike="noStrike" cap="none" normalizeH="0" baseline="0" smtClean="0">
                <a:ln>
                  <a:noFill/>
                </a:ln>
                <a:solidFill>
                  <a:schemeClr val="tx1"/>
                </a:solidFill>
                <a:effectLst/>
                <a:latin typeface="Times New Roman" pitchFamily="18" charset="0"/>
              </a:endParaRPr>
            </a:p>
          </p:txBody>
        </p:sp>
        <p:sp>
          <p:nvSpPr>
            <p:cNvPr id="16" name="Oval 15"/>
            <p:cNvSpPr>
              <a:spLocks noChangeAspect="1"/>
            </p:cNvSpPr>
            <p:nvPr/>
          </p:nvSpPr>
          <p:spPr bwMode="auto">
            <a:xfrm>
              <a:off x="2362200" y="3048000"/>
              <a:ext cx="180000" cy="180000"/>
            </a:xfrm>
            <a:prstGeom prst="ellipse">
              <a:avLst/>
            </a:prstGeom>
            <a:solidFill>
              <a:srgbClr val="00B0F0"/>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CA" sz="2400" b="0" i="0" u="none" strike="noStrike" cap="none" normalizeH="0" baseline="0" smtClean="0">
                <a:ln>
                  <a:noFill/>
                </a:ln>
                <a:solidFill>
                  <a:schemeClr val="tx1"/>
                </a:solidFill>
                <a:effectLst/>
                <a:latin typeface="Times New Roman" pitchFamily="18" charset="0"/>
              </a:endParaRPr>
            </a:p>
          </p:txBody>
        </p:sp>
        <p:sp>
          <p:nvSpPr>
            <p:cNvPr id="17" name="Oval 16"/>
            <p:cNvSpPr>
              <a:spLocks noChangeAspect="1"/>
            </p:cNvSpPr>
            <p:nvPr/>
          </p:nvSpPr>
          <p:spPr bwMode="auto">
            <a:xfrm>
              <a:off x="2563200" y="3505200"/>
              <a:ext cx="180000" cy="180000"/>
            </a:xfrm>
            <a:prstGeom prst="ellipse">
              <a:avLst/>
            </a:prstGeom>
            <a:solidFill>
              <a:srgbClr val="00B0F0"/>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CA" sz="2400" b="0" i="0" u="none" strike="noStrike" cap="none" normalizeH="0" baseline="0" smtClean="0">
                <a:ln>
                  <a:noFill/>
                </a:ln>
                <a:solidFill>
                  <a:schemeClr val="tx1"/>
                </a:solidFill>
                <a:effectLst/>
                <a:latin typeface="Times New Roman" pitchFamily="18" charset="0"/>
              </a:endParaRPr>
            </a:p>
          </p:txBody>
        </p:sp>
        <p:sp>
          <p:nvSpPr>
            <p:cNvPr id="18" name="Oval 17"/>
            <p:cNvSpPr>
              <a:spLocks noChangeAspect="1"/>
            </p:cNvSpPr>
            <p:nvPr/>
          </p:nvSpPr>
          <p:spPr bwMode="auto">
            <a:xfrm>
              <a:off x="2715600" y="3733800"/>
              <a:ext cx="180000" cy="180000"/>
            </a:xfrm>
            <a:prstGeom prst="ellipse">
              <a:avLst/>
            </a:prstGeom>
            <a:solidFill>
              <a:srgbClr val="00B0F0"/>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CA" sz="2400" b="0" i="0" u="none" strike="noStrike" cap="none" normalizeH="0" baseline="0" smtClean="0">
                <a:ln>
                  <a:noFill/>
                </a:ln>
                <a:solidFill>
                  <a:schemeClr val="tx1"/>
                </a:solidFill>
                <a:effectLst/>
                <a:latin typeface="Times New Roman" pitchFamily="18" charset="0"/>
              </a:endParaRPr>
            </a:p>
          </p:txBody>
        </p:sp>
        <p:sp>
          <p:nvSpPr>
            <p:cNvPr id="19" name="Oval 18"/>
            <p:cNvSpPr>
              <a:spLocks noChangeAspect="1"/>
            </p:cNvSpPr>
            <p:nvPr/>
          </p:nvSpPr>
          <p:spPr bwMode="auto">
            <a:xfrm>
              <a:off x="2895600" y="2133600"/>
              <a:ext cx="180000" cy="180000"/>
            </a:xfrm>
            <a:prstGeom prst="ellipse">
              <a:avLst/>
            </a:prstGeom>
            <a:solidFill>
              <a:srgbClr val="00B0F0"/>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CA" sz="2400" b="0" i="0" u="none" strike="noStrike" cap="none" normalizeH="0" baseline="0" smtClean="0">
                <a:ln>
                  <a:noFill/>
                </a:ln>
                <a:solidFill>
                  <a:schemeClr val="tx1"/>
                </a:solidFill>
                <a:effectLst/>
                <a:latin typeface="Times New Roman" pitchFamily="18" charset="0"/>
              </a:endParaRPr>
            </a:p>
          </p:txBody>
        </p:sp>
        <p:sp>
          <p:nvSpPr>
            <p:cNvPr id="20" name="Oval 19"/>
            <p:cNvSpPr>
              <a:spLocks noChangeAspect="1"/>
            </p:cNvSpPr>
            <p:nvPr/>
          </p:nvSpPr>
          <p:spPr bwMode="auto">
            <a:xfrm>
              <a:off x="3048000" y="2971800"/>
              <a:ext cx="180000" cy="180000"/>
            </a:xfrm>
            <a:prstGeom prst="ellipse">
              <a:avLst/>
            </a:prstGeom>
            <a:solidFill>
              <a:srgbClr val="00B0F0"/>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CA" sz="2400" b="0" i="0" u="none" strike="noStrike" cap="none" normalizeH="0" baseline="0" smtClean="0">
                <a:ln>
                  <a:noFill/>
                </a:ln>
                <a:solidFill>
                  <a:schemeClr val="tx1"/>
                </a:solidFill>
                <a:effectLst/>
                <a:latin typeface="Times New Roman" pitchFamily="18" charset="0"/>
              </a:endParaRPr>
            </a:p>
          </p:txBody>
        </p:sp>
        <p:sp>
          <p:nvSpPr>
            <p:cNvPr id="21" name="Oval 20"/>
            <p:cNvSpPr>
              <a:spLocks noChangeAspect="1"/>
            </p:cNvSpPr>
            <p:nvPr/>
          </p:nvSpPr>
          <p:spPr bwMode="auto">
            <a:xfrm>
              <a:off x="3249000" y="3429000"/>
              <a:ext cx="180000" cy="180000"/>
            </a:xfrm>
            <a:prstGeom prst="ellipse">
              <a:avLst/>
            </a:prstGeom>
            <a:solidFill>
              <a:srgbClr val="00B0F0"/>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CA" sz="2400" b="0" i="0" u="none" strike="noStrike" cap="none" normalizeH="0" baseline="0" smtClean="0">
                <a:ln>
                  <a:noFill/>
                </a:ln>
                <a:solidFill>
                  <a:schemeClr val="tx1"/>
                </a:solidFill>
                <a:effectLst/>
                <a:latin typeface="Times New Roman" pitchFamily="18" charset="0"/>
              </a:endParaRPr>
            </a:p>
          </p:txBody>
        </p:sp>
        <p:sp>
          <p:nvSpPr>
            <p:cNvPr id="22" name="Oval 21"/>
            <p:cNvSpPr>
              <a:spLocks noChangeAspect="1"/>
            </p:cNvSpPr>
            <p:nvPr/>
          </p:nvSpPr>
          <p:spPr bwMode="auto">
            <a:xfrm>
              <a:off x="3429000" y="3505200"/>
              <a:ext cx="180000" cy="180000"/>
            </a:xfrm>
            <a:prstGeom prst="ellipse">
              <a:avLst/>
            </a:prstGeom>
            <a:solidFill>
              <a:srgbClr val="00B0F0"/>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CA" sz="2400" b="0" i="0" u="none" strike="noStrike" cap="none" normalizeH="0" baseline="0" smtClean="0">
                <a:ln>
                  <a:noFill/>
                </a:ln>
                <a:solidFill>
                  <a:schemeClr val="tx1"/>
                </a:solidFill>
                <a:effectLst/>
                <a:latin typeface="Times New Roman" pitchFamily="18" charset="0"/>
              </a:endParaRPr>
            </a:p>
          </p:txBody>
        </p:sp>
        <p:sp>
          <p:nvSpPr>
            <p:cNvPr id="23" name="Oval 22"/>
            <p:cNvSpPr>
              <a:spLocks noChangeAspect="1"/>
            </p:cNvSpPr>
            <p:nvPr/>
          </p:nvSpPr>
          <p:spPr bwMode="auto">
            <a:xfrm>
              <a:off x="4191000" y="3657600"/>
              <a:ext cx="180000" cy="180000"/>
            </a:xfrm>
            <a:prstGeom prst="ellipse">
              <a:avLst/>
            </a:prstGeom>
            <a:solidFill>
              <a:srgbClr val="00B0F0"/>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CA" sz="2400" b="0" i="0" u="none" strike="noStrike" cap="none" normalizeH="0" baseline="0" smtClean="0">
                <a:ln>
                  <a:noFill/>
                </a:ln>
                <a:solidFill>
                  <a:schemeClr val="tx1"/>
                </a:solidFill>
                <a:effectLst/>
                <a:latin typeface="Times New Roman" pitchFamily="18" charset="0"/>
              </a:endParaRPr>
            </a:p>
          </p:txBody>
        </p:sp>
        <p:sp>
          <p:nvSpPr>
            <p:cNvPr id="24" name="Oval 23"/>
            <p:cNvSpPr>
              <a:spLocks noChangeAspect="1"/>
            </p:cNvSpPr>
            <p:nvPr/>
          </p:nvSpPr>
          <p:spPr bwMode="auto">
            <a:xfrm>
              <a:off x="4724400" y="3048000"/>
              <a:ext cx="180000" cy="180000"/>
            </a:xfrm>
            <a:prstGeom prst="ellipse">
              <a:avLst/>
            </a:prstGeom>
            <a:solidFill>
              <a:srgbClr val="00B0F0"/>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CA" sz="2400" b="0" i="0" u="none" strike="noStrike" cap="none" normalizeH="0" baseline="0" smtClean="0">
                <a:ln>
                  <a:noFill/>
                </a:ln>
                <a:solidFill>
                  <a:schemeClr val="tx1"/>
                </a:solidFill>
                <a:effectLst/>
                <a:latin typeface="Times New Roman" pitchFamily="18" charset="0"/>
              </a:endParaRPr>
            </a:p>
          </p:txBody>
        </p:sp>
        <p:sp>
          <p:nvSpPr>
            <p:cNvPr id="25" name="Oval 24"/>
            <p:cNvSpPr>
              <a:spLocks noChangeAspect="1"/>
            </p:cNvSpPr>
            <p:nvPr/>
          </p:nvSpPr>
          <p:spPr bwMode="auto">
            <a:xfrm>
              <a:off x="3630000" y="2182200"/>
              <a:ext cx="180000" cy="180000"/>
            </a:xfrm>
            <a:prstGeom prst="ellipse">
              <a:avLst/>
            </a:prstGeom>
            <a:solidFill>
              <a:srgbClr val="00B0F0"/>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CA" sz="2400" b="0" i="0" u="none" strike="noStrike" cap="none" normalizeH="0" baseline="0" smtClean="0">
                <a:ln>
                  <a:noFill/>
                </a:ln>
                <a:solidFill>
                  <a:schemeClr val="tx1"/>
                </a:solidFill>
                <a:effectLst/>
                <a:latin typeface="Times New Roman" pitchFamily="18" charset="0"/>
              </a:endParaRPr>
            </a:p>
          </p:txBody>
        </p:sp>
        <p:sp>
          <p:nvSpPr>
            <p:cNvPr id="26" name="Oval 25"/>
            <p:cNvSpPr>
              <a:spLocks noChangeAspect="1"/>
            </p:cNvSpPr>
            <p:nvPr/>
          </p:nvSpPr>
          <p:spPr bwMode="auto">
            <a:xfrm>
              <a:off x="3962400" y="3505200"/>
              <a:ext cx="180000" cy="180000"/>
            </a:xfrm>
            <a:prstGeom prst="ellipse">
              <a:avLst/>
            </a:prstGeom>
            <a:solidFill>
              <a:srgbClr val="00B0F0"/>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CA" sz="2400" b="0" i="0" u="none" strike="noStrike" cap="none" normalizeH="0" baseline="0" smtClean="0">
                <a:ln>
                  <a:noFill/>
                </a:ln>
                <a:solidFill>
                  <a:schemeClr val="tx1"/>
                </a:solidFill>
                <a:effectLst/>
                <a:latin typeface="Times New Roman" pitchFamily="18" charset="0"/>
              </a:endParaRPr>
            </a:p>
          </p:txBody>
        </p:sp>
        <p:sp>
          <p:nvSpPr>
            <p:cNvPr id="27" name="Oval 26"/>
            <p:cNvSpPr>
              <a:spLocks noChangeAspect="1"/>
            </p:cNvSpPr>
            <p:nvPr/>
          </p:nvSpPr>
          <p:spPr bwMode="auto">
            <a:xfrm>
              <a:off x="4544400" y="2819400"/>
              <a:ext cx="180000" cy="180000"/>
            </a:xfrm>
            <a:prstGeom prst="ellipse">
              <a:avLst/>
            </a:prstGeom>
            <a:solidFill>
              <a:srgbClr val="00B0F0"/>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CA" sz="2400" b="0" i="0" u="none" strike="noStrike" cap="none" normalizeH="0" baseline="0" smtClean="0">
                <a:ln>
                  <a:noFill/>
                </a:ln>
                <a:solidFill>
                  <a:schemeClr val="tx1"/>
                </a:solidFill>
                <a:effectLst/>
                <a:latin typeface="Times New Roman" pitchFamily="18" charset="0"/>
              </a:endParaRPr>
            </a:p>
          </p:txBody>
        </p:sp>
        <p:sp>
          <p:nvSpPr>
            <p:cNvPr id="28" name="Oval 27"/>
            <p:cNvSpPr>
              <a:spLocks noChangeAspect="1"/>
            </p:cNvSpPr>
            <p:nvPr/>
          </p:nvSpPr>
          <p:spPr bwMode="auto">
            <a:xfrm>
              <a:off x="5077800" y="2133600"/>
              <a:ext cx="180000" cy="180000"/>
            </a:xfrm>
            <a:prstGeom prst="ellipse">
              <a:avLst/>
            </a:prstGeom>
            <a:solidFill>
              <a:srgbClr val="00B0F0"/>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CA" sz="2400" b="0" i="0" u="none" strike="noStrike" cap="none" normalizeH="0" baseline="0" smtClean="0">
                <a:ln>
                  <a:noFill/>
                </a:ln>
                <a:solidFill>
                  <a:schemeClr val="tx1"/>
                </a:solidFill>
                <a:effectLst/>
                <a:latin typeface="Times New Roman" pitchFamily="18" charset="0"/>
              </a:endParaRPr>
            </a:p>
          </p:txBody>
        </p:sp>
        <p:sp>
          <p:nvSpPr>
            <p:cNvPr id="29" name="Oval 28"/>
            <p:cNvSpPr>
              <a:spLocks noChangeAspect="1"/>
            </p:cNvSpPr>
            <p:nvPr/>
          </p:nvSpPr>
          <p:spPr bwMode="auto">
            <a:xfrm>
              <a:off x="3782400" y="2895600"/>
              <a:ext cx="180000" cy="180000"/>
            </a:xfrm>
            <a:prstGeom prst="ellipse">
              <a:avLst/>
            </a:prstGeom>
            <a:solidFill>
              <a:srgbClr val="00B0F0"/>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CA" sz="2400" b="0" i="0" u="none" strike="noStrike" cap="none" normalizeH="0" baseline="0" smtClean="0">
                <a:ln>
                  <a:noFill/>
                </a:ln>
                <a:solidFill>
                  <a:schemeClr val="tx1"/>
                </a:solidFill>
                <a:effectLst/>
                <a:latin typeface="Times New Roman" pitchFamily="18" charset="0"/>
              </a:endParaRPr>
            </a:p>
          </p:txBody>
        </p:sp>
        <p:sp>
          <p:nvSpPr>
            <p:cNvPr id="30" name="Oval 29"/>
            <p:cNvSpPr>
              <a:spLocks noChangeAspect="1"/>
            </p:cNvSpPr>
            <p:nvPr/>
          </p:nvSpPr>
          <p:spPr bwMode="auto">
            <a:xfrm>
              <a:off x="4315800" y="2133600"/>
              <a:ext cx="180000" cy="180000"/>
            </a:xfrm>
            <a:prstGeom prst="ellipse">
              <a:avLst/>
            </a:prstGeom>
            <a:solidFill>
              <a:srgbClr val="00B0F0"/>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CA" sz="2400" b="0" i="0" u="none" strike="noStrike" cap="none" normalizeH="0" baseline="0" smtClean="0">
                <a:ln>
                  <a:noFill/>
                </a:ln>
                <a:solidFill>
                  <a:schemeClr val="tx1"/>
                </a:solidFill>
                <a:effectLst/>
                <a:latin typeface="Times New Roman" pitchFamily="18" charset="0"/>
              </a:endParaRPr>
            </a:p>
          </p:txBody>
        </p:sp>
        <p:sp>
          <p:nvSpPr>
            <p:cNvPr id="31" name="Oval 30"/>
            <p:cNvSpPr>
              <a:spLocks noChangeAspect="1"/>
            </p:cNvSpPr>
            <p:nvPr/>
          </p:nvSpPr>
          <p:spPr bwMode="auto">
            <a:xfrm>
              <a:off x="4876800" y="2971800"/>
              <a:ext cx="180000" cy="180000"/>
            </a:xfrm>
            <a:prstGeom prst="ellipse">
              <a:avLst/>
            </a:prstGeom>
            <a:solidFill>
              <a:srgbClr val="00B0F0"/>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CA" sz="2400" b="0" i="0" u="none" strike="noStrike" cap="none" normalizeH="0" baseline="0" smtClean="0">
                <a:ln>
                  <a:noFill/>
                </a:ln>
                <a:solidFill>
                  <a:schemeClr val="tx1"/>
                </a:solidFill>
                <a:effectLst/>
                <a:latin typeface="Times New Roman" pitchFamily="18" charset="0"/>
              </a:endParaRPr>
            </a:p>
          </p:txBody>
        </p:sp>
        <p:sp>
          <p:nvSpPr>
            <p:cNvPr id="32" name="Oval 31"/>
            <p:cNvSpPr>
              <a:spLocks noChangeAspect="1"/>
            </p:cNvSpPr>
            <p:nvPr/>
          </p:nvSpPr>
          <p:spPr bwMode="auto">
            <a:xfrm>
              <a:off x="5230200" y="2514600"/>
              <a:ext cx="180000" cy="180000"/>
            </a:xfrm>
            <a:prstGeom prst="ellipse">
              <a:avLst/>
            </a:prstGeom>
            <a:solidFill>
              <a:srgbClr val="00B0F0"/>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CA" sz="2400" b="0" i="0" u="none" strike="noStrike" cap="none" normalizeH="0" baseline="0" smtClean="0">
                <a:ln>
                  <a:noFill/>
                </a:ln>
                <a:solidFill>
                  <a:schemeClr val="tx1"/>
                </a:solidFill>
                <a:effectLst/>
                <a:latin typeface="Times New Roman" pitchFamily="18" charset="0"/>
              </a:endParaRPr>
            </a:p>
          </p:txBody>
        </p:sp>
        <p:sp>
          <p:nvSpPr>
            <p:cNvPr id="33" name="Oval 32"/>
            <p:cNvSpPr>
              <a:spLocks noChangeAspect="1"/>
            </p:cNvSpPr>
            <p:nvPr/>
          </p:nvSpPr>
          <p:spPr bwMode="auto">
            <a:xfrm>
              <a:off x="5410200" y="2667000"/>
              <a:ext cx="180000" cy="180000"/>
            </a:xfrm>
            <a:prstGeom prst="ellipse">
              <a:avLst/>
            </a:prstGeom>
            <a:solidFill>
              <a:srgbClr val="00B0F0"/>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CA" sz="2400" b="0" i="0" u="none" strike="noStrike" cap="none" normalizeH="0" baseline="0" smtClean="0">
                <a:ln>
                  <a:noFill/>
                </a:ln>
                <a:solidFill>
                  <a:schemeClr val="tx1"/>
                </a:solidFill>
                <a:effectLst/>
                <a:latin typeface="Times New Roman" pitchFamily="18" charset="0"/>
              </a:endParaRPr>
            </a:p>
          </p:txBody>
        </p:sp>
        <p:sp>
          <p:nvSpPr>
            <p:cNvPr id="34" name="Oval 33"/>
            <p:cNvSpPr>
              <a:spLocks noChangeAspect="1"/>
            </p:cNvSpPr>
            <p:nvPr/>
          </p:nvSpPr>
          <p:spPr bwMode="auto">
            <a:xfrm>
              <a:off x="5791200" y="2286000"/>
              <a:ext cx="180000" cy="180000"/>
            </a:xfrm>
            <a:prstGeom prst="ellipse">
              <a:avLst/>
            </a:prstGeom>
            <a:solidFill>
              <a:srgbClr val="00B0F0"/>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CA" sz="2400" b="0" i="0" u="none" strike="noStrike" cap="none" normalizeH="0" baseline="0" smtClean="0">
                <a:ln>
                  <a:noFill/>
                </a:ln>
                <a:solidFill>
                  <a:schemeClr val="tx1"/>
                </a:solidFill>
                <a:effectLst/>
                <a:latin typeface="Times New Roman" pitchFamily="18" charset="0"/>
              </a:endParaRPr>
            </a:p>
          </p:txBody>
        </p:sp>
        <p:sp>
          <p:nvSpPr>
            <p:cNvPr id="35" name="Oval 34"/>
            <p:cNvSpPr>
              <a:spLocks noChangeAspect="1"/>
            </p:cNvSpPr>
            <p:nvPr/>
          </p:nvSpPr>
          <p:spPr bwMode="auto">
            <a:xfrm>
              <a:off x="6324600" y="2590800"/>
              <a:ext cx="180000" cy="180000"/>
            </a:xfrm>
            <a:prstGeom prst="ellipse">
              <a:avLst/>
            </a:prstGeom>
            <a:solidFill>
              <a:srgbClr val="00B0F0"/>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CA" sz="2400" b="0" i="0" u="none" strike="noStrike" cap="none" normalizeH="0" baseline="0" smtClean="0">
                <a:ln>
                  <a:noFill/>
                </a:ln>
                <a:solidFill>
                  <a:schemeClr val="tx1"/>
                </a:solidFill>
                <a:effectLst/>
                <a:latin typeface="Times New Roman" pitchFamily="18" charset="0"/>
              </a:endParaRPr>
            </a:p>
          </p:txBody>
        </p:sp>
        <p:sp>
          <p:nvSpPr>
            <p:cNvPr id="36" name="Oval 35"/>
            <p:cNvSpPr>
              <a:spLocks noChangeAspect="1"/>
            </p:cNvSpPr>
            <p:nvPr/>
          </p:nvSpPr>
          <p:spPr bwMode="auto">
            <a:xfrm>
              <a:off x="6858000" y="2438400"/>
              <a:ext cx="180000" cy="180000"/>
            </a:xfrm>
            <a:prstGeom prst="ellipse">
              <a:avLst/>
            </a:prstGeom>
            <a:solidFill>
              <a:srgbClr val="00B0F0"/>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CA" sz="2400" b="0" i="0" u="none" strike="noStrike" cap="none" normalizeH="0" baseline="0" smtClean="0">
                <a:ln>
                  <a:noFill/>
                </a:ln>
                <a:solidFill>
                  <a:schemeClr val="tx1"/>
                </a:solidFill>
                <a:effectLst/>
                <a:latin typeface="Times New Roman" pitchFamily="18" charset="0"/>
              </a:endParaRPr>
            </a:p>
          </p:txBody>
        </p:sp>
        <p:sp>
          <p:nvSpPr>
            <p:cNvPr id="37" name="Oval 36"/>
            <p:cNvSpPr>
              <a:spLocks noChangeAspect="1"/>
            </p:cNvSpPr>
            <p:nvPr/>
          </p:nvSpPr>
          <p:spPr bwMode="auto">
            <a:xfrm>
              <a:off x="5611200" y="2667000"/>
              <a:ext cx="180000" cy="180000"/>
            </a:xfrm>
            <a:prstGeom prst="ellipse">
              <a:avLst/>
            </a:prstGeom>
            <a:solidFill>
              <a:srgbClr val="00B0F0"/>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CA" sz="2400" b="0" i="0" u="none" strike="noStrike" cap="none" normalizeH="0" baseline="0" smtClean="0">
                <a:ln>
                  <a:noFill/>
                </a:ln>
                <a:solidFill>
                  <a:schemeClr val="tx1"/>
                </a:solidFill>
                <a:effectLst/>
                <a:latin typeface="Times New Roman" pitchFamily="18" charset="0"/>
              </a:endParaRPr>
            </a:p>
          </p:txBody>
        </p:sp>
        <p:sp>
          <p:nvSpPr>
            <p:cNvPr id="38" name="Oval 37"/>
            <p:cNvSpPr>
              <a:spLocks noChangeAspect="1"/>
            </p:cNvSpPr>
            <p:nvPr/>
          </p:nvSpPr>
          <p:spPr bwMode="auto">
            <a:xfrm>
              <a:off x="6144600" y="2514600"/>
              <a:ext cx="180000" cy="180000"/>
            </a:xfrm>
            <a:prstGeom prst="ellipse">
              <a:avLst/>
            </a:prstGeom>
            <a:solidFill>
              <a:srgbClr val="00B0F0"/>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CA" sz="2400" b="0" i="0" u="none" strike="noStrike" cap="none" normalizeH="0" baseline="0" smtClean="0">
                <a:ln>
                  <a:noFill/>
                </a:ln>
                <a:solidFill>
                  <a:schemeClr val="tx1"/>
                </a:solidFill>
                <a:effectLst/>
                <a:latin typeface="Times New Roman" pitchFamily="18" charset="0"/>
              </a:endParaRPr>
            </a:p>
          </p:txBody>
        </p:sp>
        <p:sp>
          <p:nvSpPr>
            <p:cNvPr id="39" name="Oval 38"/>
            <p:cNvSpPr>
              <a:spLocks noChangeAspect="1"/>
            </p:cNvSpPr>
            <p:nvPr/>
          </p:nvSpPr>
          <p:spPr bwMode="auto">
            <a:xfrm>
              <a:off x="6678000" y="2209800"/>
              <a:ext cx="180000" cy="180000"/>
            </a:xfrm>
            <a:prstGeom prst="ellipse">
              <a:avLst/>
            </a:prstGeom>
            <a:solidFill>
              <a:srgbClr val="00B0F0"/>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CA" sz="2400" b="0" i="0" u="none" strike="noStrike" cap="none" normalizeH="0" baseline="0" smtClean="0">
                <a:ln>
                  <a:noFill/>
                </a:ln>
                <a:solidFill>
                  <a:schemeClr val="tx1"/>
                </a:solidFill>
                <a:effectLst/>
                <a:latin typeface="Times New Roman" pitchFamily="18" charset="0"/>
              </a:endParaRPr>
            </a:p>
          </p:txBody>
        </p:sp>
        <p:sp>
          <p:nvSpPr>
            <p:cNvPr id="40" name="Oval 39"/>
            <p:cNvSpPr>
              <a:spLocks noChangeAspect="1"/>
            </p:cNvSpPr>
            <p:nvPr/>
          </p:nvSpPr>
          <p:spPr bwMode="auto">
            <a:xfrm>
              <a:off x="7239000" y="2286000"/>
              <a:ext cx="180000" cy="180000"/>
            </a:xfrm>
            <a:prstGeom prst="ellipse">
              <a:avLst/>
            </a:prstGeom>
            <a:solidFill>
              <a:srgbClr val="00B0F0"/>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CA" sz="2400" b="0" i="0" u="none" strike="noStrike" cap="none" normalizeH="0" baseline="0" smtClean="0">
                <a:ln>
                  <a:noFill/>
                </a:ln>
                <a:solidFill>
                  <a:schemeClr val="tx1"/>
                </a:solidFill>
                <a:effectLst/>
                <a:latin typeface="Times New Roman" pitchFamily="18" charset="0"/>
              </a:endParaRPr>
            </a:p>
          </p:txBody>
        </p:sp>
        <p:sp>
          <p:nvSpPr>
            <p:cNvPr id="41" name="Oval 40"/>
            <p:cNvSpPr>
              <a:spLocks noChangeAspect="1"/>
            </p:cNvSpPr>
            <p:nvPr/>
          </p:nvSpPr>
          <p:spPr bwMode="auto">
            <a:xfrm>
              <a:off x="5992200" y="2362200"/>
              <a:ext cx="180000" cy="180000"/>
            </a:xfrm>
            <a:prstGeom prst="ellipse">
              <a:avLst/>
            </a:prstGeom>
            <a:solidFill>
              <a:srgbClr val="00B0F0"/>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CA" sz="2400" b="0" i="0" u="none" strike="noStrike" cap="none" normalizeH="0" baseline="0" smtClean="0">
                <a:ln>
                  <a:noFill/>
                </a:ln>
                <a:solidFill>
                  <a:schemeClr val="tx1"/>
                </a:solidFill>
                <a:effectLst/>
                <a:latin typeface="Times New Roman" pitchFamily="18" charset="0"/>
              </a:endParaRPr>
            </a:p>
          </p:txBody>
        </p:sp>
        <p:sp>
          <p:nvSpPr>
            <p:cNvPr id="42" name="Oval 41"/>
            <p:cNvSpPr>
              <a:spLocks noChangeAspect="1"/>
            </p:cNvSpPr>
            <p:nvPr/>
          </p:nvSpPr>
          <p:spPr bwMode="auto">
            <a:xfrm>
              <a:off x="6525600" y="2286000"/>
              <a:ext cx="180000" cy="180000"/>
            </a:xfrm>
            <a:prstGeom prst="ellipse">
              <a:avLst/>
            </a:prstGeom>
            <a:solidFill>
              <a:srgbClr val="00B0F0"/>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CA" sz="2400" b="0" i="0" u="none" strike="noStrike" cap="none" normalizeH="0" baseline="0" smtClean="0">
                <a:ln>
                  <a:noFill/>
                </a:ln>
                <a:solidFill>
                  <a:schemeClr val="tx1"/>
                </a:solidFill>
                <a:effectLst/>
                <a:latin typeface="Times New Roman" pitchFamily="18" charset="0"/>
              </a:endParaRPr>
            </a:p>
          </p:txBody>
        </p:sp>
        <p:sp>
          <p:nvSpPr>
            <p:cNvPr id="43" name="Oval 42"/>
            <p:cNvSpPr>
              <a:spLocks noChangeAspect="1"/>
            </p:cNvSpPr>
            <p:nvPr/>
          </p:nvSpPr>
          <p:spPr bwMode="auto">
            <a:xfrm>
              <a:off x="7059000" y="2667000"/>
              <a:ext cx="180000" cy="180000"/>
            </a:xfrm>
            <a:prstGeom prst="ellipse">
              <a:avLst/>
            </a:prstGeom>
            <a:solidFill>
              <a:srgbClr val="00B0F0"/>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CA" sz="2400" b="0" i="0" u="none" strike="noStrike" cap="none" normalizeH="0" baseline="0" smtClean="0">
                <a:ln>
                  <a:noFill/>
                </a:ln>
                <a:solidFill>
                  <a:schemeClr val="tx1"/>
                </a:solidFill>
                <a:effectLst/>
                <a:latin typeface="Times New Roman" pitchFamily="18" charset="0"/>
              </a:endParaRPr>
            </a:p>
          </p:txBody>
        </p:sp>
        <p:sp>
          <p:nvSpPr>
            <p:cNvPr id="44" name="Oval 43"/>
            <p:cNvSpPr>
              <a:spLocks noChangeAspect="1"/>
            </p:cNvSpPr>
            <p:nvPr/>
          </p:nvSpPr>
          <p:spPr bwMode="auto">
            <a:xfrm>
              <a:off x="7391400" y="2590800"/>
              <a:ext cx="180000" cy="180000"/>
            </a:xfrm>
            <a:prstGeom prst="ellipse">
              <a:avLst/>
            </a:prstGeom>
            <a:solidFill>
              <a:srgbClr val="00B0F0"/>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CA" sz="2400" b="0" i="0" u="none" strike="noStrike" cap="none" normalizeH="0" baseline="0" smtClean="0">
                <a:ln>
                  <a:noFill/>
                </a:ln>
                <a:solidFill>
                  <a:schemeClr val="tx1"/>
                </a:solidFill>
                <a:effectLst/>
                <a:latin typeface="Times New Roman" pitchFamily="18" charset="0"/>
              </a:endParaRPr>
            </a:p>
          </p:txBody>
        </p:sp>
        <p:sp>
          <p:nvSpPr>
            <p:cNvPr id="45" name="Oval 44"/>
            <p:cNvSpPr>
              <a:spLocks noChangeAspect="1"/>
            </p:cNvSpPr>
            <p:nvPr/>
          </p:nvSpPr>
          <p:spPr bwMode="auto">
            <a:xfrm>
              <a:off x="7592400" y="2590800"/>
              <a:ext cx="180000" cy="180000"/>
            </a:xfrm>
            <a:prstGeom prst="ellipse">
              <a:avLst/>
            </a:prstGeom>
            <a:solidFill>
              <a:srgbClr val="00B0F0"/>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CA" sz="2400" b="0" i="0" u="none" strike="noStrike" cap="none" normalizeH="0" baseline="0" smtClean="0">
                <a:ln>
                  <a:noFill/>
                </a:ln>
                <a:solidFill>
                  <a:schemeClr val="tx1"/>
                </a:solidFill>
                <a:effectLst/>
                <a:latin typeface="Times New Roman" pitchFamily="18" charset="0"/>
              </a:endParaRPr>
            </a:p>
          </p:txBody>
        </p:sp>
        <p:sp>
          <p:nvSpPr>
            <p:cNvPr id="46" name="Oval 45"/>
            <p:cNvSpPr>
              <a:spLocks noChangeAspect="1"/>
            </p:cNvSpPr>
            <p:nvPr/>
          </p:nvSpPr>
          <p:spPr bwMode="auto">
            <a:xfrm>
              <a:off x="7772400" y="2590800"/>
              <a:ext cx="180000" cy="180000"/>
            </a:xfrm>
            <a:prstGeom prst="ellipse">
              <a:avLst/>
            </a:prstGeom>
            <a:solidFill>
              <a:srgbClr val="00B0F0"/>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CA" sz="2400" b="0" i="0" u="none" strike="noStrike" cap="none" normalizeH="0" baseline="0" smtClean="0">
                <a:ln>
                  <a:noFill/>
                </a:ln>
                <a:solidFill>
                  <a:schemeClr val="tx1"/>
                </a:solidFill>
                <a:effectLst/>
                <a:latin typeface="Times New Roman" pitchFamily="18" charset="0"/>
              </a:endParaRPr>
            </a:p>
          </p:txBody>
        </p:sp>
        <p:sp>
          <p:nvSpPr>
            <p:cNvPr id="47" name="Oval 46"/>
            <p:cNvSpPr>
              <a:spLocks noChangeAspect="1"/>
            </p:cNvSpPr>
            <p:nvPr/>
          </p:nvSpPr>
          <p:spPr bwMode="auto">
            <a:xfrm>
              <a:off x="7973400" y="2438400"/>
              <a:ext cx="180000" cy="180000"/>
            </a:xfrm>
            <a:prstGeom prst="ellipse">
              <a:avLst/>
            </a:prstGeom>
            <a:solidFill>
              <a:srgbClr val="00B0F0"/>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CA" sz="2400" b="0" i="0" u="none" strike="noStrike" cap="none" normalizeH="0" baseline="0" smtClean="0">
                <a:ln>
                  <a:noFill/>
                </a:ln>
                <a:solidFill>
                  <a:schemeClr val="tx1"/>
                </a:solidFill>
                <a:effectLst/>
                <a:latin typeface="Times New Roman" pitchFamily="18" charset="0"/>
              </a:endParaRPr>
            </a:p>
          </p:txBody>
        </p:sp>
        <p:sp>
          <p:nvSpPr>
            <p:cNvPr id="48" name="Oval 47"/>
            <p:cNvSpPr>
              <a:spLocks noChangeAspect="1"/>
            </p:cNvSpPr>
            <p:nvPr/>
          </p:nvSpPr>
          <p:spPr bwMode="auto">
            <a:xfrm>
              <a:off x="8125800" y="2590800"/>
              <a:ext cx="180000" cy="180000"/>
            </a:xfrm>
            <a:prstGeom prst="ellipse">
              <a:avLst/>
            </a:prstGeom>
            <a:solidFill>
              <a:srgbClr val="00B0F0"/>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CA" sz="2400" b="0" i="0" u="none" strike="noStrike" cap="none" normalizeH="0" baseline="0" smtClean="0">
                <a:ln>
                  <a:noFill/>
                </a:ln>
                <a:solidFill>
                  <a:schemeClr val="tx1"/>
                </a:solidFill>
                <a:effectLst/>
                <a:latin typeface="Times New Roman" pitchFamily="18" charset="0"/>
              </a:endParaRPr>
            </a:p>
          </p:txBody>
        </p:sp>
        <p:sp>
          <p:nvSpPr>
            <p:cNvPr id="49" name="Oval 48"/>
            <p:cNvSpPr>
              <a:spLocks noChangeAspect="1"/>
            </p:cNvSpPr>
            <p:nvPr/>
          </p:nvSpPr>
          <p:spPr bwMode="auto">
            <a:xfrm>
              <a:off x="8305800" y="2667000"/>
              <a:ext cx="180000" cy="180000"/>
            </a:xfrm>
            <a:prstGeom prst="ellipse">
              <a:avLst/>
            </a:prstGeom>
            <a:solidFill>
              <a:srgbClr val="00B0F0"/>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CA" sz="2400" b="0" i="0" u="none" strike="noStrike" cap="none" normalizeH="0" baseline="0" smtClean="0">
                <a:ln>
                  <a:noFill/>
                </a:ln>
                <a:solidFill>
                  <a:schemeClr val="tx1"/>
                </a:solidFill>
                <a:effectLst/>
                <a:latin typeface="Times New Roman" pitchFamily="18" charset="0"/>
              </a:endParaRPr>
            </a:p>
          </p:txBody>
        </p:sp>
        <p:sp>
          <p:nvSpPr>
            <p:cNvPr id="50" name="Oval 49"/>
            <p:cNvSpPr>
              <a:spLocks noChangeAspect="1"/>
            </p:cNvSpPr>
            <p:nvPr/>
          </p:nvSpPr>
          <p:spPr bwMode="auto">
            <a:xfrm>
              <a:off x="8506800" y="2715600"/>
              <a:ext cx="180000" cy="180000"/>
            </a:xfrm>
            <a:prstGeom prst="ellipse">
              <a:avLst/>
            </a:prstGeom>
            <a:solidFill>
              <a:srgbClr val="00B0F0"/>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CA" sz="2400" b="0" i="0" u="none" strike="noStrike" cap="none" normalizeH="0" baseline="0" smtClean="0">
                <a:ln>
                  <a:noFill/>
                </a:ln>
                <a:solidFill>
                  <a:schemeClr val="tx1"/>
                </a:solidFill>
                <a:effectLst/>
                <a:latin typeface="Times New Roman" pitchFamily="18" charset="0"/>
              </a:endParaRPr>
            </a:p>
          </p:txBody>
        </p:sp>
        <p:sp>
          <p:nvSpPr>
            <p:cNvPr id="51" name="Oval 50"/>
            <p:cNvSpPr>
              <a:spLocks noChangeAspect="1"/>
            </p:cNvSpPr>
            <p:nvPr/>
          </p:nvSpPr>
          <p:spPr bwMode="auto">
            <a:xfrm>
              <a:off x="8659200" y="2438400"/>
              <a:ext cx="180000" cy="180000"/>
            </a:xfrm>
            <a:prstGeom prst="ellipse">
              <a:avLst/>
            </a:prstGeom>
            <a:solidFill>
              <a:srgbClr val="00B0F0"/>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CA" sz="2400" b="0" i="0" u="none" strike="noStrike" cap="none" normalizeH="0" baseline="0" smtClean="0">
                <a:ln>
                  <a:noFill/>
                </a:ln>
                <a:solidFill>
                  <a:schemeClr val="tx1"/>
                </a:solidFill>
                <a:effectLst/>
                <a:latin typeface="Times New Roman" pitchFamily="18" charset="0"/>
              </a:endParaRPr>
            </a:p>
          </p:txBody>
        </p:sp>
      </p:grpSp>
    </p:spTree>
    <p:extLst>
      <p:ext uri="{BB962C8B-B14F-4D97-AF65-F5344CB8AC3E}">
        <p14:creationId xmlns:p14="http://schemas.microsoft.com/office/powerpoint/2010/main" val="2840100579"/>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pPr>
              <a:defRPr/>
            </a:pPr>
            <a:r>
              <a:rPr lang="en-US" altLang="en-US" smtClean="0"/>
              <a:t>WFBS S589 2022</a:t>
            </a:r>
            <a:endParaRPr lang="en-US" altLang="en-US" dirty="0"/>
          </a:p>
        </p:txBody>
      </p:sp>
      <p:sp>
        <p:nvSpPr>
          <p:cNvPr id="3" name="Slide Number Placeholder 2"/>
          <p:cNvSpPr>
            <a:spLocks noGrp="1"/>
          </p:cNvSpPr>
          <p:nvPr>
            <p:ph type="sldNum" sz="quarter" idx="12"/>
          </p:nvPr>
        </p:nvSpPr>
        <p:spPr/>
        <p:txBody>
          <a:bodyPr/>
          <a:lstStyle/>
          <a:p>
            <a:pPr>
              <a:defRPr/>
            </a:pPr>
            <a:fld id="{34228E85-DC60-47B9-9281-6B592085173E}" type="slidenum">
              <a:rPr lang="en-US" altLang="en-US" smtClean="0"/>
              <a:pPr>
                <a:defRPr/>
              </a:pPr>
              <a:t>46</a:t>
            </a:fld>
            <a:endParaRPr lang="en-US" altLang="en-US" dirty="0"/>
          </a:p>
        </p:txBody>
      </p:sp>
      <p:sp>
        <p:nvSpPr>
          <p:cNvPr id="6" name="TextBox 5"/>
          <p:cNvSpPr txBox="1"/>
          <p:nvPr/>
        </p:nvSpPr>
        <p:spPr>
          <a:xfrm>
            <a:off x="381000" y="180000"/>
            <a:ext cx="8458200" cy="646331"/>
          </a:xfrm>
          <a:prstGeom prst="rect">
            <a:avLst/>
          </a:prstGeom>
          <a:noFill/>
        </p:spPr>
        <p:txBody>
          <a:bodyPr wrap="square" rtlCol="0">
            <a:spAutoFit/>
          </a:bodyPr>
          <a:lstStyle/>
          <a:p>
            <a:pPr algn="ctr"/>
            <a:r>
              <a:rPr lang="en-CA" sz="3600" b="1" dirty="0" smtClean="0">
                <a:solidFill>
                  <a:srgbClr val="C00000"/>
                </a:solidFill>
                <a:latin typeface="Calibri" panose="020F0502020204030204" pitchFamily="34" charset="0"/>
                <a:cs typeface="Calibri" panose="020F0502020204030204" pitchFamily="34" charset="0"/>
              </a:rPr>
              <a:t>Box Plots: RH and Precipitation</a:t>
            </a:r>
            <a:endParaRPr lang="en-CA" sz="3600" b="1" dirty="0">
              <a:solidFill>
                <a:srgbClr val="C00000"/>
              </a:solidFill>
              <a:latin typeface="Calibri" panose="020F0502020204030204" pitchFamily="34" charset="0"/>
              <a:cs typeface="Calibri" panose="020F0502020204030204" pitchFamily="34" charset="0"/>
            </a:endParaRPr>
          </a:p>
        </p:txBody>
      </p:sp>
      <p:pic>
        <p:nvPicPr>
          <p:cNvPr id="7" name="Picture 4"/>
          <p:cNvPicPr>
            <a:picLocks noChangeArrowheads="1"/>
          </p:cNvPicPr>
          <p:nvPr/>
        </p:nvPicPr>
        <p:blipFill rotWithShape="1">
          <a:blip r:embed="rId3" cstate="screen">
            <a:extLst>
              <a:ext uri="{28A0092B-C50C-407E-A947-70E740481C1C}">
                <a14:useLocalDpi xmlns:a14="http://schemas.microsoft.com/office/drawing/2010/main"/>
              </a:ext>
            </a:extLst>
          </a:blip>
          <a:srcRect/>
          <a:stretch/>
        </p:blipFill>
        <p:spPr>
          <a:xfrm>
            <a:off x="228599" y="841200"/>
            <a:ext cx="8712000" cy="2664000"/>
          </a:xfrm>
          <a:prstGeom prst="rect">
            <a:avLst/>
          </a:prstGeom>
          <a:noFill/>
          <a:ln w="12700" algn="ctr">
            <a:solidFill>
              <a:srgbClr val="00B0F0"/>
            </a:solidFill>
            <a:miter lim="800000"/>
            <a:headEnd/>
            <a:tailEnd/>
          </a:ln>
          <a:extLst>
            <a:ext uri="{909E8E84-426E-40DD-AFC4-6F175D3DCCD1}">
              <a14:hiddenFill xmlns:a14="http://schemas.microsoft.com/office/drawing/2010/main">
                <a:solidFill>
                  <a:schemeClr val="bg1"/>
                </a:solidFill>
              </a14:hiddenFill>
            </a:ext>
          </a:extLst>
        </p:spPr>
      </p:pic>
      <p:pic>
        <p:nvPicPr>
          <p:cNvPr id="8" name="Picture 4"/>
          <p:cNvPicPr>
            <a:picLocks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228600" y="3584400"/>
            <a:ext cx="8712000" cy="2664000"/>
          </a:xfrm>
          <a:prstGeom prst="rect">
            <a:avLst/>
          </a:prstGeom>
          <a:noFill/>
          <a:ln w="12700">
            <a:solidFill>
              <a:srgbClr val="00B0F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02243587"/>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p:cNvPicPr>
          <p:nvPr/>
        </p:nvPicPr>
        <p:blipFill rotWithShape="1">
          <a:blip r:embed="rId3" cstate="screen">
            <a:extLst>
              <a:ext uri="{28A0092B-C50C-407E-A947-70E740481C1C}">
                <a14:useLocalDpi xmlns:a14="http://schemas.microsoft.com/office/drawing/2010/main"/>
              </a:ext>
            </a:extLst>
          </a:blip>
          <a:srcRect l="1193" t="57" r="3257" b="2733"/>
          <a:stretch/>
        </p:blipFill>
        <p:spPr>
          <a:xfrm>
            <a:off x="203400" y="3904200"/>
            <a:ext cx="8712000" cy="2268000"/>
          </a:xfrm>
          <a:prstGeom prst="rect">
            <a:avLst/>
          </a:prstGeom>
          <a:ln w="12700">
            <a:solidFill>
              <a:srgbClr val="00B0F0"/>
            </a:solidFill>
          </a:ln>
        </p:spPr>
      </p:pic>
      <p:sp>
        <p:nvSpPr>
          <p:cNvPr id="2" name="Footer Placeholder 1"/>
          <p:cNvSpPr>
            <a:spLocks noGrp="1"/>
          </p:cNvSpPr>
          <p:nvPr>
            <p:ph type="ftr" sz="quarter" idx="11"/>
          </p:nvPr>
        </p:nvSpPr>
        <p:spPr/>
        <p:txBody>
          <a:bodyPr/>
          <a:lstStyle/>
          <a:p>
            <a:pPr>
              <a:defRPr/>
            </a:pPr>
            <a:r>
              <a:rPr lang="en-US" altLang="en-US" smtClean="0"/>
              <a:t>WFBS S589 2022</a:t>
            </a:r>
            <a:endParaRPr lang="en-US" altLang="en-US" dirty="0"/>
          </a:p>
        </p:txBody>
      </p:sp>
      <p:sp>
        <p:nvSpPr>
          <p:cNvPr id="3" name="Slide Number Placeholder 2"/>
          <p:cNvSpPr>
            <a:spLocks noGrp="1"/>
          </p:cNvSpPr>
          <p:nvPr>
            <p:ph type="sldNum" sz="quarter" idx="12"/>
          </p:nvPr>
        </p:nvSpPr>
        <p:spPr/>
        <p:txBody>
          <a:bodyPr/>
          <a:lstStyle/>
          <a:p>
            <a:pPr>
              <a:defRPr/>
            </a:pPr>
            <a:fld id="{34228E85-DC60-47B9-9281-6B592085173E}" type="slidenum">
              <a:rPr lang="en-US" altLang="en-US" smtClean="0"/>
              <a:pPr>
                <a:defRPr/>
              </a:pPr>
              <a:t>47</a:t>
            </a:fld>
            <a:endParaRPr lang="en-US" altLang="en-US" dirty="0"/>
          </a:p>
        </p:txBody>
      </p:sp>
      <p:sp>
        <p:nvSpPr>
          <p:cNvPr id="6" name="TextBox 5"/>
          <p:cNvSpPr txBox="1"/>
          <p:nvPr/>
        </p:nvSpPr>
        <p:spPr>
          <a:xfrm>
            <a:off x="381000" y="180000"/>
            <a:ext cx="8458200" cy="646331"/>
          </a:xfrm>
          <a:prstGeom prst="rect">
            <a:avLst/>
          </a:prstGeom>
          <a:noFill/>
        </p:spPr>
        <p:txBody>
          <a:bodyPr wrap="square" rtlCol="0">
            <a:spAutoFit/>
          </a:bodyPr>
          <a:lstStyle/>
          <a:p>
            <a:pPr algn="ctr"/>
            <a:r>
              <a:rPr lang="en-CA" sz="3600" b="1" dirty="0" smtClean="0">
                <a:solidFill>
                  <a:srgbClr val="C00000"/>
                </a:solidFill>
                <a:latin typeface="Calibri" panose="020F0502020204030204" pitchFamily="34" charset="0"/>
                <a:cs typeface="Calibri" panose="020F0502020204030204" pitchFamily="34" charset="0"/>
              </a:rPr>
              <a:t>Ensembles: 500 </a:t>
            </a:r>
            <a:r>
              <a:rPr lang="en-CA" sz="3600" b="1" dirty="0" err="1" smtClean="0">
                <a:solidFill>
                  <a:srgbClr val="C00000"/>
                </a:solidFill>
                <a:latin typeface="Calibri" panose="020F0502020204030204" pitchFamily="34" charset="0"/>
                <a:cs typeface="Calibri" panose="020F0502020204030204" pitchFamily="34" charset="0"/>
              </a:rPr>
              <a:t>hPa</a:t>
            </a:r>
            <a:r>
              <a:rPr lang="en-CA" sz="3600" b="1" dirty="0" smtClean="0">
                <a:solidFill>
                  <a:srgbClr val="C00000"/>
                </a:solidFill>
                <a:latin typeface="Calibri" panose="020F0502020204030204" pitchFamily="34" charset="0"/>
                <a:cs typeface="Calibri" panose="020F0502020204030204" pitchFamily="34" charset="0"/>
              </a:rPr>
              <a:t> Trend</a:t>
            </a:r>
            <a:endParaRPr lang="en-CA" sz="3600" b="1" dirty="0">
              <a:solidFill>
                <a:srgbClr val="C00000"/>
              </a:solidFill>
              <a:latin typeface="Calibri" panose="020F0502020204030204" pitchFamily="34" charset="0"/>
              <a:cs typeface="Calibri" panose="020F0502020204030204" pitchFamily="34" charset="0"/>
            </a:endParaRPr>
          </a:p>
        </p:txBody>
      </p:sp>
      <p:pic>
        <p:nvPicPr>
          <p:cNvPr id="5" name="Picture 4"/>
          <p:cNvPicPr>
            <a:picLocks noChangeAspect="1"/>
          </p:cNvPicPr>
          <p:nvPr/>
        </p:nvPicPr>
        <p:blipFill rotWithShape="1">
          <a:blip r:embed="rId4" cstate="screen">
            <a:extLst>
              <a:ext uri="{28A0092B-C50C-407E-A947-70E740481C1C}">
                <a14:useLocalDpi xmlns:a14="http://schemas.microsoft.com/office/drawing/2010/main"/>
              </a:ext>
            </a:extLst>
          </a:blip>
          <a:srcRect l="140" t="3122" r="5060" b="2274"/>
          <a:stretch/>
        </p:blipFill>
        <p:spPr>
          <a:xfrm>
            <a:off x="216000" y="1066800"/>
            <a:ext cx="8712000" cy="2279089"/>
          </a:xfrm>
          <a:prstGeom prst="rect">
            <a:avLst/>
          </a:prstGeom>
          <a:ln w="12700">
            <a:solidFill>
              <a:srgbClr val="00B0F0"/>
            </a:solidFill>
          </a:ln>
        </p:spPr>
      </p:pic>
      <p:sp>
        <p:nvSpPr>
          <p:cNvPr id="9" name="TextBox 8"/>
          <p:cNvSpPr txBox="1"/>
          <p:nvPr/>
        </p:nvSpPr>
        <p:spPr>
          <a:xfrm>
            <a:off x="218894" y="619780"/>
            <a:ext cx="1474314" cy="523220"/>
          </a:xfrm>
          <a:prstGeom prst="rect">
            <a:avLst/>
          </a:prstGeom>
          <a:noFill/>
        </p:spPr>
        <p:txBody>
          <a:bodyPr wrap="none" rtlCol="0">
            <a:spAutoFit/>
          </a:bodyPr>
          <a:lstStyle/>
          <a:p>
            <a:r>
              <a:rPr lang="en-CA" sz="2800" b="1" dirty="0" smtClean="0">
                <a:solidFill>
                  <a:srgbClr val="0000FF"/>
                </a:solidFill>
                <a:latin typeface="Calibri" panose="020F0502020204030204" pitchFamily="34" charset="0"/>
                <a:cs typeface="Calibri" panose="020F0502020204030204" pitchFamily="34" charset="0"/>
              </a:rPr>
              <a:t>Kelowna</a:t>
            </a:r>
            <a:endParaRPr lang="en-CA" sz="2800" b="1" dirty="0">
              <a:solidFill>
                <a:srgbClr val="0000FF"/>
              </a:solidFill>
              <a:latin typeface="Calibri" panose="020F0502020204030204" pitchFamily="34" charset="0"/>
              <a:cs typeface="Calibri" panose="020F0502020204030204" pitchFamily="34" charset="0"/>
            </a:endParaRPr>
          </a:p>
        </p:txBody>
      </p:sp>
      <p:sp>
        <p:nvSpPr>
          <p:cNvPr id="10" name="TextBox 9"/>
          <p:cNvSpPr txBox="1"/>
          <p:nvPr/>
        </p:nvSpPr>
        <p:spPr>
          <a:xfrm>
            <a:off x="228600" y="3439180"/>
            <a:ext cx="1285929" cy="523220"/>
          </a:xfrm>
          <a:prstGeom prst="rect">
            <a:avLst/>
          </a:prstGeom>
          <a:noFill/>
        </p:spPr>
        <p:txBody>
          <a:bodyPr wrap="none" rtlCol="0">
            <a:spAutoFit/>
          </a:bodyPr>
          <a:lstStyle/>
          <a:p>
            <a:r>
              <a:rPr lang="en-CA" sz="2800" b="1" dirty="0" smtClean="0">
                <a:solidFill>
                  <a:srgbClr val="0000FF"/>
                </a:solidFill>
                <a:latin typeface="Calibri" panose="020F0502020204030204" pitchFamily="34" charset="0"/>
                <a:cs typeface="Calibri" panose="020F0502020204030204" pitchFamily="34" charset="0"/>
              </a:rPr>
              <a:t>Ottawa</a:t>
            </a:r>
            <a:endParaRPr lang="en-CA" sz="2800" b="1" dirty="0">
              <a:solidFill>
                <a:srgbClr val="0000FF"/>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662200311"/>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pPr>
              <a:defRPr/>
            </a:pPr>
            <a:r>
              <a:rPr lang="en-US" altLang="en-US" smtClean="0"/>
              <a:t>WFBS S589 2022</a:t>
            </a:r>
            <a:endParaRPr lang="en-US" altLang="en-US" dirty="0"/>
          </a:p>
        </p:txBody>
      </p:sp>
      <p:sp>
        <p:nvSpPr>
          <p:cNvPr id="3" name="Slide Number Placeholder 2"/>
          <p:cNvSpPr>
            <a:spLocks noGrp="1"/>
          </p:cNvSpPr>
          <p:nvPr>
            <p:ph type="sldNum" sz="quarter" idx="12"/>
          </p:nvPr>
        </p:nvSpPr>
        <p:spPr/>
        <p:txBody>
          <a:bodyPr/>
          <a:lstStyle/>
          <a:p>
            <a:pPr>
              <a:defRPr/>
            </a:pPr>
            <a:fld id="{34228E85-DC60-47B9-9281-6B592085173E}" type="slidenum">
              <a:rPr lang="en-US" altLang="en-US" smtClean="0"/>
              <a:pPr>
                <a:defRPr/>
              </a:pPr>
              <a:t>48</a:t>
            </a:fld>
            <a:endParaRPr lang="en-US" altLang="en-US" dirty="0"/>
          </a:p>
        </p:txBody>
      </p:sp>
      <p:sp>
        <p:nvSpPr>
          <p:cNvPr id="6" name="TextBox 5"/>
          <p:cNvSpPr txBox="1"/>
          <p:nvPr/>
        </p:nvSpPr>
        <p:spPr>
          <a:xfrm>
            <a:off x="381000" y="180000"/>
            <a:ext cx="8458200" cy="646331"/>
          </a:xfrm>
          <a:prstGeom prst="rect">
            <a:avLst/>
          </a:prstGeom>
          <a:noFill/>
        </p:spPr>
        <p:txBody>
          <a:bodyPr wrap="square" rtlCol="0">
            <a:spAutoFit/>
          </a:bodyPr>
          <a:lstStyle/>
          <a:p>
            <a:pPr algn="ctr"/>
            <a:r>
              <a:rPr lang="en-CA" sz="3600" b="1" dirty="0" smtClean="0">
                <a:solidFill>
                  <a:srgbClr val="C00000"/>
                </a:solidFill>
                <a:latin typeface="Calibri" panose="020F0502020204030204" pitchFamily="34" charset="0"/>
                <a:cs typeface="Calibri" panose="020F0502020204030204" pitchFamily="34" charset="0"/>
              </a:rPr>
              <a:t>Ensemble Forecast Reminder!</a:t>
            </a:r>
            <a:endParaRPr lang="en-CA" sz="3600" b="1" dirty="0">
              <a:solidFill>
                <a:srgbClr val="C00000"/>
              </a:solidFill>
              <a:latin typeface="Calibri" panose="020F0502020204030204" pitchFamily="34" charset="0"/>
              <a:cs typeface="Calibri" panose="020F0502020204030204" pitchFamily="34" charset="0"/>
            </a:endParaRPr>
          </a:p>
        </p:txBody>
      </p:sp>
      <p:sp>
        <p:nvSpPr>
          <p:cNvPr id="8" name="TextBox 7"/>
          <p:cNvSpPr txBox="1"/>
          <p:nvPr/>
        </p:nvSpPr>
        <p:spPr>
          <a:xfrm>
            <a:off x="381000" y="988635"/>
            <a:ext cx="8458200" cy="4832092"/>
          </a:xfrm>
          <a:prstGeom prst="rect">
            <a:avLst/>
          </a:prstGeom>
          <a:noFill/>
        </p:spPr>
        <p:txBody>
          <a:bodyPr wrap="square" rtlCol="0">
            <a:spAutoFit/>
          </a:bodyPr>
          <a:lstStyle/>
          <a:p>
            <a:pPr marL="173038" indent="-173038">
              <a:buFont typeface="Arial" panose="020B0604020202020204" pitchFamily="34" charset="0"/>
              <a:buChar char="•"/>
            </a:pPr>
            <a:r>
              <a:rPr lang="en-CA" sz="2800" b="1" dirty="0" smtClean="0">
                <a:latin typeface="Calibri" panose="020F0502020204030204" pitchFamily="34" charset="0"/>
                <a:cs typeface="Calibri" panose="020F0502020204030204" pitchFamily="34" charset="0"/>
              </a:rPr>
              <a:t>Ensemble forecast interpretation is challenging!</a:t>
            </a:r>
          </a:p>
          <a:p>
            <a:pPr marL="173038" indent="-173038">
              <a:buFont typeface="Arial" panose="020B0604020202020204" pitchFamily="34" charset="0"/>
              <a:buChar char="•"/>
            </a:pPr>
            <a:endParaRPr lang="en-CA" sz="2800" b="1" dirty="0" smtClean="0">
              <a:latin typeface="Calibri" panose="020F0502020204030204" pitchFamily="34" charset="0"/>
              <a:cs typeface="Calibri" panose="020F0502020204030204" pitchFamily="34" charset="0"/>
            </a:endParaRPr>
          </a:p>
          <a:p>
            <a:pPr marL="173038" indent="-173038">
              <a:buFont typeface="Arial" panose="020B0604020202020204" pitchFamily="34" charset="0"/>
              <a:buChar char="•"/>
            </a:pPr>
            <a:r>
              <a:rPr lang="en-CA" sz="2800" b="1" dirty="0">
                <a:latin typeface="Calibri" panose="020F0502020204030204" pitchFamily="34" charset="0"/>
                <a:cs typeface="Calibri" panose="020F0502020204030204" pitchFamily="34" charset="0"/>
              </a:rPr>
              <a:t>Much research into ensemble usage still needs to be done with regards to fire </a:t>
            </a:r>
            <a:r>
              <a:rPr lang="en-CA" sz="2800" b="1" dirty="0" smtClean="0">
                <a:latin typeface="Calibri" panose="020F0502020204030204" pitchFamily="34" charset="0"/>
                <a:cs typeface="Calibri" panose="020F0502020204030204" pitchFamily="34" charset="0"/>
              </a:rPr>
              <a:t>weather</a:t>
            </a:r>
          </a:p>
          <a:p>
            <a:pPr marL="173038" indent="-173038">
              <a:buFont typeface="Arial" panose="020B0604020202020204" pitchFamily="34" charset="0"/>
              <a:buChar char="•"/>
            </a:pPr>
            <a:endParaRPr lang="en-CA" sz="2800" b="1" dirty="0">
              <a:latin typeface="Calibri" panose="020F0502020204030204" pitchFamily="34" charset="0"/>
              <a:cs typeface="Calibri" panose="020F0502020204030204" pitchFamily="34" charset="0"/>
            </a:endParaRPr>
          </a:p>
          <a:p>
            <a:pPr marL="173038" indent="-173038">
              <a:buFont typeface="Arial" panose="020B0604020202020204" pitchFamily="34" charset="0"/>
              <a:buChar char="•"/>
            </a:pPr>
            <a:r>
              <a:rPr lang="en-CA" sz="2800" b="1" dirty="0" smtClean="0">
                <a:latin typeface="Calibri" panose="020F0502020204030204" pitchFamily="34" charset="0"/>
                <a:cs typeface="Calibri" panose="020F0502020204030204" pitchFamily="34" charset="0"/>
              </a:rPr>
              <a:t>Discuss usage and questions with your fire weather office</a:t>
            </a:r>
          </a:p>
          <a:p>
            <a:pPr marL="173038" indent="-173038">
              <a:buFont typeface="Arial" panose="020B0604020202020204" pitchFamily="34" charset="0"/>
              <a:buChar char="•"/>
            </a:pPr>
            <a:endParaRPr lang="en-CA" sz="2800" b="1" dirty="0">
              <a:latin typeface="Calibri" panose="020F0502020204030204" pitchFamily="34" charset="0"/>
              <a:cs typeface="Calibri" panose="020F0502020204030204" pitchFamily="34" charset="0"/>
            </a:endParaRPr>
          </a:p>
          <a:p>
            <a:pPr marL="173038" indent="-173038">
              <a:buFont typeface="Arial" panose="020B0604020202020204" pitchFamily="34" charset="0"/>
              <a:buChar char="•"/>
            </a:pPr>
            <a:r>
              <a:rPr lang="en-CA" sz="2800" b="1" dirty="0" smtClean="0">
                <a:latin typeface="Calibri" panose="020F0502020204030204" pitchFamily="34" charset="0"/>
                <a:cs typeface="Calibri" panose="020F0502020204030204" pitchFamily="34" charset="0"/>
              </a:rPr>
              <a:t>They may have answers for your questions, but an offer expert assessment </a:t>
            </a:r>
          </a:p>
          <a:p>
            <a:pPr marL="173038" indent="-173038">
              <a:buFont typeface="Arial" panose="020B0604020202020204" pitchFamily="34" charset="0"/>
              <a:buChar char="•"/>
            </a:pPr>
            <a:endParaRPr lang="en-CA" sz="2800" b="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44565000"/>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pPr>
              <a:defRPr/>
            </a:pPr>
            <a:r>
              <a:rPr lang="en-US" altLang="en-US" smtClean="0"/>
              <a:t>WFBS S589 2022</a:t>
            </a:r>
            <a:endParaRPr lang="en-US" altLang="en-US" dirty="0"/>
          </a:p>
        </p:txBody>
      </p:sp>
      <p:sp>
        <p:nvSpPr>
          <p:cNvPr id="3" name="Slide Number Placeholder 2"/>
          <p:cNvSpPr>
            <a:spLocks noGrp="1"/>
          </p:cNvSpPr>
          <p:nvPr>
            <p:ph type="sldNum" sz="quarter" idx="12"/>
          </p:nvPr>
        </p:nvSpPr>
        <p:spPr/>
        <p:txBody>
          <a:bodyPr/>
          <a:lstStyle/>
          <a:p>
            <a:pPr>
              <a:defRPr/>
            </a:pPr>
            <a:fld id="{34228E85-DC60-47B9-9281-6B592085173E}" type="slidenum">
              <a:rPr lang="en-US" altLang="en-US" smtClean="0"/>
              <a:pPr>
                <a:defRPr/>
              </a:pPr>
              <a:t>49</a:t>
            </a:fld>
            <a:endParaRPr lang="en-US" altLang="en-US" dirty="0"/>
          </a:p>
        </p:txBody>
      </p:sp>
      <p:sp>
        <p:nvSpPr>
          <p:cNvPr id="6" name="TextBox 5"/>
          <p:cNvSpPr txBox="1"/>
          <p:nvPr/>
        </p:nvSpPr>
        <p:spPr>
          <a:xfrm>
            <a:off x="228600" y="2160000"/>
            <a:ext cx="8610600" cy="1323439"/>
          </a:xfrm>
          <a:prstGeom prst="rect">
            <a:avLst/>
          </a:prstGeom>
          <a:noFill/>
        </p:spPr>
        <p:txBody>
          <a:bodyPr wrap="square" rtlCol="0">
            <a:spAutoFit/>
          </a:bodyPr>
          <a:lstStyle/>
          <a:p>
            <a:pPr algn="ctr"/>
            <a:r>
              <a:rPr lang="en-CA" sz="4000" b="1" dirty="0" smtClean="0">
                <a:solidFill>
                  <a:srgbClr val="0066CC"/>
                </a:solidFill>
                <a:latin typeface="Corbel" panose="020B0503020204020204" pitchFamily="34" charset="0"/>
                <a:cs typeface="Arial" panose="020B0604020202020204" pitchFamily="34" charset="0"/>
              </a:rPr>
              <a:t>Ensemble Case Study: </a:t>
            </a:r>
          </a:p>
          <a:p>
            <a:pPr algn="ctr"/>
            <a:r>
              <a:rPr lang="en-CA" sz="4000" b="1" dirty="0" smtClean="0">
                <a:solidFill>
                  <a:srgbClr val="0066CC"/>
                </a:solidFill>
                <a:latin typeface="Corbel" panose="020B0503020204020204" pitchFamily="34" charset="0"/>
                <a:cs typeface="Arial" panose="020B0604020202020204" pitchFamily="34" charset="0"/>
              </a:rPr>
              <a:t>Flattop Complex, May 15, 2011 </a:t>
            </a:r>
            <a:endParaRPr lang="en-CA" sz="4000" b="1" dirty="0">
              <a:solidFill>
                <a:srgbClr val="0066CC"/>
              </a:solidFill>
              <a:latin typeface="Corbel" panose="020B0503020204020204" pitchFamily="34" charset="0"/>
              <a:cs typeface="Arial" panose="020B0604020202020204" pitchFamily="34" charset="0"/>
            </a:endParaRPr>
          </a:p>
        </p:txBody>
      </p:sp>
    </p:spTree>
    <p:extLst>
      <p:ext uri="{BB962C8B-B14F-4D97-AF65-F5344CB8AC3E}">
        <p14:creationId xmlns:p14="http://schemas.microsoft.com/office/powerpoint/2010/main" val="387119940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pPr>
              <a:defRPr/>
            </a:pPr>
            <a:r>
              <a:rPr lang="en-US" altLang="en-US" smtClean="0"/>
              <a:t>WFBS S589 2022</a:t>
            </a:r>
            <a:endParaRPr lang="en-US" altLang="en-US" dirty="0"/>
          </a:p>
        </p:txBody>
      </p:sp>
      <p:sp>
        <p:nvSpPr>
          <p:cNvPr id="3" name="Slide Number Placeholder 2"/>
          <p:cNvSpPr>
            <a:spLocks noGrp="1"/>
          </p:cNvSpPr>
          <p:nvPr>
            <p:ph type="sldNum" sz="quarter" idx="12"/>
          </p:nvPr>
        </p:nvSpPr>
        <p:spPr/>
        <p:txBody>
          <a:bodyPr/>
          <a:lstStyle/>
          <a:p>
            <a:pPr>
              <a:defRPr/>
            </a:pPr>
            <a:fld id="{34228E85-DC60-47B9-9281-6B592085173E}" type="slidenum">
              <a:rPr lang="en-US" altLang="en-US" smtClean="0"/>
              <a:pPr>
                <a:defRPr/>
              </a:pPr>
              <a:t>5</a:t>
            </a:fld>
            <a:endParaRPr lang="en-US" altLang="en-US" dirty="0"/>
          </a:p>
        </p:txBody>
      </p:sp>
      <p:sp>
        <p:nvSpPr>
          <p:cNvPr id="5" name="TextBox 4"/>
          <p:cNvSpPr txBox="1"/>
          <p:nvPr/>
        </p:nvSpPr>
        <p:spPr>
          <a:xfrm>
            <a:off x="304800" y="914400"/>
            <a:ext cx="8534400" cy="5016758"/>
          </a:xfrm>
          <a:prstGeom prst="rect">
            <a:avLst/>
          </a:prstGeom>
          <a:noFill/>
        </p:spPr>
        <p:txBody>
          <a:bodyPr wrap="square" rtlCol="0">
            <a:spAutoFit/>
          </a:bodyPr>
          <a:lstStyle/>
          <a:p>
            <a:pPr marL="173038" indent="-173038">
              <a:buFont typeface="Arial" panose="020B0604020202020204" pitchFamily="34" charset="0"/>
              <a:buChar char="•"/>
            </a:pPr>
            <a:r>
              <a:rPr lang="en-CA" sz="2800" b="1" dirty="0" smtClean="0">
                <a:latin typeface="Calibri" panose="020F0502020204030204" pitchFamily="34" charset="0"/>
                <a:cs typeface="Calibri" panose="020F0502020204030204" pitchFamily="34" charset="0"/>
              </a:rPr>
              <a:t>Provincial and territorial (P/T) fire management networks in place for 40-60 years</a:t>
            </a:r>
          </a:p>
          <a:p>
            <a:pPr marL="173038" indent="-173038">
              <a:buFont typeface="Arial" panose="020B0604020202020204" pitchFamily="34" charset="0"/>
              <a:buChar char="•"/>
            </a:pPr>
            <a:endParaRPr lang="en-CA" sz="2800" b="1" dirty="0" smtClean="0">
              <a:latin typeface="Calibri" panose="020F0502020204030204" pitchFamily="34" charset="0"/>
              <a:cs typeface="Calibri" panose="020F0502020204030204" pitchFamily="34" charset="0"/>
            </a:endParaRPr>
          </a:p>
          <a:p>
            <a:pPr marL="173038" indent="-173038">
              <a:buFont typeface="Arial" panose="020B0604020202020204" pitchFamily="34" charset="0"/>
              <a:buChar char="•"/>
            </a:pPr>
            <a:r>
              <a:rPr lang="en-CA" sz="2800" b="1" dirty="0">
                <a:latin typeface="Calibri" panose="020F0502020204030204" pitchFamily="34" charset="0"/>
                <a:cs typeface="Calibri" panose="020F0502020204030204" pitchFamily="34" charset="0"/>
              </a:rPr>
              <a:t>F</a:t>
            </a:r>
            <a:r>
              <a:rPr lang="en-CA" sz="2800" b="1" dirty="0" smtClean="0">
                <a:latin typeface="Calibri" panose="020F0502020204030204" pitchFamily="34" charset="0"/>
                <a:cs typeface="Calibri" panose="020F0502020204030204" pitchFamily="34" charset="0"/>
              </a:rPr>
              <a:t>ederal fire weather presence varied over the years</a:t>
            </a:r>
          </a:p>
          <a:p>
            <a:pPr marL="531813" indent="-173038">
              <a:buFont typeface="Arial" panose="020B0604020202020204" pitchFamily="34" charset="0"/>
              <a:buChar char="•"/>
            </a:pPr>
            <a:r>
              <a:rPr lang="en-CA" b="1" dirty="0" smtClean="0">
                <a:latin typeface="Calibri" panose="020F0502020204030204" pitchFamily="34" charset="0"/>
                <a:cs typeface="Calibri" panose="020F0502020204030204" pitchFamily="34" charset="0"/>
              </a:rPr>
              <a:t>Renewed interest in fire response after 2016</a:t>
            </a:r>
          </a:p>
          <a:p>
            <a:pPr marL="173038" indent="-173038">
              <a:buFont typeface="Arial" panose="020B0604020202020204" pitchFamily="34" charset="0"/>
              <a:buChar char="•"/>
            </a:pPr>
            <a:endParaRPr lang="en-CA" sz="2800" b="1" dirty="0">
              <a:latin typeface="Calibri" panose="020F0502020204030204" pitchFamily="34" charset="0"/>
              <a:cs typeface="Calibri" panose="020F0502020204030204" pitchFamily="34" charset="0"/>
            </a:endParaRPr>
          </a:p>
          <a:p>
            <a:pPr marL="173038" indent="-173038">
              <a:buFont typeface="Arial" panose="020B0604020202020204" pitchFamily="34" charset="0"/>
              <a:buChar char="•"/>
            </a:pPr>
            <a:r>
              <a:rPr lang="en-CA" sz="2800" b="1" dirty="0" smtClean="0">
                <a:latin typeface="Calibri" panose="020F0502020204030204" pitchFamily="34" charset="0"/>
                <a:cs typeface="Calibri" panose="020F0502020204030204" pitchFamily="34" charset="0"/>
              </a:rPr>
              <a:t>Most P/T offices provide observed and forecast services</a:t>
            </a:r>
          </a:p>
          <a:p>
            <a:pPr marL="531813" indent="-173038">
              <a:buFont typeface="Arial" panose="020B0604020202020204" pitchFamily="34" charset="0"/>
              <a:buChar char="•"/>
            </a:pPr>
            <a:r>
              <a:rPr lang="en-CA" b="1" dirty="0" smtClean="0">
                <a:latin typeface="Calibri" panose="020F0502020204030204" pitchFamily="34" charset="0"/>
                <a:cs typeface="Calibri" panose="020F0502020204030204" pitchFamily="34" charset="0"/>
              </a:rPr>
              <a:t>Some may use private contractor (e.g. NT, Atlantic)</a:t>
            </a:r>
          </a:p>
          <a:p>
            <a:pPr marL="531813" indent="-173038">
              <a:buFont typeface="Arial" panose="020B0604020202020204" pitchFamily="34" charset="0"/>
              <a:buChar char="•"/>
            </a:pPr>
            <a:endParaRPr lang="en-CA" b="1" dirty="0" smtClean="0">
              <a:latin typeface="Calibri" panose="020F0502020204030204" pitchFamily="34" charset="0"/>
              <a:cs typeface="Calibri" panose="020F0502020204030204" pitchFamily="34" charset="0"/>
            </a:endParaRPr>
          </a:p>
          <a:p>
            <a:pPr marL="173038" indent="-173038">
              <a:buFont typeface="Arial" panose="020B0604020202020204" pitchFamily="34" charset="0"/>
              <a:buChar char="•"/>
            </a:pPr>
            <a:r>
              <a:rPr lang="en-CA" sz="2800" b="1" dirty="0" smtClean="0">
                <a:latin typeface="Calibri" panose="020F0502020204030204" pitchFamily="34" charset="0"/>
                <a:cs typeface="Calibri" panose="020F0502020204030204" pitchFamily="34" charset="0"/>
              </a:rPr>
              <a:t> Let us look at Canadian weather stations …</a:t>
            </a:r>
          </a:p>
          <a:p>
            <a:endParaRPr lang="en-CA" b="1" dirty="0" smtClean="0">
              <a:latin typeface="Calibri" panose="020F0502020204030204" pitchFamily="34" charset="0"/>
              <a:cs typeface="Calibri" panose="020F0502020204030204" pitchFamily="34" charset="0"/>
            </a:endParaRPr>
          </a:p>
        </p:txBody>
      </p:sp>
      <p:sp>
        <p:nvSpPr>
          <p:cNvPr id="6" name="TextBox 5"/>
          <p:cNvSpPr txBox="1"/>
          <p:nvPr/>
        </p:nvSpPr>
        <p:spPr>
          <a:xfrm>
            <a:off x="381000" y="180000"/>
            <a:ext cx="8458200" cy="646331"/>
          </a:xfrm>
          <a:prstGeom prst="rect">
            <a:avLst/>
          </a:prstGeom>
          <a:noFill/>
        </p:spPr>
        <p:txBody>
          <a:bodyPr wrap="square" rtlCol="0">
            <a:spAutoFit/>
          </a:bodyPr>
          <a:lstStyle/>
          <a:p>
            <a:pPr algn="ctr"/>
            <a:r>
              <a:rPr lang="en-CA" sz="3600" b="1" dirty="0" smtClean="0">
                <a:solidFill>
                  <a:srgbClr val="C00000"/>
                </a:solidFill>
                <a:latin typeface="Calibri" panose="020F0502020204030204" pitchFamily="34" charset="0"/>
                <a:cs typeface="Calibri" panose="020F0502020204030204" pitchFamily="34" charset="0"/>
              </a:rPr>
              <a:t>Fire Weather Product and Services </a:t>
            </a:r>
            <a:endParaRPr lang="en-CA" sz="3600" b="1" dirty="0">
              <a:solidFill>
                <a:srgbClr val="C0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713488614"/>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pPr>
              <a:defRPr/>
            </a:pPr>
            <a:r>
              <a:rPr lang="en-US" altLang="en-US" smtClean="0"/>
              <a:t>WFBS S589 2022</a:t>
            </a:r>
            <a:endParaRPr lang="en-US" altLang="en-US" dirty="0"/>
          </a:p>
        </p:txBody>
      </p:sp>
      <p:sp>
        <p:nvSpPr>
          <p:cNvPr id="3" name="Slide Number Placeholder 2"/>
          <p:cNvSpPr>
            <a:spLocks noGrp="1"/>
          </p:cNvSpPr>
          <p:nvPr>
            <p:ph type="sldNum" sz="quarter" idx="12"/>
          </p:nvPr>
        </p:nvSpPr>
        <p:spPr/>
        <p:txBody>
          <a:bodyPr/>
          <a:lstStyle/>
          <a:p>
            <a:pPr>
              <a:defRPr/>
            </a:pPr>
            <a:fld id="{34228E85-DC60-47B9-9281-6B592085173E}" type="slidenum">
              <a:rPr lang="en-US" altLang="en-US" smtClean="0"/>
              <a:pPr>
                <a:defRPr/>
              </a:pPr>
              <a:t>50</a:t>
            </a:fld>
            <a:endParaRPr lang="en-US" altLang="en-US" dirty="0"/>
          </a:p>
        </p:txBody>
      </p:sp>
      <p:sp>
        <p:nvSpPr>
          <p:cNvPr id="6" name="TextBox 5"/>
          <p:cNvSpPr txBox="1"/>
          <p:nvPr/>
        </p:nvSpPr>
        <p:spPr>
          <a:xfrm>
            <a:off x="381000" y="180000"/>
            <a:ext cx="8458200" cy="646331"/>
          </a:xfrm>
          <a:prstGeom prst="rect">
            <a:avLst/>
          </a:prstGeom>
          <a:noFill/>
        </p:spPr>
        <p:txBody>
          <a:bodyPr wrap="square" rtlCol="0">
            <a:spAutoFit/>
          </a:bodyPr>
          <a:lstStyle/>
          <a:p>
            <a:pPr algn="ctr"/>
            <a:r>
              <a:rPr lang="en-CA" sz="3600" b="1" dirty="0">
                <a:solidFill>
                  <a:srgbClr val="C00000"/>
                </a:solidFill>
                <a:latin typeface="Calibri" panose="020F0502020204030204" pitchFamily="34" charset="0"/>
                <a:cs typeface="Calibri" panose="020F0502020204030204" pitchFamily="34" charset="0"/>
              </a:rPr>
              <a:t>F</a:t>
            </a:r>
            <a:r>
              <a:rPr lang="en-CA" sz="3600" b="1" dirty="0" smtClean="0">
                <a:solidFill>
                  <a:srgbClr val="C00000"/>
                </a:solidFill>
                <a:latin typeface="Calibri" panose="020F0502020204030204" pitchFamily="34" charset="0"/>
                <a:cs typeface="Calibri" panose="020F0502020204030204" pitchFamily="34" charset="0"/>
              </a:rPr>
              <a:t>lattop Complex Setting</a:t>
            </a:r>
            <a:endParaRPr lang="en-CA" sz="3600" b="1" dirty="0">
              <a:solidFill>
                <a:srgbClr val="C00000"/>
              </a:solidFill>
              <a:latin typeface="Calibri" panose="020F0502020204030204" pitchFamily="34" charset="0"/>
              <a:cs typeface="Calibri" panose="020F0502020204030204" pitchFamily="34" charset="0"/>
            </a:endParaRPr>
          </a:p>
        </p:txBody>
      </p:sp>
      <p:pic>
        <p:nvPicPr>
          <p:cNvPr id="7" name="Picture 4"/>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22000"/>
                    </a14:imgEffect>
                  </a14:imgLayer>
                </a14:imgProps>
              </a:ext>
              <a:ext uri="{28A0092B-C50C-407E-A947-70E740481C1C}">
                <a14:useLocalDpi xmlns:a14="http://schemas.microsoft.com/office/drawing/2010/main"/>
              </a:ext>
            </a:extLst>
          </a:blip>
          <a:srcRect/>
          <a:stretch>
            <a:fillRect/>
          </a:stretch>
        </p:blipFill>
        <p:spPr bwMode="auto">
          <a:xfrm>
            <a:off x="228600" y="838201"/>
            <a:ext cx="8640000" cy="52012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8" name="Group 7"/>
          <p:cNvGrpSpPr/>
          <p:nvPr/>
        </p:nvGrpSpPr>
        <p:grpSpPr>
          <a:xfrm>
            <a:off x="4779600" y="2819400"/>
            <a:ext cx="4212000" cy="3456000"/>
            <a:chOff x="4779600" y="3304846"/>
            <a:chExt cx="4212000" cy="3456000"/>
          </a:xfrm>
        </p:grpSpPr>
        <p:pic>
          <p:nvPicPr>
            <p:cNvPr id="9" name="Picture 8"/>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4779600" y="3304846"/>
              <a:ext cx="4212000" cy="3456000"/>
            </a:xfrm>
            <a:prstGeom prst="rect">
              <a:avLst/>
            </a:prstGeom>
            <a:ln w="12700">
              <a:solidFill>
                <a:srgbClr val="008000"/>
              </a:solidFill>
            </a:ln>
          </p:spPr>
        </p:pic>
        <p:sp>
          <p:nvSpPr>
            <p:cNvPr id="10" name="TextBox 9"/>
            <p:cNvSpPr txBox="1"/>
            <p:nvPr/>
          </p:nvSpPr>
          <p:spPr>
            <a:xfrm>
              <a:off x="4920940" y="6325484"/>
              <a:ext cx="915636" cy="369332"/>
            </a:xfrm>
            <a:prstGeom prst="rect">
              <a:avLst/>
            </a:prstGeom>
            <a:noFill/>
          </p:spPr>
          <p:txBody>
            <a:bodyPr wrap="none" rtlCol="0">
              <a:spAutoFit/>
            </a:bodyPr>
            <a:lstStyle/>
            <a:p>
              <a:r>
                <a:rPr lang="en-CA" b="1" dirty="0" smtClean="0"/>
                <a:t>Hinton</a:t>
              </a:r>
              <a:endParaRPr lang="en-CA" b="1" dirty="0"/>
            </a:p>
          </p:txBody>
        </p:sp>
        <p:sp>
          <p:nvSpPr>
            <p:cNvPr id="11" name="TextBox 10"/>
            <p:cNvSpPr txBox="1"/>
            <p:nvPr/>
          </p:nvSpPr>
          <p:spPr>
            <a:xfrm>
              <a:off x="7436996" y="6258322"/>
              <a:ext cx="1326004" cy="369332"/>
            </a:xfrm>
            <a:prstGeom prst="rect">
              <a:avLst/>
            </a:prstGeom>
            <a:noFill/>
          </p:spPr>
          <p:txBody>
            <a:bodyPr wrap="none" rtlCol="0">
              <a:spAutoFit/>
            </a:bodyPr>
            <a:lstStyle/>
            <a:p>
              <a:r>
                <a:rPr lang="en-CA" b="1" dirty="0" smtClean="0"/>
                <a:t>Edmonton</a:t>
              </a:r>
              <a:endParaRPr lang="en-CA" b="1" dirty="0"/>
            </a:p>
          </p:txBody>
        </p:sp>
      </p:grpSp>
      <p:cxnSp>
        <p:nvCxnSpPr>
          <p:cNvPr id="12" name="Straight Arrow Connector 11"/>
          <p:cNvCxnSpPr/>
          <p:nvPr/>
        </p:nvCxnSpPr>
        <p:spPr bwMode="auto">
          <a:xfrm flipH="1">
            <a:off x="4191000" y="3124200"/>
            <a:ext cx="2971800" cy="914400"/>
          </a:xfrm>
          <a:prstGeom prst="straightConnector1">
            <a:avLst/>
          </a:prstGeom>
          <a:solidFill>
            <a:schemeClr val="bg1"/>
          </a:solidFill>
          <a:ln w="50800" cap="flat" cmpd="sng" algn="ctr">
            <a:solidFill>
              <a:srgbClr val="FF000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4" name="TextBox 3"/>
          <p:cNvSpPr txBox="1"/>
          <p:nvPr/>
        </p:nvSpPr>
        <p:spPr>
          <a:xfrm>
            <a:off x="6665462" y="3200400"/>
            <a:ext cx="2554738" cy="461665"/>
          </a:xfrm>
          <a:prstGeom prst="rect">
            <a:avLst/>
          </a:prstGeom>
          <a:noFill/>
        </p:spPr>
        <p:txBody>
          <a:bodyPr wrap="none" rtlCol="0">
            <a:spAutoFit/>
          </a:bodyPr>
          <a:lstStyle/>
          <a:p>
            <a:r>
              <a:rPr lang="en-CA" b="1" dirty="0" smtClean="0">
                <a:solidFill>
                  <a:srgbClr val="FF0000"/>
                </a:solidFill>
              </a:rPr>
              <a:t>Lesser Slave Lake</a:t>
            </a:r>
            <a:endParaRPr lang="en-CA" b="1" dirty="0">
              <a:solidFill>
                <a:srgbClr val="FF0000"/>
              </a:solidFill>
            </a:endParaRPr>
          </a:p>
        </p:txBody>
      </p:sp>
    </p:spTree>
    <p:extLst>
      <p:ext uri="{BB962C8B-B14F-4D97-AF65-F5344CB8AC3E}">
        <p14:creationId xmlns:p14="http://schemas.microsoft.com/office/powerpoint/2010/main" val="2819858033"/>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8"/>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t="18160" b="-111"/>
          <a:stretch/>
        </p:blipFill>
        <p:spPr bwMode="auto">
          <a:xfrm>
            <a:off x="234950" y="1447800"/>
            <a:ext cx="8674100" cy="486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Footer Placeholder 1"/>
          <p:cNvSpPr>
            <a:spLocks noGrp="1"/>
          </p:cNvSpPr>
          <p:nvPr>
            <p:ph type="ftr" sz="quarter" idx="11"/>
          </p:nvPr>
        </p:nvSpPr>
        <p:spPr/>
        <p:txBody>
          <a:bodyPr/>
          <a:lstStyle/>
          <a:p>
            <a:pPr>
              <a:defRPr/>
            </a:pPr>
            <a:r>
              <a:rPr lang="en-US" altLang="en-US" smtClean="0"/>
              <a:t>WFBS S589 2022</a:t>
            </a:r>
            <a:endParaRPr lang="en-US" altLang="en-US" dirty="0"/>
          </a:p>
        </p:txBody>
      </p:sp>
      <p:sp>
        <p:nvSpPr>
          <p:cNvPr id="3" name="Slide Number Placeholder 2"/>
          <p:cNvSpPr>
            <a:spLocks noGrp="1"/>
          </p:cNvSpPr>
          <p:nvPr>
            <p:ph type="sldNum" sz="quarter" idx="12"/>
          </p:nvPr>
        </p:nvSpPr>
        <p:spPr/>
        <p:txBody>
          <a:bodyPr/>
          <a:lstStyle/>
          <a:p>
            <a:pPr>
              <a:defRPr/>
            </a:pPr>
            <a:fld id="{34228E85-DC60-47B9-9281-6B592085173E}" type="slidenum">
              <a:rPr lang="en-US" altLang="en-US" smtClean="0"/>
              <a:pPr>
                <a:defRPr/>
              </a:pPr>
              <a:t>51</a:t>
            </a:fld>
            <a:endParaRPr lang="en-US" altLang="en-US" dirty="0"/>
          </a:p>
        </p:txBody>
      </p:sp>
      <p:sp>
        <p:nvSpPr>
          <p:cNvPr id="6" name="TextBox 5"/>
          <p:cNvSpPr txBox="1"/>
          <p:nvPr/>
        </p:nvSpPr>
        <p:spPr>
          <a:xfrm>
            <a:off x="381000" y="180000"/>
            <a:ext cx="8458200" cy="646331"/>
          </a:xfrm>
          <a:prstGeom prst="rect">
            <a:avLst/>
          </a:prstGeom>
          <a:noFill/>
        </p:spPr>
        <p:txBody>
          <a:bodyPr wrap="square" rtlCol="0">
            <a:spAutoFit/>
          </a:bodyPr>
          <a:lstStyle/>
          <a:p>
            <a:pPr algn="ctr"/>
            <a:r>
              <a:rPr lang="en-CA" sz="3600" b="1" dirty="0" smtClean="0">
                <a:solidFill>
                  <a:srgbClr val="C00000"/>
                </a:solidFill>
                <a:latin typeface="Calibri" panose="020F0502020204030204" pitchFamily="34" charset="0"/>
                <a:cs typeface="Calibri" panose="020F0502020204030204" pitchFamily="34" charset="0"/>
              </a:rPr>
              <a:t>Slave Lake Ensemble Rainfall</a:t>
            </a:r>
            <a:endParaRPr lang="en-CA" sz="3600" b="1" dirty="0">
              <a:solidFill>
                <a:srgbClr val="C00000"/>
              </a:solidFill>
              <a:latin typeface="Calibri" panose="020F0502020204030204" pitchFamily="34" charset="0"/>
              <a:cs typeface="Calibri" panose="020F0502020204030204" pitchFamily="34" charset="0"/>
            </a:endParaRPr>
          </a:p>
        </p:txBody>
      </p:sp>
      <p:sp>
        <p:nvSpPr>
          <p:cNvPr id="8" name="TextBox 7"/>
          <p:cNvSpPr txBox="1"/>
          <p:nvPr/>
        </p:nvSpPr>
        <p:spPr>
          <a:xfrm>
            <a:off x="304800" y="924580"/>
            <a:ext cx="8458200" cy="523220"/>
          </a:xfrm>
          <a:prstGeom prst="rect">
            <a:avLst/>
          </a:prstGeom>
          <a:noFill/>
        </p:spPr>
        <p:txBody>
          <a:bodyPr wrap="square" rtlCol="0">
            <a:spAutoFit/>
          </a:bodyPr>
          <a:lstStyle/>
          <a:p>
            <a:r>
              <a:rPr lang="en-CA" sz="2800" b="1" dirty="0" smtClean="0">
                <a:latin typeface="Calibri" panose="020F0502020204030204" pitchFamily="34" charset="0"/>
                <a:cs typeface="Calibri" panose="020F0502020204030204" pitchFamily="34" charset="0"/>
              </a:rPr>
              <a:t>Forecasts for event: 18:00 MDT May 15, 2011</a:t>
            </a:r>
          </a:p>
        </p:txBody>
      </p:sp>
    </p:spTree>
    <p:extLst>
      <p:ext uri="{BB962C8B-B14F-4D97-AF65-F5344CB8AC3E}">
        <p14:creationId xmlns:p14="http://schemas.microsoft.com/office/powerpoint/2010/main" val="1724173863"/>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pPr>
              <a:defRPr/>
            </a:pPr>
            <a:r>
              <a:rPr lang="en-US" altLang="en-US" smtClean="0"/>
              <a:t>WFBS S589 2022</a:t>
            </a:r>
            <a:endParaRPr lang="en-US" altLang="en-US" dirty="0"/>
          </a:p>
        </p:txBody>
      </p:sp>
      <p:sp>
        <p:nvSpPr>
          <p:cNvPr id="3" name="Slide Number Placeholder 2"/>
          <p:cNvSpPr>
            <a:spLocks noGrp="1"/>
          </p:cNvSpPr>
          <p:nvPr>
            <p:ph type="sldNum" sz="quarter" idx="12"/>
          </p:nvPr>
        </p:nvSpPr>
        <p:spPr/>
        <p:txBody>
          <a:bodyPr/>
          <a:lstStyle/>
          <a:p>
            <a:pPr>
              <a:defRPr/>
            </a:pPr>
            <a:fld id="{34228E85-DC60-47B9-9281-6B592085173E}" type="slidenum">
              <a:rPr lang="en-US" altLang="en-US" smtClean="0"/>
              <a:pPr>
                <a:defRPr/>
              </a:pPr>
              <a:t>52</a:t>
            </a:fld>
            <a:endParaRPr lang="en-US" altLang="en-US" dirty="0"/>
          </a:p>
        </p:txBody>
      </p:sp>
      <p:sp>
        <p:nvSpPr>
          <p:cNvPr id="5" name="TextBox 4"/>
          <p:cNvSpPr txBox="1"/>
          <p:nvPr/>
        </p:nvSpPr>
        <p:spPr>
          <a:xfrm>
            <a:off x="304800" y="914400"/>
            <a:ext cx="8458200" cy="523220"/>
          </a:xfrm>
          <a:prstGeom prst="rect">
            <a:avLst/>
          </a:prstGeom>
          <a:noFill/>
        </p:spPr>
        <p:txBody>
          <a:bodyPr wrap="square" rtlCol="0">
            <a:spAutoFit/>
          </a:bodyPr>
          <a:lstStyle/>
          <a:p>
            <a:r>
              <a:rPr lang="en-CA" sz="2800" b="1" dirty="0" smtClean="0">
                <a:latin typeface="Calibri" panose="020F0502020204030204" pitchFamily="34" charset="0"/>
                <a:cs typeface="Calibri" panose="020F0502020204030204" pitchFamily="34" charset="0"/>
              </a:rPr>
              <a:t>Forecasts for event: 18:00 MDT May 15, 2011</a:t>
            </a:r>
          </a:p>
        </p:txBody>
      </p:sp>
      <p:sp>
        <p:nvSpPr>
          <p:cNvPr id="6" name="TextBox 5"/>
          <p:cNvSpPr txBox="1"/>
          <p:nvPr/>
        </p:nvSpPr>
        <p:spPr>
          <a:xfrm>
            <a:off x="381000" y="180000"/>
            <a:ext cx="8458200" cy="646331"/>
          </a:xfrm>
          <a:prstGeom prst="rect">
            <a:avLst/>
          </a:prstGeom>
          <a:noFill/>
        </p:spPr>
        <p:txBody>
          <a:bodyPr wrap="square" rtlCol="0">
            <a:spAutoFit/>
          </a:bodyPr>
          <a:lstStyle/>
          <a:p>
            <a:pPr algn="ctr"/>
            <a:r>
              <a:rPr lang="en-CA" sz="3600" b="1" dirty="0" smtClean="0">
                <a:solidFill>
                  <a:srgbClr val="C00000"/>
                </a:solidFill>
                <a:latin typeface="Calibri" panose="020F0502020204030204" pitchFamily="34" charset="0"/>
                <a:cs typeface="Calibri" panose="020F0502020204030204" pitchFamily="34" charset="0"/>
              </a:rPr>
              <a:t>Slave Lake Ensemble Wind Speed</a:t>
            </a:r>
            <a:endParaRPr lang="en-CA" sz="3600" b="1" dirty="0">
              <a:solidFill>
                <a:srgbClr val="C00000"/>
              </a:solidFill>
              <a:latin typeface="Calibri" panose="020F0502020204030204" pitchFamily="34" charset="0"/>
              <a:cs typeface="Calibri" panose="020F0502020204030204" pitchFamily="34" charset="0"/>
            </a:endParaRPr>
          </a:p>
        </p:txBody>
      </p:sp>
      <p:pic>
        <p:nvPicPr>
          <p:cNvPr id="20" name="Picture 19"/>
          <p:cNvPicPr>
            <a:picLocks noChangeAspect="1"/>
          </p:cNvPicPr>
          <p:nvPr/>
        </p:nvPicPr>
        <p:blipFill rotWithShape="1">
          <a:blip r:embed="rId3" cstate="screen">
            <a:extLst>
              <a:ext uri="{28A0092B-C50C-407E-A947-70E740481C1C}">
                <a14:useLocalDpi xmlns:a14="http://schemas.microsoft.com/office/drawing/2010/main"/>
              </a:ext>
            </a:extLst>
          </a:blip>
          <a:srcRect l="1510" t="14772" r="257" b="2451"/>
          <a:stretch/>
        </p:blipFill>
        <p:spPr>
          <a:xfrm>
            <a:off x="1038644" y="1447800"/>
            <a:ext cx="7190956" cy="4834970"/>
          </a:xfrm>
          <a:prstGeom prst="rect">
            <a:avLst/>
          </a:prstGeom>
        </p:spPr>
      </p:pic>
      <p:sp>
        <p:nvSpPr>
          <p:cNvPr id="8" name="Text Box 4"/>
          <p:cNvSpPr txBox="1">
            <a:spLocks noChangeArrowheads="1"/>
          </p:cNvSpPr>
          <p:nvPr/>
        </p:nvSpPr>
        <p:spPr bwMode="auto">
          <a:xfrm>
            <a:off x="3105150" y="2452687"/>
            <a:ext cx="3981450" cy="366713"/>
          </a:xfrm>
          <a:prstGeom prst="rect">
            <a:avLst/>
          </a:prstGeom>
          <a:solidFill>
            <a:schemeClr val="bg1"/>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dirty="0">
                <a:solidFill>
                  <a:srgbClr val="FF0000"/>
                </a:solidFill>
              </a:rPr>
              <a:t>Actual Sustained </a:t>
            </a:r>
            <a:r>
              <a:rPr lang="en-US" dirty="0" err="1">
                <a:solidFill>
                  <a:srgbClr val="FF0000"/>
                </a:solidFill>
              </a:rPr>
              <a:t>Windspeed</a:t>
            </a:r>
            <a:r>
              <a:rPr lang="en-US" dirty="0">
                <a:solidFill>
                  <a:srgbClr val="FF0000"/>
                </a:solidFill>
              </a:rPr>
              <a:t> 46 km/h</a:t>
            </a:r>
            <a:endParaRPr lang="en-CA" dirty="0">
              <a:solidFill>
                <a:srgbClr val="FF0000"/>
              </a:solidFill>
            </a:endParaRPr>
          </a:p>
        </p:txBody>
      </p:sp>
      <p:cxnSp>
        <p:nvCxnSpPr>
          <p:cNvPr id="9" name="Straight Connector 8"/>
          <p:cNvCxnSpPr/>
          <p:nvPr/>
        </p:nvCxnSpPr>
        <p:spPr bwMode="auto">
          <a:xfrm>
            <a:off x="1698600" y="2895600"/>
            <a:ext cx="6444000" cy="0"/>
          </a:xfrm>
          <a:prstGeom prst="line">
            <a:avLst/>
          </a:prstGeom>
          <a:solidFill>
            <a:schemeClr val="accent1"/>
          </a:solidFill>
          <a:ln w="3810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41748655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2" presetClass="entr" presetSubtype="4" fill="hold" nodeType="withEffect">
                                  <p:stCondLst>
                                    <p:cond delay="0"/>
                                  </p:stCondLst>
                                  <p:childTnLst>
                                    <p:set>
                                      <p:cBhvr>
                                        <p:cTn id="8" dur="1" fill="hold">
                                          <p:stCondLst>
                                            <p:cond delay="0"/>
                                          </p:stCondLst>
                                        </p:cTn>
                                        <p:tgtEl>
                                          <p:spTgt spid="9"/>
                                        </p:tgtEl>
                                        <p:attrNameLst>
                                          <p:attrName>style.visibility</p:attrName>
                                        </p:attrNameLst>
                                      </p:cBhvr>
                                      <p:to>
                                        <p:strVal val="visible"/>
                                      </p:to>
                                    </p:set>
                                    <p:anim calcmode="lin" valueType="num">
                                      <p:cBhvr additive="base">
                                        <p:cTn id="9" dur="500" fill="hold"/>
                                        <p:tgtEl>
                                          <p:spTgt spid="9"/>
                                        </p:tgtEl>
                                        <p:attrNameLst>
                                          <p:attrName>ppt_x</p:attrName>
                                        </p:attrNameLst>
                                      </p:cBhvr>
                                      <p:tavLst>
                                        <p:tav tm="0">
                                          <p:val>
                                            <p:strVal val="#ppt_x"/>
                                          </p:val>
                                        </p:tav>
                                        <p:tav tm="100000">
                                          <p:val>
                                            <p:strVal val="#ppt_x"/>
                                          </p:val>
                                        </p:tav>
                                      </p:tavLst>
                                    </p:anim>
                                    <p:anim calcmode="lin" valueType="num">
                                      <p:cBhvr additive="base">
                                        <p:cTn id="1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pPr>
              <a:defRPr/>
            </a:pPr>
            <a:r>
              <a:rPr lang="en-US" altLang="en-US" smtClean="0"/>
              <a:t>WFBS S589 2022</a:t>
            </a:r>
            <a:endParaRPr lang="en-US" altLang="en-US" dirty="0"/>
          </a:p>
        </p:txBody>
      </p:sp>
      <p:sp>
        <p:nvSpPr>
          <p:cNvPr id="3" name="Slide Number Placeholder 2"/>
          <p:cNvSpPr>
            <a:spLocks noGrp="1"/>
          </p:cNvSpPr>
          <p:nvPr>
            <p:ph type="sldNum" sz="quarter" idx="12"/>
          </p:nvPr>
        </p:nvSpPr>
        <p:spPr/>
        <p:txBody>
          <a:bodyPr/>
          <a:lstStyle/>
          <a:p>
            <a:pPr>
              <a:defRPr/>
            </a:pPr>
            <a:fld id="{34228E85-DC60-47B9-9281-6B592085173E}" type="slidenum">
              <a:rPr lang="en-US" altLang="en-US" smtClean="0"/>
              <a:pPr>
                <a:defRPr/>
              </a:pPr>
              <a:t>53</a:t>
            </a:fld>
            <a:endParaRPr lang="en-US" altLang="en-US" dirty="0"/>
          </a:p>
        </p:txBody>
      </p:sp>
      <p:sp>
        <p:nvSpPr>
          <p:cNvPr id="6" name="TextBox 5"/>
          <p:cNvSpPr txBox="1"/>
          <p:nvPr/>
        </p:nvSpPr>
        <p:spPr>
          <a:xfrm>
            <a:off x="381000" y="180000"/>
            <a:ext cx="8458200" cy="646331"/>
          </a:xfrm>
          <a:prstGeom prst="rect">
            <a:avLst/>
          </a:prstGeom>
          <a:noFill/>
        </p:spPr>
        <p:txBody>
          <a:bodyPr wrap="square" rtlCol="0">
            <a:spAutoFit/>
          </a:bodyPr>
          <a:lstStyle/>
          <a:p>
            <a:pPr algn="ctr"/>
            <a:r>
              <a:rPr lang="en-CA" sz="3600" b="1" dirty="0" smtClean="0">
                <a:solidFill>
                  <a:srgbClr val="C00000"/>
                </a:solidFill>
                <a:latin typeface="Calibri" panose="020F0502020204030204" pitchFamily="34" charset="0"/>
                <a:cs typeface="Calibri" panose="020F0502020204030204" pitchFamily="34" charset="0"/>
              </a:rPr>
              <a:t>Slave Lake Ensemble RH</a:t>
            </a:r>
            <a:endParaRPr lang="en-CA" sz="3600" b="1" dirty="0">
              <a:solidFill>
                <a:srgbClr val="C00000"/>
              </a:solidFill>
              <a:latin typeface="Calibri" panose="020F0502020204030204" pitchFamily="34" charset="0"/>
              <a:cs typeface="Calibri" panose="020F0502020204030204" pitchFamily="34" charset="0"/>
            </a:endParaRPr>
          </a:p>
        </p:txBody>
      </p:sp>
      <p:pic>
        <p:nvPicPr>
          <p:cNvPr id="4" name="Picture 3"/>
          <p:cNvPicPr>
            <a:picLocks noChangeAspect="1"/>
          </p:cNvPicPr>
          <p:nvPr/>
        </p:nvPicPr>
        <p:blipFill rotWithShape="1">
          <a:blip r:embed="rId3" cstate="screen">
            <a:extLst>
              <a:ext uri="{28A0092B-C50C-407E-A947-70E740481C1C}">
                <a14:useLocalDpi xmlns:a14="http://schemas.microsoft.com/office/drawing/2010/main"/>
              </a:ext>
            </a:extLst>
          </a:blip>
          <a:srcRect l="1929" t="11105" r="674" b="2452"/>
          <a:stretch/>
        </p:blipFill>
        <p:spPr>
          <a:xfrm>
            <a:off x="1007121" y="1199301"/>
            <a:ext cx="7129758" cy="5049099"/>
          </a:xfrm>
          <a:prstGeom prst="rect">
            <a:avLst/>
          </a:prstGeom>
        </p:spPr>
      </p:pic>
      <p:sp>
        <p:nvSpPr>
          <p:cNvPr id="8" name="Text Box 8"/>
          <p:cNvSpPr txBox="1">
            <a:spLocks noChangeArrowheads="1"/>
          </p:cNvSpPr>
          <p:nvPr/>
        </p:nvSpPr>
        <p:spPr bwMode="auto">
          <a:xfrm>
            <a:off x="6706141" y="4495800"/>
            <a:ext cx="2209259" cy="400110"/>
          </a:xfrm>
          <a:prstGeom prst="rect">
            <a:avLst/>
          </a:prstGeom>
          <a:solidFill>
            <a:schemeClr val="bg1"/>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2000" b="1" dirty="0">
                <a:solidFill>
                  <a:srgbClr val="FF0000"/>
                </a:solidFill>
              </a:rPr>
              <a:t>Recorded Rh 22%</a:t>
            </a:r>
            <a:endParaRPr lang="en-CA" sz="2000" b="1" dirty="0">
              <a:solidFill>
                <a:srgbClr val="FF0000"/>
              </a:solidFill>
            </a:endParaRPr>
          </a:p>
        </p:txBody>
      </p:sp>
      <p:sp>
        <p:nvSpPr>
          <p:cNvPr id="10" name="TextBox 9"/>
          <p:cNvSpPr txBox="1"/>
          <p:nvPr/>
        </p:nvSpPr>
        <p:spPr>
          <a:xfrm>
            <a:off x="304800" y="838200"/>
            <a:ext cx="8458200" cy="523220"/>
          </a:xfrm>
          <a:prstGeom prst="rect">
            <a:avLst/>
          </a:prstGeom>
          <a:noFill/>
        </p:spPr>
        <p:txBody>
          <a:bodyPr wrap="square" rtlCol="0">
            <a:spAutoFit/>
          </a:bodyPr>
          <a:lstStyle/>
          <a:p>
            <a:r>
              <a:rPr lang="en-CA" sz="2800" b="1" dirty="0" smtClean="0">
                <a:latin typeface="Calibri" panose="020F0502020204030204" pitchFamily="34" charset="0"/>
                <a:cs typeface="Calibri" panose="020F0502020204030204" pitchFamily="34" charset="0"/>
              </a:rPr>
              <a:t>Forecast for event: 18:00 MDT May 15, 2011</a:t>
            </a:r>
          </a:p>
        </p:txBody>
      </p:sp>
      <p:sp>
        <p:nvSpPr>
          <p:cNvPr id="11" name="Text Box 8"/>
          <p:cNvSpPr txBox="1">
            <a:spLocks noChangeArrowheads="1"/>
          </p:cNvSpPr>
          <p:nvPr/>
        </p:nvSpPr>
        <p:spPr bwMode="auto">
          <a:xfrm>
            <a:off x="4596596" y="1524000"/>
            <a:ext cx="4014004" cy="1015663"/>
          </a:xfrm>
          <a:prstGeom prst="rect">
            <a:avLst/>
          </a:prstGeom>
          <a:solidFill>
            <a:schemeClr val="bg1"/>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sz="2000" b="1" dirty="0">
                <a:solidFill>
                  <a:srgbClr val="FF0000"/>
                </a:solidFill>
              </a:rPr>
              <a:t>T</a:t>
            </a:r>
            <a:r>
              <a:rPr lang="en-US" sz="2000" b="1" dirty="0" smtClean="0">
                <a:solidFill>
                  <a:srgbClr val="FF0000"/>
                </a:solidFill>
              </a:rPr>
              <a:t>his event occurred with an Arctic surface high to east. Why may the early forecasts be inaccurate?</a:t>
            </a:r>
            <a:endParaRPr lang="en-CA" sz="2000" b="1" dirty="0">
              <a:solidFill>
                <a:srgbClr val="FF0000"/>
              </a:solidFill>
            </a:endParaRPr>
          </a:p>
        </p:txBody>
      </p:sp>
      <p:sp>
        <p:nvSpPr>
          <p:cNvPr id="12" name="Text Box 8"/>
          <p:cNvSpPr txBox="1">
            <a:spLocks noChangeArrowheads="1"/>
          </p:cNvSpPr>
          <p:nvPr/>
        </p:nvSpPr>
        <p:spPr bwMode="auto">
          <a:xfrm>
            <a:off x="5541380" y="2702243"/>
            <a:ext cx="3200400" cy="1015663"/>
          </a:xfrm>
          <a:prstGeom prst="rect">
            <a:avLst/>
          </a:prstGeom>
          <a:solidFill>
            <a:schemeClr val="bg1"/>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sz="2000" b="1" dirty="0" smtClean="0">
                <a:solidFill>
                  <a:srgbClr val="008000"/>
                </a:solidFill>
              </a:rPr>
              <a:t>A slight change in shape or position may affect moisture content.</a:t>
            </a:r>
            <a:endParaRPr lang="en-CA" sz="2000" b="1" dirty="0">
              <a:solidFill>
                <a:srgbClr val="008000"/>
              </a:solidFill>
            </a:endParaRPr>
          </a:p>
        </p:txBody>
      </p:sp>
    </p:spTree>
    <p:extLst>
      <p:ext uri="{BB962C8B-B14F-4D97-AF65-F5344CB8AC3E}">
        <p14:creationId xmlns:p14="http://schemas.microsoft.com/office/powerpoint/2010/main" val="33191245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additive="base">
                                        <p:cTn id="13" dur="500" fill="hold"/>
                                        <p:tgtEl>
                                          <p:spTgt spid="12"/>
                                        </p:tgtEl>
                                        <p:attrNameLst>
                                          <p:attrName>ppt_x</p:attrName>
                                        </p:attrNameLst>
                                      </p:cBhvr>
                                      <p:tavLst>
                                        <p:tav tm="0">
                                          <p:val>
                                            <p:strVal val="#ppt_x"/>
                                          </p:val>
                                        </p:tav>
                                        <p:tav tm="100000">
                                          <p:val>
                                            <p:strVal val="#ppt_x"/>
                                          </p:val>
                                        </p:tav>
                                      </p:tavLst>
                                    </p:anim>
                                    <p:anim calcmode="lin" valueType="num">
                                      <p:cBhvr additive="base">
                                        <p:cTn id="14"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screen">
            <a:extLst>
              <a:ext uri="{28A0092B-C50C-407E-A947-70E740481C1C}">
                <a14:useLocalDpi xmlns:a14="http://schemas.microsoft.com/office/drawing/2010/main"/>
              </a:ext>
            </a:extLst>
          </a:blip>
          <a:srcRect l="1450" t="11217" r="-300" b="1878"/>
          <a:stretch/>
        </p:blipFill>
        <p:spPr>
          <a:xfrm>
            <a:off x="792000" y="1152000"/>
            <a:ext cx="7236000" cy="5076000"/>
          </a:xfrm>
          <a:prstGeom prst="rect">
            <a:avLst/>
          </a:prstGeom>
        </p:spPr>
      </p:pic>
      <p:sp>
        <p:nvSpPr>
          <p:cNvPr id="2" name="Footer Placeholder 1"/>
          <p:cNvSpPr>
            <a:spLocks noGrp="1"/>
          </p:cNvSpPr>
          <p:nvPr>
            <p:ph type="ftr" sz="quarter" idx="11"/>
          </p:nvPr>
        </p:nvSpPr>
        <p:spPr/>
        <p:txBody>
          <a:bodyPr/>
          <a:lstStyle/>
          <a:p>
            <a:pPr>
              <a:defRPr/>
            </a:pPr>
            <a:r>
              <a:rPr lang="en-US" altLang="en-US" smtClean="0"/>
              <a:t>WFBS S589 2022</a:t>
            </a:r>
            <a:endParaRPr lang="en-US" altLang="en-US" dirty="0"/>
          </a:p>
        </p:txBody>
      </p:sp>
      <p:sp>
        <p:nvSpPr>
          <p:cNvPr id="3" name="Slide Number Placeholder 2"/>
          <p:cNvSpPr>
            <a:spLocks noGrp="1"/>
          </p:cNvSpPr>
          <p:nvPr>
            <p:ph type="sldNum" sz="quarter" idx="12"/>
          </p:nvPr>
        </p:nvSpPr>
        <p:spPr/>
        <p:txBody>
          <a:bodyPr/>
          <a:lstStyle/>
          <a:p>
            <a:pPr>
              <a:defRPr/>
            </a:pPr>
            <a:fld id="{34228E85-DC60-47B9-9281-6B592085173E}" type="slidenum">
              <a:rPr lang="en-US" altLang="en-US" smtClean="0"/>
              <a:pPr>
                <a:defRPr/>
              </a:pPr>
              <a:t>54</a:t>
            </a:fld>
            <a:endParaRPr lang="en-US" altLang="en-US" dirty="0"/>
          </a:p>
        </p:txBody>
      </p:sp>
      <p:sp>
        <p:nvSpPr>
          <p:cNvPr id="6" name="TextBox 5"/>
          <p:cNvSpPr txBox="1"/>
          <p:nvPr/>
        </p:nvSpPr>
        <p:spPr>
          <a:xfrm>
            <a:off x="381000" y="180000"/>
            <a:ext cx="8458200" cy="646331"/>
          </a:xfrm>
          <a:prstGeom prst="rect">
            <a:avLst/>
          </a:prstGeom>
          <a:noFill/>
        </p:spPr>
        <p:txBody>
          <a:bodyPr wrap="square" rtlCol="0">
            <a:spAutoFit/>
          </a:bodyPr>
          <a:lstStyle/>
          <a:p>
            <a:pPr algn="ctr"/>
            <a:r>
              <a:rPr lang="en-CA" sz="3600" b="1" dirty="0" smtClean="0">
                <a:solidFill>
                  <a:srgbClr val="C00000"/>
                </a:solidFill>
                <a:latin typeface="Calibri" panose="020F0502020204030204" pitchFamily="34" charset="0"/>
                <a:cs typeface="Calibri" panose="020F0502020204030204" pitchFamily="34" charset="0"/>
              </a:rPr>
              <a:t>Slave Lake Ensemble 500 </a:t>
            </a:r>
            <a:r>
              <a:rPr lang="en-CA" sz="3600" b="1" dirty="0" err="1" smtClean="0">
                <a:solidFill>
                  <a:srgbClr val="C00000"/>
                </a:solidFill>
                <a:latin typeface="Calibri" panose="020F0502020204030204" pitchFamily="34" charset="0"/>
                <a:cs typeface="Calibri" panose="020F0502020204030204" pitchFamily="34" charset="0"/>
              </a:rPr>
              <a:t>hPa</a:t>
            </a:r>
            <a:r>
              <a:rPr lang="en-CA" sz="3600" b="1" dirty="0" smtClean="0">
                <a:solidFill>
                  <a:srgbClr val="C00000"/>
                </a:solidFill>
                <a:latin typeface="Calibri" panose="020F0502020204030204" pitchFamily="34" charset="0"/>
                <a:cs typeface="Calibri" panose="020F0502020204030204" pitchFamily="34" charset="0"/>
              </a:rPr>
              <a:t> Height</a:t>
            </a:r>
            <a:endParaRPr lang="en-CA" sz="3600" b="1" dirty="0">
              <a:solidFill>
                <a:srgbClr val="C00000"/>
              </a:solidFill>
              <a:latin typeface="Calibri" panose="020F0502020204030204" pitchFamily="34" charset="0"/>
              <a:cs typeface="Calibri" panose="020F0502020204030204" pitchFamily="34" charset="0"/>
            </a:endParaRPr>
          </a:p>
        </p:txBody>
      </p:sp>
      <p:sp>
        <p:nvSpPr>
          <p:cNvPr id="7" name="TextBox 6"/>
          <p:cNvSpPr txBox="1"/>
          <p:nvPr/>
        </p:nvSpPr>
        <p:spPr>
          <a:xfrm>
            <a:off x="304800" y="838200"/>
            <a:ext cx="8458200" cy="523220"/>
          </a:xfrm>
          <a:prstGeom prst="rect">
            <a:avLst/>
          </a:prstGeom>
          <a:noFill/>
        </p:spPr>
        <p:txBody>
          <a:bodyPr wrap="square" rtlCol="0">
            <a:spAutoFit/>
          </a:bodyPr>
          <a:lstStyle/>
          <a:p>
            <a:r>
              <a:rPr lang="en-CA" sz="2800" b="1" dirty="0" smtClean="0">
                <a:latin typeface="Calibri" panose="020F0502020204030204" pitchFamily="34" charset="0"/>
                <a:cs typeface="Calibri" panose="020F0502020204030204" pitchFamily="34" charset="0"/>
              </a:rPr>
              <a:t>Forecast for event: 18:00 MDT May 15, 2011</a:t>
            </a:r>
          </a:p>
        </p:txBody>
      </p:sp>
      <p:grpSp>
        <p:nvGrpSpPr>
          <p:cNvPr id="8" name="Group 13"/>
          <p:cNvGrpSpPr>
            <a:grpSpLocks/>
          </p:cNvGrpSpPr>
          <p:nvPr/>
        </p:nvGrpSpPr>
        <p:grpSpPr bwMode="auto">
          <a:xfrm>
            <a:off x="1447800" y="3214688"/>
            <a:ext cx="6477000" cy="399787"/>
            <a:chOff x="576" y="2039"/>
            <a:chExt cx="4800" cy="253"/>
          </a:xfrm>
        </p:grpSpPr>
        <p:sp>
          <p:nvSpPr>
            <p:cNvPr id="9" name="Line 9"/>
            <p:cNvSpPr>
              <a:spLocks noChangeShapeType="1"/>
            </p:cNvSpPr>
            <p:nvPr/>
          </p:nvSpPr>
          <p:spPr bwMode="auto">
            <a:xfrm>
              <a:off x="576" y="2160"/>
              <a:ext cx="4800" cy="0"/>
            </a:xfrm>
            <a:prstGeom prst="line">
              <a:avLst/>
            </a:prstGeom>
            <a:noFill/>
            <a:ln w="63500">
              <a:solidFill>
                <a:srgbClr val="FF0000"/>
              </a:solidFill>
              <a:round/>
              <a:headEnd/>
              <a:tailEnd type="triangle"/>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CA"/>
            </a:p>
          </p:txBody>
        </p:sp>
        <p:sp>
          <p:nvSpPr>
            <p:cNvPr id="10" name="Text Box 11"/>
            <p:cNvSpPr txBox="1">
              <a:spLocks noChangeArrowheads="1"/>
            </p:cNvSpPr>
            <p:nvPr/>
          </p:nvSpPr>
          <p:spPr bwMode="auto">
            <a:xfrm>
              <a:off x="2327" y="2039"/>
              <a:ext cx="1270" cy="253"/>
            </a:xfrm>
            <a:prstGeom prst="rect">
              <a:avLst/>
            </a:prstGeom>
            <a:solidFill>
              <a:schemeClr val="bg1"/>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2000" b="1" dirty="0"/>
                <a:t>Actual Height</a:t>
              </a:r>
              <a:endParaRPr lang="en-CA" sz="2000" b="1" dirty="0"/>
            </a:p>
          </p:txBody>
        </p:sp>
      </p:grpSp>
      <p:grpSp>
        <p:nvGrpSpPr>
          <p:cNvPr id="16" name="Group 15"/>
          <p:cNvGrpSpPr/>
          <p:nvPr/>
        </p:nvGrpSpPr>
        <p:grpSpPr>
          <a:xfrm>
            <a:off x="1447800" y="3792327"/>
            <a:ext cx="6477000" cy="399600"/>
            <a:chOff x="1447800" y="3792327"/>
            <a:chExt cx="6477000" cy="399600"/>
          </a:xfrm>
        </p:grpSpPr>
        <p:sp>
          <p:nvSpPr>
            <p:cNvPr id="12" name="Line 10"/>
            <p:cNvSpPr>
              <a:spLocks noChangeShapeType="1"/>
            </p:cNvSpPr>
            <p:nvPr/>
          </p:nvSpPr>
          <p:spPr bwMode="auto">
            <a:xfrm>
              <a:off x="1447800" y="4004236"/>
              <a:ext cx="6477000" cy="0"/>
            </a:xfrm>
            <a:prstGeom prst="line">
              <a:avLst/>
            </a:prstGeom>
            <a:noFill/>
            <a:ln w="63500">
              <a:solidFill>
                <a:srgbClr val="0000FF"/>
              </a:solidFill>
              <a:round/>
              <a:headEnd/>
              <a:tailEnd type="triangle"/>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CA"/>
            </a:p>
          </p:txBody>
        </p:sp>
        <p:sp>
          <p:nvSpPr>
            <p:cNvPr id="13" name="Text Box 12"/>
            <p:cNvSpPr txBox="1">
              <a:spLocks noChangeArrowheads="1"/>
            </p:cNvSpPr>
            <p:nvPr/>
          </p:nvSpPr>
          <p:spPr bwMode="auto">
            <a:xfrm>
              <a:off x="3757771" y="3792327"/>
              <a:ext cx="1881029" cy="399600"/>
            </a:xfrm>
            <a:prstGeom prst="rect">
              <a:avLst/>
            </a:prstGeom>
            <a:solidFill>
              <a:schemeClr val="bg1"/>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2000" b="1" dirty="0"/>
                <a:t>Average Height</a:t>
              </a:r>
              <a:endParaRPr lang="en-CA" sz="2000" b="1" dirty="0"/>
            </a:p>
          </p:txBody>
        </p:sp>
      </p:grpSp>
      <p:sp>
        <p:nvSpPr>
          <p:cNvPr id="14" name="Rectangle 15"/>
          <p:cNvSpPr>
            <a:spLocks noChangeArrowheads="1"/>
          </p:cNvSpPr>
          <p:nvPr/>
        </p:nvSpPr>
        <p:spPr bwMode="auto">
          <a:xfrm>
            <a:off x="1447800" y="3429000"/>
            <a:ext cx="6477000" cy="540000"/>
          </a:xfrm>
          <a:prstGeom prst="rect">
            <a:avLst/>
          </a:prstGeom>
          <a:solidFill>
            <a:srgbClr val="FF0000">
              <a:alpha val="49001"/>
            </a:srgbClr>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CA"/>
          </a:p>
        </p:txBody>
      </p:sp>
      <p:sp>
        <p:nvSpPr>
          <p:cNvPr id="15" name="Text Box 17"/>
          <p:cNvSpPr txBox="1">
            <a:spLocks noChangeArrowheads="1"/>
          </p:cNvSpPr>
          <p:nvPr/>
        </p:nvSpPr>
        <p:spPr bwMode="auto">
          <a:xfrm>
            <a:off x="5687919" y="3505200"/>
            <a:ext cx="2084481" cy="400110"/>
          </a:xfrm>
          <a:prstGeom prst="rect">
            <a:avLst/>
          </a:prstGeom>
          <a:solidFill>
            <a:srgbClr val="000000"/>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2000" b="1" dirty="0">
                <a:solidFill>
                  <a:schemeClr val="bg1"/>
                </a:solidFill>
              </a:rPr>
              <a:t>Positive Anomaly</a:t>
            </a:r>
            <a:endParaRPr lang="en-CA" sz="2000" b="1" dirty="0">
              <a:solidFill>
                <a:schemeClr val="bg1"/>
              </a:solidFill>
            </a:endParaRPr>
          </a:p>
        </p:txBody>
      </p:sp>
    </p:spTree>
    <p:extLst>
      <p:ext uri="{BB962C8B-B14F-4D97-AF65-F5344CB8AC3E}">
        <p14:creationId xmlns:p14="http://schemas.microsoft.com/office/powerpoint/2010/main" val="36344810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Lst>
  </p:timing>
</p:sld>
</file>

<file path=ppt/slides/slide5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pPr>
              <a:defRPr/>
            </a:pPr>
            <a:r>
              <a:rPr lang="en-US" altLang="en-US" smtClean="0"/>
              <a:t>WFBS S589 2022</a:t>
            </a:r>
            <a:endParaRPr lang="en-US" altLang="en-US" dirty="0"/>
          </a:p>
        </p:txBody>
      </p:sp>
      <p:sp>
        <p:nvSpPr>
          <p:cNvPr id="3" name="Slide Number Placeholder 2"/>
          <p:cNvSpPr>
            <a:spLocks noGrp="1"/>
          </p:cNvSpPr>
          <p:nvPr>
            <p:ph type="sldNum" sz="quarter" idx="12"/>
          </p:nvPr>
        </p:nvSpPr>
        <p:spPr/>
        <p:txBody>
          <a:bodyPr/>
          <a:lstStyle/>
          <a:p>
            <a:pPr>
              <a:defRPr/>
            </a:pPr>
            <a:fld id="{34228E85-DC60-47B9-9281-6B592085173E}" type="slidenum">
              <a:rPr lang="en-US" altLang="en-US" smtClean="0"/>
              <a:pPr>
                <a:defRPr/>
              </a:pPr>
              <a:t>55</a:t>
            </a:fld>
            <a:endParaRPr lang="en-US" altLang="en-US" dirty="0"/>
          </a:p>
        </p:txBody>
      </p:sp>
      <p:sp>
        <p:nvSpPr>
          <p:cNvPr id="6" name="TextBox 5"/>
          <p:cNvSpPr txBox="1"/>
          <p:nvPr/>
        </p:nvSpPr>
        <p:spPr>
          <a:xfrm>
            <a:off x="381000" y="180000"/>
            <a:ext cx="8458200" cy="646331"/>
          </a:xfrm>
          <a:prstGeom prst="rect">
            <a:avLst/>
          </a:prstGeom>
          <a:noFill/>
        </p:spPr>
        <p:txBody>
          <a:bodyPr wrap="square" rtlCol="0">
            <a:spAutoFit/>
          </a:bodyPr>
          <a:lstStyle/>
          <a:p>
            <a:pPr algn="ctr"/>
            <a:r>
              <a:rPr lang="en-CA" sz="3600" b="1" dirty="0" smtClean="0">
                <a:solidFill>
                  <a:srgbClr val="C00000"/>
                </a:solidFill>
                <a:latin typeface="Calibri" panose="020F0502020204030204" pitchFamily="34" charset="0"/>
                <a:cs typeface="Calibri" panose="020F0502020204030204" pitchFamily="34" charset="0"/>
              </a:rPr>
              <a:t>Slave Lake Ensemble 500 </a:t>
            </a:r>
            <a:r>
              <a:rPr lang="en-CA" sz="3600" b="1" dirty="0" err="1" smtClean="0">
                <a:solidFill>
                  <a:srgbClr val="C00000"/>
                </a:solidFill>
                <a:latin typeface="Calibri" panose="020F0502020204030204" pitchFamily="34" charset="0"/>
                <a:cs typeface="Calibri" panose="020F0502020204030204" pitchFamily="34" charset="0"/>
              </a:rPr>
              <a:t>hPa</a:t>
            </a:r>
            <a:r>
              <a:rPr lang="en-CA" sz="3600" b="1" dirty="0" smtClean="0">
                <a:solidFill>
                  <a:srgbClr val="C00000"/>
                </a:solidFill>
                <a:latin typeface="Calibri" panose="020F0502020204030204" pitchFamily="34" charset="0"/>
                <a:cs typeface="Calibri" panose="020F0502020204030204" pitchFamily="34" charset="0"/>
              </a:rPr>
              <a:t> Height</a:t>
            </a:r>
            <a:endParaRPr lang="en-CA" sz="3600" b="1" dirty="0">
              <a:solidFill>
                <a:srgbClr val="C00000"/>
              </a:solidFill>
              <a:latin typeface="Calibri" panose="020F0502020204030204" pitchFamily="34" charset="0"/>
              <a:cs typeface="Calibri" panose="020F0502020204030204" pitchFamily="34" charset="0"/>
            </a:endParaRPr>
          </a:p>
        </p:txBody>
      </p:sp>
      <p:sp>
        <p:nvSpPr>
          <p:cNvPr id="7" name="TextBox 6"/>
          <p:cNvSpPr txBox="1"/>
          <p:nvPr/>
        </p:nvSpPr>
        <p:spPr>
          <a:xfrm>
            <a:off x="304800" y="838200"/>
            <a:ext cx="8458200" cy="523220"/>
          </a:xfrm>
          <a:prstGeom prst="rect">
            <a:avLst/>
          </a:prstGeom>
          <a:noFill/>
        </p:spPr>
        <p:txBody>
          <a:bodyPr wrap="square" rtlCol="0">
            <a:spAutoFit/>
          </a:bodyPr>
          <a:lstStyle/>
          <a:p>
            <a:r>
              <a:rPr lang="en-CA" sz="2800" b="1" dirty="0" smtClean="0">
                <a:latin typeface="Calibri" panose="020F0502020204030204" pitchFamily="34" charset="0"/>
                <a:cs typeface="Calibri" panose="020F0502020204030204" pitchFamily="34" charset="0"/>
              </a:rPr>
              <a:t>Forecast for event: 18:00 MDT May 15, 2011</a:t>
            </a:r>
          </a:p>
        </p:txBody>
      </p:sp>
      <p:pic>
        <p:nvPicPr>
          <p:cNvPr id="5" name="Picture 4"/>
          <p:cNvPicPr>
            <a:picLocks noChangeAspect="1"/>
          </p:cNvPicPr>
          <p:nvPr/>
        </p:nvPicPr>
        <p:blipFill rotWithShape="1">
          <a:blip r:embed="rId3" cstate="screen">
            <a:extLst>
              <a:ext uri="{28A0092B-C50C-407E-A947-70E740481C1C}">
                <a14:useLocalDpi xmlns:a14="http://schemas.microsoft.com/office/drawing/2010/main"/>
              </a:ext>
            </a:extLst>
          </a:blip>
          <a:srcRect l="1776" t="13140" r="357" b="1804"/>
          <a:stretch/>
        </p:blipFill>
        <p:spPr>
          <a:xfrm>
            <a:off x="1080000" y="1371600"/>
            <a:ext cx="7164000" cy="4968000"/>
          </a:xfrm>
          <a:prstGeom prst="rect">
            <a:avLst/>
          </a:prstGeom>
        </p:spPr>
      </p:pic>
      <p:sp>
        <p:nvSpPr>
          <p:cNvPr id="17" name="Text Box 7"/>
          <p:cNvSpPr txBox="1">
            <a:spLocks noChangeArrowheads="1"/>
          </p:cNvSpPr>
          <p:nvPr/>
        </p:nvSpPr>
        <p:spPr bwMode="auto">
          <a:xfrm>
            <a:off x="5490000" y="4724400"/>
            <a:ext cx="2196000" cy="396000"/>
          </a:xfrm>
          <a:prstGeom prst="rect">
            <a:avLst/>
          </a:prstGeom>
          <a:noFill/>
          <a:ln w="12700">
            <a:solidFill>
              <a:schemeClr val="bg1"/>
            </a:solidFill>
          </a:ln>
          <a:effectLst/>
          <a:extLst/>
        </p:spPr>
        <p:txBody>
          <a:bodyPr wrap="square">
            <a:spAutoFit/>
          </a:bodyPr>
          <a:lstStyle/>
          <a:p>
            <a:r>
              <a:rPr lang="en-US" sz="2000" b="1" dirty="0">
                <a:solidFill>
                  <a:srgbClr val="0000FF"/>
                </a:solidFill>
              </a:rPr>
              <a:t>Negative Anomaly</a:t>
            </a:r>
            <a:endParaRPr lang="en-CA" sz="2000" b="1" dirty="0">
              <a:solidFill>
                <a:srgbClr val="0000FF"/>
              </a:solidFill>
            </a:endParaRPr>
          </a:p>
        </p:txBody>
      </p:sp>
      <p:sp>
        <p:nvSpPr>
          <p:cNvPr id="18" name="Text Box 8"/>
          <p:cNvSpPr txBox="1">
            <a:spLocks noChangeArrowheads="1"/>
          </p:cNvSpPr>
          <p:nvPr/>
        </p:nvSpPr>
        <p:spPr bwMode="auto">
          <a:xfrm>
            <a:off x="5490000" y="1981200"/>
            <a:ext cx="2196000" cy="396000"/>
          </a:xfrm>
          <a:prstGeom prst="rect">
            <a:avLst/>
          </a:prstGeom>
          <a:noFill/>
          <a:ln w="12700">
            <a:solidFill>
              <a:schemeClr val="bg1"/>
            </a:solidFill>
          </a:ln>
          <a:effectLst/>
          <a:extLst/>
        </p:spPr>
        <p:txBody>
          <a:bodyPr wrap="square">
            <a:spAutoFit/>
          </a:bodyPr>
          <a:lstStyle/>
          <a:p>
            <a:pPr algn="ctr"/>
            <a:r>
              <a:rPr lang="en-US" sz="2000" b="1" dirty="0">
                <a:solidFill>
                  <a:srgbClr val="C00000"/>
                </a:solidFill>
              </a:rPr>
              <a:t>Positive Anomaly</a:t>
            </a:r>
            <a:endParaRPr lang="en-CA" sz="2000" b="1" dirty="0">
              <a:solidFill>
                <a:srgbClr val="C00000"/>
              </a:solidFill>
            </a:endParaRPr>
          </a:p>
        </p:txBody>
      </p:sp>
    </p:spTree>
    <p:extLst>
      <p:ext uri="{BB962C8B-B14F-4D97-AF65-F5344CB8AC3E}">
        <p14:creationId xmlns:p14="http://schemas.microsoft.com/office/powerpoint/2010/main" val="424127220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pPr>
              <a:defRPr/>
            </a:pPr>
            <a:r>
              <a:rPr lang="en-US" altLang="en-US" smtClean="0"/>
              <a:t>WFBS S589 2022</a:t>
            </a:r>
            <a:endParaRPr lang="en-US" altLang="en-US" dirty="0"/>
          </a:p>
        </p:txBody>
      </p:sp>
      <p:sp>
        <p:nvSpPr>
          <p:cNvPr id="3" name="Slide Number Placeholder 2"/>
          <p:cNvSpPr>
            <a:spLocks noGrp="1"/>
          </p:cNvSpPr>
          <p:nvPr>
            <p:ph type="sldNum" sz="quarter" idx="12"/>
          </p:nvPr>
        </p:nvSpPr>
        <p:spPr/>
        <p:txBody>
          <a:bodyPr/>
          <a:lstStyle/>
          <a:p>
            <a:pPr>
              <a:defRPr/>
            </a:pPr>
            <a:fld id="{34228E85-DC60-47B9-9281-6B592085173E}" type="slidenum">
              <a:rPr lang="en-US" altLang="en-US" smtClean="0"/>
              <a:pPr>
                <a:defRPr/>
              </a:pPr>
              <a:t>56</a:t>
            </a:fld>
            <a:endParaRPr lang="en-US" altLang="en-US" dirty="0"/>
          </a:p>
        </p:txBody>
      </p:sp>
      <p:sp>
        <p:nvSpPr>
          <p:cNvPr id="6" name="TextBox 5"/>
          <p:cNvSpPr txBox="1"/>
          <p:nvPr/>
        </p:nvSpPr>
        <p:spPr>
          <a:xfrm>
            <a:off x="228600" y="2160000"/>
            <a:ext cx="8610600" cy="1323439"/>
          </a:xfrm>
          <a:prstGeom prst="rect">
            <a:avLst/>
          </a:prstGeom>
          <a:noFill/>
        </p:spPr>
        <p:txBody>
          <a:bodyPr wrap="square" rtlCol="0">
            <a:spAutoFit/>
          </a:bodyPr>
          <a:lstStyle/>
          <a:p>
            <a:pPr algn="ctr"/>
            <a:r>
              <a:rPr lang="en-CA" sz="4000" b="1" dirty="0" smtClean="0">
                <a:solidFill>
                  <a:srgbClr val="0066CC"/>
                </a:solidFill>
                <a:latin typeface="Corbel" panose="020B0503020204020204" pitchFamily="34" charset="0"/>
                <a:cs typeface="Arial" panose="020B0604020202020204" pitchFamily="34" charset="0"/>
              </a:rPr>
              <a:t>Ensemble Case Study: </a:t>
            </a:r>
          </a:p>
          <a:p>
            <a:pPr algn="ctr"/>
            <a:r>
              <a:rPr lang="en-CA" sz="4000" b="1" dirty="0" smtClean="0">
                <a:solidFill>
                  <a:srgbClr val="0066CC"/>
                </a:solidFill>
                <a:latin typeface="Corbel" panose="020B0503020204020204" pitchFamily="34" charset="0"/>
                <a:cs typeface="Arial" panose="020B0604020202020204" pitchFamily="34" charset="0"/>
              </a:rPr>
              <a:t>Lee of Rockies </a:t>
            </a:r>
            <a:endParaRPr lang="en-CA" sz="4000" b="1" dirty="0">
              <a:solidFill>
                <a:srgbClr val="0066CC"/>
              </a:solidFill>
              <a:latin typeface="Corbel" panose="020B0503020204020204" pitchFamily="34" charset="0"/>
              <a:cs typeface="Arial" panose="020B0604020202020204" pitchFamily="34" charset="0"/>
            </a:endParaRPr>
          </a:p>
        </p:txBody>
      </p:sp>
    </p:spTree>
    <p:extLst>
      <p:ext uri="{BB962C8B-B14F-4D97-AF65-F5344CB8AC3E}">
        <p14:creationId xmlns:p14="http://schemas.microsoft.com/office/powerpoint/2010/main" val="2690462481"/>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54281" name="Object 9"/>
          <p:cNvGraphicFramePr>
            <a:graphicFrameLocks noGrp="1" noChangeAspect="1"/>
          </p:cNvGraphicFramePr>
          <p:nvPr>
            <p:ph/>
          </p:nvPr>
        </p:nvGraphicFramePr>
        <p:xfrm>
          <a:off x="228600" y="-12700"/>
          <a:ext cx="8610600" cy="6870700"/>
        </p:xfrm>
        <a:graphic>
          <a:graphicData uri="http://schemas.openxmlformats.org/presentationml/2006/ole">
            <mc:AlternateContent xmlns:mc="http://schemas.openxmlformats.org/markup-compatibility/2006">
              <mc:Choice xmlns:v="urn:schemas-microsoft-com:vml" Requires="v">
                <p:oleObj spid="_x0000_s3121" name="Chart" r:id="rId4" imgW="9525190" imgH="7600950" progId="Excel.Chart.8">
                  <p:embed/>
                </p:oleObj>
              </mc:Choice>
              <mc:Fallback>
                <p:oleObj name="Chart" r:id="rId4" imgW="9525190" imgH="7600950" progId="Excel.Chart.8">
                  <p:embed/>
                  <p:pic>
                    <p:nvPicPr>
                      <p:cNvPr id="54281" name="Object 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8600" y="-12700"/>
                        <a:ext cx="8610600" cy="687070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cap="flat" cmpd="sng" algn="ctr">
                            <a:solidFill>
                              <a:schemeClr val="tx1"/>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 name="Slide Number Placeholder 1"/>
          <p:cNvSpPr>
            <a:spLocks noGrp="1"/>
          </p:cNvSpPr>
          <p:nvPr>
            <p:ph type="sldNum" sz="quarter" idx="12"/>
          </p:nvPr>
        </p:nvSpPr>
        <p:spPr/>
        <p:txBody>
          <a:bodyPr/>
          <a:lstStyle/>
          <a:p>
            <a:fld id="{45A51BC4-0216-4302-B7CD-1BCD619E8C16}" type="slidenum">
              <a:rPr lang="en-CA" smtClean="0"/>
              <a:pPr/>
              <a:t>57</a:t>
            </a:fld>
            <a:endParaRPr lang="en-CA"/>
          </a:p>
        </p:txBody>
      </p:sp>
      <p:sp>
        <p:nvSpPr>
          <p:cNvPr id="4" name="TextBox 3"/>
          <p:cNvSpPr txBox="1"/>
          <p:nvPr/>
        </p:nvSpPr>
        <p:spPr>
          <a:xfrm>
            <a:off x="1175374" y="4191000"/>
            <a:ext cx="5537926" cy="461665"/>
          </a:xfrm>
          <a:prstGeom prst="rect">
            <a:avLst/>
          </a:prstGeom>
          <a:noFill/>
        </p:spPr>
        <p:txBody>
          <a:bodyPr wrap="none" rtlCol="0">
            <a:spAutoFit/>
          </a:bodyPr>
          <a:lstStyle/>
          <a:p>
            <a:r>
              <a:rPr lang="en-CA" b="1" dirty="0" smtClean="0">
                <a:solidFill>
                  <a:srgbClr val="0000FF"/>
                </a:solidFill>
              </a:rPr>
              <a:t>Why may early RH forecast be too high?</a:t>
            </a:r>
            <a:endParaRPr lang="en-CA" b="1" dirty="0">
              <a:solidFill>
                <a:srgbClr val="0000FF"/>
              </a:solidFill>
            </a:endParaRPr>
          </a:p>
        </p:txBody>
      </p:sp>
      <p:sp>
        <p:nvSpPr>
          <p:cNvPr id="7" name="TextBox 6"/>
          <p:cNvSpPr txBox="1"/>
          <p:nvPr/>
        </p:nvSpPr>
        <p:spPr>
          <a:xfrm>
            <a:off x="1299635" y="4724400"/>
            <a:ext cx="5024965" cy="830997"/>
          </a:xfrm>
          <a:prstGeom prst="rect">
            <a:avLst/>
          </a:prstGeom>
          <a:noFill/>
        </p:spPr>
        <p:txBody>
          <a:bodyPr wrap="none" rtlCol="0">
            <a:spAutoFit/>
          </a:bodyPr>
          <a:lstStyle/>
          <a:p>
            <a:r>
              <a:rPr lang="en-CA" b="1" dirty="0" smtClean="0">
                <a:solidFill>
                  <a:srgbClr val="008000"/>
                </a:solidFill>
              </a:rPr>
              <a:t>Subsidence over Rockies inaccurate?</a:t>
            </a:r>
          </a:p>
          <a:p>
            <a:r>
              <a:rPr lang="en-CA" b="1" dirty="0" smtClean="0">
                <a:solidFill>
                  <a:srgbClr val="008000"/>
                </a:solidFill>
              </a:rPr>
              <a:t>Position and shape of surface high?</a:t>
            </a:r>
            <a:endParaRPr lang="en-CA" b="1" dirty="0">
              <a:solidFill>
                <a:srgbClr val="008000"/>
              </a:solidFill>
            </a:endParaRPr>
          </a:p>
        </p:txBody>
      </p:sp>
    </p:spTree>
    <p:extLst>
      <p:ext uri="{BB962C8B-B14F-4D97-AF65-F5344CB8AC3E}">
        <p14:creationId xmlns:p14="http://schemas.microsoft.com/office/powerpoint/2010/main" val="40747111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screen">
            <a:extLst>
              <a:ext uri="{28A0092B-C50C-407E-A947-70E740481C1C}">
                <a14:useLocalDpi xmlns:a14="http://schemas.microsoft.com/office/drawing/2010/main"/>
              </a:ext>
            </a:extLst>
          </a:blip>
          <a:srcRect l="1929" t="11629" r="-162" b="2455"/>
          <a:stretch/>
        </p:blipFill>
        <p:spPr>
          <a:xfrm>
            <a:off x="990600" y="1306282"/>
            <a:ext cx="7190956" cy="5018318"/>
          </a:xfrm>
          <a:prstGeom prst="rect">
            <a:avLst/>
          </a:prstGeom>
        </p:spPr>
      </p:pic>
      <p:sp>
        <p:nvSpPr>
          <p:cNvPr id="2" name="Footer Placeholder 1"/>
          <p:cNvSpPr>
            <a:spLocks noGrp="1"/>
          </p:cNvSpPr>
          <p:nvPr>
            <p:ph type="ftr" sz="quarter" idx="11"/>
          </p:nvPr>
        </p:nvSpPr>
        <p:spPr/>
        <p:txBody>
          <a:bodyPr/>
          <a:lstStyle/>
          <a:p>
            <a:pPr>
              <a:defRPr/>
            </a:pPr>
            <a:r>
              <a:rPr lang="en-US" altLang="en-US" smtClean="0"/>
              <a:t>WFBS S589 2022</a:t>
            </a:r>
            <a:endParaRPr lang="en-US" altLang="en-US" dirty="0"/>
          </a:p>
        </p:txBody>
      </p:sp>
      <p:sp>
        <p:nvSpPr>
          <p:cNvPr id="3" name="Slide Number Placeholder 2"/>
          <p:cNvSpPr>
            <a:spLocks noGrp="1"/>
          </p:cNvSpPr>
          <p:nvPr>
            <p:ph type="sldNum" sz="quarter" idx="12"/>
          </p:nvPr>
        </p:nvSpPr>
        <p:spPr/>
        <p:txBody>
          <a:bodyPr/>
          <a:lstStyle/>
          <a:p>
            <a:pPr>
              <a:defRPr/>
            </a:pPr>
            <a:fld id="{34228E85-DC60-47B9-9281-6B592085173E}" type="slidenum">
              <a:rPr lang="en-US" altLang="en-US" smtClean="0"/>
              <a:pPr>
                <a:defRPr/>
              </a:pPr>
              <a:t>58</a:t>
            </a:fld>
            <a:endParaRPr lang="en-US" altLang="en-US" dirty="0"/>
          </a:p>
        </p:txBody>
      </p:sp>
      <p:sp>
        <p:nvSpPr>
          <p:cNvPr id="6" name="TextBox 5"/>
          <p:cNvSpPr txBox="1"/>
          <p:nvPr/>
        </p:nvSpPr>
        <p:spPr>
          <a:xfrm>
            <a:off x="381000" y="180000"/>
            <a:ext cx="8458200" cy="646331"/>
          </a:xfrm>
          <a:prstGeom prst="rect">
            <a:avLst/>
          </a:prstGeom>
          <a:noFill/>
        </p:spPr>
        <p:txBody>
          <a:bodyPr wrap="square" rtlCol="0">
            <a:spAutoFit/>
          </a:bodyPr>
          <a:lstStyle/>
          <a:p>
            <a:pPr algn="ctr"/>
            <a:r>
              <a:rPr lang="en-CA" sz="3600" b="1" dirty="0" smtClean="0">
                <a:solidFill>
                  <a:srgbClr val="C00000"/>
                </a:solidFill>
                <a:latin typeface="Calibri" panose="020F0502020204030204" pitchFamily="34" charset="0"/>
                <a:cs typeface="Calibri" panose="020F0502020204030204" pitchFamily="34" charset="0"/>
              </a:rPr>
              <a:t>Rocky </a:t>
            </a:r>
            <a:r>
              <a:rPr lang="en-CA" sz="3600" b="1" dirty="0" err="1" smtClean="0">
                <a:solidFill>
                  <a:srgbClr val="C00000"/>
                </a:solidFill>
                <a:latin typeface="Calibri" panose="020F0502020204030204" pitchFamily="34" charset="0"/>
                <a:cs typeface="Calibri" panose="020F0502020204030204" pitchFamily="34" charset="0"/>
              </a:rPr>
              <a:t>Mtn</a:t>
            </a:r>
            <a:r>
              <a:rPr lang="en-CA" sz="3600" b="1" dirty="0" smtClean="0">
                <a:solidFill>
                  <a:srgbClr val="C00000"/>
                </a:solidFill>
                <a:latin typeface="Calibri" panose="020F0502020204030204" pitchFamily="34" charset="0"/>
                <a:cs typeface="Calibri" panose="020F0502020204030204" pitchFamily="34" charset="0"/>
              </a:rPr>
              <a:t> House Ensemble RH</a:t>
            </a:r>
            <a:endParaRPr lang="en-CA" sz="3600" b="1" dirty="0">
              <a:solidFill>
                <a:srgbClr val="C00000"/>
              </a:solidFill>
              <a:latin typeface="Calibri" panose="020F0502020204030204" pitchFamily="34" charset="0"/>
              <a:cs typeface="Calibri" panose="020F0502020204030204" pitchFamily="34" charset="0"/>
            </a:endParaRPr>
          </a:p>
        </p:txBody>
      </p:sp>
      <p:sp>
        <p:nvSpPr>
          <p:cNvPr id="8" name="TextBox 7"/>
          <p:cNvSpPr txBox="1"/>
          <p:nvPr/>
        </p:nvSpPr>
        <p:spPr>
          <a:xfrm>
            <a:off x="1853474" y="4114800"/>
            <a:ext cx="5537926" cy="461665"/>
          </a:xfrm>
          <a:prstGeom prst="rect">
            <a:avLst/>
          </a:prstGeom>
          <a:noFill/>
        </p:spPr>
        <p:txBody>
          <a:bodyPr wrap="none" rtlCol="0">
            <a:spAutoFit/>
          </a:bodyPr>
          <a:lstStyle/>
          <a:p>
            <a:r>
              <a:rPr lang="en-CA" b="1" dirty="0" smtClean="0">
                <a:solidFill>
                  <a:srgbClr val="0000FF"/>
                </a:solidFill>
              </a:rPr>
              <a:t>Why may early RH forecast be too high?</a:t>
            </a:r>
            <a:endParaRPr lang="en-CA" b="1" dirty="0">
              <a:solidFill>
                <a:srgbClr val="0000FF"/>
              </a:solidFill>
            </a:endParaRPr>
          </a:p>
        </p:txBody>
      </p:sp>
      <p:sp>
        <p:nvSpPr>
          <p:cNvPr id="9" name="TextBox 8"/>
          <p:cNvSpPr txBox="1"/>
          <p:nvPr/>
        </p:nvSpPr>
        <p:spPr>
          <a:xfrm>
            <a:off x="1977735" y="4648200"/>
            <a:ext cx="5024965" cy="830997"/>
          </a:xfrm>
          <a:prstGeom prst="rect">
            <a:avLst/>
          </a:prstGeom>
          <a:noFill/>
        </p:spPr>
        <p:txBody>
          <a:bodyPr wrap="none" rtlCol="0">
            <a:spAutoFit/>
          </a:bodyPr>
          <a:lstStyle/>
          <a:p>
            <a:r>
              <a:rPr lang="en-CA" b="1" dirty="0" smtClean="0">
                <a:solidFill>
                  <a:srgbClr val="008000"/>
                </a:solidFill>
              </a:rPr>
              <a:t>Subsidence over Rockies inaccurate?</a:t>
            </a:r>
          </a:p>
          <a:p>
            <a:r>
              <a:rPr lang="en-CA" b="1" dirty="0" smtClean="0">
                <a:solidFill>
                  <a:srgbClr val="008000"/>
                </a:solidFill>
              </a:rPr>
              <a:t>Position and shape of surface high?</a:t>
            </a:r>
            <a:endParaRPr lang="en-CA" b="1" dirty="0">
              <a:solidFill>
                <a:srgbClr val="008000"/>
              </a:solidFill>
            </a:endParaRPr>
          </a:p>
        </p:txBody>
      </p:sp>
      <p:sp>
        <p:nvSpPr>
          <p:cNvPr id="10" name="TextBox 9"/>
          <p:cNvSpPr txBox="1"/>
          <p:nvPr/>
        </p:nvSpPr>
        <p:spPr>
          <a:xfrm>
            <a:off x="304800" y="838200"/>
            <a:ext cx="8458200" cy="523220"/>
          </a:xfrm>
          <a:prstGeom prst="rect">
            <a:avLst/>
          </a:prstGeom>
          <a:noFill/>
        </p:spPr>
        <p:txBody>
          <a:bodyPr wrap="square" rtlCol="0">
            <a:spAutoFit/>
          </a:bodyPr>
          <a:lstStyle/>
          <a:p>
            <a:r>
              <a:rPr lang="en-CA" sz="2800" b="1" dirty="0" smtClean="0">
                <a:latin typeface="Calibri" panose="020F0502020204030204" pitchFamily="34" charset="0"/>
                <a:cs typeface="Calibri" panose="020F0502020204030204" pitchFamily="34" charset="0"/>
              </a:rPr>
              <a:t>Forecast for event: 18:00 MDT May 15, 2011</a:t>
            </a:r>
          </a:p>
        </p:txBody>
      </p:sp>
    </p:spTree>
    <p:extLst>
      <p:ext uri="{BB962C8B-B14F-4D97-AF65-F5344CB8AC3E}">
        <p14:creationId xmlns:p14="http://schemas.microsoft.com/office/powerpoint/2010/main" val="20494472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pPr>
              <a:defRPr/>
            </a:pPr>
            <a:r>
              <a:rPr lang="en-US" altLang="en-US" smtClean="0"/>
              <a:t>WFBS S589 2022</a:t>
            </a:r>
            <a:endParaRPr lang="en-US" altLang="en-US" dirty="0"/>
          </a:p>
        </p:txBody>
      </p:sp>
      <p:sp>
        <p:nvSpPr>
          <p:cNvPr id="3" name="Slide Number Placeholder 2"/>
          <p:cNvSpPr>
            <a:spLocks noGrp="1"/>
          </p:cNvSpPr>
          <p:nvPr>
            <p:ph type="sldNum" sz="quarter" idx="12"/>
          </p:nvPr>
        </p:nvSpPr>
        <p:spPr/>
        <p:txBody>
          <a:bodyPr/>
          <a:lstStyle/>
          <a:p>
            <a:pPr>
              <a:defRPr/>
            </a:pPr>
            <a:fld id="{34228E85-DC60-47B9-9281-6B592085173E}" type="slidenum">
              <a:rPr lang="en-US" altLang="en-US" smtClean="0"/>
              <a:pPr>
                <a:defRPr/>
              </a:pPr>
              <a:t>59</a:t>
            </a:fld>
            <a:endParaRPr lang="en-US" altLang="en-US" dirty="0"/>
          </a:p>
        </p:txBody>
      </p:sp>
      <p:sp>
        <p:nvSpPr>
          <p:cNvPr id="6" name="TextBox 5"/>
          <p:cNvSpPr txBox="1"/>
          <p:nvPr/>
        </p:nvSpPr>
        <p:spPr>
          <a:xfrm>
            <a:off x="381000" y="180000"/>
            <a:ext cx="8458200" cy="646331"/>
          </a:xfrm>
          <a:prstGeom prst="rect">
            <a:avLst/>
          </a:prstGeom>
          <a:noFill/>
        </p:spPr>
        <p:txBody>
          <a:bodyPr wrap="square" rtlCol="0">
            <a:spAutoFit/>
          </a:bodyPr>
          <a:lstStyle/>
          <a:p>
            <a:pPr algn="ctr"/>
            <a:r>
              <a:rPr lang="en-CA" sz="3600" b="1" dirty="0" smtClean="0">
                <a:solidFill>
                  <a:srgbClr val="C00000"/>
                </a:solidFill>
                <a:latin typeface="Calibri" panose="020F0502020204030204" pitchFamily="34" charset="0"/>
                <a:cs typeface="Calibri" panose="020F0502020204030204" pitchFamily="34" charset="0"/>
              </a:rPr>
              <a:t>Rocky </a:t>
            </a:r>
            <a:r>
              <a:rPr lang="en-CA" sz="3600" b="1" dirty="0" err="1" smtClean="0">
                <a:solidFill>
                  <a:srgbClr val="C00000"/>
                </a:solidFill>
                <a:latin typeface="Calibri" panose="020F0502020204030204" pitchFamily="34" charset="0"/>
                <a:cs typeface="Calibri" panose="020F0502020204030204" pitchFamily="34" charset="0"/>
              </a:rPr>
              <a:t>Mtn</a:t>
            </a:r>
            <a:r>
              <a:rPr lang="en-CA" sz="3600" b="1" dirty="0" smtClean="0">
                <a:solidFill>
                  <a:srgbClr val="C00000"/>
                </a:solidFill>
                <a:latin typeface="Calibri" panose="020F0502020204030204" pitchFamily="34" charset="0"/>
                <a:cs typeface="Calibri" panose="020F0502020204030204" pitchFamily="34" charset="0"/>
              </a:rPr>
              <a:t> House Ensemble Wind Speed</a:t>
            </a:r>
            <a:endParaRPr lang="en-CA" sz="3600" b="1" dirty="0">
              <a:solidFill>
                <a:srgbClr val="C00000"/>
              </a:solidFill>
              <a:latin typeface="Calibri" panose="020F0502020204030204" pitchFamily="34" charset="0"/>
              <a:cs typeface="Calibri" panose="020F0502020204030204" pitchFamily="34" charset="0"/>
            </a:endParaRPr>
          </a:p>
        </p:txBody>
      </p:sp>
      <p:sp>
        <p:nvSpPr>
          <p:cNvPr id="10" name="TextBox 9"/>
          <p:cNvSpPr txBox="1"/>
          <p:nvPr/>
        </p:nvSpPr>
        <p:spPr>
          <a:xfrm>
            <a:off x="304800" y="838200"/>
            <a:ext cx="8458200" cy="523220"/>
          </a:xfrm>
          <a:prstGeom prst="rect">
            <a:avLst/>
          </a:prstGeom>
          <a:noFill/>
        </p:spPr>
        <p:txBody>
          <a:bodyPr wrap="square" rtlCol="0">
            <a:spAutoFit/>
          </a:bodyPr>
          <a:lstStyle/>
          <a:p>
            <a:r>
              <a:rPr lang="en-CA" sz="2800" b="1" dirty="0" smtClean="0">
                <a:latin typeface="Calibri" panose="020F0502020204030204" pitchFamily="34" charset="0"/>
                <a:cs typeface="Calibri" panose="020F0502020204030204" pitchFamily="34" charset="0"/>
              </a:rPr>
              <a:t>Forecast for event: 18:00 MDT May 15, 2011</a:t>
            </a:r>
          </a:p>
        </p:txBody>
      </p:sp>
      <p:pic>
        <p:nvPicPr>
          <p:cNvPr id="5" name="Picture 4"/>
          <p:cNvPicPr>
            <a:picLocks noChangeAspect="1"/>
          </p:cNvPicPr>
          <p:nvPr/>
        </p:nvPicPr>
        <p:blipFill rotWithShape="1">
          <a:blip r:embed="rId3" cstate="screen">
            <a:extLst>
              <a:ext uri="{28A0092B-C50C-407E-A947-70E740481C1C}">
                <a14:useLocalDpi xmlns:a14="http://schemas.microsoft.com/office/drawing/2010/main"/>
              </a:ext>
            </a:extLst>
          </a:blip>
          <a:srcRect l="1414" t="15790" r="170" b="2113"/>
          <a:stretch/>
        </p:blipFill>
        <p:spPr>
          <a:xfrm>
            <a:off x="304800" y="1404000"/>
            <a:ext cx="8532000" cy="4860000"/>
          </a:xfrm>
          <a:prstGeom prst="rect">
            <a:avLst/>
          </a:prstGeom>
        </p:spPr>
      </p:pic>
    </p:spTree>
    <p:extLst>
      <p:ext uri="{BB962C8B-B14F-4D97-AF65-F5344CB8AC3E}">
        <p14:creationId xmlns:p14="http://schemas.microsoft.com/office/powerpoint/2010/main" val="278086575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pPr>
              <a:defRPr/>
            </a:pPr>
            <a:r>
              <a:rPr lang="en-US" altLang="en-US" smtClean="0"/>
              <a:t>WFBS S589 2022</a:t>
            </a:r>
            <a:endParaRPr lang="en-US" altLang="en-US" dirty="0"/>
          </a:p>
        </p:txBody>
      </p:sp>
      <p:sp>
        <p:nvSpPr>
          <p:cNvPr id="3" name="Slide Number Placeholder 2"/>
          <p:cNvSpPr>
            <a:spLocks noGrp="1"/>
          </p:cNvSpPr>
          <p:nvPr>
            <p:ph type="sldNum" sz="quarter" idx="12"/>
          </p:nvPr>
        </p:nvSpPr>
        <p:spPr/>
        <p:txBody>
          <a:bodyPr/>
          <a:lstStyle/>
          <a:p>
            <a:pPr>
              <a:defRPr/>
            </a:pPr>
            <a:fld id="{34228E85-DC60-47B9-9281-6B592085173E}" type="slidenum">
              <a:rPr lang="en-US" altLang="en-US" smtClean="0"/>
              <a:pPr>
                <a:defRPr/>
              </a:pPr>
              <a:t>6</a:t>
            </a:fld>
            <a:endParaRPr lang="en-US" altLang="en-US" dirty="0"/>
          </a:p>
        </p:txBody>
      </p:sp>
      <p:sp>
        <p:nvSpPr>
          <p:cNvPr id="7" name="TextBox 6"/>
          <p:cNvSpPr txBox="1"/>
          <p:nvPr/>
        </p:nvSpPr>
        <p:spPr>
          <a:xfrm>
            <a:off x="533400" y="180000"/>
            <a:ext cx="8458200" cy="646331"/>
          </a:xfrm>
          <a:prstGeom prst="rect">
            <a:avLst/>
          </a:prstGeom>
          <a:noFill/>
        </p:spPr>
        <p:txBody>
          <a:bodyPr wrap="square" rtlCol="0">
            <a:spAutoFit/>
          </a:bodyPr>
          <a:lstStyle/>
          <a:p>
            <a:pPr algn="ctr"/>
            <a:r>
              <a:rPr lang="en-CA" sz="3600" b="1" dirty="0" smtClean="0">
                <a:solidFill>
                  <a:srgbClr val="C00000"/>
                </a:solidFill>
                <a:latin typeface="Calibri" panose="020F0502020204030204" pitchFamily="34" charset="0"/>
                <a:cs typeface="Calibri" panose="020F0502020204030204" pitchFamily="34" charset="0"/>
              </a:rPr>
              <a:t>Weather Stations used in the CWFIS</a:t>
            </a:r>
            <a:endParaRPr lang="en-CA" sz="3600" b="1" dirty="0">
              <a:solidFill>
                <a:srgbClr val="C00000"/>
              </a:solidFill>
              <a:latin typeface="Calibri" panose="020F0502020204030204" pitchFamily="34" charset="0"/>
              <a:cs typeface="Calibri" panose="020F0502020204030204" pitchFamily="34" charset="0"/>
            </a:endParaRPr>
          </a:p>
        </p:txBody>
      </p:sp>
      <p:grpSp>
        <p:nvGrpSpPr>
          <p:cNvPr id="8" name="Group 7"/>
          <p:cNvGrpSpPr/>
          <p:nvPr/>
        </p:nvGrpSpPr>
        <p:grpSpPr>
          <a:xfrm>
            <a:off x="304800" y="1233306"/>
            <a:ext cx="8477481" cy="4710294"/>
            <a:chOff x="304800" y="1233306"/>
            <a:chExt cx="8477481" cy="4710294"/>
          </a:xfrm>
        </p:grpSpPr>
        <p:pic>
          <p:nvPicPr>
            <p:cNvPr id="9" name="Picture 8"/>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04800" y="1233306"/>
              <a:ext cx="8477481" cy="4710294"/>
            </a:xfrm>
            <a:prstGeom prst="rect">
              <a:avLst/>
            </a:prstGeom>
            <a:ln w="12700">
              <a:solidFill>
                <a:srgbClr val="008000"/>
              </a:solidFill>
            </a:ln>
          </p:spPr>
        </p:pic>
        <p:sp>
          <p:nvSpPr>
            <p:cNvPr id="10" name="TextBox 9"/>
            <p:cNvSpPr txBox="1"/>
            <p:nvPr/>
          </p:nvSpPr>
          <p:spPr>
            <a:xfrm>
              <a:off x="5334000" y="1447800"/>
              <a:ext cx="3347327" cy="1200329"/>
            </a:xfrm>
            <a:prstGeom prst="rect">
              <a:avLst/>
            </a:prstGeom>
            <a:noFill/>
            <a:ln w="12700">
              <a:solidFill>
                <a:srgbClr val="008000"/>
              </a:solidFill>
            </a:ln>
          </p:spPr>
          <p:txBody>
            <a:bodyPr wrap="none" rtlCol="0">
              <a:spAutoFit/>
            </a:bodyPr>
            <a:lstStyle/>
            <a:p>
              <a:pPr marL="182563" indent="-182563" eaLnBrk="1" hangingPunct="1">
                <a:buFont typeface="Arial" panose="020B0604020202020204" pitchFamily="34" charset="0"/>
                <a:buChar char="•"/>
              </a:pPr>
              <a:r>
                <a:rPr lang="en-CA" b="1" dirty="0" smtClean="0">
                  <a:solidFill>
                    <a:srgbClr val="0000FF"/>
                  </a:solidFill>
                  <a:latin typeface="Arial" charset="0"/>
                </a:rPr>
                <a:t>Federal + Alberta Ag</a:t>
              </a:r>
            </a:p>
            <a:p>
              <a:pPr marL="182563" indent="-182563" eaLnBrk="1" hangingPunct="1">
                <a:buFont typeface="Arial" panose="020B0604020202020204" pitchFamily="34" charset="0"/>
                <a:buChar char="•"/>
              </a:pPr>
              <a:r>
                <a:rPr lang="en-CA" b="1" dirty="0" smtClean="0">
                  <a:solidFill>
                    <a:srgbClr val="008000"/>
                  </a:solidFill>
                  <a:latin typeface="Arial" charset="0"/>
                </a:rPr>
                <a:t>P/T</a:t>
              </a:r>
            </a:p>
            <a:p>
              <a:pPr marL="182563" indent="-182563" eaLnBrk="1" hangingPunct="1">
                <a:buFont typeface="Arial" panose="020B0604020202020204" pitchFamily="34" charset="0"/>
                <a:buChar char="•"/>
              </a:pPr>
              <a:r>
                <a:rPr lang="en-CA" b="1" dirty="0" smtClean="0">
                  <a:solidFill>
                    <a:srgbClr val="7030A0"/>
                  </a:solidFill>
                  <a:latin typeface="Arial" charset="0"/>
                </a:rPr>
                <a:t>USA</a:t>
              </a:r>
              <a:endParaRPr lang="en-CA" b="1" dirty="0">
                <a:solidFill>
                  <a:srgbClr val="7030A0"/>
                </a:solidFill>
                <a:latin typeface="Arial" charset="0"/>
              </a:endParaRPr>
            </a:p>
          </p:txBody>
        </p:sp>
      </p:grpSp>
    </p:spTree>
    <p:extLst>
      <p:ext uri="{BB962C8B-B14F-4D97-AF65-F5344CB8AC3E}">
        <p14:creationId xmlns:p14="http://schemas.microsoft.com/office/powerpoint/2010/main" val="3500059576"/>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pPr>
              <a:defRPr/>
            </a:pPr>
            <a:r>
              <a:rPr lang="en-US" altLang="en-US" smtClean="0"/>
              <a:t>WFBS S589 2022</a:t>
            </a:r>
            <a:endParaRPr lang="en-US" altLang="en-US" dirty="0"/>
          </a:p>
        </p:txBody>
      </p:sp>
      <p:sp>
        <p:nvSpPr>
          <p:cNvPr id="3" name="Slide Number Placeholder 2"/>
          <p:cNvSpPr>
            <a:spLocks noGrp="1"/>
          </p:cNvSpPr>
          <p:nvPr>
            <p:ph type="sldNum" sz="quarter" idx="12"/>
          </p:nvPr>
        </p:nvSpPr>
        <p:spPr/>
        <p:txBody>
          <a:bodyPr/>
          <a:lstStyle/>
          <a:p>
            <a:pPr>
              <a:defRPr/>
            </a:pPr>
            <a:fld id="{34228E85-DC60-47B9-9281-6B592085173E}" type="slidenum">
              <a:rPr lang="en-US" altLang="en-US" smtClean="0"/>
              <a:pPr>
                <a:defRPr/>
              </a:pPr>
              <a:t>60</a:t>
            </a:fld>
            <a:endParaRPr lang="en-US" altLang="en-US" dirty="0"/>
          </a:p>
        </p:txBody>
      </p:sp>
      <p:sp>
        <p:nvSpPr>
          <p:cNvPr id="6" name="TextBox 5"/>
          <p:cNvSpPr txBox="1"/>
          <p:nvPr/>
        </p:nvSpPr>
        <p:spPr>
          <a:xfrm>
            <a:off x="228600" y="2160000"/>
            <a:ext cx="8610600" cy="1323439"/>
          </a:xfrm>
          <a:prstGeom prst="rect">
            <a:avLst/>
          </a:prstGeom>
          <a:noFill/>
        </p:spPr>
        <p:txBody>
          <a:bodyPr wrap="square" rtlCol="0">
            <a:spAutoFit/>
          </a:bodyPr>
          <a:lstStyle/>
          <a:p>
            <a:pPr algn="ctr"/>
            <a:r>
              <a:rPr lang="en-CA" sz="4000" b="1" dirty="0" smtClean="0">
                <a:solidFill>
                  <a:srgbClr val="0066CC"/>
                </a:solidFill>
                <a:latin typeface="Corbel" panose="020B0503020204020204" pitchFamily="34" charset="0"/>
                <a:cs typeface="Arial" panose="020B0604020202020204" pitchFamily="34" charset="0"/>
              </a:rPr>
              <a:t>Ensemble Case Study: </a:t>
            </a:r>
          </a:p>
          <a:p>
            <a:pPr algn="ctr"/>
            <a:r>
              <a:rPr lang="en-CA" sz="4000" b="1" dirty="0" err="1" smtClean="0">
                <a:solidFill>
                  <a:srgbClr val="0066CC"/>
                </a:solidFill>
                <a:latin typeface="Corbel" panose="020B0503020204020204" pitchFamily="34" charset="0"/>
                <a:cs typeface="Arial" panose="020B0604020202020204" pitchFamily="34" charset="0"/>
              </a:rPr>
              <a:t>Kenow</a:t>
            </a:r>
            <a:r>
              <a:rPr lang="en-CA" sz="4000" b="1" dirty="0" smtClean="0">
                <a:solidFill>
                  <a:srgbClr val="0066CC"/>
                </a:solidFill>
                <a:latin typeface="Corbel" panose="020B0503020204020204" pitchFamily="34" charset="0"/>
                <a:cs typeface="Arial" panose="020B0604020202020204" pitchFamily="34" charset="0"/>
              </a:rPr>
              <a:t> Fire </a:t>
            </a:r>
            <a:endParaRPr lang="en-CA" sz="4000" b="1" dirty="0">
              <a:solidFill>
                <a:srgbClr val="0066CC"/>
              </a:solidFill>
              <a:latin typeface="Corbel" panose="020B0503020204020204" pitchFamily="34" charset="0"/>
              <a:cs typeface="Arial" panose="020B0604020202020204" pitchFamily="34" charset="0"/>
            </a:endParaRPr>
          </a:p>
        </p:txBody>
      </p:sp>
    </p:spTree>
    <p:extLst>
      <p:ext uri="{BB962C8B-B14F-4D97-AF65-F5344CB8AC3E}">
        <p14:creationId xmlns:p14="http://schemas.microsoft.com/office/powerpoint/2010/main" val="1429819960"/>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pPr>
              <a:defRPr/>
            </a:pPr>
            <a:r>
              <a:rPr lang="en-US" altLang="en-US" smtClean="0"/>
              <a:t>WFBS S589 2022</a:t>
            </a:r>
            <a:endParaRPr lang="en-US" altLang="en-US" dirty="0"/>
          </a:p>
        </p:txBody>
      </p:sp>
      <p:sp>
        <p:nvSpPr>
          <p:cNvPr id="3" name="Slide Number Placeholder 2"/>
          <p:cNvSpPr>
            <a:spLocks noGrp="1"/>
          </p:cNvSpPr>
          <p:nvPr>
            <p:ph type="sldNum" sz="quarter" idx="12"/>
          </p:nvPr>
        </p:nvSpPr>
        <p:spPr/>
        <p:txBody>
          <a:bodyPr/>
          <a:lstStyle/>
          <a:p>
            <a:pPr>
              <a:defRPr/>
            </a:pPr>
            <a:fld id="{34228E85-DC60-47B9-9281-6B592085173E}" type="slidenum">
              <a:rPr lang="en-US" altLang="en-US" smtClean="0"/>
              <a:pPr>
                <a:defRPr/>
              </a:pPr>
              <a:t>61</a:t>
            </a:fld>
            <a:endParaRPr lang="en-US" altLang="en-US" dirty="0"/>
          </a:p>
        </p:txBody>
      </p:sp>
      <p:sp>
        <p:nvSpPr>
          <p:cNvPr id="6" name="TextBox 5"/>
          <p:cNvSpPr txBox="1"/>
          <p:nvPr/>
        </p:nvSpPr>
        <p:spPr>
          <a:xfrm>
            <a:off x="381000" y="180000"/>
            <a:ext cx="8458200" cy="646331"/>
          </a:xfrm>
          <a:prstGeom prst="rect">
            <a:avLst/>
          </a:prstGeom>
          <a:noFill/>
        </p:spPr>
        <p:txBody>
          <a:bodyPr wrap="square" rtlCol="0">
            <a:spAutoFit/>
          </a:bodyPr>
          <a:lstStyle/>
          <a:p>
            <a:pPr algn="ctr"/>
            <a:r>
              <a:rPr lang="en-CA" sz="3600" b="1" dirty="0" err="1" smtClean="0">
                <a:solidFill>
                  <a:srgbClr val="C00000"/>
                </a:solidFill>
                <a:latin typeface="Calibri" panose="020F0502020204030204" pitchFamily="34" charset="0"/>
                <a:cs typeface="Calibri" panose="020F0502020204030204" pitchFamily="34" charset="0"/>
              </a:rPr>
              <a:t>Kenow</a:t>
            </a:r>
            <a:r>
              <a:rPr lang="en-CA" sz="3600" b="1" dirty="0" smtClean="0">
                <a:solidFill>
                  <a:srgbClr val="C00000"/>
                </a:solidFill>
                <a:latin typeface="Calibri" panose="020F0502020204030204" pitchFamily="34" charset="0"/>
                <a:cs typeface="Calibri" panose="020F0502020204030204" pitchFamily="34" charset="0"/>
              </a:rPr>
              <a:t> Fire Ensemble Forecasts</a:t>
            </a:r>
            <a:endParaRPr lang="en-CA" sz="3600" b="1" dirty="0">
              <a:solidFill>
                <a:srgbClr val="C00000"/>
              </a:solidFill>
              <a:latin typeface="Calibri" panose="020F0502020204030204" pitchFamily="34" charset="0"/>
              <a:cs typeface="Calibri" panose="020F0502020204030204" pitchFamily="34" charset="0"/>
            </a:endParaRPr>
          </a:p>
        </p:txBody>
      </p:sp>
      <p:pic>
        <p:nvPicPr>
          <p:cNvPr id="7" name="Picture 4" descr="http://r9ehu3b03f8qg3nim601s198.wpengine.netdna-cdn.com/wp-content/uploads/2017/09/8490373_web1_170913-RDA-Canada-Waterton-PIC.jp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09600" y="895350"/>
            <a:ext cx="7802880" cy="520065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Waterton Lake fire"/>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5638800" y="4426891"/>
            <a:ext cx="3288411" cy="2228850"/>
          </a:xfrm>
          <a:prstGeom prst="rect">
            <a:avLst/>
          </a:prstGeom>
          <a:noFill/>
          <a:ln w="12700">
            <a:solidFill>
              <a:srgbClr val="0000FF"/>
            </a:solidFill>
          </a:ln>
          <a:extLst>
            <a:ext uri="{909E8E84-426E-40DD-AFC4-6F175D3DCCD1}">
              <a14:hiddenFill xmlns:a14="http://schemas.microsoft.com/office/drawing/2010/main">
                <a:solidFill>
                  <a:srgbClr val="FFFFFF"/>
                </a:solidFill>
              </a14:hiddenFill>
            </a:ext>
          </a:extLst>
        </p:spPr>
      </p:pic>
      <p:grpSp>
        <p:nvGrpSpPr>
          <p:cNvPr id="9" name="Group 8"/>
          <p:cNvGrpSpPr/>
          <p:nvPr/>
        </p:nvGrpSpPr>
        <p:grpSpPr>
          <a:xfrm>
            <a:off x="6115800" y="989400"/>
            <a:ext cx="2952000" cy="2592000"/>
            <a:chOff x="6115800" y="989400"/>
            <a:chExt cx="2952000" cy="2592000"/>
          </a:xfrm>
        </p:grpSpPr>
        <p:pic>
          <p:nvPicPr>
            <p:cNvPr id="10" name="Picture 9"/>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6115800" y="989400"/>
              <a:ext cx="2952000" cy="2592000"/>
            </a:xfrm>
            <a:prstGeom prst="rect">
              <a:avLst/>
            </a:prstGeom>
          </p:spPr>
        </p:pic>
        <p:sp>
          <p:nvSpPr>
            <p:cNvPr id="11" name="Oval 10"/>
            <p:cNvSpPr>
              <a:spLocks noChangeAspect="1"/>
            </p:cNvSpPr>
            <p:nvPr/>
          </p:nvSpPr>
          <p:spPr bwMode="auto">
            <a:xfrm>
              <a:off x="7086600" y="2362200"/>
              <a:ext cx="381000" cy="381000"/>
            </a:xfrm>
            <a:prstGeom prst="ellipse">
              <a:avLst/>
            </a:prstGeom>
            <a:noFill/>
            <a:ln w="31750" cap="flat" cmpd="sng" algn="ctr">
              <a:solidFill>
                <a:srgbClr val="C00000"/>
              </a:solid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CA" sz="1800" b="0" i="0" u="none" strike="noStrike" cap="none" normalizeH="0" baseline="0" smtClean="0">
                <a:ln>
                  <a:noFill/>
                </a:ln>
                <a:solidFill>
                  <a:schemeClr val="tx1"/>
                </a:solidFill>
                <a:effectLst/>
                <a:latin typeface="Arial" charset="0"/>
              </a:endParaRPr>
            </a:p>
          </p:txBody>
        </p:sp>
      </p:grpSp>
      <p:graphicFrame>
        <p:nvGraphicFramePr>
          <p:cNvPr id="12" name="Object 11"/>
          <p:cNvGraphicFramePr>
            <a:graphicFrameLocks noChangeAspect="1"/>
          </p:cNvGraphicFramePr>
          <p:nvPr>
            <p:extLst>
              <p:ext uri="{D42A27DB-BD31-4B8C-83A1-F6EECF244321}">
                <p14:modId xmlns:p14="http://schemas.microsoft.com/office/powerpoint/2010/main" val="251672923"/>
              </p:ext>
            </p:extLst>
          </p:nvPr>
        </p:nvGraphicFramePr>
        <p:xfrm>
          <a:off x="877888" y="1255713"/>
          <a:ext cx="7053262" cy="806450"/>
        </p:xfrm>
        <a:graphic>
          <a:graphicData uri="http://schemas.openxmlformats.org/presentationml/2006/ole">
            <mc:AlternateContent xmlns:mc="http://schemas.openxmlformats.org/markup-compatibility/2006">
              <mc:Choice xmlns:v="urn:schemas-microsoft-com:vml" Requires="v">
                <p:oleObj spid="_x0000_s12317" name="Worksheet" r:id="rId7" imgW="4889426" imgH="558888" progId="Excel.Sheet.12">
                  <p:embed/>
                </p:oleObj>
              </mc:Choice>
              <mc:Fallback>
                <p:oleObj name="Worksheet" r:id="rId7" imgW="4889426" imgH="558888" progId="Excel.Sheet.12">
                  <p:embed/>
                  <p:pic>
                    <p:nvPicPr>
                      <p:cNvPr id="8" name="Object 7"/>
                      <p:cNvPicPr/>
                      <p:nvPr/>
                    </p:nvPicPr>
                    <p:blipFill>
                      <a:blip r:embed="rId8"/>
                      <a:stretch>
                        <a:fillRect/>
                      </a:stretch>
                    </p:blipFill>
                    <p:spPr>
                      <a:xfrm>
                        <a:off x="877888" y="1255713"/>
                        <a:ext cx="7053262" cy="806450"/>
                      </a:xfrm>
                      <a:prstGeom prst="rect">
                        <a:avLst/>
                      </a:prstGeom>
                      <a:solidFill>
                        <a:schemeClr val="bg2">
                          <a:lumMod val="20000"/>
                          <a:lumOff val="80000"/>
                          <a:alpha val="60000"/>
                        </a:schemeClr>
                      </a:solidFill>
                    </p:spPr>
                  </p:pic>
                </p:oleObj>
              </mc:Fallback>
            </mc:AlternateContent>
          </a:graphicData>
        </a:graphic>
      </p:graphicFrame>
    </p:spTree>
    <p:extLst>
      <p:ext uri="{BB962C8B-B14F-4D97-AF65-F5344CB8AC3E}">
        <p14:creationId xmlns:p14="http://schemas.microsoft.com/office/powerpoint/2010/main" val="1328208281"/>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pPr>
              <a:defRPr/>
            </a:pPr>
            <a:r>
              <a:rPr lang="en-US" altLang="en-US" smtClean="0"/>
              <a:t>WFBS S589 2022</a:t>
            </a:r>
            <a:endParaRPr lang="en-US" altLang="en-US" dirty="0"/>
          </a:p>
        </p:txBody>
      </p:sp>
      <p:sp>
        <p:nvSpPr>
          <p:cNvPr id="3" name="Slide Number Placeholder 2"/>
          <p:cNvSpPr>
            <a:spLocks noGrp="1"/>
          </p:cNvSpPr>
          <p:nvPr>
            <p:ph type="sldNum" sz="quarter" idx="12"/>
          </p:nvPr>
        </p:nvSpPr>
        <p:spPr/>
        <p:txBody>
          <a:bodyPr/>
          <a:lstStyle/>
          <a:p>
            <a:pPr>
              <a:defRPr/>
            </a:pPr>
            <a:fld id="{34228E85-DC60-47B9-9281-6B592085173E}" type="slidenum">
              <a:rPr lang="en-US" altLang="en-US" smtClean="0"/>
              <a:pPr>
                <a:defRPr/>
              </a:pPr>
              <a:t>62</a:t>
            </a:fld>
            <a:endParaRPr lang="en-US" altLang="en-US" dirty="0"/>
          </a:p>
        </p:txBody>
      </p:sp>
      <p:sp>
        <p:nvSpPr>
          <p:cNvPr id="6" name="TextBox 5"/>
          <p:cNvSpPr txBox="1"/>
          <p:nvPr/>
        </p:nvSpPr>
        <p:spPr>
          <a:xfrm>
            <a:off x="381000" y="180000"/>
            <a:ext cx="8458200" cy="646331"/>
          </a:xfrm>
          <a:prstGeom prst="rect">
            <a:avLst/>
          </a:prstGeom>
          <a:noFill/>
        </p:spPr>
        <p:txBody>
          <a:bodyPr wrap="square" rtlCol="0">
            <a:spAutoFit/>
          </a:bodyPr>
          <a:lstStyle/>
          <a:p>
            <a:pPr algn="ctr"/>
            <a:r>
              <a:rPr lang="en-CA" sz="3600" b="1" dirty="0" err="1" smtClean="0">
                <a:solidFill>
                  <a:srgbClr val="C00000"/>
                </a:solidFill>
                <a:latin typeface="Calibri" panose="020F0502020204030204" pitchFamily="34" charset="0"/>
                <a:cs typeface="Calibri" panose="020F0502020204030204" pitchFamily="34" charset="0"/>
              </a:rPr>
              <a:t>Kenow</a:t>
            </a:r>
            <a:r>
              <a:rPr lang="en-CA" sz="3600" b="1" dirty="0" smtClean="0">
                <a:solidFill>
                  <a:srgbClr val="C00000"/>
                </a:solidFill>
                <a:latin typeface="Calibri" panose="020F0502020204030204" pitchFamily="34" charset="0"/>
                <a:cs typeface="Calibri" panose="020F0502020204030204" pitchFamily="34" charset="0"/>
              </a:rPr>
              <a:t> Fire </a:t>
            </a:r>
            <a:r>
              <a:rPr lang="en-CA" sz="3600" b="1" dirty="0" err="1" smtClean="0">
                <a:solidFill>
                  <a:srgbClr val="C00000"/>
                </a:solidFill>
                <a:latin typeface="Calibri" panose="020F0502020204030204" pitchFamily="34" charset="0"/>
                <a:cs typeface="Calibri" panose="020F0502020204030204" pitchFamily="34" charset="0"/>
              </a:rPr>
              <a:t>SpotWx</a:t>
            </a:r>
            <a:r>
              <a:rPr lang="en-CA" sz="3600" b="1" dirty="0" smtClean="0">
                <a:solidFill>
                  <a:srgbClr val="C00000"/>
                </a:solidFill>
                <a:latin typeface="Calibri" panose="020F0502020204030204" pitchFamily="34" charset="0"/>
                <a:cs typeface="Calibri" panose="020F0502020204030204" pitchFamily="34" charset="0"/>
              </a:rPr>
              <a:t> Forecast </a:t>
            </a:r>
            <a:r>
              <a:rPr lang="en-CA" sz="2800" b="1" dirty="0" smtClean="0">
                <a:solidFill>
                  <a:srgbClr val="C00000"/>
                </a:solidFill>
                <a:latin typeface="Calibri" panose="020F0502020204030204" pitchFamily="34" charset="0"/>
                <a:cs typeface="Calibri" panose="020F0502020204030204" pitchFamily="34" charset="0"/>
              </a:rPr>
              <a:t>14, 8, 1 day leads </a:t>
            </a:r>
            <a:endParaRPr lang="en-CA" sz="2800" b="1" dirty="0">
              <a:solidFill>
                <a:srgbClr val="C00000"/>
              </a:solidFill>
              <a:latin typeface="Calibri" panose="020F0502020204030204" pitchFamily="34" charset="0"/>
              <a:cs typeface="Calibri" panose="020F0502020204030204" pitchFamily="34" charset="0"/>
            </a:endParaRPr>
          </a:p>
        </p:txBody>
      </p:sp>
      <p:grpSp>
        <p:nvGrpSpPr>
          <p:cNvPr id="35" name="Group 34"/>
          <p:cNvGrpSpPr/>
          <p:nvPr/>
        </p:nvGrpSpPr>
        <p:grpSpPr>
          <a:xfrm>
            <a:off x="399448" y="838200"/>
            <a:ext cx="2419952" cy="5388630"/>
            <a:chOff x="457200" y="838200"/>
            <a:chExt cx="2419952" cy="5388630"/>
          </a:xfrm>
        </p:grpSpPr>
        <p:pic>
          <p:nvPicPr>
            <p:cNvPr id="19" name="Picture 3" descr="W:\pffcwx\pkruger\SpotWx\img786.jpg"/>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457200" y="2667001"/>
              <a:ext cx="2419952" cy="3559829"/>
            </a:xfrm>
            <a:prstGeom prst="rect">
              <a:avLst/>
            </a:prstGeom>
            <a:noFill/>
            <a:ln w="92075">
              <a:noFill/>
            </a:ln>
            <a:extLst>
              <a:ext uri="{909E8E84-426E-40DD-AFC4-6F175D3DCCD1}">
                <a14:hiddenFill xmlns:a14="http://schemas.microsoft.com/office/drawing/2010/main">
                  <a:solidFill>
                    <a:srgbClr val="FFFFFF"/>
                  </a:solidFill>
                </a14:hiddenFill>
              </a:ext>
            </a:extLst>
          </p:spPr>
        </p:pic>
        <p:pic>
          <p:nvPicPr>
            <p:cNvPr id="13" name="Picture 2" descr="W:\pffcwx\pkruger\SpotWx\img785.jpg"/>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457201" y="838203"/>
              <a:ext cx="2384604" cy="1827289"/>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p:cNvSpPr/>
            <p:nvPr/>
          </p:nvSpPr>
          <p:spPr bwMode="auto">
            <a:xfrm>
              <a:off x="1676400" y="838200"/>
              <a:ext cx="856648" cy="5388629"/>
            </a:xfrm>
            <a:prstGeom prst="rect">
              <a:avLst/>
            </a:prstGeom>
            <a:noFill/>
            <a:ln w="38100" cap="flat" cmpd="sng" algn="ctr">
              <a:solidFill>
                <a:srgbClr val="C00000"/>
              </a:solid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CA" sz="1800" b="0" i="0" u="none" strike="noStrike" cap="none" normalizeH="0" baseline="0" smtClean="0">
                <a:ln>
                  <a:noFill/>
                </a:ln>
                <a:solidFill>
                  <a:schemeClr val="tx1"/>
                </a:solidFill>
                <a:effectLst/>
                <a:latin typeface="Arial" charset="0"/>
              </a:endParaRPr>
            </a:p>
          </p:txBody>
        </p:sp>
        <p:cxnSp>
          <p:nvCxnSpPr>
            <p:cNvPr id="8" name="Straight Connector 7"/>
            <p:cNvCxnSpPr/>
            <p:nvPr/>
          </p:nvCxnSpPr>
          <p:spPr bwMode="auto">
            <a:xfrm>
              <a:off x="1828800" y="1219200"/>
              <a:ext cx="0" cy="4800600"/>
            </a:xfrm>
            <a:prstGeom prst="line">
              <a:avLst/>
            </a:prstGeom>
            <a:solidFill>
              <a:schemeClr val="accent1"/>
            </a:solidFill>
            <a:ln w="38100" cap="flat" cmpd="sng" algn="ctr">
              <a:solidFill>
                <a:srgbClr val="FF6600"/>
              </a:solidFill>
              <a:prstDash val="sysDash"/>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9" name="Straight Connector 28"/>
            <p:cNvCxnSpPr/>
            <p:nvPr/>
          </p:nvCxnSpPr>
          <p:spPr bwMode="auto">
            <a:xfrm>
              <a:off x="2362200" y="1219200"/>
              <a:ext cx="0" cy="4800600"/>
            </a:xfrm>
            <a:prstGeom prst="line">
              <a:avLst/>
            </a:prstGeom>
            <a:solidFill>
              <a:schemeClr val="accent1"/>
            </a:solidFill>
            <a:ln w="38100" cap="flat" cmpd="sng" algn="ctr">
              <a:solidFill>
                <a:srgbClr val="FF33CC"/>
              </a:solidFill>
              <a:prstDash val="sysDash"/>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2" name="Group 11"/>
          <p:cNvGrpSpPr/>
          <p:nvPr/>
        </p:nvGrpSpPr>
        <p:grpSpPr>
          <a:xfrm>
            <a:off x="3149143" y="762001"/>
            <a:ext cx="3048767" cy="5477215"/>
            <a:chOff x="3149143" y="762001"/>
            <a:chExt cx="3048767" cy="5477215"/>
          </a:xfrm>
        </p:grpSpPr>
        <p:pic>
          <p:nvPicPr>
            <p:cNvPr id="20" name="Picture 3" descr="W:\pffcwx\pkruger\SpotWx\img788.jpg"/>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3156601" y="2819401"/>
              <a:ext cx="3041309" cy="341981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W:\pffcwx\pkruger\SpotWx\img787.jpg"/>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a:stretch/>
          </p:blipFill>
          <p:spPr bwMode="auto">
            <a:xfrm>
              <a:off x="3149143" y="762001"/>
              <a:ext cx="3006520" cy="1727953"/>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4648200" y="838200"/>
              <a:ext cx="838200" cy="53886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30" name="Straight Connector 29"/>
            <p:cNvCxnSpPr/>
            <p:nvPr/>
          </p:nvCxnSpPr>
          <p:spPr bwMode="auto">
            <a:xfrm>
              <a:off x="4800600" y="1219200"/>
              <a:ext cx="0" cy="4800600"/>
            </a:xfrm>
            <a:prstGeom prst="line">
              <a:avLst/>
            </a:prstGeom>
            <a:solidFill>
              <a:schemeClr val="accent1"/>
            </a:solidFill>
            <a:ln w="38100" cap="flat" cmpd="sng" algn="ctr">
              <a:solidFill>
                <a:srgbClr val="FF6600"/>
              </a:solidFill>
              <a:prstDash val="sysDash"/>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1" name="Straight Connector 30"/>
            <p:cNvCxnSpPr/>
            <p:nvPr/>
          </p:nvCxnSpPr>
          <p:spPr bwMode="auto">
            <a:xfrm>
              <a:off x="5334000" y="1219200"/>
              <a:ext cx="0" cy="4800600"/>
            </a:xfrm>
            <a:prstGeom prst="line">
              <a:avLst/>
            </a:prstGeom>
            <a:solidFill>
              <a:schemeClr val="accent1"/>
            </a:solidFill>
            <a:ln w="38100" cap="flat" cmpd="sng" algn="ctr">
              <a:solidFill>
                <a:srgbClr val="FF33CC"/>
              </a:solidFill>
              <a:prstDash val="sysDash"/>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0" name="Group 9"/>
          <p:cNvGrpSpPr/>
          <p:nvPr/>
        </p:nvGrpSpPr>
        <p:grpSpPr>
          <a:xfrm>
            <a:off x="6400800" y="759166"/>
            <a:ext cx="2183982" cy="5486212"/>
            <a:chOff x="6400800" y="759166"/>
            <a:chExt cx="2183982" cy="5486212"/>
          </a:xfrm>
        </p:grpSpPr>
        <p:pic>
          <p:nvPicPr>
            <p:cNvPr id="21" name="Picture 2" descr="W:\pffcwx\pkruger\SpotWx\img784.jpg"/>
            <p:cNvPicPr>
              <a:picLocks noChangeAspect="1" noChangeArrowheads="1"/>
            </p:cNvPicPr>
            <p:nvPr/>
          </p:nvPicPr>
          <p:blipFill rotWithShape="1">
            <a:blip r:embed="rId8" cstate="screen">
              <a:extLst>
                <a:ext uri="{28A0092B-C50C-407E-A947-70E740481C1C}">
                  <a14:useLocalDpi xmlns:a14="http://schemas.microsoft.com/office/drawing/2010/main"/>
                </a:ext>
              </a:extLst>
            </a:blip>
            <a:srcRect/>
            <a:stretch/>
          </p:blipFill>
          <p:spPr bwMode="auto">
            <a:xfrm>
              <a:off x="6400800" y="2590800"/>
              <a:ext cx="2142571" cy="3654578"/>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W:\pffcwx\pkruger\SpotWx\img783.jpg"/>
            <p:cNvPicPr>
              <a:picLocks noChangeAspect="1" noChangeArrowheads="1"/>
            </p:cNvPicPr>
            <p:nvPr/>
          </p:nvPicPr>
          <p:blipFill rotWithShape="1">
            <a:blip r:embed="rId9" cstate="screen">
              <a:extLst>
                <a:ext uri="{28A0092B-C50C-407E-A947-70E740481C1C}">
                  <a14:useLocalDpi xmlns:a14="http://schemas.microsoft.com/office/drawing/2010/main"/>
                </a:ext>
              </a:extLst>
            </a:blip>
            <a:srcRect/>
            <a:stretch/>
          </p:blipFill>
          <p:spPr bwMode="auto">
            <a:xfrm>
              <a:off x="6477000" y="759166"/>
              <a:ext cx="2107782" cy="1831634"/>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7086600" y="838200"/>
              <a:ext cx="882357" cy="53886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32" name="Straight Connector 31"/>
            <p:cNvCxnSpPr/>
            <p:nvPr/>
          </p:nvCxnSpPr>
          <p:spPr bwMode="auto">
            <a:xfrm>
              <a:off x="7239000" y="1371600"/>
              <a:ext cx="0" cy="4800600"/>
            </a:xfrm>
            <a:prstGeom prst="line">
              <a:avLst/>
            </a:prstGeom>
            <a:solidFill>
              <a:schemeClr val="accent1"/>
            </a:solidFill>
            <a:ln w="38100" cap="flat" cmpd="sng" algn="ctr">
              <a:solidFill>
                <a:srgbClr val="FF6600"/>
              </a:solidFill>
              <a:prstDash val="sysDash"/>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3" name="Straight Connector 32"/>
            <p:cNvCxnSpPr/>
            <p:nvPr/>
          </p:nvCxnSpPr>
          <p:spPr bwMode="auto">
            <a:xfrm>
              <a:off x="7772400" y="1371600"/>
              <a:ext cx="0" cy="4800600"/>
            </a:xfrm>
            <a:prstGeom prst="line">
              <a:avLst/>
            </a:prstGeom>
            <a:solidFill>
              <a:schemeClr val="accent1"/>
            </a:solidFill>
            <a:ln w="38100" cap="flat" cmpd="sng" algn="ctr">
              <a:solidFill>
                <a:srgbClr val="FF33CC"/>
              </a:solidFill>
              <a:prstDash val="sysDash"/>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aphicFrame>
        <p:nvGraphicFramePr>
          <p:cNvPr id="23" name="Table 22"/>
          <p:cNvGraphicFramePr>
            <a:graphicFrameLocks noGrp="1"/>
          </p:cNvGraphicFramePr>
          <p:nvPr>
            <p:extLst>
              <p:ext uri="{D42A27DB-BD31-4B8C-83A1-F6EECF244321}">
                <p14:modId xmlns:p14="http://schemas.microsoft.com/office/powerpoint/2010/main" val="2376683474"/>
              </p:ext>
            </p:extLst>
          </p:nvPr>
        </p:nvGraphicFramePr>
        <p:xfrm>
          <a:off x="1219200" y="2034393"/>
          <a:ext cx="7488000" cy="1132840"/>
        </p:xfrm>
        <a:graphic>
          <a:graphicData uri="http://schemas.openxmlformats.org/drawingml/2006/table">
            <a:tbl>
              <a:tblPr firstRow="1" bandRow="1">
                <a:tableStyleId>{5C22544A-7EE6-4342-B048-85BDC9FD1C3A}</a:tableStyleId>
              </a:tblPr>
              <a:tblGrid>
                <a:gridCol w="2088000">
                  <a:extLst>
                    <a:ext uri="{9D8B030D-6E8A-4147-A177-3AD203B41FA5}">
                      <a16:colId xmlns:a16="http://schemas.microsoft.com/office/drawing/2014/main" val="336186714"/>
                    </a:ext>
                  </a:extLst>
                </a:gridCol>
                <a:gridCol w="900000">
                  <a:extLst>
                    <a:ext uri="{9D8B030D-6E8A-4147-A177-3AD203B41FA5}">
                      <a16:colId xmlns:a16="http://schemas.microsoft.com/office/drawing/2014/main" val="4153517832"/>
                    </a:ext>
                  </a:extLst>
                </a:gridCol>
                <a:gridCol w="900000">
                  <a:extLst>
                    <a:ext uri="{9D8B030D-6E8A-4147-A177-3AD203B41FA5}">
                      <a16:colId xmlns:a16="http://schemas.microsoft.com/office/drawing/2014/main" val="1330094254"/>
                    </a:ext>
                  </a:extLst>
                </a:gridCol>
                <a:gridCol w="900000">
                  <a:extLst>
                    <a:ext uri="{9D8B030D-6E8A-4147-A177-3AD203B41FA5}">
                      <a16:colId xmlns:a16="http://schemas.microsoft.com/office/drawing/2014/main" val="1383918688"/>
                    </a:ext>
                  </a:extLst>
                </a:gridCol>
                <a:gridCol w="900000">
                  <a:extLst>
                    <a:ext uri="{9D8B030D-6E8A-4147-A177-3AD203B41FA5}">
                      <a16:colId xmlns:a16="http://schemas.microsoft.com/office/drawing/2014/main" val="3901461637"/>
                    </a:ext>
                  </a:extLst>
                </a:gridCol>
                <a:gridCol w="900000">
                  <a:extLst>
                    <a:ext uri="{9D8B030D-6E8A-4147-A177-3AD203B41FA5}">
                      <a16:colId xmlns:a16="http://schemas.microsoft.com/office/drawing/2014/main" val="26680306"/>
                    </a:ext>
                  </a:extLst>
                </a:gridCol>
                <a:gridCol w="900000">
                  <a:extLst>
                    <a:ext uri="{9D8B030D-6E8A-4147-A177-3AD203B41FA5}">
                      <a16:colId xmlns:a16="http://schemas.microsoft.com/office/drawing/2014/main" val="2588553587"/>
                    </a:ext>
                  </a:extLst>
                </a:gridCol>
              </a:tblGrid>
              <a:tr h="370840">
                <a:tc>
                  <a:txBody>
                    <a:bodyPr/>
                    <a:lstStyle/>
                    <a:p>
                      <a:r>
                        <a:rPr lang="en-CA" sz="2000" dirty="0" smtClean="0">
                          <a:solidFill>
                            <a:schemeClr val="tx1"/>
                          </a:solidFill>
                          <a:latin typeface="Calibri" panose="020F0502020204030204" pitchFamily="34" charset="0"/>
                          <a:cs typeface="Calibri" panose="020F0502020204030204" pitchFamily="34" charset="0"/>
                        </a:rPr>
                        <a:t>Time</a:t>
                      </a:r>
                      <a:endParaRPr lang="en-CA" sz="2000" dirty="0">
                        <a:solidFill>
                          <a:schemeClr val="tx1"/>
                        </a:solidFill>
                        <a:latin typeface="Calibri" panose="020F0502020204030204" pitchFamily="34" charset="0"/>
                        <a:cs typeface="Calibri" panose="020F0502020204030204" pitchFamily="34" charset="0"/>
                      </a:endParaRPr>
                    </a:p>
                  </a:txBody>
                  <a:tcPr/>
                </a:tc>
                <a:tc>
                  <a:txBody>
                    <a:bodyPr/>
                    <a:lstStyle/>
                    <a:p>
                      <a:r>
                        <a:rPr lang="en-CA" sz="2000" dirty="0" smtClean="0">
                          <a:solidFill>
                            <a:schemeClr val="tx1"/>
                          </a:solidFill>
                          <a:latin typeface="Calibri" panose="020F0502020204030204" pitchFamily="34" charset="0"/>
                          <a:cs typeface="Calibri" panose="020F0502020204030204" pitchFamily="34" charset="0"/>
                        </a:rPr>
                        <a:t>Temp</a:t>
                      </a:r>
                      <a:endParaRPr lang="en-CA" sz="2000" dirty="0">
                        <a:solidFill>
                          <a:schemeClr val="tx1"/>
                        </a:solidFill>
                        <a:latin typeface="Calibri" panose="020F0502020204030204" pitchFamily="34" charset="0"/>
                        <a:cs typeface="Calibri" panose="020F0502020204030204" pitchFamily="34" charset="0"/>
                      </a:endParaRPr>
                    </a:p>
                  </a:txBody>
                  <a:tcPr/>
                </a:tc>
                <a:tc>
                  <a:txBody>
                    <a:bodyPr/>
                    <a:lstStyle/>
                    <a:p>
                      <a:r>
                        <a:rPr lang="en-CA" sz="2000" dirty="0" smtClean="0">
                          <a:solidFill>
                            <a:schemeClr val="tx1"/>
                          </a:solidFill>
                          <a:latin typeface="Calibri" panose="020F0502020204030204" pitchFamily="34" charset="0"/>
                          <a:cs typeface="Calibri" panose="020F0502020204030204" pitchFamily="34" charset="0"/>
                        </a:rPr>
                        <a:t>RH</a:t>
                      </a:r>
                      <a:endParaRPr lang="en-CA" sz="2000" dirty="0">
                        <a:solidFill>
                          <a:schemeClr val="tx1"/>
                        </a:solidFill>
                        <a:latin typeface="Calibri" panose="020F0502020204030204" pitchFamily="34" charset="0"/>
                        <a:cs typeface="Calibri" panose="020F0502020204030204" pitchFamily="34" charset="0"/>
                      </a:endParaRPr>
                    </a:p>
                  </a:txBody>
                  <a:tcPr/>
                </a:tc>
                <a:tc>
                  <a:txBody>
                    <a:bodyPr/>
                    <a:lstStyle/>
                    <a:p>
                      <a:r>
                        <a:rPr lang="en-CA" sz="2000" dirty="0" smtClean="0">
                          <a:solidFill>
                            <a:schemeClr val="tx1"/>
                          </a:solidFill>
                          <a:latin typeface="Calibri" panose="020F0502020204030204" pitchFamily="34" charset="0"/>
                          <a:cs typeface="Calibri" panose="020F0502020204030204" pitchFamily="34" charset="0"/>
                        </a:rPr>
                        <a:t>Td</a:t>
                      </a:r>
                      <a:endParaRPr lang="en-CA" sz="2000" dirty="0">
                        <a:solidFill>
                          <a:schemeClr val="tx1"/>
                        </a:solidFill>
                        <a:latin typeface="Calibri" panose="020F0502020204030204" pitchFamily="34" charset="0"/>
                        <a:cs typeface="Calibri" panose="020F0502020204030204" pitchFamily="34" charset="0"/>
                      </a:endParaRPr>
                    </a:p>
                  </a:txBody>
                  <a:tcPr/>
                </a:tc>
                <a:tc>
                  <a:txBody>
                    <a:bodyPr/>
                    <a:lstStyle/>
                    <a:p>
                      <a:r>
                        <a:rPr lang="en-CA" sz="2000" dirty="0" err="1" smtClean="0">
                          <a:solidFill>
                            <a:schemeClr val="tx1"/>
                          </a:solidFill>
                          <a:latin typeface="Calibri" panose="020F0502020204030204" pitchFamily="34" charset="0"/>
                          <a:cs typeface="Calibri" panose="020F0502020204030204" pitchFamily="34" charset="0"/>
                        </a:rPr>
                        <a:t>Wspd</a:t>
                      </a:r>
                      <a:endParaRPr lang="en-CA" sz="2000" dirty="0">
                        <a:solidFill>
                          <a:schemeClr val="tx1"/>
                        </a:solidFill>
                        <a:latin typeface="Calibri" panose="020F0502020204030204" pitchFamily="34" charset="0"/>
                        <a:cs typeface="Calibri" panose="020F0502020204030204" pitchFamily="34" charset="0"/>
                      </a:endParaRPr>
                    </a:p>
                  </a:txBody>
                  <a:tcPr/>
                </a:tc>
                <a:tc>
                  <a:txBody>
                    <a:bodyPr/>
                    <a:lstStyle/>
                    <a:p>
                      <a:r>
                        <a:rPr lang="en-CA" sz="2000" dirty="0" err="1" smtClean="0">
                          <a:solidFill>
                            <a:schemeClr val="tx1"/>
                          </a:solidFill>
                          <a:latin typeface="Calibri" panose="020F0502020204030204" pitchFamily="34" charset="0"/>
                          <a:cs typeface="Calibri" panose="020F0502020204030204" pitchFamily="34" charset="0"/>
                        </a:rPr>
                        <a:t>Wgust</a:t>
                      </a:r>
                      <a:endParaRPr lang="en-CA" sz="2000" dirty="0">
                        <a:solidFill>
                          <a:schemeClr val="tx1"/>
                        </a:solidFill>
                        <a:latin typeface="Calibri" panose="020F0502020204030204" pitchFamily="34" charset="0"/>
                        <a:cs typeface="Calibri" panose="020F0502020204030204" pitchFamily="34" charset="0"/>
                      </a:endParaRPr>
                    </a:p>
                  </a:txBody>
                  <a:tcPr/>
                </a:tc>
                <a:tc>
                  <a:txBody>
                    <a:bodyPr/>
                    <a:lstStyle/>
                    <a:p>
                      <a:r>
                        <a:rPr lang="en-CA" sz="2000" dirty="0" err="1" smtClean="0">
                          <a:solidFill>
                            <a:schemeClr val="tx1"/>
                          </a:solidFill>
                          <a:latin typeface="Calibri" panose="020F0502020204030204" pitchFamily="34" charset="0"/>
                          <a:cs typeface="Calibri" panose="020F0502020204030204" pitchFamily="34" charset="0"/>
                        </a:rPr>
                        <a:t>Wdir</a:t>
                      </a:r>
                      <a:endParaRPr lang="en-CA" sz="2000" dirty="0">
                        <a:solidFill>
                          <a:schemeClr val="tx1"/>
                        </a:solidFill>
                        <a:latin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2284762638"/>
                  </a:ext>
                </a:extLst>
              </a:tr>
              <a:tr h="312567">
                <a:tc>
                  <a:txBody>
                    <a:bodyPr/>
                    <a:lstStyle/>
                    <a:p>
                      <a:r>
                        <a:rPr lang="en-CA" b="1" dirty="0" smtClean="0">
                          <a:solidFill>
                            <a:srgbClr val="FF6600"/>
                          </a:solidFill>
                          <a:latin typeface="Calibri" panose="020F0502020204030204" pitchFamily="34" charset="0"/>
                          <a:cs typeface="Calibri" panose="020F0502020204030204" pitchFamily="34" charset="0"/>
                        </a:rPr>
                        <a:t>9/11/2017 12:00:00</a:t>
                      </a:r>
                      <a:endParaRPr lang="en-CA" b="1" dirty="0">
                        <a:solidFill>
                          <a:srgbClr val="FF6600"/>
                        </a:solidFill>
                        <a:latin typeface="Calibri" panose="020F0502020204030204" pitchFamily="34" charset="0"/>
                        <a:cs typeface="Calibri" panose="020F0502020204030204" pitchFamily="34" charset="0"/>
                      </a:endParaRPr>
                    </a:p>
                  </a:txBody>
                  <a:tcPr/>
                </a:tc>
                <a:tc>
                  <a:txBody>
                    <a:bodyPr/>
                    <a:lstStyle/>
                    <a:p>
                      <a:r>
                        <a:rPr lang="en-CA" b="1" dirty="0" smtClean="0">
                          <a:solidFill>
                            <a:srgbClr val="FF6600"/>
                          </a:solidFill>
                          <a:latin typeface="Calibri" panose="020F0502020204030204" pitchFamily="34" charset="0"/>
                          <a:cs typeface="Calibri" panose="020F0502020204030204" pitchFamily="34" charset="0"/>
                        </a:rPr>
                        <a:t>22.4</a:t>
                      </a:r>
                      <a:endParaRPr lang="en-CA" b="1" dirty="0">
                        <a:solidFill>
                          <a:srgbClr val="FF6600"/>
                        </a:solidFill>
                        <a:latin typeface="Calibri" panose="020F0502020204030204" pitchFamily="34" charset="0"/>
                        <a:cs typeface="Calibri" panose="020F0502020204030204" pitchFamily="34" charset="0"/>
                      </a:endParaRPr>
                    </a:p>
                  </a:txBody>
                  <a:tcPr/>
                </a:tc>
                <a:tc>
                  <a:txBody>
                    <a:bodyPr/>
                    <a:lstStyle/>
                    <a:p>
                      <a:r>
                        <a:rPr lang="en-CA" b="1" dirty="0" smtClean="0">
                          <a:solidFill>
                            <a:srgbClr val="FF6600"/>
                          </a:solidFill>
                          <a:latin typeface="Calibri" panose="020F0502020204030204" pitchFamily="34" charset="0"/>
                          <a:cs typeface="Calibri" panose="020F0502020204030204" pitchFamily="34" charset="0"/>
                        </a:rPr>
                        <a:t>18</a:t>
                      </a:r>
                      <a:endParaRPr lang="en-CA" b="1" dirty="0">
                        <a:solidFill>
                          <a:srgbClr val="FF6600"/>
                        </a:solidFill>
                        <a:latin typeface="Calibri" panose="020F0502020204030204" pitchFamily="34" charset="0"/>
                        <a:cs typeface="Calibri" panose="020F0502020204030204" pitchFamily="34" charset="0"/>
                      </a:endParaRPr>
                    </a:p>
                  </a:txBody>
                  <a:tcPr/>
                </a:tc>
                <a:tc>
                  <a:txBody>
                    <a:bodyPr/>
                    <a:lstStyle/>
                    <a:p>
                      <a:r>
                        <a:rPr lang="en-CA" b="1" dirty="0" smtClean="0">
                          <a:solidFill>
                            <a:srgbClr val="FF6600"/>
                          </a:solidFill>
                          <a:latin typeface="Calibri" panose="020F0502020204030204" pitchFamily="34" charset="0"/>
                          <a:cs typeface="Calibri" panose="020F0502020204030204" pitchFamily="34" charset="0"/>
                        </a:rPr>
                        <a:t>-2</a:t>
                      </a:r>
                      <a:endParaRPr lang="en-CA" b="1" dirty="0">
                        <a:solidFill>
                          <a:srgbClr val="FF6600"/>
                        </a:solidFill>
                        <a:latin typeface="Calibri" panose="020F0502020204030204" pitchFamily="34" charset="0"/>
                        <a:cs typeface="Calibri" panose="020F0502020204030204" pitchFamily="34" charset="0"/>
                      </a:endParaRPr>
                    </a:p>
                  </a:txBody>
                  <a:tcPr/>
                </a:tc>
                <a:tc>
                  <a:txBody>
                    <a:bodyPr/>
                    <a:lstStyle/>
                    <a:p>
                      <a:r>
                        <a:rPr lang="en-CA" b="1" dirty="0" smtClean="0">
                          <a:solidFill>
                            <a:srgbClr val="FF6600"/>
                          </a:solidFill>
                          <a:latin typeface="Calibri" panose="020F0502020204030204" pitchFamily="34" charset="0"/>
                          <a:cs typeface="Calibri" panose="020F0502020204030204" pitchFamily="34" charset="0"/>
                        </a:rPr>
                        <a:t>33</a:t>
                      </a:r>
                      <a:endParaRPr lang="en-CA" b="1" dirty="0">
                        <a:solidFill>
                          <a:srgbClr val="FF6600"/>
                        </a:solidFill>
                        <a:latin typeface="Calibri" panose="020F0502020204030204" pitchFamily="34" charset="0"/>
                        <a:cs typeface="Calibri" panose="020F0502020204030204" pitchFamily="34" charset="0"/>
                      </a:endParaRPr>
                    </a:p>
                  </a:txBody>
                  <a:tcPr/>
                </a:tc>
                <a:tc>
                  <a:txBody>
                    <a:bodyPr/>
                    <a:lstStyle/>
                    <a:p>
                      <a:r>
                        <a:rPr lang="en-CA" b="1" dirty="0" smtClean="0">
                          <a:solidFill>
                            <a:srgbClr val="FF6600"/>
                          </a:solidFill>
                          <a:latin typeface="Calibri" panose="020F0502020204030204" pitchFamily="34" charset="0"/>
                          <a:cs typeface="Calibri" panose="020F0502020204030204" pitchFamily="34" charset="0"/>
                        </a:rPr>
                        <a:t>57</a:t>
                      </a:r>
                      <a:endParaRPr lang="en-CA" b="1" dirty="0">
                        <a:solidFill>
                          <a:srgbClr val="FF6600"/>
                        </a:solidFill>
                        <a:latin typeface="Calibri" panose="020F0502020204030204" pitchFamily="34" charset="0"/>
                        <a:cs typeface="Calibri" panose="020F0502020204030204" pitchFamily="34" charset="0"/>
                      </a:endParaRPr>
                    </a:p>
                  </a:txBody>
                  <a:tcPr/>
                </a:tc>
                <a:tc>
                  <a:txBody>
                    <a:bodyPr/>
                    <a:lstStyle/>
                    <a:p>
                      <a:r>
                        <a:rPr lang="en-CA" b="1" dirty="0" smtClean="0">
                          <a:solidFill>
                            <a:srgbClr val="FF6600"/>
                          </a:solidFill>
                          <a:latin typeface="Calibri" panose="020F0502020204030204" pitchFamily="34" charset="0"/>
                          <a:cs typeface="Calibri" panose="020F0502020204030204" pitchFamily="34" charset="0"/>
                        </a:rPr>
                        <a:t>SW</a:t>
                      </a:r>
                      <a:endParaRPr lang="en-CA" b="1" dirty="0">
                        <a:solidFill>
                          <a:srgbClr val="FF6600"/>
                        </a:solidFill>
                        <a:latin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3038065994"/>
                  </a:ext>
                </a:extLst>
              </a:tr>
              <a:tr h="370840">
                <a:tc>
                  <a:txBody>
                    <a:bodyPr/>
                    <a:lstStyle/>
                    <a:p>
                      <a:r>
                        <a:rPr lang="en-CA" b="1" dirty="0" smtClean="0">
                          <a:solidFill>
                            <a:srgbClr val="FF33CC"/>
                          </a:solidFill>
                          <a:latin typeface="Calibri" panose="020F0502020204030204" pitchFamily="34" charset="0"/>
                          <a:cs typeface="Calibri" panose="020F0502020204030204" pitchFamily="34" charset="0"/>
                        </a:rPr>
                        <a:t>9/12/2017 12:00:00</a:t>
                      </a:r>
                      <a:endParaRPr lang="en-CA" b="1" dirty="0">
                        <a:solidFill>
                          <a:srgbClr val="FF33CC"/>
                        </a:solidFill>
                        <a:latin typeface="Calibri" panose="020F0502020204030204" pitchFamily="34" charset="0"/>
                        <a:cs typeface="Calibri" panose="020F0502020204030204" pitchFamily="34" charset="0"/>
                      </a:endParaRPr>
                    </a:p>
                  </a:txBody>
                  <a:tcPr/>
                </a:tc>
                <a:tc>
                  <a:txBody>
                    <a:bodyPr/>
                    <a:lstStyle/>
                    <a:p>
                      <a:r>
                        <a:rPr lang="en-CA" b="1" dirty="0" smtClean="0">
                          <a:solidFill>
                            <a:srgbClr val="FF33CC"/>
                          </a:solidFill>
                          <a:latin typeface="Calibri" panose="020F0502020204030204" pitchFamily="34" charset="0"/>
                          <a:cs typeface="Calibri" panose="020F0502020204030204" pitchFamily="34" charset="0"/>
                        </a:rPr>
                        <a:t>19.6</a:t>
                      </a:r>
                      <a:endParaRPr lang="en-CA" b="1" dirty="0">
                        <a:solidFill>
                          <a:srgbClr val="FF33CC"/>
                        </a:solidFill>
                        <a:latin typeface="Calibri" panose="020F0502020204030204" pitchFamily="34" charset="0"/>
                        <a:cs typeface="Calibri" panose="020F0502020204030204" pitchFamily="34" charset="0"/>
                      </a:endParaRPr>
                    </a:p>
                  </a:txBody>
                  <a:tcPr/>
                </a:tc>
                <a:tc>
                  <a:txBody>
                    <a:bodyPr/>
                    <a:lstStyle/>
                    <a:p>
                      <a:r>
                        <a:rPr lang="en-CA" b="1" dirty="0" smtClean="0">
                          <a:solidFill>
                            <a:srgbClr val="FF33CC"/>
                          </a:solidFill>
                          <a:latin typeface="Calibri" panose="020F0502020204030204" pitchFamily="34" charset="0"/>
                          <a:cs typeface="Calibri" panose="020F0502020204030204" pitchFamily="34" charset="0"/>
                        </a:rPr>
                        <a:t>17</a:t>
                      </a:r>
                      <a:endParaRPr lang="en-CA" b="1" dirty="0">
                        <a:solidFill>
                          <a:srgbClr val="FF33CC"/>
                        </a:solidFill>
                        <a:latin typeface="Calibri" panose="020F0502020204030204" pitchFamily="34" charset="0"/>
                        <a:cs typeface="Calibri" panose="020F0502020204030204" pitchFamily="34" charset="0"/>
                      </a:endParaRPr>
                    </a:p>
                  </a:txBody>
                  <a:tcPr/>
                </a:tc>
                <a:tc>
                  <a:txBody>
                    <a:bodyPr/>
                    <a:lstStyle/>
                    <a:p>
                      <a:r>
                        <a:rPr lang="en-CA" b="1" dirty="0" smtClean="0">
                          <a:solidFill>
                            <a:srgbClr val="FF33CC"/>
                          </a:solidFill>
                          <a:latin typeface="Calibri" panose="020F0502020204030204" pitchFamily="34" charset="0"/>
                          <a:cs typeface="Calibri" panose="020F0502020204030204" pitchFamily="34" charset="0"/>
                        </a:rPr>
                        <a:t>-5</a:t>
                      </a:r>
                      <a:endParaRPr lang="en-CA" b="1" dirty="0">
                        <a:solidFill>
                          <a:srgbClr val="FF33CC"/>
                        </a:solidFill>
                        <a:latin typeface="Calibri" panose="020F0502020204030204" pitchFamily="34" charset="0"/>
                        <a:cs typeface="Calibri" panose="020F0502020204030204" pitchFamily="34" charset="0"/>
                      </a:endParaRPr>
                    </a:p>
                  </a:txBody>
                  <a:tcPr/>
                </a:tc>
                <a:tc>
                  <a:txBody>
                    <a:bodyPr/>
                    <a:lstStyle/>
                    <a:p>
                      <a:r>
                        <a:rPr lang="en-CA" b="1" dirty="0" smtClean="0">
                          <a:solidFill>
                            <a:srgbClr val="FF33CC"/>
                          </a:solidFill>
                          <a:latin typeface="Calibri" panose="020F0502020204030204" pitchFamily="34" charset="0"/>
                          <a:cs typeface="Calibri" panose="020F0502020204030204" pitchFamily="34" charset="0"/>
                        </a:rPr>
                        <a:t>31</a:t>
                      </a:r>
                      <a:endParaRPr lang="en-CA" b="1" dirty="0">
                        <a:solidFill>
                          <a:srgbClr val="FF33CC"/>
                        </a:solidFill>
                        <a:latin typeface="Calibri" panose="020F0502020204030204" pitchFamily="34" charset="0"/>
                        <a:cs typeface="Calibri" panose="020F0502020204030204" pitchFamily="34" charset="0"/>
                      </a:endParaRPr>
                    </a:p>
                  </a:txBody>
                  <a:tcPr/>
                </a:tc>
                <a:tc>
                  <a:txBody>
                    <a:bodyPr/>
                    <a:lstStyle/>
                    <a:p>
                      <a:endParaRPr lang="en-CA" b="1" dirty="0">
                        <a:solidFill>
                          <a:srgbClr val="FF33CC"/>
                        </a:solidFill>
                        <a:latin typeface="Calibri" panose="020F0502020204030204" pitchFamily="34" charset="0"/>
                        <a:cs typeface="Calibri" panose="020F0502020204030204" pitchFamily="34" charset="0"/>
                      </a:endParaRPr>
                    </a:p>
                  </a:txBody>
                  <a:tcPr/>
                </a:tc>
                <a:tc>
                  <a:txBody>
                    <a:bodyPr/>
                    <a:lstStyle/>
                    <a:p>
                      <a:r>
                        <a:rPr lang="en-CA" b="1" dirty="0" smtClean="0">
                          <a:solidFill>
                            <a:srgbClr val="FF33CC"/>
                          </a:solidFill>
                          <a:latin typeface="Calibri" panose="020F0502020204030204" pitchFamily="34" charset="0"/>
                          <a:cs typeface="Calibri" panose="020F0502020204030204" pitchFamily="34" charset="0"/>
                        </a:rPr>
                        <a:t>SW</a:t>
                      </a:r>
                      <a:endParaRPr lang="en-CA" b="1" dirty="0">
                        <a:solidFill>
                          <a:srgbClr val="FF33CC"/>
                        </a:solidFill>
                        <a:latin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2666283847"/>
                  </a:ext>
                </a:extLst>
              </a:tr>
            </a:tbl>
          </a:graphicData>
        </a:graphic>
      </p:graphicFrame>
      <p:sp>
        <p:nvSpPr>
          <p:cNvPr id="5" name="TextBox 4"/>
          <p:cNvSpPr txBox="1"/>
          <p:nvPr/>
        </p:nvSpPr>
        <p:spPr>
          <a:xfrm>
            <a:off x="149332" y="695980"/>
            <a:ext cx="612668" cy="523220"/>
          </a:xfrm>
          <a:prstGeom prst="rect">
            <a:avLst/>
          </a:prstGeom>
          <a:noFill/>
        </p:spPr>
        <p:txBody>
          <a:bodyPr wrap="none" rtlCol="0">
            <a:spAutoFit/>
          </a:bodyPr>
          <a:lstStyle/>
          <a:p>
            <a:r>
              <a:rPr lang="en-CA" sz="2800" b="1" dirty="0" smtClean="0">
                <a:solidFill>
                  <a:srgbClr val="0000FF"/>
                </a:solidFill>
                <a:latin typeface="Calibri" panose="020F0502020204030204" pitchFamily="34" charset="0"/>
                <a:cs typeface="Calibri" panose="020F0502020204030204" pitchFamily="34" charset="0"/>
              </a:rPr>
              <a:t>RH</a:t>
            </a:r>
            <a:endParaRPr lang="en-CA" sz="2800" b="1" dirty="0">
              <a:solidFill>
                <a:srgbClr val="0000FF"/>
              </a:solidFill>
              <a:latin typeface="Calibri" panose="020F0502020204030204" pitchFamily="34" charset="0"/>
              <a:cs typeface="Calibri" panose="020F0502020204030204" pitchFamily="34" charset="0"/>
            </a:endParaRPr>
          </a:p>
        </p:txBody>
      </p:sp>
      <p:sp>
        <p:nvSpPr>
          <p:cNvPr id="24" name="TextBox 23"/>
          <p:cNvSpPr txBox="1"/>
          <p:nvPr/>
        </p:nvSpPr>
        <p:spPr>
          <a:xfrm>
            <a:off x="152400" y="2829580"/>
            <a:ext cx="1025537" cy="523220"/>
          </a:xfrm>
          <a:prstGeom prst="rect">
            <a:avLst/>
          </a:prstGeom>
          <a:noFill/>
        </p:spPr>
        <p:txBody>
          <a:bodyPr wrap="none" rtlCol="0">
            <a:spAutoFit/>
          </a:bodyPr>
          <a:lstStyle/>
          <a:p>
            <a:r>
              <a:rPr lang="en-CA" sz="2800" b="1" dirty="0" err="1" smtClean="0">
                <a:solidFill>
                  <a:srgbClr val="0000FF"/>
                </a:solidFill>
                <a:latin typeface="Calibri" panose="020F0502020204030204" pitchFamily="34" charset="0"/>
                <a:cs typeface="Calibri" panose="020F0502020204030204" pitchFamily="34" charset="0"/>
              </a:rPr>
              <a:t>Wspd</a:t>
            </a:r>
            <a:endParaRPr lang="en-CA" sz="2800" b="1" dirty="0">
              <a:solidFill>
                <a:srgbClr val="0000FF"/>
              </a:solidFill>
              <a:latin typeface="Calibri" panose="020F0502020204030204" pitchFamily="34" charset="0"/>
              <a:cs typeface="Calibri" panose="020F0502020204030204" pitchFamily="34" charset="0"/>
            </a:endParaRPr>
          </a:p>
        </p:txBody>
      </p:sp>
      <p:sp>
        <p:nvSpPr>
          <p:cNvPr id="28" name="TextBox 27"/>
          <p:cNvSpPr txBox="1"/>
          <p:nvPr/>
        </p:nvSpPr>
        <p:spPr>
          <a:xfrm>
            <a:off x="152400" y="4201180"/>
            <a:ext cx="906915" cy="523220"/>
          </a:xfrm>
          <a:prstGeom prst="rect">
            <a:avLst/>
          </a:prstGeom>
          <a:noFill/>
        </p:spPr>
        <p:txBody>
          <a:bodyPr wrap="none" rtlCol="0">
            <a:spAutoFit/>
          </a:bodyPr>
          <a:lstStyle/>
          <a:p>
            <a:r>
              <a:rPr lang="en-CA" sz="2800" b="1" dirty="0" err="1" smtClean="0">
                <a:solidFill>
                  <a:srgbClr val="0000FF"/>
                </a:solidFill>
                <a:latin typeface="Calibri" panose="020F0502020204030204" pitchFamily="34" charset="0"/>
                <a:cs typeface="Calibri" panose="020F0502020204030204" pitchFamily="34" charset="0"/>
              </a:rPr>
              <a:t>Wdir</a:t>
            </a:r>
            <a:endParaRPr lang="en-CA" sz="2800" b="1" dirty="0">
              <a:solidFill>
                <a:srgbClr val="0000FF"/>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53866030"/>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pPr>
              <a:defRPr/>
            </a:pPr>
            <a:r>
              <a:rPr lang="en-US" altLang="en-US" dirty="0" smtClean="0"/>
              <a:t>WFBS S589 2022</a:t>
            </a:r>
            <a:endParaRPr lang="en-US" altLang="en-US" dirty="0"/>
          </a:p>
        </p:txBody>
      </p:sp>
      <p:sp>
        <p:nvSpPr>
          <p:cNvPr id="3" name="Slide Number Placeholder 2"/>
          <p:cNvSpPr>
            <a:spLocks noGrp="1"/>
          </p:cNvSpPr>
          <p:nvPr>
            <p:ph type="sldNum" sz="quarter" idx="12"/>
          </p:nvPr>
        </p:nvSpPr>
        <p:spPr/>
        <p:txBody>
          <a:bodyPr/>
          <a:lstStyle/>
          <a:p>
            <a:pPr>
              <a:defRPr/>
            </a:pPr>
            <a:fld id="{34228E85-DC60-47B9-9281-6B592085173E}" type="slidenum">
              <a:rPr lang="en-US" altLang="en-US" smtClean="0"/>
              <a:pPr>
                <a:defRPr/>
              </a:pPr>
              <a:t>63</a:t>
            </a:fld>
            <a:endParaRPr lang="en-US" altLang="en-US" dirty="0"/>
          </a:p>
        </p:txBody>
      </p:sp>
      <p:sp>
        <p:nvSpPr>
          <p:cNvPr id="6" name="TextBox 5"/>
          <p:cNvSpPr txBox="1"/>
          <p:nvPr/>
        </p:nvSpPr>
        <p:spPr>
          <a:xfrm>
            <a:off x="381000" y="180000"/>
            <a:ext cx="8458200" cy="646331"/>
          </a:xfrm>
          <a:prstGeom prst="rect">
            <a:avLst/>
          </a:prstGeom>
          <a:noFill/>
        </p:spPr>
        <p:txBody>
          <a:bodyPr wrap="square" rtlCol="0">
            <a:spAutoFit/>
          </a:bodyPr>
          <a:lstStyle/>
          <a:p>
            <a:pPr algn="ctr"/>
            <a:r>
              <a:rPr lang="en-CA" sz="3600" b="1" dirty="0" smtClean="0">
                <a:solidFill>
                  <a:srgbClr val="C00000"/>
                </a:solidFill>
                <a:latin typeface="Calibri" panose="020F0502020204030204" pitchFamily="34" charset="0"/>
                <a:cs typeface="Calibri" panose="020F0502020204030204" pitchFamily="34" charset="0"/>
              </a:rPr>
              <a:t>Summary</a:t>
            </a:r>
            <a:endParaRPr lang="en-CA" sz="3600" b="1" dirty="0">
              <a:solidFill>
                <a:srgbClr val="C00000"/>
              </a:solidFill>
              <a:latin typeface="Calibri" panose="020F0502020204030204" pitchFamily="34" charset="0"/>
              <a:cs typeface="Calibri" panose="020F0502020204030204" pitchFamily="34" charset="0"/>
            </a:endParaRPr>
          </a:p>
        </p:txBody>
      </p:sp>
      <p:sp>
        <p:nvSpPr>
          <p:cNvPr id="7" name="TextBox 6"/>
          <p:cNvSpPr txBox="1"/>
          <p:nvPr/>
        </p:nvSpPr>
        <p:spPr>
          <a:xfrm>
            <a:off x="304800" y="909221"/>
            <a:ext cx="8610600" cy="4832092"/>
          </a:xfrm>
          <a:prstGeom prst="rect">
            <a:avLst/>
          </a:prstGeom>
          <a:noFill/>
        </p:spPr>
        <p:txBody>
          <a:bodyPr wrap="square" rtlCol="0">
            <a:spAutoFit/>
          </a:bodyPr>
          <a:lstStyle/>
          <a:p>
            <a:pPr algn="l"/>
            <a:r>
              <a:rPr lang="en-CA" sz="2800" b="1" dirty="0" smtClean="0">
                <a:solidFill>
                  <a:srgbClr val="0000FF"/>
                </a:solidFill>
                <a:latin typeface="Calibri" panose="020F0502020204030204" pitchFamily="34" charset="0"/>
                <a:cs typeface="Calibri" panose="020F0502020204030204" pitchFamily="34" charset="0"/>
              </a:rPr>
              <a:t>Networks: know major differences between</a:t>
            </a:r>
          </a:p>
          <a:p>
            <a:pPr marL="354013" indent="-171450">
              <a:buFont typeface="Arial" panose="020B0604020202020204" pitchFamily="34" charset="0"/>
              <a:buChar char="•"/>
            </a:pPr>
            <a:r>
              <a:rPr lang="en-CA" b="1" dirty="0" smtClean="0">
                <a:latin typeface="Calibri" panose="020F0502020204030204" pitchFamily="34" charset="0"/>
                <a:cs typeface="Calibri" panose="020F0502020204030204" pitchFamily="34" charset="0"/>
              </a:rPr>
              <a:t>Provincial/territorial </a:t>
            </a:r>
            <a:r>
              <a:rPr lang="en-CA" b="1" dirty="0">
                <a:latin typeface="Calibri" panose="020F0502020204030204" pitchFamily="34" charset="0"/>
                <a:cs typeface="Calibri" panose="020F0502020204030204" pitchFamily="34" charset="0"/>
              </a:rPr>
              <a:t>fire weather</a:t>
            </a:r>
          </a:p>
          <a:p>
            <a:pPr marL="354013" indent="-171450" algn="l">
              <a:buFont typeface="Arial" panose="020B0604020202020204" pitchFamily="34" charset="0"/>
              <a:buChar char="•"/>
            </a:pPr>
            <a:r>
              <a:rPr lang="en-CA" b="1" dirty="0" smtClean="0">
                <a:latin typeface="Calibri" panose="020F0502020204030204" pitchFamily="34" charset="0"/>
                <a:cs typeface="Calibri" panose="020F0502020204030204" pitchFamily="34" charset="0"/>
              </a:rPr>
              <a:t>Federal sources</a:t>
            </a:r>
          </a:p>
          <a:p>
            <a:pPr marL="177800" indent="-177800" algn="l">
              <a:buFont typeface="Arial" panose="020B0604020202020204" pitchFamily="34" charset="0"/>
              <a:buChar char="•"/>
            </a:pPr>
            <a:endParaRPr lang="en-CA" sz="2800" b="1" dirty="0" smtClean="0">
              <a:solidFill>
                <a:srgbClr val="FF9900"/>
              </a:solidFill>
              <a:latin typeface="Calibri" panose="020F0502020204030204" pitchFamily="34" charset="0"/>
              <a:cs typeface="Calibri" panose="020F0502020204030204" pitchFamily="34" charset="0"/>
            </a:endParaRPr>
          </a:p>
          <a:p>
            <a:pPr algn="l"/>
            <a:r>
              <a:rPr lang="en-CA" sz="2800" b="1" dirty="0" smtClean="0">
                <a:solidFill>
                  <a:srgbClr val="0000FF"/>
                </a:solidFill>
                <a:latin typeface="Calibri" panose="020F0502020204030204" pitchFamily="34" charset="0"/>
                <a:cs typeface="Calibri" panose="020F0502020204030204" pitchFamily="34" charset="0"/>
              </a:rPr>
              <a:t>View a sampling of other data sources</a:t>
            </a:r>
          </a:p>
          <a:p>
            <a:pPr marL="354013" indent="-171450" algn="l">
              <a:buFont typeface="Arial" panose="020B0604020202020204" pitchFamily="34" charset="0"/>
              <a:buChar char="•"/>
            </a:pPr>
            <a:r>
              <a:rPr lang="en-CA" b="1" dirty="0" smtClean="0">
                <a:latin typeface="Calibri" panose="020F0502020204030204" pitchFamily="34" charset="0"/>
                <a:cs typeface="Calibri" panose="020F0502020204030204" pitchFamily="34" charset="0"/>
              </a:rPr>
              <a:t>Modeled data</a:t>
            </a:r>
          </a:p>
          <a:p>
            <a:pPr marL="354013" indent="-171450" algn="l">
              <a:buFont typeface="Arial" panose="020B0604020202020204" pitchFamily="34" charset="0"/>
              <a:buChar char="•"/>
            </a:pPr>
            <a:r>
              <a:rPr lang="en-CA" b="1" dirty="0" smtClean="0">
                <a:latin typeface="Calibri" panose="020F0502020204030204" pitchFamily="34" charset="0"/>
                <a:cs typeface="Calibri" panose="020F0502020204030204" pitchFamily="34" charset="0"/>
              </a:rPr>
              <a:t>Plots or maps of observed or modeled data</a:t>
            </a:r>
          </a:p>
          <a:p>
            <a:pPr marL="354013" indent="-171450" algn="l">
              <a:buFont typeface="Arial" panose="020B0604020202020204" pitchFamily="34" charset="0"/>
              <a:buChar char="•"/>
            </a:pPr>
            <a:r>
              <a:rPr lang="en-CA" b="1" dirty="0" smtClean="0">
                <a:latin typeface="Calibri" panose="020F0502020204030204" pitchFamily="34" charset="0"/>
                <a:cs typeface="Calibri" panose="020F0502020204030204" pitchFamily="34" charset="0"/>
              </a:rPr>
              <a:t>USA fire weather data sources</a:t>
            </a:r>
          </a:p>
          <a:p>
            <a:pPr marL="177800" indent="-177800" algn="l">
              <a:buFont typeface="Arial" panose="020B0604020202020204" pitchFamily="34" charset="0"/>
              <a:buChar char="•"/>
            </a:pPr>
            <a:endParaRPr lang="en-CA" sz="2800" b="1" dirty="0">
              <a:solidFill>
                <a:srgbClr val="FF9900"/>
              </a:solidFill>
              <a:latin typeface="Calibri" panose="020F0502020204030204" pitchFamily="34" charset="0"/>
              <a:cs typeface="Calibri" panose="020F0502020204030204" pitchFamily="34" charset="0"/>
            </a:endParaRPr>
          </a:p>
          <a:p>
            <a:pPr algn="l"/>
            <a:r>
              <a:rPr lang="en-CA" sz="2800" b="1" dirty="0" smtClean="0">
                <a:solidFill>
                  <a:srgbClr val="0000FF"/>
                </a:solidFill>
                <a:latin typeface="Calibri" panose="020F0502020204030204" pitchFamily="34" charset="0"/>
                <a:cs typeface="Calibri" panose="020F0502020204030204" pitchFamily="34" charset="0"/>
              </a:rPr>
              <a:t>Deterministic and Ensemble models</a:t>
            </a:r>
            <a:endParaRPr lang="en-CA" b="1" dirty="0" smtClean="0">
              <a:solidFill>
                <a:srgbClr val="008000"/>
              </a:solidFill>
              <a:latin typeface="Calibri" panose="020F0502020204030204" pitchFamily="34" charset="0"/>
              <a:cs typeface="Calibri" panose="020F0502020204030204" pitchFamily="34" charset="0"/>
            </a:endParaRPr>
          </a:p>
          <a:p>
            <a:pPr marL="354013" indent="-171450" algn="l">
              <a:buFont typeface="Arial" panose="020B0604020202020204" pitchFamily="34" charset="0"/>
              <a:buChar char="•"/>
            </a:pPr>
            <a:r>
              <a:rPr lang="en-CA" b="1" dirty="0" smtClean="0">
                <a:latin typeface="Calibri" panose="020F0502020204030204" pitchFamily="34" charset="0"/>
                <a:cs typeface="Calibri" panose="020F0502020204030204" pitchFamily="34" charset="0"/>
              </a:rPr>
              <a:t>Understand some basic differences</a:t>
            </a:r>
          </a:p>
          <a:p>
            <a:pPr marL="354013" indent="-171450" algn="l">
              <a:buFont typeface="Arial" panose="020B0604020202020204" pitchFamily="34" charset="0"/>
              <a:buChar char="•"/>
            </a:pPr>
            <a:r>
              <a:rPr lang="en-CA" b="1" dirty="0" smtClean="0">
                <a:latin typeface="Calibri" panose="020F0502020204030204" pitchFamily="34" charset="0"/>
                <a:cs typeface="Calibri" panose="020F0502020204030204" pitchFamily="34" charset="0"/>
              </a:rPr>
              <a:t>Ensembles: know some caveats and basic usage</a:t>
            </a:r>
            <a:endParaRPr lang="en-CA" b="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649843755"/>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34228E85-DC60-47B9-9281-6B592085173E}" type="slidenum">
              <a:rPr lang="en-US" altLang="en-US" smtClean="0"/>
              <a:pPr>
                <a:defRPr/>
              </a:pPr>
              <a:t>64</a:t>
            </a:fld>
            <a:endParaRPr lang="en-US" altLang="en-US"/>
          </a:p>
        </p:txBody>
      </p:sp>
      <p:sp>
        <p:nvSpPr>
          <p:cNvPr id="5" name="Footer Placeholder 4"/>
          <p:cNvSpPr>
            <a:spLocks noGrp="1"/>
          </p:cNvSpPr>
          <p:nvPr>
            <p:ph type="ftr" sz="quarter" idx="11"/>
          </p:nvPr>
        </p:nvSpPr>
        <p:spPr/>
        <p:txBody>
          <a:bodyPr/>
          <a:lstStyle/>
          <a:p>
            <a:pPr>
              <a:defRPr/>
            </a:pPr>
            <a:r>
              <a:rPr lang="en-US" altLang="en-US" dirty="0" smtClean="0"/>
              <a:t>WFBS S491 2022</a:t>
            </a:r>
            <a:endParaRPr lang="en-US" altLang="en-US" dirty="0"/>
          </a:p>
        </p:txBody>
      </p:sp>
      <p:sp>
        <p:nvSpPr>
          <p:cNvPr id="9" name="TextBox 8"/>
          <p:cNvSpPr txBox="1"/>
          <p:nvPr/>
        </p:nvSpPr>
        <p:spPr>
          <a:xfrm>
            <a:off x="3047999" y="1219200"/>
            <a:ext cx="5867401" cy="4419600"/>
          </a:xfrm>
          <a:prstGeom prst="rect">
            <a:avLst/>
          </a:prstGeom>
          <a:noFill/>
        </p:spPr>
        <p:txBody>
          <a:bodyPr wrap="square" rtlCol="0">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CA" sz="2800" b="1" i="0" u="none" strike="noStrike" kern="1200" cap="none" spc="0" normalizeH="0" baseline="0" noProof="0" dirty="0" smtClean="0">
                <a:ln>
                  <a:noFill/>
                </a:ln>
                <a:solidFill>
                  <a:srgbClr val="009900"/>
                </a:solidFill>
                <a:effectLst/>
                <a:uLnTx/>
                <a:uFillTx/>
                <a:latin typeface="Corbel" panose="020B0503020204020204" pitchFamily="34" charset="0"/>
                <a:ea typeface="+mn-ea"/>
                <a:cs typeface="Arial" charset="0"/>
              </a:rPr>
              <a:t>Contact:</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CA" sz="2800" b="1" i="0" u="none" strike="noStrike" kern="1200" cap="none" spc="0" normalizeH="0" baseline="0" noProof="0" dirty="0" smtClean="0">
                <a:ln>
                  <a:noFill/>
                </a:ln>
                <a:solidFill>
                  <a:prstClr val="black"/>
                </a:solidFill>
                <a:effectLst/>
                <a:uLnTx/>
                <a:uFillTx/>
                <a:latin typeface="Corbel" panose="020B0503020204020204" pitchFamily="34" charset="0"/>
                <a:ea typeface="+mn-ea"/>
                <a:cs typeface="Arial" charset="0"/>
              </a:rPr>
              <a:t>Richard </a:t>
            </a:r>
            <a:r>
              <a:rPr kumimoji="0" lang="en-CA" sz="2800" b="1" i="0" u="none" strike="noStrike" kern="1200" cap="none" spc="0" normalizeH="0" baseline="0" noProof="0" dirty="0" err="1" smtClean="0">
                <a:ln>
                  <a:noFill/>
                </a:ln>
                <a:solidFill>
                  <a:prstClr val="black"/>
                </a:solidFill>
                <a:effectLst/>
                <a:uLnTx/>
                <a:uFillTx/>
                <a:latin typeface="Corbel" panose="020B0503020204020204" pitchFamily="34" charset="0"/>
                <a:ea typeface="+mn-ea"/>
                <a:cs typeface="Arial" charset="0"/>
              </a:rPr>
              <a:t>Carr</a:t>
            </a:r>
            <a:endParaRPr kumimoji="0" lang="en-CA" sz="2800" b="1" i="0" u="none" strike="noStrike" kern="1200" cap="none" spc="0" normalizeH="0" baseline="0" noProof="0" dirty="0" smtClean="0">
              <a:ln>
                <a:noFill/>
              </a:ln>
              <a:solidFill>
                <a:prstClr val="black"/>
              </a:solidFill>
              <a:effectLst/>
              <a:uLnTx/>
              <a:uFillTx/>
              <a:latin typeface="Corbel" panose="020B0503020204020204" pitchFamily="34" charset="0"/>
              <a:ea typeface="+mn-ea"/>
              <a:cs typeface="Arial"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CA" sz="2800" b="1" i="0" u="none" strike="noStrike" kern="1200" cap="none" spc="0" normalizeH="0" baseline="0" noProof="0" dirty="0" smtClean="0">
                <a:ln>
                  <a:noFill/>
                </a:ln>
                <a:solidFill>
                  <a:prstClr val="black"/>
                </a:solidFill>
                <a:effectLst/>
                <a:uLnTx/>
                <a:uFillTx/>
                <a:latin typeface="Corbel" panose="020B0503020204020204" pitchFamily="34" charset="0"/>
                <a:ea typeface="+mn-ea"/>
                <a:cs typeface="Arial" charset="0"/>
              </a:rPr>
              <a:t>Wildland Fire Research Analyst</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CA" sz="1400" b="1" i="0" u="none" strike="noStrike" kern="1200" cap="none" spc="0" normalizeH="0" baseline="0" noProof="0" dirty="0" smtClean="0">
              <a:ln>
                <a:noFill/>
              </a:ln>
              <a:solidFill>
                <a:prstClr val="black"/>
              </a:solidFill>
              <a:effectLst/>
              <a:uLnTx/>
              <a:uFillTx/>
              <a:latin typeface="Corbel" panose="020B0503020204020204" pitchFamily="34" charset="0"/>
              <a:ea typeface="+mn-ea"/>
              <a:cs typeface="Arial"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CA" sz="2800" b="1" i="0" u="none" strike="noStrike" kern="1200" cap="none" spc="0" normalizeH="0" baseline="0" noProof="0" dirty="0" smtClean="0">
                <a:ln>
                  <a:noFill/>
                </a:ln>
                <a:solidFill>
                  <a:prstClr val="black"/>
                </a:solidFill>
                <a:effectLst/>
                <a:uLnTx/>
                <a:uFillTx/>
                <a:latin typeface="Corbel" panose="020B0503020204020204" pitchFamily="34" charset="0"/>
                <a:ea typeface="+mn-ea"/>
                <a:cs typeface="Arial" charset="0"/>
                <a:hlinkClick r:id="rId3"/>
              </a:rPr>
              <a:t>Richard.Carr@NRCan-RNCan.gc.ca</a:t>
            </a:r>
            <a:endParaRPr kumimoji="0" lang="en-CA" sz="2800" b="1" i="0" u="none" strike="noStrike" kern="1200" cap="none" spc="0" normalizeH="0" baseline="0" noProof="0" dirty="0" smtClean="0">
              <a:ln>
                <a:noFill/>
              </a:ln>
              <a:solidFill>
                <a:prstClr val="black"/>
              </a:solidFill>
              <a:effectLst/>
              <a:uLnTx/>
              <a:uFillTx/>
              <a:latin typeface="Corbel" panose="020B0503020204020204" pitchFamily="34" charset="0"/>
              <a:ea typeface="+mn-ea"/>
              <a:cs typeface="Arial" charset="0"/>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CA" sz="1400" b="1" i="0" u="none" strike="noStrike" kern="1200" cap="none" spc="0" normalizeH="0" baseline="0" noProof="0" dirty="0" smtClean="0">
              <a:ln>
                <a:noFill/>
              </a:ln>
              <a:solidFill>
                <a:prstClr val="black"/>
              </a:solidFill>
              <a:effectLst/>
              <a:uLnTx/>
              <a:uFillTx/>
              <a:latin typeface="Corbel" panose="020B0503020204020204" pitchFamily="34" charset="0"/>
              <a:ea typeface="+mn-ea"/>
              <a:cs typeface="Arial"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CA" sz="2800" b="1" i="0" u="none" strike="noStrike" kern="1200" cap="none" spc="0" normalizeH="0" baseline="0" noProof="0" dirty="0" smtClean="0">
                <a:ln>
                  <a:noFill/>
                </a:ln>
                <a:solidFill>
                  <a:prstClr val="black"/>
                </a:solidFill>
                <a:effectLst/>
                <a:uLnTx/>
                <a:uFillTx/>
                <a:latin typeface="Corbel" panose="020B0503020204020204" pitchFamily="34" charset="0"/>
                <a:ea typeface="+mn-ea"/>
                <a:cs typeface="Arial" charset="0"/>
              </a:rPr>
              <a:t>5320 122 Street NW</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CA" sz="2800" b="1" i="0" u="none" strike="noStrike" kern="1200" cap="none" spc="0" normalizeH="0" baseline="0" noProof="0" dirty="0" smtClean="0">
                <a:ln>
                  <a:noFill/>
                </a:ln>
                <a:solidFill>
                  <a:prstClr val="black"/>
                </a:solidFill>
                <a:effectLst/>
                <a:uLnTx/>
                <a:uFillTx/>
                <a:latin typeface="Corbel" panose="020B0503020204020204" pitchFamily="34" charset="0"/>
                <a:ea typeface="+mn-ea"/>
                <a:cs typeface="Arial" charset="0"/>
              </a:rPr>
              <a:t>Edmonton, AB, Canada</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CA" sz="2800" b="1" i="0" u="none" strike="noStrike" kern="1200" cap="none" spc="0" normalizeH="0" baseline="0" noProof="0" dirty="0" smtClean="0">
                <a:ln>
                  <a:noFill/>
                </a:ln>
                <a:solidFill>
                  <a:prstClr val="black"/>
                </a:solidFill>
                <a:effectLst/>
                <a:uLnTx/>
                <a:uFillTx/>
                <a:latin typeface="Corbel" panose="020B0503020204020204" pitchFamily="34" charset="0"/>
                <a:ea typeface="+mn-ea"/>
                <a:cs typeface="Arial" charset="0"/>
              </a:rPr>
              <a:t>T6H 3S5</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CA" sz="1400" b="1" i="0" u="none" strike="noStrike" kern="1200" cap="none" spc="0" normalizeH="0" baseline="0" noProof="0" dirty="0" smtClean="0">
              <a:ln>
                <a:noFill/>
              </a:ln>
              <a:solidFill>
                <a:prstClr val="black"/>
              </a:solidFill>
              <a:effectLst/>
              <a:uLnTx/>
              <a:uFillTx/>
              <a:latin typeface="Corbel" panose="020B0503020204020204" pitchFamily="34" charset="0"/>
              <a:ea typeface="+mn-ea"/>
              <a:cs typeface="Arial"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lang="en-CA" sz="2800" b="1" strike="sngStrike" noProof="0" dirty="0" smtClean="0">
                <a:solidFill>
                  <a:prstClr val="black"/>
                </a:solidFill>
                <a:latin typeface="Corbel" panose="020B0503020204020204" pitchFamily="34" charset="0"/>
              </a:rPr>
              <a:t>825-510-1265 </a:t>
            </a:r>
            <a:r>
              <a:rPr lang="en-CA" sz="2800" b="1" noProof="0" dirty="0" smtClean="0">
                <a:solidFill>
                  <a:srgbClr val="008000"/>
                </a:solidFill>
                <a:latin typeface="Corbel" panose="020B0503020204020204" pitchFamily="34" charset="0"/>
              </a:rPr>
              <a:t>780-710-3147</a:t>
            </a:r>
            <a:endParaRPr kumimoji="0" lang="en-CA" sz="2800" b="1" i="0" u="none" kern="1200" cap="none" spc="0" normalizeH="0" baseline="0" noProof="0" dirty="0">
              <a:ln>
                <a:noFill/>
              </a:ln>
              <a:solidFill>
                <a:srgbClr val="008000"/>
              </a:solidFill>
              <a:effectLst/>
              <a:uLnTx/>
              <a:uFillTx/>
              <a:latin typeface="Corbel" panose="020B0503020204020204" pitchFamily="34" charset="0"/>
              <a:cs typeface="Arial" charset="0"/>
            </a:endParaRPr>
          </a:p>
        </p:txBody>
      </p:sp>
      <p:grpSp>
        <p:nvGrpSpPr>
          <p:cNvPr id="15" name="Group 14"/>
          <p:cNvGrpSpPr/>
          <p:nvPr/>
        </p:nvGrpSpPr>
        <p:grpSpPr>
          <a:xfrm>
            <a:off x="678110" y="1676400"/>
            <a:ext cx="1836490" cy="2191331"/>
            <a:chOff x="1219200" y="1828800"/>
            <a:chExt cx="1836490" cy="2191331"/>
          </a:xfrm>
        </p:grpSpPr>
        <p:sp>
          <p:nvSpPr>
            <p:cNvPr id="11" name="TextBox 10"/>
            <p:cNvSpPr txBox="1"/>
            <p:nvPr/>
          </p:nvSpPr>
          <p:spPr>
            <a:xfrm>
              <a:off x="2150884" y="2601300"/>
              <a:ext cx="466794" cy="646331"/>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CA" sz="36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charset="0"/>
                </a:rPr>
                <a:t>?</a:t>
              </a:r>
              <a:endParaRPr kumimoji="0" lang="en-CA" sz="3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charset="0"/>
              </a:endParaRPr>
            </a:p>
          </p:txBody>
        </p:sp>
        <p:sp>
          <p:nvSpPr>
            <p:cNvPr id="6" name="TextBox 5"/>
            <p:cNvSpPr txBox="1"/>
            <p:nvPr/>
          </p:nvSpPr>
          <p:spPr>
            <a:xfrm>
              <a:off x="2588896" y="1828800"/>
              <a:ext cx="466794" cy="646331"/>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CA" sz="3600" b="1" i="0" u="none" strike="noStrike" kern="1200" cap="none" spc="0" normalizeH="0" baseline="0" noProof="0" dirty="0" smtClean="0">
                  <a:ln>
                    <a:noFill/>
                  </a:ln>
                  <a:solidFill>
                    <a:srgbClr val="00B0F0"/>
                  </a:solidFill>
                  <a:effectLst/>
                  <a:uLnTx/>
                  <a:uFillTx/>
                  <a:latin typeface="Arial" panose="020B0604020202020204" pitchFamily="34" charset="0"/>
                  <a:ea typeface="+mn-ea"/>
                  <a:cs typeface="Arial" charset="0"/>
                </a:rPr>
                <a:t>?</a:t>
              </a:r>
              <a:endParaRPr kumimoji="0" lang="en-CA" sz="3600" b="1" i="0" u="none" strike="noStrike" kern="1200" cap="none" spc="0" normalizeH="0" baseline="0" noProof="0" dirty="0">
                <a:ln>
                  <a:noFill/>
                </a:ln>
                <a:solidFill>
                  <a:srgbClr val="00B0F0"/>
                </a:solidFill>
                <a:effectLst/>
                <a:uLnTx/>
                <a:uFillTx/>
                <a:latin typeface="Arial" panose="020B0604020202020204" pitchFamily="34" charset="0"/>
                <a:ea typeface="+mn-ea"/>
                <a:cs typeface="Arial" charset="0"/>
              </a:endParaRPr>
            </a:p>
          </p:txBody>
        </p:sp>
        <p:sp>
          <p:nvSpPr>
            <p:cNvPr id="7" name="TextBox 6"/>
            <p:cNvSpPr txBox="1"/>
            <p:nvPr/>
          </p:nvSpPr>
          <p:spPr>
            <a:xfrm>
              <a:off x="1219200" y="2895600"/>
              <a:ext cx="466794" cy="646331"/>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CA" sz="3600" b="1" i="0" u="none" strike="noStrike" kern="1200" cap="none" spc="0" normalizeH="0" baseline="0" noProof="0" dirty="0" smtClean="0">
                  <a:ln>
                    <a:noFill/>
                  </a:ln>
                  <a:solidFill>
                    <a:srgbClr val="FFFF00"/>
                  </a:solidFill>
                  <a:effectLst/>
                  <a:uLnTx/>
                  <a:uFillTx/>
                  <a:latin typeface="Arial" panose="020B0604020202020204" pitchFamily="34" charset="0"/>
                  <a:ea typeface="+mn-ea"/>
                  <a:cs typeface="Arial" charset="0"/>
                </a:rPr>
                <a:t>?</a:t>
              </a:r>
              <a:endParaRPr kumimoji="0" lang="en-CA" sz="36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charset="0"/>
              </a:endParaRPr>
            </a:p>
          </p:txBody>
        </p:sp>
        <p:sp>
          <p:nvSpPr>
            <p:cNvPr id="10" name="TextBox 9"/>
            <p:cNvSpPr txBox="1"/>
            <p:nvPr/>
          </p:nvSpPr>
          <p:spPr>
            <a:xfrm>
              <a:off x="1684090" y="2170331"/>
              <a:ext cx="466794" cy="646331"/>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CA" sz="3600" b="1" i="0" u="none" strike="noStrike" kern="1200" cap="none" spc="0" normalizeH="0" baseline="0" noProof="0" dirty="0" smtClean="0">
                  <a:ln>
                    <a:noFill/>
                  </a:ln>
                  <a:solidFill>
                    <a:srgbClr val="008000"/>
                  </a:solidFill>
                  <a:effectLst/>
                  <a:uLnTx/>
                  <a:uFillTx/>
                  <a:latin typeface="Arial" panose="020B0604020202020204" pitchFamily="34" charset="0"/>
                  <a:ea typeface="+mn-ea"/>
                  <a:cs typeface="Arial" charset="0"/>
                </a:rPr>
                <a:t>?</a:t>
              </a:r>
              <a:endParaRPr kumimoji="0" lang="en-CA" sz="3600" b="1" i="0" u="none" strike="noStrike" kern="1200" cap="none" spc="0" normalizeH="0" baseline="0" noProof="0" dirty="0">
                <a:ln>
                  <a:noFill/>
                </a:ln>
                <a:solidFill>
                  <a:srgbClr val="008000"/>
                </a:solidFill>
                <a:effectLst/>
                <a:uLnTx/>
                <a:uFillTx/>
                <a:latin typeface="Arial" panose="020B0604020202020204" pitchFamily="34" charset="0"/>
                <a:ea typeface="+mn-ea"/>
                <a:cs typeface="Arial" charset="0"/>
              </a:endParaRPr>
            </a:p>
          </p:txBody>
        </p:sp>
        <p:sp>
          <p:nvSpPr>
            <p:cNvPr id="12" name="TextBox 11"/>
            <p:cNvSpPr txBox="1"/>
            <p:nvPr/>
          </p:nvSpPr>
          <p:spPr>
            <a:xfrm>
              <a:off x="2269576" y="3373800"/>
              <a:ext cx="466794" cy="646331"/>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CA" sz="3600" b="1" i="0" u="none" strike="noStrike" kern="1200" cap="none" spc="0" normalizeH="0" baseline="0" noProof="0" dirty="0" smtClean="0">
                  <a:ln>
                    <a:noFill/>
                  </a:ln>
                  <a:solidFill>
                    <a:srgbClr val="FF0000"/>
                  </a:solidFill>
                  <a:effectLst/>
                  <a:uLnTx/>
                  <a:uFillTx/>
                  <a:latin typeface="Arial" panose="020B0604020202020204" pitchFamily="34" charset="0"/>
                  <a:ea typeface="+mn-ea"/>
                  <a:cs typeface="Arial" charset="0"/>
                </a:rPr>
                <a:t>?</a:t>
              </a:r>
              <a:endParaRPr kumimoji="0" lang="en-CA" sz="36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charset="0"/>
              </a:endParaRPr>
            </a:p>
          </p:txBody>
        </p:sp>
      </p:grpSp>
      <p:sp>
        <p:nvSpPr>
          <p:cNvPr id="13" name="TextBox 12"/>
          <p:cNvSpPr txBox="1"/>
          <p:nvPr/>
        </p:nvSpPr>
        <p:spPr>
          <a:xfrm>
            <a:off x="152400" y="180000"/>
            <a:ext cx="8839200" cy="584775"/>
          </a:xfrm>
          <a:prstGeom prst="rect">
            <a:avLst/>
          </a:prstGeom>
          <a:noFill/>
        </p:spPr>
        <p:txBody>
          <a:bodyPr wrap="square" rtlCol="0">
            <a:spAutoFit/>
          </a:bodyPr>
          <a:lstStyle/>
          <a:p>
            <a:pPr algn="ctr"/>
            <a:r>
              <a:rPr lang="en-CA" sz="3200" b="1" dirty="0" smtClean="0">
                <a:solidFill>
                  <a:srgbClr val="C00000"/>
                </a:solidFill>
                <a:latin typeface="Arial" panose="020B0604020202020204" pitchFamily="34" charset="0"/>
                <a:cs typeface="Arial" panose="020B0604020202020204" pitchFamily="34" charset="0"/>
              </a:rPr>
              <a:t>Contact Information</a:t>
            </a:r>
            <a:endParaRPr lang="en-CA" sz="3200" b="1" dirty="0">
              <a:solidFill>
                <a:srgbClr val="C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98213290"/>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pPr>
              <a:defRPr/>
            </a:pPr>
            <a:r>
              <a:rPr lang="en-US" altLang="en-US" smtClean="0"/>
              <a:t>WFBS S589 2022</a:t>
            </a:r>
            <a:endParaRPr lang="en-US" altLang="en-US" dirty="0"/>
          </a:p>
        </p:txBody>
      </p:sp>
      <p:sp>
        <p:nvSpPr>
          <p:cNvPr id="3" name="Slide Number Placeholder 2"/>
          <p:cNvSpPr>
            <a:spLocks noGrp="1"/>
          </p:cNvSpPr>
          <p:nvPr>
            <p:ph type="sldNum" sz="quarter" idx="12"/>
          </p:nvPr>
        </p:nvSpPr>
        <p:spPr/>
        <p:txBody>
          <a:bodyPr/>
          <a:lstStyle/>
          <a:p>
            <a:pPr>
              <a:defRPr/>
            </a:pPr>
            <a:fld id="{34228E85-DC60-47B9-9281-6B592085173E}" type="slidenum">
              <a:rPr lang="en-US" altLang="en-US" smtClean="0"/>
              <a:pPr>
                <a:defRPr/>
              </a:pPr>
              <a:t>65</a:t>
            </a:fld>
            <a:endParaRPr lang="en-US" altLang="en-US" dirty="0"/>
          </a:p>
        </p:txBody>
      </p:sp>
      <p:sp>
        <p:nvSpPr>
          <p:cNvPr id="5" name="TextBox 4"/>
          <p:cNvSpPr txBox="1"/>
          <p:nvPr/>
        </p:nvSpPr>
        <p:spPr>
          <a:xfrm>
            <a:off x="381000" y="1302603"/>
            <a:ext cx="8458200" cy="1261884"/>
          </a:xfrm>
          <a:prstGeom prst="rect">
            <a:avLst/>
          </a:prstGeom>
          <a:noFill/>
        </p:spPr>
        <p:txBody>
          <a:bodyPr wrap="square" rtlCol="0">
            <a:spAutoFit/>
          </a:bodyPr>
          <a:lstStyle/>
          <a:p>
            <a:r>
              <a:rPr lang="en-CA" sz="2800" b="1" dirty="0" smtClean="0">
                <a:latin typeface="Calibri" panose="020F0502020204030204" pitchFamily="34" charset="0"/>
                <a:cs typeface="Calibri" panose="020F0502020204030204" pitchFamily="34" charset="0"/>
              </a:rPr>
              <a:t>Text level 1</a:t>
            </a:r>
          </a:p>
          <a:p>
            <a:r>
              <a:rPr lang="en-CA" b="1" dirty="0" smtClean="0">
                <a:latin typeface="Calibri" panose="020F0502020204030204" pitchFamily="34" charset="0"/>
                <a:cs typeface="Calibri" panose="020F0502020204030204" pitchFamily="34" charset="0"/>
              </a:rPr>
              <a:t>Text level 2</a:t>
            </a:r>
          </a:p>
          <a:p>
            <a:endParaRPr lang="en-CA" b="1" dirty="0" smtClean="0">
              <a:latin typeface="Calibri" panose="020F0502020204030204" pitchFamily="34" charset="0"/>
              <a:cs typeface="Calibri" panose="020F0502020204030204" pitchFamily="34" charset="0"/>
            </a:endParaRPr>
          </a:p>
        </p:txBody>
      </p:sp>
      <p:sp>
        <p:nvSpPr>
          <p:cNvPr id="6" name="TextBox 5"/>
          <p:cNvSpPr txBox="1"/>
          <p:nvPr/>
        </p:nvSpPr>
        <p:spPr>
          <a:xfrm>
            <a:off x="381000" y="180000"/>
            <a:ext cx="8458200" cy="646331"/>
          </a:xfrm>
          <a:prstGeom prst="rect">
            <a:avLst/>
          </a:prstGeom>
          <a:noFill/>
        </p:spPr>
        <p:txBody>
          <a:bodyPr wrap="square" rtlCol="0">
            <a:spAutoFit/>
          </a:bodyPr>
          <a:lstStyle/>
          <a:p>
            <a:pPr algn="ctr"/>
            <a:r>
              <a:rPr lang="en-CA" sz="3600" b="1" dirty="0">
                <a:solidFill>
                  <a:srgbClr val="C00000"/>
                </a:solidFill>
                <a:latin typeface="Calibri" panose="020F0502020204030204" pitchFamily="34" charset="0"/>
                <a:cs typeface="Calibri" panose="020F0502020204030204" pitchFamily="34" charset="0"/>
              </a:rPr>
              <a:t>T</a:t>
            </a:r>
            <a:r>
              <a:rPr lang="en-CA" sz="3600" b="1" dirty="0" smtClean="0">
                <a:solidFill>
                  <a:srgbClr val="C00000"/>
                </a:solidFill>
                <a:latin typeface="Calibri" panose="020F0502020204030204" pitchFamily="34" charset="0"/>
                <a:cs typeface="Calibri" panose="020F0502020204030204" pitchFamily="34" charset="0"/>
              </a:rPr>
              <a:t>itle</a:t>
            </a:r>
            <a:endParaRPr lang="en-CA" sz="3600" b="1" dirty="0">
              <a:solidFill>
                <a:srgbClr val="C0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09349652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pPr>
              <a:defRPr/>
            </a:pPr>
            <a:r>
              <a:rPr lang="en-US" altLang="en-US" smtClean="0"/>
              <a:t>WFBS S589 2022</a:t>
            </a:r>
            <a:endParaRPr lang="en-US" altLang="en-US" dirty="0"/>
          </a:p>
        </p:txBody>
      </p:sp>
      <p:sp>
        <p:nvSpPr>
          <p:cNvPr id="3" name="Slide Number Placeholder 2"/>
          <p:cNvSpPr>
            <a:spLocks noGrp="1"/>
          </p:cNvSpPr>
          <p:nvPr>
            <p:ph type="sldNum" sz="quarter" idx="12"/>
          </p:nvPr>
        </p:nvSpPr>
        <p:spPr/>
        <p:txBody>
          <a:bodyPr/>
          <a:lstStyle/>
          <a:p>
            <a:pPr>
              <a:defRPr/>
            </a:pPr>
            <a:fld id="{34228E85-DC60-47B9-9281-6B592085173E}" type="slidenum">
              <a:rPr lang="en-US" altLang="en-US" smtClean="0"/>
              <a:pPr>
                <a:defRPr/>
              </a:pPr>
              <a:t>7</a:t>
            </a:fld>
            <a:endParaRPr lang="en-US" altLang="en-US" dirty="0"/>
          </a:p>
        </p:txBody>
      </p:sp>
      <p:sp>
        <p:nvSpPr>
          <p:cNvPr id="5" name="TextBox 4"/>
          <p:cNvSpPr txBox="1"/>
          <p:nvPr/>
        </p:nvSpPr>
        <p:spPr>
          <a:xfrm>
            <a:off x="304800" y="944463"/>
            <a:ext cx="8534400" cy="4770537"/>
          </a:xfrm>
          <a:prstGeom prst="rect">
            <a:avLst/>
          </a:prstGeom>
          <a:noFill/>
        </p:spPr>
        <p:txBody>
          <a:bodyPr wrap="square" rtlCol="0">
            <a:spAutoFit/>
          </a:bodyPr>
          <a:lstStyle/>
          <a:p>
            <a:pPr marL="173038" indent="-173038">
              <a:buFont typeface="Arial" panose="020B0604020202020204" pitchFamily="34" charset="0"/>
              <a:buChar char="•"/>
            </a:pPr>
            <a:r>
              <a:rPr lang="en-CA" sz="3200" b="1" dirty="0">
                <a:latin typeface="Calibri" panose="020F0502020204030204" pitchFamily="34" charset="0"/>
                <a:cs typeface="Calibri" panose="020F0502020204030204" pitchFamily="34" charset="0"/>
              </a:rPr>
              <a:t>P/T usually have web or internal sites</a:t>
            </a:r>
          </a:p>
          <a:p>
            <a:pPr marL="531813" indent="-173038">
              <a:buFont typeface="Arial" panose="020B0604020202020204" pitchFamily="34" charset="0"/>
              <a:buChar char="•"/>
            </a:pPr>
            <a:r>
              <a:rPr lang="en-CA" b="1" dirty="0">
                <a:latin typeface="Calibri" panose="020F0502020204030204" pitchFamily="34" charset="0"/>
                <a:cs typeface="Calibri" panose="020F0502020204030204" pitchFamily="34" charset="0"/>
              </a:rPr>
              <a:t>Little standardization between appearance or </a:t>
            </a:r>
            <a:r>
              <a:rPr lang="en-CA" b="1" dirty="0" smtClean="0">
                <a:latin typeface="Calibri" panose="020F0502020204030204" pitchFamily="34" charset="0"/>
                <a:cs typeface="Calibri" panose="020F0502020204030204" pitchFamily="34" charset="0"/>
              </a:rPr>
              <a:t>products</a:t>
            </a:r>
          </a:p>
          <a:p>
            <a:pPr marL="531813" indent="-173038">
              <a:buFont typeface="Arial" panose="020B0604020202020204" pitchFamily="34" charset="0"/>
              <a:buChar char="•"/>
            </a:pPr>
            <a:endParaRPr lang="en-CA" b="1" dirty="0">
              <a:latin typeface="Calibri" panose="020F0502020204030204" pitchFamily="34" charset="0"/>
              <a:cs typeface="Calibri" panose="020F0502020204030204" pitchFamily="34" charset="0"/>
            </a:endParaRPr>
          </a:p>
          <a:p>
            <a:pPr marL="531813" indent="-173038">
              <a:buFont typeface="Arial" panose="020B0604020202020204" pitchFamily="34" charset="0"/>
              <a:buChar char="•"/>
            </a:pPr>
            <a:r>
              <a:rPr lang="en-CA" b="1" dirty="0">
                <a:latin typeface="Calibri" panose="020F0502020204030204" pitchFamily="34" charset="0"/>
                <a:cs typeface="Calibri" panose="020F0502020204030204" pitchFamily="34" charset="0"/>
              </a:rPr>
              <a:t>Fire weather observations and forecasts include RH, wind </a:t>
            </a:r>
            <a:r>
              <a:rPr lang="en-CA" b="1" dirty="0" smtClean="0">
                <a:latin typeface="Calibri" panose="020F0502020204030204" pitchFamily="34" charset="0"/>
                <a:cs typeface="Calibri" panose="020F0502020204030204" pitchFamily="34" charset="0"/>
              </a:rPr>
              <a:t>direction</a:t>
            </a:r>
          </a:p>
          <a:p>
            <a:pPr marL="531813" indent="-173038">
              <a:buFont typeface="Arial" panose="020B0604020202020204" pitchFamily="34" charset="0"/>
              <a:buChar char="•"/>
            </a:pPr>
            <a:endParaRPr lang="en-CA" b="1" dirty="0">
              <a:latin typeface="Calibri" panose="020F0502020204030204" pitchFamily="34" charset="0"/>
              <a:cs typeface="Calibri" panose="020F0502020204030204" pitchFamily="34" charset="0"/>
            </a:endParaRPr>
          </a:p>
          <a:p>
            <a:pPr marL="531813" indent="-173038">
              <a:buFont typeface="Arial" panose="020B0604020202020204" pitchFamily="34" charset="0"/>
              <a:buChar char="•"/>
            </a:pPr>
            <a:r>
              <a:rPr lang="en-US" b="1" kern="0" dirty="0">
                <a:latin typeface="Calibri" panose="020F0502020204030204" pitchFamily="34" charset="0"/>
                <a:cs typeface="Calibri" panose="020F0502020204030204" pitchFamily="34" charset="0"/>
              </a:rPr>
              <a:t>CFFDRS </a:t>
            </a:r>
            <a:r>
              <a:rPr lang="en-US" b="1" kern="0" dirty="0" smtClean="0">
                <a:latin typeface="Calibri" panose="020F0502020204030204" pitchFamily="34" charset="0"/>
                <a:cs typeface="Calibri" panose="020F0502020204030204" pitchFamily="34" charset="0"/>
              </a:rPr>
              <a:t>indexes</a:t>
            </a:r>
          </a:p>
          <a:p>
            <a:pPr marL="531813" indent="-173038">
              <a:buFont typeface="Arial" panose="020B0604020202020204" pitchFamily="34" charset="0"/>
              <a:buChar char="•"/>
            </a:pPr>
            <a:endParaRPr lang="en-CA" sz="2800" b="1" dirty="0">
              <a:latin typeface="Calibri" panose="020F0502020204030204" pitchFamily="34" charset="0"/>
              <a:cs typeface="Calibri" panose="020F0502020204030204" pitchFamily="34" charset="0"/>
            </a:endParaRPr>
          </a:p>
          <a:p>
            <a:pPr marL="173038" indent="-173038">
              <a:buFont typeface="Arial" panose="020B0604020202020204" pitchFamily="34" charset="0"/>
              <a:buChar char="•"/>
            </a:pPr>
            <a:r>
              <a:rPr lang="en-CA" sz="2800" b="1" dirty="0" smtClean="0">
                <a:latin typeface="Calibri" panose="020F0502020204030204" pitchFamily="34" charset="0"/>
                <a:cs typeface="Calibri" panose="020F0502020204030204" pitchFamily="34" charset="0"/>
              </a:rPr>
              <a:t>ECCC data mart provides a large variety of data</a:t>
            </a:r>
          </a:p>
          <a:p>
            <a:pPr marL="531813" indent="-173038">
              <a:buFont typeface="Arial" panose="020B0604020202020204" pitchFamily="34" charset="0"/>
              <a:buChar char="•"/>
            </a:pPr>
            <a:r>
              <a:rPr lang="en-CA" b="1" dirty="0" smtClean="0">
                <a:latin typeface="Calibri" panose="020F0502020204030204" pitchFamily="34" charset="0"/>
                <a:cs typeface="Calibri" panose="020F0502020204030204" pitchFamily="34" charset="0"/>
              </a:rPr>
              <a:t>Observations, model output, expert discussions</a:t>
            </a:r>
          </a:p>
          <a:p>
            <a:pPr marL="531813" indent="-173038">
              <a:buFont typeface="Arial" panose="020B0604020202020204" pitchFamily="34" charset="0"/>
              <a:buChar char="•"/>
            </a:pPr>
            <a:endParaRPr lang="en-CA" b="1" dirty="0" smtClean="0">
              <a:latin typeface="Calibri" panose="020F0502020204030204" pitchFamily="34" charset="0"/>
              <a:cs typeface="Calibri" panose="020F0502020204030204" pitchFamily="34" charset="0"/>
            </a:endParaRPr>
          </a:p>
          <a:p>
            <a:pPr marL="531813" indent="-173038">
              <a:buFont typeface="Arial" panose="020B0604020202020204" pitchFamily="34" charset="0"/>
              <a:buChar char="•"/>
            </a:pPr>
            <a:r>
              <a:rPr lang="en-CA" b="1" dirty="0" smtClean="0">
                <a:latin typeface="Calibri" panose="020F0502020204030204" pitchFamily="34" charset="0"/>
                <a:cs typeface="Calibri" panose="020F0502020204030204" pitchFamily="34" charset="0"/>
              </a:rPr>
              <a:t>Does not contain all elements necessary for fire weather</a:t>
            </a:r>
          </a:p>
        </p:txBody>
      </p:sp>
      <p:sp>
        <p:nvSpPr>
          <p:cNvPr id="7" name="TextBox 6"/>
          <p:cNvSpPr txBox="1"/>
          <p:nvPr/>
        </p:nvSpPr>
        <p:spPr>
          <a:xfrm>
            <a:off x="381000" y="180000"/>
            <a:ext cx="8458200" cy="646331"/>
          </a:xfrm>
          <a:prstGeom prst="rect">
            <a:avLst/>
          </a:prstGeom>
          <a:noFill/>
        </p:spPr>
        <p:txBody>
          <a:bodyPr wrap="square" rtlCol="0">
            <a:spAutoFit/>
          </a:bodyPr>
          <a:lstStyle/>
          <a:p>
            <a:pPr algn="ctr"/>
            <a:r>
              <a:rPr lang="en-CA" sz="3600" b="1" dirty="0" smtClean="0">
                <a:solidFill>
                  <a:srgbClr val="C00000"/>
                </a:solidFill>
                <a:latin typeface="Calibri" panose="020F0502020204030204" pitchFamily="34" charset="0"/>
                <a:cs typeface="Calibri" panose="020F0502020204030204" pitchFamily="34" charset="0"/>
              </a:rPr>
              <a:t>Public vs Fire Weather Forecast</a:t>
            </a:r>
            <a:endParaRPr lang="en-CA" sz="3600" b="1" dirty="0">
              <a:solidFill>
                <a:srgbClr val="C0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2873899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pPr>
              <a:defRPr/>
            </a:pPr>
            <a:r>
              <a:rPr lang="en-US" altLang="en-US" smtClean="0"/>
              <a:t>WFBS S589 2022</a:t>
            </a:r>
            <a:endParaRPr lang="en-US" altLang="en-US" dirty="0"/>
          </a:p>
        </p:txBody>
      </p:sp>
      <p:sp>
        <p:nvSpPr>
          <p:cNvPr id="3" name="Slide Number Placeholder 2"/>
          <p:cNvSpPr>
            <a:spLocks noGrp="1"/>
          </p:cNvSpPr>
          <p:nvPr>
            <p:ph type="sldNum" sz="quarter" idx="12"/>
          </p:nvPr>
        </p:nvSpPr>
        <p:spPr/>
        <p:txBody>
          <a:bodyPr/>
          <a:lstStyle/>
          <a:p>
            <a:pPr>
              <a:defRPr/>
            </a:pPr>
            <a:fld id="{34228E85-DC60-47B9-9281-6B592085173E}" type="slidenum">
              <a:rPr lang="en-US" altLang="en-US" smtClean="0"/>
              <a:pPr>
                <a:defRPr/>
              </a:pPr>
              <a:t>8</a:t>
            </a:fld>
            <a:endParaRPr lang="en-US" altLang="en-US" dirty="0"/>
          </a:p>
        </p:txBody>
      </p:sp>
      <p:sp>
        <p:nvSpPr>
          <p:cNvPr id="6" name="TextBox 5"/>
          <p:cNvSpPr txBox="1"/>
          <p:nvPr/>
        </p:nvSpPr>
        <p:spPr>
          <a:xfrm>
            <a:off x="381000" y="180000"/>
            <a:ext cx="8458200" cy="646331"/>
          </a:xfrm>
          <a:prstGeom prst="rect">
            <a:avLst/>
          </a:prstGeom>
          <a:noFill/>
        </p:spPr>
        <p:txBody>
          <a:bodyPr wrap="square" rtlCol="0">
            <a:spAutoFit/>
          </a:bodyPr>
          <a:lstStyle/>
          <a:p>
            <a:pPr algn="ctr"/>
            <a:r>
              <a:rPr lang="en-CA" sz="3600" b="1" dirty="0" smtClean="0">
                <a:solidFill>
                  <a:srgbClr val="C00000"/>
                </a:solidFill>
                <a:latin typeface="Calibri" panose="020F0502020204030204" pitchFamily="34" charset="0"/>
                <a:cs typeface="Calibri" panose="020F0502020204030204" pitchFamily="34" charset="0"/>
              </a:rPr>
              <a:t>Sample fire weather page: Alberta</a:t>
            </a:r>
            <a:endParaRPr lang="en-CA" sz="3600" b="1" dirty="0">
              <a:solidFill>
                <a:srgbClr val="C00000"/>
              </a:solidFill>
              <a:latin typeface="Calibri" panose="020F0502020204030204" pitchFamily="34" charset="0"/>
              <a:cs typeface="Calibri" panose="020F0502020204030204" pitchFamily="34" charset="0"/>
            </a:endParaRPr>
          </a:p>
        </p:txBody>
      </p:sp>
      <p:pic>
        <p:nvPicPr>
          <p:cNvPr id="7" name="Picture 6"/>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838200" y="844644"/>
            <a:ext cx="7452740" cy="5403756"/>
          </a:xfrm>
          <a:prstGeom prst="rect">
            <a:avLst/>
          </a:prstGeom>
          <a:ln w="12700">
            <a:solidFill>
              <a:srgbClr val="0000FF"/>
            </a:solidFill>
          </a:ln>
        </p:spPr>
      </p:pic>
      <p:cxnSp>
        <p:nvCxnSpPr>
          <p:cNvPr id="8" name="Straight Arrow Connector 7"/>
          <p:cNvCxnSpPr/>
          <p:nvPr/>
        </p:nvCxnSpPr>
        <p:spPr bwMode="auto">
          <a:xfrm flipH="1">
            <a:off x="4419600" y="3130644"/>
            <a:ext cx="609600" cy="0"/>
          </a:xfrm>
          <a:prstGeom prst="straightConnector1">
            <a:avLst/>
          </a:prstGeom>
          <a:solidFill>
            <a:schemeClr val="bg1"/>
          </a:solidFill>
          <a:ln w="50800" cap="flat" cmpd="sng" algn="ctr">
            <a:solidFill>
              <a:srgbClr val="FF000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9" name="Straight Arrow Connector 8"/>
          <p:cNvCxnSpPr/>
          <p:nvPr/>
        </p:nvCxnSpPr>
        <p:spPr bwMode="auto">
          <a:xfrm flipH="1">
            <a:off x="4419600" y="3435444"/>
            <a:ext cx="609600" cy="0"/>
          </a:xfrm>
          <a:prstGeom prst="straightConnector1">
            <a:avLst/>
          </a:prstGeom>
          <a:solidFill>
            <a:schemeClr val="bg1"/>
          </a:solidFill>
          <a:ln w="50800" cap="flat" cmpd="sng" algn="ctr">
            <a:solidFill>
              <a:srgbClr val="FF000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 name="Straight Arrow Connector 9"/>
          <p:cNvCxnSpPr/>
          <p:nvPr/>
        </p:nvCxnSpPr>
        <p:spPr bwMode="auto">
          <a:xfrm flipH="1">
            <a:off x="4419600" y="5257800"/>
            <a:ext cx="609600" cy="0"/>
          </a:xfrm>
          <a:prstGeom prst="straightConnector1">
            <a:avLst/>
          </a:prstGeom>
          <a:solidFill>
            <a:schemeClr val="bg1"/>
          </a:solidFill>
          <a:ln w="50800" cap="flat" cmpd="sng" algn="ctr">
            <a:solidFill>
              <a:srgbClr val="FF000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1" name="Straight Arrow Connector 10"/>
          <p:cNvCxnSpPr/>
          <p:nvPr/>
        </p:nvCxnSpPr>
        <p:spPr bwMode="auto">
          <a:xfrm flipH="1">
            <a:off x="4419600" y="5486400"/>
            <a:ext cx="609600" cy="0"/>
          </a:xfrm>
          <a:prstGeom prst="straightConnector1">
            <a:avLst/>
          </a:prstGeom>
          <a:solidFill>
            <a:schemeClr val="bg1"/>
          </a:solidFill>
          <a:ln w="50800" cap="flat" cmpd="sng" algn="ctr">
            <a:solidFill>
              <a:srgbClr val="FF000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116815928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pPr>
              <a:defRPr/>
            </a:pPr>
            <a:r>
              <a:rPr lang="en-US" altLang="en-US" smtClean="0"/>
              <a:t>WFBS S589 2022</a:t>
            </a:r>
            <a:endParaRPr lang="en-US" altLang="en-US" dirty="0"/>
          </a:p>
        </p:txBody>
      </p:sp>
      <p:sp>
        <p:nvSpPr>
          <p:cNvPr id="3" name="Slide Number Placeholder 2"/>
          <p:cNvSpPr>
            <a:spLocks noGrp="1"/>
          </p:cNvSpPr>
          <p:nvPr>
            <p:ph type="sldNum" sz="quarter" idx="12"/>
          </p:nvPr>
        </p:nvSpPr>
        <p:spPr/>
        <p:txBody>
          <a:bodyPr/>
          <a:lstStyle/>
          <a:p>
            <a:pPr>
              <a:defRPr/>
            </a:pPr>
            <a:fld id="{34228E85-DC60-47B9-9281-6B592085173E}" type="slidenum">
              <a:rPr lang="en-US" altLang="en-US" smtClean="0"/>
              <a:pPr>
                <a:defRPr/>
              </a:pPr>
              <a:t>9</a:t>
            </a:fld>
            <a:endParaRPr lang="en-US" altLang="en-US" dirty="0"/>
          </a:p>
        </p:txBody>
      </p:sp>
      <p:sp>
        <p:nvSpPr>
          <p:cNvPr id="6" name="TextBox 5"/>
          <p:cNvSpPr txBox="1"/>
          <p:nvPr/>
        </p:nvSpPr>
        <p:spPr>
          <a:xfrm>
            <a:off x="381000" y="180000"/>
            <a:ext cx="8458200" cy="646331"/>
          </a:xfrm>
          <a:prstGeom prst="rect">
            <a:avLst/>
          </a:prstGeom>
          <a:noFill/>
        </p:spPr>
        <p:txBody>
          <a:bodyPr wrap="square" rtlCol="0">
            <a:spAutoFit/>
          </a:bodyPr>
          <a:lstStyle/>
          <a:p>
            <a:pPr algn="ctr"/>
            <a:r>
              <a:rPr lang="en-CA" sz="3600" b="1" dirty="0" smtClean="0">
                <a:solidFill>
                  <a:srgbClr val="C00000"/>
                </a:solidFill>
                <a:latin typeface="Calibri" panose="020F0502020204030204" pitchFamily="34" charset="0"/>
                <a:cs typeface="Calibri" panose="020F0502020204030204" pitchFamily="34" charset="0"/>
              </a:rPr>
              <a:t>Sample Fire Weather Forecast</a:t>
            </a:r>
            <a:endParaRPr lang="en-CA" sz="3600" b="1" dirty="0">
              <a:solidFill>
                <a:srgbClr val="C00000"/>
              </a:solidFill>
              <a:latin typeface="Calibri" panose="020F0502020204030204" pitchFamily="34" charset="0"/>
              <a:cs typeface="Calibri" panose="020F0502020204030204" pitchFamily="34" charset="0"/>
            </a:endParaRPr>
          </a:p>
        </p:txBody>
      </p:sp>
      <p:sp>
        <p:nvSpPr>
          <p:cNvPr id="7" name="Rectangle 3"/>
          <p:cNvSpPr txBox="1">
            <a:spLocks noChangeArrowheads="1"/>
          </p:cNvSpPr>
          <p:nvPr/>
        </p:nvSpPr>
        <p:spPr>
          <a:xfrm>
            <a:off x="152400" y="762000"/>
            <a:ext cx="8839199" cy="5486400"/>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a:lstStyle>
          <a:p>
            <a:pPr marL="177800" indent="-177800"/>
            <a:r>
              <a:rPr lang="en-CA" sz="2000" b="1" kern="0" dirty="0" smtClean="0">
                <a:solidFill>
                  <a:srgbClr val="0000FF"/>
                </a:solidFill>
                <a:latin typeface="Calibri" panose="020F0502020204030204" pitchFamily="34" charset="0"/>
                <a:cs typeface="Calibri" panose="020F0502020204030204" pitchFamily="34" charset="0"/>
              </a:rPr>
              <a:t>Synopsis: </a:t>
            </a:r>
            <a:r>
              <a:rPr lang="en-CA" sz="2000" b="1" kern="0" dirty="0" smtClean="0">
                <a:latin typeface="Calibri" panose="020F0502020204030204" pitchFamily="34" charset="0"/>
                <a:cs typeface="Calibri" panose="020F0502020204030204" pitchFamily="34" charset="0"/>
              </a:rPr>
              <a:t>a text description of weather features expected to shape the fire environment today and tomorrow</a:t>
            </a:r>
          </a:p>
          <a:p>
            <a:pPr marL="177800" indent="-177800"/>
            <a:r>
              <a:rPr lang="en-CA" sz="2000" b="1" kern="0" dirty="0" smtClean="0">
                <a:solidFill>
                  <a:srgbClr val="0000FF"/>
                </a:solidFill>
                <a:latin typeface="Calibri" panose="020F0502020204030204" pitchFamily="34" charset="0"/>
                <a:cs typeface="Calibri" panose="020F0502020204030204" pitchFamily="34" charset="0"/>
              </a:rPr>
              <a:t>Regional Weather Forecasts:</a:t>
            </a:r>
            <a:r>
              <a:rPr lang="en-CA" sz="2000" b="1" kern="0" dirty="0" smtClean="0">
                <a:solidFill>
                  <a:srgbClr val="FF9900"/>
                </a:solidFill>
                <a:latin typeface="Calibri" panose="020F0502020204030204" pitchFamily="34" charset="0"/>
                <a:cs typeface="Calibri" panose="020F0502020204030204" pitchFamily="34" charset="0"/>
              </a:rPr>
              <a:t> </a:t>
            </a:r>
            <a:r>
              <a:rPr lang="en-CA" sz="2000" b="1" kern="0" dirty="0" smtClean="0">
                <a:latin typeface="Calibri" panose="020F0502020204030204" pitchFamily="34" charset="0"/>
                <a:cs typeface="Calibri" panose="020F0502020204030204" pitchFamily="34" charset="0"/>
              </a:rPr>
              <a:t>specific weather data/forecast values for each region in tabular format:</a:t>
            </a:r>
          </a:p>
          <a:p>
            <a:pPr marL="357188" indent="-179388"/>
            <a:r>
              <a:rPr lang="en-CA" sz="2000" b="1" kern="0" dirty="0" smtClean="0">
                <a:solidFill>
                  <a:srgbClr val="0000FF"/>
                </a:solidFill>
                <a:latin typeface="Calibri" panose="020F0502020204030204" pitchFamily="34" charset="0"/>
                <a:cs typeface="Calibri" panose="020F0502020204030204" pitchFamily="34" charset="0"/>
              </a:rPr>
              <a:t>Today:</a:t>
            </a:r>
            <a:r>
              <a:rPr lang="en-CA" sz="2000" b="1" kern="0" dirty="0" smtClean="0">
                <a:solidFill>
                  <a:srgbClr val="FF9900"/>
                </a:solidFill>
                <a:latin typeface="Calibri" panose="020F0502020204030204" pitchFamily="34" charset="0"/>
                <a:cs typeface="Calibri" panose="020F0502020204030204" pitchFamily="34" charset="0"/>
              </a:rPr>
              <a:t> </a:t>
            </a:r>
            <a:r>
              <a:rPr lang="en-CA" sz="2000" b="1" kern="0" dirty="0" smtClean="0">
                <a:latin typeface="Calibri" panose="020F0502020204030204" pitchFamily="34" charset="0"/>
                <a:cs typeface="Calibri" panose="020F0502020204030204" pitchFamily="34" charset="0"/>
              </a:rPr>
              <a:t>maximum T, </a:t>
            </a:r>
            <a:r>
              <a:rPr lang="en-CA" sz="2000" b="1" kern="0" dirty="0" smtClean="0">
                <a:solidFill>
                  <a:srgbClr val="008000"/>
                </a:solidFill>
                <a:latin typeface="Calibri" panose="020F0502020204030204" pitchFamily="34" charset="0"/>
                <a:cs typeface="Calibri" panose="020F0502020204030204" pitchFamily="34" charset="0"/>
              </a:rPr>
              <a:t>minimum RH</a:t>
            </a:r>
            <a:r>
              <a:rPr lang="en-CA" sz="2000" b="1" kern="0" dirty="0" smtClean="0">
                <a:latin typeface="Calibri" panose="020F0502020204030204" pitchFamily="34" charset="0"/>
                <a:cs typeface="Calibri" panose="020F0502020204030204" pitchFamily="34" charset="0"/>
              </a:rPr>
              <a:t>, maximum afternoon wind speed and </a:t>
            </a:r>
            <a:r>
              <a:rPr lang="en-CA" sz="2000" b="1" kern="0" dirty="0" smtClean="0">
                <a:solidFill>
                  <a:srgbClr val="008000"/>
                </a:solidFill>
                <a:latin typeface="Calibri" panose="020F0502020204030204" pitchFamily="34" charset="0"/>
                <a:cs typeface="Calibri" panose="020F0502020204030204" pitchFamily="34" charset="0"/>
              </a:rPr>
              <a:t>average direction </a:t>
            </a:r>
            <a:r>
              <a:rPr lang="en-CA" sz="2000" b="1" kern="0" dirty="0" smtClean="0">
                <a:latin typeface="Calibri" panose="020F0502020204030204" pitchFamily="34" charset="0"/>
                <a:cs typeface="Calibri" panose="020F0502020204030204" pitchFamily="34" charset="0"/>
              </a:rPr>
              <a:t>(significant wind shifts highlighted), </a:t>
            </a:r>
            <a:r>
              <a:rPr lang="en-CA" sz="2000" b="1" kern="0" dirty="0" smtClean="0">
                <a:solidFill>
                  <a:srgbClr val="008000"/>
                </a:solidFill>
                <a:latin typeface="Calibri" panose="020F0502020204030204" pitchFamily="34" charset="0"/>
                <a:cs typeface="Calibri" panose="020F0502020204030204" pitchFamily="34" charset="0"/>
              </a:rPr>
              <a:t>comments </a:t>
            </a:r>
          </a:p>
          <a:p>
            <a:pPr marL="357188" indent="-179388"/>
            <a:r>
              <a:rPr lang="en-CA" sz="2000" b="1" kern="0" dirty="0" smtClean="0">
                <a:solidFill>
                  <a:srgbClr val="0000FF"/>
                </a:solidFill>
                <a:latin typeface="Calibri" panose="020F0502020204030204" pitchFamily="34" charset="0"/>
                <a:cs typeface="Calibri" panose="020F0502020204030204" pitchFamily="34" charset="0"/>
              </a:rPr>
              <a:t>Tonight:</a:t>
            </a:r>
            <a:r>
              <a:rPr lang="en-CA" sz="2000" b="1" kern="0" dirty="0" smtClean="0">
                <a:solidFill>
                  <a:srgbClr val="FF9900"/>
                </a:solidFill>
                <a:latin typeface="Calibri" panose="020F0502020204030204" pitchFamily="34" charset="0"/>
                <a:cs typeface="Calibri" panose="020F0502020204030204" pitchFamily="34" charset="0"/>
              </a:rPr>
              <a:t> </a:t>
            </a:r>
            <a:r>
              <a:rPr lang="en-CA" sz="2000" b="1" kern="0" dirty="0" smtClean="0">
                <a:latin typeface="Calibri" panose="020F0502020204030204" pitchFamily="34" charset="0"/>
                <a:cs typeface="Calibri" panose="020F0502020204030204" pitchFamily="34" charset="0"/>
              </a:rPr>
              <a:t>overnight low T, </a:t>
            </a:r>
            <a:r>
              <a:rPr lang="en-CA" sz="2000" b="1" kern="0" dirty="0" smtClean="0">
                <a:solidFill>
                  <a:srgbClr val="008000"/>
                </a:solidFill>
                <a:latin typeface="Calibri" panose="020F0502020204030204" pitchFamily="34" charset="0"/>
                <a:cs typeface="Calibri" panose="020F0502020204030204" pitchFamily="34" charset="0"/>
              </a:rPr>
              <a:t>maximum RH (RH recovery), average wind speed and direction</a:t>
            </a:r>
            <a:r>
              <a:rPr lang="en-CA" sz="2000" b="1" kern="0" dirty="0" smtClean="0">
                <a:latin typeface="Calibri" panose="020F0502020204030204" pitchFamily="34" charset="0"/>
                <a:cs typeface="Calibri" panose="020F0502020204030204" pitchFamily="34" charset="0"/>
              </a:rPr>
              <a:t>, </a:t>
            </a:r>
            <a:r>
              <a:rPr lang="en-CA" sz="2000" b="1" kern="0" dirty="0" smtClean="0">
                <a:solidFill>
                  <a:srgbClr val="008000"/>
                </a:solidFill>
                <a:latin typeface="Calibri" panose="020F0502020204030204" pitchFamily="34" charset="0"/>
                <a:cs typeface="Calibri" panose="020F0502020204030204" pitchFamily="34" charset="0"/>
              </a:rPr>
              <a:t>comments </a:t>
            </a:r>
          </a:p>
          <a:p>
            <a:pPr marL="357188" indent="-179388"/>
            <a:r>
              <a:rPr lang="en-CA" sz="2000" b="1" kern="0" dirty="0" smtClean="0">
                <a:solidFill>
                  <a:srgbClr val="0000FF"/>
                </a:solidFill>
                <a:latin typeface="Calibri" panose="020F0502020204030204" pitchFamily="34" charset="0"/>
                <a:cs typeface="Calibri" panose="020F0502020204030204" pitchFamily="34" charset="0"/>
              </a:rPr>
              <a:t>Tomorrow: </a:t>
            </a:r>
            <a:r>
              <a:rPr lang="en-CA" sz="2000" b="1" kern="0" dirty="0" smtClean="0">
                <a:latin typeface="Calibri" panose="020F0502020204030204" pitchFamily="34" charset="0"/>
                <a:cs typeface="Calibri" panose="020F0502020204030204" pitchFamily="34" charset="0"/>
              </a:rPr>
              <a:t>maximum T, </a:t>
            </a:r>
            <a:r>
              <a:rPr lang="en-CA" sz="2000" b="1" kern="0" dirty="0" smtClean="0">
                <a:solidFill>
                  <a:srgbClr val="008000"/>
                </a:solidFill>
                <a:latin typeface="Calibri" panose="020F0502020204030204" pitchFamily="34" charset="0"/>
                <a:cs typeface="Calibri" panose="020F0502020204030204" pitchFamily="34" charset="0"/>
              </a:rPr>
              <a:t>minimum RH,</a:t>
            </a:r>
            <a:r>
              <a:rPr lang="en-CA" sz="2000" b="1" kern="0" dirty="0" smtClean="0">
                <a:latin typeface="Calibri" panose="020F0502020204030204" pitchFamily="34" charset="0"/>
                <a:cs typeface="Calibri" panose="020F0502020204030204" pitchFamily="34" charset="0"/>
              </a:rPr>
              <a:t> maximum afternoon wind speed and </a:t>
            </a:r>
            <a:r>
              <a:rPr lang="en-CA" sz="2000" b="1" kern="0" dirty="0" smtClean="0">
                <a:solidFill>
                  <a:srgbClr val="008000"/>
                </a:solidFill>
                <a:latin typeface="Calibri" panose="020F0502020204030204" pitchFamily="34" charset="0"/>
                <a:cs typeface="Calibri" panose="020F0502020204030204" pitchFamily="34" charset="0"/>
              </a:rPr>
              <a:t>average direction </a:t>
            </a:r>
            <a:r>
              <a:rPr lang="en-CA" sz="2000" b="1" kern="0" dirty="0" smtClean="0">
                <a:latin typeface="Calibri" panose="020F0502020204030204" pitchFamily="34" charset="0"/>
                <a:cs typeface="Calibri" panose="020F0502020204030204" pitchFamily="34" charset="0"/>
              </a:rPr>
              <a:t>(significant wind shifts highlighted), </a:t>
            </a:r>
            <a:r>
              <a:rPr lang="en-CA" sz="2000" b="1" kern="0" dirty="0" smtClean="0">
                <a:solidFill>
                  <a:srgbClr val="008000"/>
                </a:solidFill>
                <a:latin typeface="Calibri" panose="020F0502020204030204" pitchFamily="34" charset="0"/>
                <a:cs typeface="Calibri" panose="020F0502020204030204" pitchFamily="34" charset="0"/>
              </a:rPr>
              <a:t>comments </a:t>
            </a:r>
          </a:p>
          <a:p>
            <a:pPr marL="357188" indent="-179388"/>
            <a:r>
              <a:rPr lang="en-CA" sz="2000" b="1" kern="0" dirty="0" smtClean="0">
                <a:solidFill>
                  <a:srgbClr val="0000FF"/>
                </a:solidFill>
                <a:latin typeface="Calibri" panose="020F0502020204030204" pitchFamily="34" charset="0"/>
                <a:cs typeface="Calibri" panose="020F0502020204030204" pitchFamily="34" charset="0"/>
              </a:rPr>
              <a:t>500 </a:t>
            </a:r>
            <a:r>
              <a:rPr lang="en-CA" sz="2000" b="1" kern="0" dirty="0" err="1" smtClean="0">
                <a:solidFill>
                  <a:srgbClr val="0000FF"/>
                </a:solidFill>
                <a:latin typeface="Calibri" panose="020F0502020204030204" pitchFamily="34" charset="0"/>
                <a:cs typeface="Calibri" panose="020F0502020204030204" pitchFamily="34" charset="0"/>
              </a:rPr>
              <a:t>mb</a:t>
            </a:r>
            <a:r>
              <a:rPr lang="en-CA" sz="2000" b="1" kern="0" dirty="0" smtClean="0">
                <a:solidFill>
                  <a:srgbClr val="0000FF"/>
                </a:solidFill>
                <a:latin typeface="Calibri" panose="020F0502020204030204" pitchFamily="34" charset="0"/>
                <a:cs typeface="Calibri" panose="020F0502020204030204" pitchFamily="34" charset="0"/>
              </a:rPr>
              <a:t> Actual and Forecast Values:</a:t>
            </a:r>
            <a:r>
              <a:rPr lang="en-CA" sz="2000" b="1" kern="0" dirty="0" smtClean="0">
                <a:solidFill>
                  <a:srgbClr val="FF9900"/>
                </a:solidFill>
                <a:latin typeface="Calibri" panose="020F0502020204030204" pitchFamily="34" charset="0"/>
                <a:cs typeface="Calibri" panose="020F0502020204030204" pitchFamily="34" charset="0"/>
              </a:rPr>
              <a:t> </a:t>
            </a:r>
            <a:r>
              <a:rPr lang="en-CA" sz="2000" b="1" kern="0" dirty="0" smtClean="0">
                <a:solidFill>
                  <a:srgbClr val="008000"/>
                </a:solidFill>
                <a:latin typeface="Calibri" panose="020F0502020204030204" pitchFamily="34" charset="0"/>
                <a:cs typeface="Calibri" panose="020F0502020204030204" pitchFamily="34" charset="0"/>
              </a:rPr>
              <a:t>Trend in heights for each region for the next 24-48 hours. </a:t>
            </a:r>
          </a:p>
          <a:p>
            <a:pPr marL="177800" indent="-177800"/>
            <a:r>
              <a:rPr lang="en-CA" sz="2000" b="1" kern="0" dirty="0" smtClean="0">
                <a:solidFill>
                  <a:srgbClr val="0000FF"/>
                </a:solidFill>
                <a:latin typeface="Calibri" panose="020F0502020204030204" pitchFamily="34" charset="0"/>
                <a:cs typeface="Calibri" panose="020F0502020204030204" pitchFamily="34" charset="0"/>
              </a:rPr>
              <a:t>Outlook: </a:t>
            </a:r>
            <a:r>
              <a:rPr lang="en-CA" sz="2000" b="1" kern="0" dirty="0" smtClean="0">
                <a:solidFill>
                  <a:srgbClr val="008000"/>
                </a:solidFill>
                <a:latin typeface="Calibri" panose="020F0502020204030204" pitchFamily="34" charset="0"/>
                <a:cs typeface="Calibri" panose="020F0502020204030204" pitchFamily="34" charset="0"/>
              </a:rPr>
              <a:t>A text discussion of weather features expected over the next 5 days. </a:t>
            </a:r>
          </a:p>
          <a:p>
            <a:pPr marL="177800" indent="-177800"/>
            <a:endParaRPr lang="en-CA" sz="2000" b="1" kern="0" dirty="0" smtClean="0">
              <a:latin typeface="Calibri" panose="020F0502020204030204" pitchFamily="34" charset="0"/>
              <a:cs typeface="Calibri" panose="020F0502020204030204" pitchFamily="34" charset="0"/>
            </a:endParaRPr>
          </a:p>
          <a:p>
            <a:pPr marL="177800" indent="-177800"/>
            <a:r>
              <a:rPr lang="en-CA" sz="2000" b="1" kern="0" dirty="0">
                <a:latin typeface="Calibri" panose="020F0502020204030204" pitchFamily="34" charset="0"/>
                <a:cs typeface="Calibri" panose="020F0502020204030204" pitchFamily="34" charset="0"/>
              </a:rPr>
              <a:t>G</a:t>
            </a:r>
            <a:r>
              <a:rPr lang="en-CA" sz="2000" b="1" kern="0" dirty="0" smtClean="0">
                <a:latin typeface="Calibri" panose="020F0502020204030204" pitchFamily="34" charset="0"/>
                <a:cs typeface="Calibri" panose="020F0502020204030204" pitchFamily="34" charset="0"/>
              </a:rPr>
              <a:t>ives general weather conditions over a large geographical area. For site-specific forecasts, a spot forecast should be requested. </a:t>
            </a:r>
            <a:endParaRPr lang="en-US" sz="2000" b="1" kern="0" dirty="0" smtClean="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465787913"/>
      </p:ext>
    </p:extLst>
  </p:cSld>
  <p:clrMapOvr>
    <a:masterClrMapping/>
  </p:clrMapOvr>
  <p:timing>
    <p:tnLst>
      <p:par>
        <p:cTn id="1" dur="indefinite" restart="never" nodeType="tmRoot"/>
      </p:par>
    </p:tnLst>
  </p:timing>
</p:sld>
</file>

<file path=ppt/theme/theme1.xml><?xml version="1.0" encoding="utf-8"?>
<a:theme xmlns:a="http://schemas.openxmlformats.org/drawingml/2006/main" name="Blank Presentation">
  <a:themeElements>
    <a:clrScheme name="Custom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9999FF"/>
      </a:hlink>
      <a:folHlink>
        <a:srgbClr val="CC66FF"/>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h:\system\office97\Blank Presentation.pot</Template>
  <TotalTime>10714</TotalTime>
  <Words>3750</Words>
  <Application>Microsoft Office PowerPoint</Application>
  <PresentationFormat>On-screen Show (4:3)</PresentationFormat>
  <Paragraphs>720</Paragraphs>
  <Slides>65</Slides>
  <Notes>37</Notes>
  <HiddenSlides>4</HiddenSlides>
  <MMClips>0</MMClips>
  <ScaleCrop>false</ScaleCrop>
  <HeadingPairs>
    <vt:vector size="8" baseType="variant">
      <vt:variant>
        <vt:lpstr>Fonts Used</vt:lpstr>
      </vt:variant>
      <vt:variant>
        <vt:i4>4</vt:i4>
      </vt:variant>
      <vt:variant>
        <vt:lpstr>Theme</vt:lpstr>
      </vt:variant>
      <vt:variant>
        <vt:i4>1</vt:i4>
      </vt:variant>
      <vt:variant>
        <vt:lpstr>Embedded OLE Servers</vt:lpstr>
      </vt:variant>
      <vt:variant>
        <vt:i4>2</vt:i4>
      </vt:variant>
      <vt:variant>
        <vt:lpstr>Slide Titles</vt:lpstr>
      </vt:variant>
      <vt:variant>
        <vt:i4>65</vt:i4>
      </vt:variant>
    </vt:vector>
  </HeadingPairs>
  <TitlesOfParts>
    <vt:vector size="72" baseType="lpstr">
      <vt:lpstr>Arial</vt:lpstr>
      <vt:lpstr>Calibri</vt:lpstr>
      <vt:lpstr>Corbel</vt:lpstr>
      <vt:lpstr>Times New Roman</vt:lpstr>
      <vt:lpstr>Blank Presentation</vt:lpstr>
      <vt:lpstr>Chart</vt:lpstr>
      <vt:lpstr>Worksheet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Environmental Protection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No Slide Title</dc:title>
  <dc:creator>nnimchuk</dc:creator>
  <cp:lastModifiedBy>Richard Carr</cp:lastModifiedBy>
  <cp:revision>398</cp:revision>
  <dcterms:created xsi:type="dcterms:W3CDTF">2000-01-19T18:41:44Z</dcterms:created>
  <dcterms:modified xsi:type="dcterms:W3CDTF">2021-11-03T21:25:38Z</dcterms:modified>
</cp:coreProperties>
</file>