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91" r:id="rId2"/>
    <p:sldId id="427" r:id="rId3"/>
    <p:sldId id="503" r:id="rId4"/>
    <p:sldId id="458" r:id="rId5"/>
    <p:sldId id="502" r:id="rId6"/>
    <p:sldId id="467" r:id="rId7"/>
    <p:sldId id="487" r:id="rId8"/>
    <p:sldId id="504" r:id="rId9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CC"/>
    <a:srgbClr val="9933FF"/>
    <a:srgbClr val="9966FF"/>
    <a:srgbClr val="CC00CC"/>
    <a:srgbClr val="008000"/>
    <a:srgbClr val="FF5050"/>
    <a:srgbClr val="1482DC"/>
    <a:srgbClr val="0000FF"/>
    <a:srgbClr val="0066CC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12" autoAdjust="0"/>
    <p:restoredTop sz="82603" autoAdjust="0"/>
  </p:normalViewPr>
  <p:slideViewPr>
    <p:cSldViewPr>
      <p:cViewPr varScale="1">
        <p:scale>
          <a:sx n="55" d="100"/>
          <a:sy n="55" d="100"/>
        </p:scale>
        <p:origin x="148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2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394F533-66B5-4C03-BD98-05BEAAE7DB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A347AB9-AA3B-44AE-9519-6A6F100F8B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0C1B28F-4824-4945-B137-A8BBB09A37D0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>
              <a:buFontTx/>
              <a:buAutoNum type="arabicPeriod"/>
            </a:pPr>
            <a:endParaRPr lang="en-CA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1560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0C1B28F-4824-4945-B137-A8BBB09A37D0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>
              <a:buFontTx/>
              <a:buAutoNum type="arabicPeriod"/>
            </a:pPr>
            <a:endParaRPr lang="en-CA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8857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89A5C43-5608-43AC-8DAE-BA994CFE8D20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 dirty="0" smtClean="0"/>
              <a:t>Richard Carr, October 19, 2021</a:t>
            </a:r>
          </a:p>
        </p:txBody>
      </p:sp>
    </p:spTree>
    <p:extLst>
      <p:ext uri="{BB962C8B-B14F-4D97-AF65-F5344CB8AC3E}">
        <p14:creationId xmlns:p14="http://schemas.microsoft.com/office/powerpoint/2010/main" val="581070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89A5C43-5608-43AC-8DAE-BA994CFE8D20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aseline="0" dirty="0" smtClean="0"/>
              <a:t>Dashed lines on graphic at ~ 10km and 20km added by Richard Carr, August 2021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Most of Earth’s weather occurs in the lower 35 000 feet (~11 000 m) of the atmosphere in the troposphere – we are concerned with the smaller envelope around the fire environment. Strong thunderstorm tops may exceed 60 000 feet (~20 000 m), and strong smoke plumes may inject particulates above the tropopause.</a:t>
            </a:r>
          </a:p>
          <a:p>
            <a:endParaRPr lang="en-CA" dirty="0" smtClean="0"/>
          </a:p>
          <a:p>
            <a:endParaRPr lang="en-CA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63594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Cover the general circulation here – </a:t>
            </a:r>
            <a:r>
              <a:rPr lang="en-CA" smtClean="0"/>
              <a:t>ITCZ, Hadley cells, </a:t>
            </a:r>
            <a:r>
              <a:rPr lang="en-CA" dirty="0" smtClean="0"/>
              <a:t>subtropical highs, etc. Let’s leave details pertinent</a:t>
            </a:r>
            <a:r>
              <a:rPr lang="en-CA" baseline="0" dirty="0" smtClean="0"/>
              <a:t> to fire seasons, such as dry/wet (monsoon) seasons to the Fire Danger Climatology session.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347AB9-AA3B-44AE-9519-6A6F100F8B76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335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89A5C43-5608-43AC-8DAE-BA994CFE8D20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The movement of the air parcel</a:t>
            </a:r>
            <a:r>
              <a:rPr lang="en-US" baseline="0" dirty="0" smtClean="0"/>
              <a:t> up and down through the atmosphere is governed by the gas law where:</a:t>
            </a:r>
          </a:p>
          <a:p>
            <a:r>
              <a:rPr lang="en-US" baseline="0" dirty="0" smtClean="0"/>
              <a:t>P = pressure</a:t>
            </a:r>
          </a:p>
          <a:p>
            <a:r>
              <a:rPr lang="en-US" baseline="0" dirty="0" smtClean="0"/>
              <a:t>M = mass</a:t>
            </a:r>
          </a:p>
          <a:p>
            <a:r>
              <a:rPr lang="en-US" baseline="0" dirty="0" smtClean="0"/>
              <a:t>V = volume</a:t>
            </a:r>
          </a:p>
          <a:p>
            <a:r>
              <a:rPr lang="en-US" baseline="0" dirty="0" smtClean="0"/>
              <a:t>R = Gas constant </a:t>
            </a:r>
          </a:p>
          <a:p>
            <a:r>
              <a:rPr lang="en-US" baseline="0" dirty="0" smtClean="0"/>
              <a:t>T = temperature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Involving kinetic theory and movement of molecules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68393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89A5C43-5608-43AC-8DAE-BA994CFE8D20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86584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0C1B28F-4824-4945-B137-A8BBB09A37D0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buFontTx/>
              <a:buNone/>
            </a:pPr>
            <a:endParaRPr lang="en-CA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60603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/>
              <a:t>WFBS S491 2022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34400" y="38100"/>
            <a:ext cx="533400" cy="457200"/>
          </a:xfrm>
          <a:ln/>
        </p:spPr>
        <p:txBody>
          <a:bodyPr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ED78BD70-792E-4309-99E4-D2A1CABBBD1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10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/>
              <a:t>WFBS S491 2022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73FC7-D629-4A88-9825-88A6215CC7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482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/>
              <a:t>WFBS S491 2022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081AB-5422-4CFB-A85A-1E5B7AA12A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8807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/>
              <a:t>WFBS S491 2022</a:t>
            </a: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02CCD-82AD-427C-9C11-AAFB29B96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342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/>
              <a:t>WFBS S491 2022</a:t>
            </a:r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6F55A-E05C-4AFC-82B4-3004757D60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361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/>
              <a:t>WFBS S491 2022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BA2A0-1A52-4620-9BF6-78B8C885B5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247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600" b="1" i="0" baseline="0">
                <a:solidFill>
                  <a:srgbClr val="0066CC"/>
                </a:solidFill>
              </a:defRPr>
            </a:lvl1pPr>
          </a:lstStyle>
          <a:p>
            <a:pPr>
              <a:defRPr/>
            </a:pPr>
            <a:r>
              <a:rPr lang="en-US" altLang="en-US" dirty="0" smtClean="0"/>
              <a:t>WFBS S491-A 2022</a:t>
            </a: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76200"/>
            <a:ext cx="457200" cy="457200"/>
          </a:xfrm>
          <a:ln/>
        </p:spPr>
        <p:txBody>
          <a:bodyPr/>
          <a:lstStyle>
            <a:lvl1pPr>
              <a:defRPr sz="2000" b="1" baseline="0">
                <a:solidFill>
                  <a:srgbClr val="008000"/>
                </a:solidFill>
              </a:defRPr>
            </a:lvl1pPr>
          </a:lstStyle>
          <a:p>
            <a:pPr>
              <a:defRPr/>
            </a:pPr>
            <a:fld id="{34228E85-DC60-47B9-9281-6B592085173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9301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/>
              <a:t>WFBS S491 2022</a:t>
            </a: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A0DED-4D40-4DFE-886C-6DC14A2A3D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348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/>
              <a:t>WFBS S491 2022</a:t>
            </a: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F7D65-8AE0-40E1-8C86-CC9CAA66D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4030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/>
              <a:t>WFBS S491 2022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696F5-B140-407F-99BE-C47B510814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75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altLang="en-US" dirty="0" smtClean="0"/>
              <a:t>WFBS S491 2022</a:t>
            </a: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1BDFDA1-761B-45F4-937F-FB77F4E469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hyperlink" Target="mailto:Richard.Carr@NRCan-RNCan.gc.ca" TargetMode="External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228E85-DC60-47B9-9281-6B592085173E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1800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Material for WFBS 2022 Meteorology Chapters</a:t>
            </a:r>
            <a:endParaRPr lang="en-CA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988165"/>
            <a:ext cx="8458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</a:p>
          <a:p>
            <a:pPr algn="ctr"/>
            <a:endParaRPr lang="en-US" altLang="en-US" sz="28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Provide some basic atmospheric information</a:t>
            </a:r>
          </a:p>
          <a:p>
            <a:endParaRPr lang="en-US" alt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Show some rules of thumb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US" alt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WFBS S491 2022</a:t>
            </a:r>
            <a:endParaRPr lang="en-US" alt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2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71"/>
    </mc:Choice>
    <mc:Fallback>
      <p:transition spd="slow" advTm="26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228E85-DC60-47B9-9281-6B592085173E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1800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Heading: Arial 32pt centred, vertical=0.5cm </a:t>
            </a:r>
            <a:endParaRPr lang="en-CA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641229"/>
            <a:ext cx="8458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Text: Level 1 = Arial 28 </a:t>
            </a:r>
            <a:r>
              <a:rPr lang="en-CA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CA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58775"/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Text level 2 = Arial 24pt</a:t>
            </a:r>
          </a:p>
          <a:p>
            <a:endParaRPr lang="en-CA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8000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rgbClr val="0066CC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Section Title: Corbel 40pt centred  hor. </a:t>
            </a:r>
            <a:endParaRPr lang="en-CA" sz="4000" b="1" dirty="0">
              <a:solidFill>
                <a:srgbClr val="0066CC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WFBS S491 2022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652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838199"/>
            <a:ext cx="8458200" cy="51788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73038" indent="-173038"/>
            <a:r>
              <a:rPr lang="en-US" sz="2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Weather systems are much like </a:t>
            </a:r>
            <a:r>
              <a:rPr lang="en-US" sz="2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people … they</a:t>
            </a:r>
            <a:r>
              <a:rPr lang="en-US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  <a:r>
              <a:rPr lang="en-US" sz="2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look similar on maps but </a:t>
            </a:r>
            <a:r>
              <a:rPr lang="en-US" sz="2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indent="0">
              <a:buNone/>
            </a:pPr>
            <a:endParaRPr lang="en-US" sz="28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indent="-173038"/>
            <a:r>
              <a:rPr lang="en-US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In reality, they </a:t>
            </a:r>
            <a:r>
              <a:rPr lang="en-US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present a huge variety of faces </a:t>
            </a:r>
          </a:p>
          <a:p>
            <a:pPr marL="531813" indent="-173038"/>
            <a:endParaRPr lang="en-US" sz="24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indent="-173038"/>
            <a:r>
              <a:rPr lang="en-US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Factors: </a:t>
            </a:r>
            <a:r>
              <a:rPr lang="en-US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shape, movement, geographic location; wind</a:t>
            </a:r>
            <a:r>
              <a:rPr lang="en-US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, temperature, humidity profiles</a:t>
            </a:r>
          </a:p>
          <a:p>
            <a:pPr marL="358775" indent="0">
              <a:buNone/>
            </a:pPr>
            <a:endParaRPr lang="en-US" sz="24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3038" indent="-173038"/>
            <a:r>
              <a:rPr lang="en-US" sz="2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Human observer is important</a:t>
            </a:r>
          </a:p>
          <a:p>
            <a:pPr marL="173038" indent="-173038"/>
            <a:endParaRPr lang="en-US" sz="28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3038" indent="-173038"/>
            <a:r>
              <a:rPr lang="en-US" sz="2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Instruments can reveal unseen features</a:t>
            </a:r>
          </a:p>
          <a:p>
            <a:pPr marL="173038" indent="-173038"/>
            <a:endParaRPr lang="en-US" sz="28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228E85-DC60-47B9-9281-6B592085173E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1800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bit of RJC Weather Philosophy</a:t>
            </a:r>
            <a:endParaRPr lang="en-CA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WFBS S491 2022</a:t>
            </a:r>
            <a:endParaRPr lang="en-US" alt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3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37"/>
    </mc:Choice>
    <mc:Fallback>
      <p:transition spd="slow" advTm="89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838200"/>
            <a:ext cx="8458200" cy="1524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Earth’s weather occurs in the troposphere </a:t>
            </a:r>
          </a:p>
          <a:p>
            <a:pPr lvl="1"/>
            <a:r>
              <a:rPr lang="en-US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~ 35 000 </a:t>
            </a:r>
            <a:r>
              <a:rPr lang="en-US" sz="24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r>
              <a:rPr lang="en-US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(10km) to surface</a:t>
            </a:r>
            <a:endParaRPr lang="en-CA" sz="24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CA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en-US" sz="12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228E85-DC60-47B9-9281-6B592085173E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1800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Atmosphere Review</a:t>
            </a:r>
            <a:endParaRPr lang="en-CA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WFBS S491 2022</a:t>
            </a:r>
            <a:endParaRPr lang="en-US" alt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66800" y="1936746"/>
            <a:ext cx="6934200" cy="4213356"/>
            <a:chOff x="1066800" y="1936746"/>
            <a:chExt cx="6934200" cy="42133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400" y="2286000"/>
              <a:ext cx="6331244" cy="386410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 bwMode="auto">
            <a:xfrm>
              <a:off x="1066800" y="5334000"/>
              <a:ext cx="6934200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2975919" y="1936746"/>
              <a:ext cx="21675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r>
                <a:rPr lang="en-US" sz="12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*Photo Credit: UCAR</a:t>
              </a: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1066800" y="4953000"/>
              <a:ext cx="6934200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1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09"/>
    </mc:Choice>
    <mc:Fallback>
      <p:transition spd="slow" advTm="100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WFBS S589-A 2022</a:t>
            </a: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8C239-0651-4753-A0FC-FEC0C3B95359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800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Circulation</a:t>
            </a:r>
            <a:endParaRPr lang="en-CA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882967"/>
            <a:ext cx="6572250" cy="50606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6800" y="5943600"/>
            <a:ext cx="7696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https://upload.wikimedia.org/wikipedia/commons/f/fa/NASA_depiction_of_earth_global_atmospheric_circulation.jpg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7010400" y="3429000"/>
            <a:ext cx="762000" cy="0"/>
          </a:xfrm>
          <a:prstGeom prst="straightConnector1">
            <a:avLst/>
          </a:prstGeom>
          <a:solidFill>
            <a:schemeClr val="accent1"/>
          </a:solidFill>
          <a:ln w="952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7010400" y="2362200"/>
            <a:ext cx="762000" cy="0"/>
          </a:xfrm>
          <a:prstGeom prst="straightConnector1">
            <a:avLst/>
          </a:prstGeom>
          <a:solidFill>
            <a:schemeClr val="accent1"/>
          </a:solidFill>
          <a:ln w="95250" cap="flat" cmpd="sng" algn="ctr">
            <a:solidFill>
              <a:srgbClr val="FF33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7010400" y="4343400"/>
            <a:ext cx="762000" cy="0"/>
          </a:xfrm>
          <a:prstGeom prst="straightConnector1">
            <a:avLst/>
          </a:prstGeom>
          <a:solidFill>
            <a:schemeClr val="accent1"/>
          </a:solidFill>
          <a:ln w="95250" cap="flat" cmpd="sng" algn="ctr">
            <a:solidFill>
              <a:srgbClr val="FF33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7010400" y="1752600"/>
            <a:ext cx="762000" cy="0"/>
          </a:xfrm>
          <a:prstGeom prst="straightConnector1">
            <a:avLst/>
          </a:prstGeom>
          <a:solidFill>
            <a:schemeClr val="accent1"/>
          </a:solidFill>
          <a:ln w="952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7010400" y="4953000"/>
            <a:ext cx="762000" cy="0"/>
          </a:xfrm>
          <a:prstGeom prst="straightConnector1">
            <a:avLst/>
          </a:prstGeom>
          <a:solidFill>
            <a:schemeClr val="accent1"/>
          </a:solidFill>
          <a:ln w="952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7010400" y="1295400"/>
            <a:ext cx="762000" cy="0"/>
          </a:xfrm>
          <a:prstGeom prst="straightConnector1">
            <a:avLst/>
          </a:prstGeom>
          <a:solidFill>
            <a:schemeClr val="accent1"/>
          </a:solidFill>
          <a:ln w="952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7010400" y="5486400"/>
            <a:ext cx="762000" cy="0"/>
          </a:xfrm>
          <a:prstGeom prst="straightConnector1">
            <a:avLst/>
          </a:prstGeom>
          <a:solidFill>
            <a:schemeClr val="accent1"/>
          </a:solidFill>
          <a:ln w="952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46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644"/>
    </mc:Choice>
    <mc:Fallback>
      <p:transition spd="slow" advTm="147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838200"/>
            <a:ext cx="8458200" cy="4876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Atmosphere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generally obeys Charles Law and thus the Ideal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Gas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Law: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/>
              <a:t>T/V = constant with constant mass and pressure</a:t>
            </a:r>
          </a:p>
          <a:p>
            <a:pPr marL="0" indent="0" algn="ctr">
              <a:buNone/>
            </a:pPr>
            <a:endParaRPr lang="en-US" sz="1200" dirty="0" smtClean="0"/>
          </a:p>
          <a:p>
            <a:pPr marL="0" indent="0" algn="ctr">
              <a:buNone/>
            </a:pPr>
            <a:r>
              <a:rPr lang="en-US" dirty="0" smtClean="0"/>
              <a:t>P= </a:t>
            </a:r>
            <a:r>
              <a:rPr lang="en-US" dirty="0"/>
              <a:t>(</a:t>
            </a:r>
            <a:r>
              <a:rPr lang="en-US" dirty="0" smtClean="0"/>
              <a:t>n/v)RT		P=</a:t>
            </a:r>
            <a:r>
              <a:rPr lang="el-GR" dirty="0" smtClean="0"/>
              <a:t>ρ</a:t>
            </a:r>
            <a:r>
              <a:rPr lang="en-CA" dirty="0" smtClean="0"/>
              <a:t>RT</a:t>
            </a:r>
            <a:endParaRPr lang="en-US" dirty="0" smtClean="0"/>
          </a:p>
          <a:p>
            <a:pPr marL="0" indent="0" defTabSz="358775">
              <a:buNone/>
              <a:tabLst>
                <a:tab pos="358775" algn="l"/>
              </a:tabLst>
            </a:pPr>
            <a:r>
              <a:rPr lang="en-CA" sz="2400" dirty="0" smtClean="0"/>
              <a:t>						</a:t>
            </a:r>
            <a:r>
              <a:rPr lang="el-GR" sz="2400" dirty="0" smtClean="0"/>
              <a:t>ρ</a:t>
            </a:r>
            <a:r>
              <a:rPr lang="en-CA" sz="2400" dirty="0" smtClean="0"/>
              <a:t>= 1/v</a:t>
            </a:r>
            <a:endParaRPr lang="en-US" sz="2400" dirty="0" smtClean="0"/>
          </a:p>
          <a:p>
            <a:pPr marL="0" indent="0" defTabSz="358775">
              <a:buNone/>
              <a:tabLst>
                <a:tab pos="358775" algn="l"/>
              </a:tabLst>
            </a:pPr>
            <a:r>
              <a:rPr lang="en-US" sz="2400" dirty="0" smtClean="0"/>
              <a:t>						R </a:t>
            </a:r>
            <a:r>
              <a:rPr lang="en-US" sz="2400" dirty="0"/>
              <a:t>= </a:t>
            </a:r>
            <a:r>
              <a:rPr lang="en-US" sz="2400" dirty="0" smtClean="0"/>
              <a:t>Dry air gas constant: </a:t>
            </a:r>
          </a:p>
          <a:p>
            <a:pPr marL="0" indent="0" defTabSz="358775">
              <a:buNone/>
              <a:tabLst>
                <a:tab pos="358775" algn="l"/>
              </a:tabLst>
            </a:pPr>
            <a:r>
              <a:rPr lang="en-US" sz="2400" dirty="0"/>
              <a:t>	</a:t>
            </a:r>
            <a:r>
              <a:rPr lang="en-US" sz="2400" dirty="0" smtClean="0"/>
              <a:t>							8.3145 J/</a:t>
            </a:r>
            <a:r>
              <a:rPr lang="en-US" sz="2400" dirty="0" err="1" smtClean="0"/>
              <a:t>molK</a:t>
            </a:r>
            <a:endParaRPr lang="en-US" sz="2400" baseline="30000" dirty="0" smtClean="0"/>
          </a:p>
          <a:p>
            <a:pPr marL="0" indent="0" defTabSz="358775">
              <a:buNone/>
              <a:tabLst>
                <a:tab pos="358775" algn="l"/>
              </a:tabLst>
            </a:pPr>
            <a:r>
              <a:rPr lang="en-US" sz="2400" baseline="30000" dirty="0"/>
              <a:t>	</a:t>
            </a:r>
            <a:r>
              <a:rPr lang="en-US" sz="2400" baseline="30000" dirty="0" smtClean="0"/>
              <a:t>							</a:t>
            </a:r>
            <a:r>
              <a:rPr lang="en-US" sz="2400" dirty="0" smtClean="0"/>
              <a:t>287 J/</a:t>
            </a:r>
            <a:r>
              <a:rPr lang="en-US" sz="2400" dirty="0" err="1" smtClean="0"/>
              <a:t>kgK</a:t>
            </a:r>
            <a:endParaRPr lang="en-US" sz="2400" dirty="0"/>
          </a:p>
          <a:p>
            <a:pPr marL="173038" indent="-173038"/>
            <a:endParaRPr lang="en-CA" sz="24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en-US" kern="0" dirty="0" smtClean="0"/>
          </a:p>
          <a:p>
            <a:pPr marL="0" indent="0" algn="r">
              <a:buFontTx/>
              <a:buNone/>
            </a:pPr>
            <a:endParaRPr lang="en-US" kern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228E85-DC60-47B9-9281-6B592085173E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1800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Gas Law</a:t>
            </a:r>
            <a:endParaRPr lang="en-CA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WFBS S491 2022</a:t>
            </a:r>
            <a:endParaRPr lang="en-US" altLang="en-US" dirty="0"/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7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81"/>
    </mc:Choice>
    <mc:Fallback>
      <p:transition spd="slow" advTm="64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295400"/>
            <a:ext cx="3352800" cy="4648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73038" indent="-173038"/>
            <a:r>
              <a:rPr lang="en-US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Works best between about 10C and </a:t>
            </a:r>
            <a:r>
              <a:rPr lang="en-US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25C</a:t>
            </a:r>
          </a:p>
          <a:p>
            <a:pPr marL="173038" indent="-173038"/>
            <a:endParaRPr lang="en-US" sz="24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3038" indent="-173038"/>
            <a:r>
              <a:rPr lang="en-US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This table uses the </a:t>
            </a:r>
            <a:r>
              <a:rPr lang="en-US" sz="24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Bohren</a:t>
            </a:r>
            <a:r>
              <a:rPr lang="en-US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and Albrecht equation (see </a:t>
            </a:r>
            <a:r>
              <a:rPr lang="en-US" sz="2400" b="1" i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TTdRHConversionTable2022.xlsx</a:t>
            </a:r>
            <a:r>
              <a:rPr lang="en-US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for more detail)</a:t>
            </a:r>
            <a:endParaRPr lang="en-US" sz="2400" kern="0" dirty="0" smtClean="0"/>
          </a:p>
          <a:p>
            <a:pPr marL="0" indent="0" algn="r">
              <a:buFontTx/>
              <a:buNone/>
            </a:pPr>
            <a:endParaRPr lang="en-US" sz="2400" kern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228E85-DC60-47B9-9281-6B592085173E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1800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T/RH Conversion Rule </a:t>
            </a:r>
            <a:r>
              <a:rPr lang="en-CA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CA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Thumb</a:t>
            </a:r>
            <a:endParaRPr lang="en-CA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WFBS S491 2022</a:t>
            </a:r>
            <a:endParaRPr lang="en-US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963042"/>
              </p:ext>
            </p:extLst>
          </p:nvPr>
        </p:nvGraphicFramePr>
        <p:xfrm>
          <a:off x="3581400" y="762000"/>
          <a:ext cx="5040000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284827539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34012632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670287797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305494827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741628796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T-T</a:t>
                      </a:r>
                      <a:r>
                        <a:rPr lang="en-CA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CA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 (%)</a:t>
                      </a:r>
                      <a:endParaRPr lang="en-CA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T-T</a:t>
                      </a:r>
                      <a:r>
                        <a:rPr lang="en-CA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CA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 (%)</a:t>
                      </a:r>
                      <a:endParaRPr lang="en-CA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149170"/>
                  </a:ext>
                </a:extLst>
              </a:tr>
              <a:tr h="311602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059076"/>
                  </a:ext>
                </a:extLst>
              </a:tr>
              <a:tr h="311602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824467"/>
                  </a:ext>
                </a:extLst>
              </a:tr>
              <a:tr h="311602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863801"/>
                  </a:ext>
                </a:extLst>
              </a:tr>
              <a:tr h="311602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273564"/>
                  </a:ext>
                </a:extLst>
              </a:tr>
              <a:tr h="311602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983479"/>
                  </a:ext>
                </a:extLst>
              </a:tr>
              <a:tr h="311602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1815660"/>
                  </a:ext>
                </a:extLst>
              </a:tr>
              <a:tr h="311602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46918"/>
                  </a:ext>
                </a:extLst>
              </a:tr>
              <a:tr h="311602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288982"/>
                  </a:ext>
                </a:extLst>
              </a:tr>
              <a:tr h="311602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21811"/>
                  </a:ext>
                </a:extLst>
              </a:tr>
              <a:tr h="311602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185996"/>
                  </a:ext>
                </a:extLst>
              </a:tr>
              <a:tr h="311602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200243"/>
                  </a:ext>
                </a:extLst>
              </a:tr>
              <a:tr h="311602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879512"/>
                  </a:ext>
                </a:extLst>
              </a:tr>
              <a:tr h="311602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297445"/>
                  </a:ext>
                </a:extLst>
              </a:tr>
              <a:tr h="311602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31527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03499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C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975365"/>
                  </a:ext>
                </a:extLst>
              </a:tr>
            </a:tbl>
          </a:graphicData>
        </a:graphic>
      </p:graphicFrame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83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224"/>
    </mc:Choice>
    <mc:Fallback>
      <p:transition spd="slow" advTm="124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228E85-DC60-47B9-9281-6B592085173E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WFBS S491 2022</a:t>
            </a:r>
            <a:endParaRPr lang="en-US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7999" y="1219200"/>
            <a:ext cx="5867401" cy="4419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Contact: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Richard </a:t>
            </a:r>
            <a:r>
              <a:rPr kumimoji="0" lang="en-CA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Carr</a:t>
            </a:r>
            <a:endParaRPr kumimoji="0" lang="en-CA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Wildland Fire Research Analyst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  <a:hlinkClick r:id="rId5"/>
              </a:rPr>
              <a:t>Richard.Carr@NRCan-RNCan.gc.ca</a:t>
            </a:r>
            <a:endParaRPr kumimoji="0" lang="en-CA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5320 122 Street NW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Edmonton, AB, Canada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charset="0"/>
              </a:rPr>
              <a:t>T6H 3S5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2800" b="1" strike="sngStrike" noProof="0" dirty="0" smtClean="0">
                <a:solidFill>
                  <a:prstClr val="black"/>
                </a:solidFill>
                <a:latin typeface="Corbel" panose="020B0503020204020204" pitchFamily="34" charset="0"/>
              </a:rPr>
              <a:t>825-510-1265 </a:t>
            </a:r>
            <a:r>
              <a:rPr lang="en-CA" sz="2800" b="1" noProof="0" dirty="0" smtClean="0">
                <a:solidFill>
                  <a:srgbClr val="008000"/>
                </a:solidFill>
                <a:latin typeface="Corbel" panose="020B0503020204020204" pitchFamily="34" charset="0"/>
              </a:rPr>
              <a:t>780-710-3147</a:t>
            </a:r>
            <a:endParaRPr kumimoji="0" lang="en-CA" sz="2800" b="1" i="0" u="non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orbel" panose="020B0503020204020204" pitchFamily="34" charset="0"/>
              <a:cs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78110" y="1676400"/>
            <a:ext cx="1836490" cy="2191331"/>
            <a:chOff x="1219200" y="1828800"/>
            <a:chExt cx="1836490" cy="2191331"/>
          </a:xfrm>
        </p:grpSpPr>
        <p:sp>
          <p:nvSpPr>
            <p:cNvPr id="11" name="TextBox 10"/>
            <p:cNvSpPr txBox="1"/>
            <p:nvPr/>
          </p:nvSpPr>
          <p:spPr>
            <a:xfrm>
              <a:off x="2150884" y="2601300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?</a:t>
              </a:r>
              <a:endParaRPr kumimoji="0" lang="en-C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88896" y="1828800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?</a:t>
              </a:r>
              <a:endParaRPr kumimoji="0" lang="en-CA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19200" y="2895600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?</a:t>
              </a:r>
              <a:endParaRPr kumimoji="0" lang="en-C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84090" y="2170331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?</a:t>
              </a:r>
              <a:endParaRPr kumimoji="0" lang="en-CA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69576" y="3373800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?</a:t>
              </a:r>
              <a:endParaRPr kumimoji="0" lang="en-C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2400" y="1800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  <a:endParaRPr lang="en-CA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0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54"/>
    </mc:Choice>
    <mc:Fallback>
      <p:transition spd="slow" advTm="24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5|32.9|45.8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h:\system\office97\Blank Presentation.pot</Template>
  <TotalTime>10485</TotalTime>
  <Words>536</Words>
  <Application>Microsoft Office PowerPoint</Application>
  <PresentationFormat>On-screen Show (4:3)</PresentationFormat>
  <Paragraphs>164</Paragraphs>
  <Slides>8</Slides>
  <Notes>8</Notes>
  <HiddenSlides>1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Corbel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Environmental Protection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nnimchuk</dc:creator>
  <cp:lastModifiedBy>Richard Carr</cp:lastModifiedBy>
  <cp:revision>380</cp:revision>
  <dcterms:created xsi:type="dcterms:W3CDTF">2000-01-19T18:41:44Z</dcterms:created>
  <dcterms:modified xsi:type="dcterms:W3CDTF">2021-10-20T19:36:07Z</dcterms:modified>
</cp:coreProperties>
</file>