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Lst>
  <p:notesMasterIdLst>
    <p:notesMasterId r:id="rId24"/>
  </p:notesMasterIdLst>
  <p:sldIdLst>
    <p:sldId id="256" r:id="rId4"/>
    <p:sldId id="257" r:id="rId5"/>
    <p:sldId id="322" r:id="rId6"/>
    <p:sldId id="662" r:id="rId7"/>
    <p:sldId id="287" r:id="rId8"/>
    <p:sldId id="325" r:id="rId9"/>
    <p:sldId id="315" r:id="rId10"/>
    <p:sldId id="320" r:id="rId11"/>
    <p:sldId id="275" r:id="rId12"/>
    <p:sldId id="664" r:id="rId13"/>
    <p:sldId id="321" r:id="rId14"/>
    <p:sldId id="665" r:id="rId15"/>
    <p:sldId id="666" r:id="rId16"/>
    <p:sldId id="621" r:id="rId17"/>
    <p:sldId id="313" r:id="rId18"/>
    <p:sldId id="626" r:id="rId19"/>
    <p:sldId id="323" r:id="rId20"/>
    <p:sldId id="642" r:id="rId21"/>
    <p:sldId id="654" r:id="rId22"/>
    <p:sldId id="327" r:id="rId23"/>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CC00CC"/>
    <a:srgbClr val="CC66FF"/>
    <a:srgbClr val="FF9900"/>
    <a:srgbClr val="008000"/>
    <a:srgbClr val="009900"/>
    <a:srgbClr val="99CC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611" autoAdjust="0"/>
  </p:normalViewPr>
  <p:slideViewPr>
    <p:cSldViewPr snapToGrid="0">
      <p:cViewPr varScale="1">
        <p:scale>
          <a:sx n="94" d="100"/>
          <a:sy n="94" d="100"/>
        </p:scale>
        <p:origin x="2016" y="108"/>
      </p:cViewPr>
      <p:guideLst/>
    </p:cSldViewPr>
  </p:slideViewPr>
  <p:notesTextViewPr>
    <p:cViewPr>
      <p:scale>
        <a:sx n="100" d="100"/>
        <a:sy n="100" d="100"/>
      </p:scale>
      <p:origin x="0" y="0"/>
    </p:cViewPr>
  </p:notesTextViewPr>
  <p:sorterViewPr>
    <p:cViewPr varScale="1">
      <p:scale>
        <a:sx n="100" d="100"/>
        <a:sy n="100" d="100"/>
      </p:scale>
      <p:origin x="0" y="-6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95946-F59C-4E01-8503-EB1484F4CE5A}" type="datetimeFigureOut">
              <a:rPr lang="en-CA" smtClean="0"/>
              <a:t>2025-06-25</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4399-CA56-428E-A697-E2C078CAF07B}" type="slidenum">
              <a:rPr lang="en-CA" smtClean="0"/>
              <a:t>‹#›</a:t>
            </a:fld>
            <a:endParaRPr lang="en-CA"/>
          </a:p>
        </p:txBody>
      </p:sp>
    </p:spTree>
    <p:extLst>
      <p:ext uri="{BB962C8B-B14F-4D97-AF65-F5344CB8AC3E}">
        <p14:creationId xmlns:p14="http://schemas.microsoft.com/office/powerpoint/2010/main" val="42744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340061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a:t>
            </a:r>
            <a:r>
              <a:rPr lang="en-CA" b="1" baseline="0" dirty="0"/>
              <a:t> for now.</a:t>
            </a:r>
            <a:endParaRPr lang="en-CA" b="1"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11</a:t>
            </a:fld>
            <a:endParaRPr lang="en-CA"/>
          </a:p>
        </p:txBody>
      </p:sp>
    </p:spTree>
    <p:extLst>
      <p:ext uri="{BB962C8B-B14F-4D97-AF65-F5344CB8AC3E}">
        <p14:creationId xmlns:p14="http://schemas.microsoft.com/office/powerpoint/2010/main" val="155958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C6A8B-ABB0-ADE9-44C3-0D306FFF5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7ACB2-998F-3A5E-C746-AD5ED03CB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6323C-7D86-90B3-E6D1-77E4F71C2055}"/>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a:extLst>
              <a:ext uri="{FF2B5EF4-FFF2-40B4-BE49-F238E27FC236}">
                <a16:creationId xmlns:a16="http://schemas.microsoft.com/office/drawing/2014/main" id="{2D352351-96A8-DD6C-40D2-A282FC3155A0}"/>
              </a:ext>
            </a:extLst>
          </p:cNvPr>
          <p:cNvSpPr>
            <a:spLocks noGrp="1"/>
          </p:cNvSpPr>
          <p:nvPr>
            <p:ph type="sldNum" sz="quarter" idx="10"/>
          </p:nvPr>
        </p:nvSpPr>
        <p:spPr/>
        <p:txBody>
          <a:bodyPr/>
          <a:lstStyle/>
          <a:p>
            <a:fld id="{E6B44399-CA56-428E-A697-E2C078CAF07B}" type="slidenum">
              <a:rPr lang="en-CA" smtClean="0"/>
              <a:t>12</a:t>
            </a:fld>
            <a:endParaRPr lang="en-CA"/>
          </a:p>
        </p:txBody>
      </p:sp>
    </p:spTree>
    <p:extLst>
      <p:ext uri="{BB962C8B-B14F-4D97-AF65-F5344CB8AC3E}">
        <p14:creationId xmlns:p14="http://schemas.microsoft.com/office/powerpoint/2010/main" val="143741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60936-74B9-BCCA-F88D-A880043AA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28F7C-772D-3D71-6738-783BD07F9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0A997-63FF-ABFF-D309-36EDD849D1E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a:extLst>
              <a:ext uri="{FF2B5EF4-FFF2-40B4-BE49-F238E27FC236}">
                <a16:creationId xmlns:a16="http://schemas.microsoft.com/office/drawing/2014/main" id="{0EA811F8-C7F4-5387-0312-613BF024FDCF}"/>
              </a:ext>
            </a:extLst>
          </p:cNvPr>
          <p:cNvSpPr>
            <a:spLocks noGrp="1"/>
          </p:cNvSpPr>
          <p:nvPr>
            <p:ph type="sldNum" sz="quarter" idx="10"/>
          </p:nvPr>
        </p:nvSpPr>
        <p:spPr/>
        <p:txBody>
          <a:bodyPr/>
          <a:lstStyle/>
          <a:p>
            <a:fld id="{E6B44399-CA56-428E-A697-E2C078CAF07B}" type="slidenum">
              <a:rPr lang="en-CA" smtClean="0"/>
              <a:t>13</a:t>
            </a:fld>
            <a:endParaRPr lang="en-CA"/>
          </a:p>
        </p:txBody>
      </p:sp>
    </p:spTree>
    <p:extLst>
      <p:ext uri="{BB962C8B-B14F-4D97-AF65-F5344CB8AC3E}">
        <p14:creationId xmlns:p14="http://schemas.microsoft.com/office/powerpoint/2010/main" val="129648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images manually – </a:t>
            </a:r>
            <a:r>
              <a:rPr lang="en-CA" b="1" baseline="0" dirty="0"/>
              <a:t>CWFIS images URLs are date-specific. </a:t>
            </a:r>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CWFIS forecast Fire Weather Index or other</a:t>
            </a:r>
            <a:r>
              <a:rPr lang="en-CA" baseline="0" dirty="0"/>
              <a:t> themes. Choose the most relevant for the forecast period and uptrend or downtrend of indexes. Discuss rapid or ongoing changes between days.</a:t>
            </a:r>
            <a:r>
              <a:rPr lang="en-CA" dirty="0"/>
              <a:t> </a:t>
            </a:r>
          </a:p>
          <a:p>
            <a:endParaRPr lang="en-CA" b="1" dirty="0"/>
          </a:p>
          <a:p>
            <a:r>
              <a:rPr lang="en-CA" dirty="0"/>
              <a:t>Composite of Canadian,</a:t>
            </a:r>
            <a:r>
              <a:rPr lang="en-CA" baseline="0" dirty="0"/>
              <a:t> American, and Mexican fire danger updated at 8, 12, 18, 23 MDT</a:t>
            </a:r>
          </a:p>
          <a:p>
            <a:r>
              <a:rPr lang="en-CA" baseline="0" dirty="0"/>
              <a:t>Canadian:	Forecast conditions at 0800 and 1200 runs; observed conditions at 1800 and 2300 runs </a:t>
            </a:r>
          </a:p>
          <a:p>
            <a:r>
              <a:rPr lang="en-CA" baseline="0" dirty="0"/>
              <a:t>American:	Observed conditions, run by USFS	</a:t>
            </a:r>
          </a:p>
          <a:p>
            <a:r>
              <a:rPr lang="en-CA" baseline="0" dirty="0"/>
              <a:t>Mexican:	Observed conditions, run by CFS-WFIS</a:t>
            </a:r>
          </a:p>
          <a:p>
            <a:r>
              <a:rPr lang="en-CA" baseline="0" dirty="0"/>
              <a:t>Watch map text for source of data</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14</a:t>
            </a:fld>
            <a:endParaRPr lang="en-CA"/>
          </a:p>
        </p:txBody>
      </p:sp>
    </p:spTree>
    <p:extLst>
      <p:ext uri="{BB962C8B-B14F-4D97-AF65-F5344CB8AC3E}">
        <p14:creationId xmlns:p14="http://schemas.microsoft.com/office/powerpoint/2010/main" val="1721565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Updates automatically if downloaded using Markus’ tool. You may have to change the local link between cef5581.png and cef5701.png, depending on the month.</a:t>
            </a:r>
          </a:p>
          <a:p>
            <a:r>
              <a:rPr lang="en-CA" dirty="0"/>
              <a:t>Spaghetti plot of some</a:t>
            </a:r>
            <a:r>
              <a:rPr lang="en-CA" baseline="0" dirty="0"/>
              <a:t> geopotential height. The 558 dam line is likely good for spring and fall, and the 570 for summer.</a:t>
            </a:r>
            <a:endParaRPr lang="en-CA" dirty="0"/>
          </a:p>
          <a:p>
            <a:r>
              <a:rPr lang="en-CA" dirty="0"/>
              <a:t>Choose the contour</a:t>
            </a:r>
            <a:r>
              <a:rPr lang="en-CA" baseline="0" dirty="0"/>
              <a:t> line, forecast initialization date and time, and the number of hours into the forecast you wish to feature from the drop-down boxes under “Spaghetti Plots” at the top of this URL-linked web page. You can scroll back and forth between forecast hours within the display. If you choose a different time, be sure to change the hours and valid day in this slide’s title.</a:t>
            </a:r>
          </a:p>
          <a:p>
            <a:endParaRPr lang="en-CA" dirty="0"/>
          </a:p>
          <a:p>
            <a:r>
              <a:rPr lang="en-CA" dirty="0"/>
              <a:t>Tangled lines indicate</a:t>
            </a:r>
            <a:r>
              <a:rPr lang="en-CA" baseline="0" dirty="0"/>
              <a:t> uncertainty between ensemble elements, and uncertainty in forecast conditions.</a:t>
            </a:r>
          </a:p>
          <a:p>
            <a:r>
              <a:rPr lang="en-CA" baseline="0" dirty="0"/>
              <a:t>Tightly-bound lines indicate a high degree of certainty of contour line placement and forecast conditions.</a:t>
            </a:r>
          </a:p>
          <a:p>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15</a:t>
            </a:fld>
            <a:endParaRPr lang="en-CA"/>
          </a:p>
        </p:txBody>
      </p:sp>
    </p:spTree>
    <p:extLst>
      <p:ext uri="{BB962C8B-B14F-4D97-AF65-F5344CB8AC3E}">
        <p14:creationId xmlns:p14="http://schemas.microsoft.com/office/powerpoint/2010/main" val="405782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Updates automatically from local repository if downloaded using Markus’ tool. If you want a different precipitation threshold or time period then update manually from the web.</a:t>
            </a:r>
          </a:p>
          <a:p>
            <a:r>
              <a:rPr lang="en-CA" baseline="0" dirty="0"/>
              <a:t>Choose the “</a:t>
            </a:r>
            <a:r>
              <a:rPr lang="en-CA" baseline="0" dirty="0" err="1"/>
              <a:t>Precip</a:t>
            </a:r>
            <a:r>
              <a:rPr lang="en-CA" baseline="0" dirty="0"/>
              <a:t>. accumulation” amount you want to show from the “Product Type” drop-down box. Choose the model initialization time (00 or 12) from the drop-down on the right, then run out the “Forecast End” date for the period you need.</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16</a:t>
            </a:fld>
            <a:endParaRPr lang="en-CA"/>
          </a:p>
        </p:txBody>
      </p:sp>
    </p:spTree>
    <p:extLst>
      <p:ext uri="{BB962C8B-B14F-4D97-AF65-F5344CB8AC3E}">
        <p14:creationId xmlns:p14="http://schemas.microsoft.com/office/powerpoint/2010/main" val="332313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dirty="0"/>
              <a:t>Summarize the expected fire weather conditions in the regions of the country indicated.</a:t>
            </a:r>
          </a:p>
          <a:p>
            <a:pPr eaLnBrk="1" hangingPunct="1"/>
            <a:r>
              <a:rPr lang="en-CA" baseline="0" dirty="0"/>
              <a:t>Use red font for regions of intense activity</a:t>
            </a:r>
          </a:p>
          <a:p>
            <a:pPr eaLnBrk="1" hangingPunct="1"/>
            <a:r>
              <a:rPr lang="en-CA" baseline="0" dirty="0"/>
              <a:t>Use orange font for regions of moderate activity</a:t>
            </a:r>
          </a:p>
          <a:p>
            <a:pPr eaLnBrk="1" hangingPunct="1"/>
            <a:r>
              <a:rPr lang="en-CA" baseline="0" dirty="0"/>
              <a:t>Use yellow font for regions of low activity</a:t>
            </a:r>
          </a:p>
          <a:p>
            <a:pPr eaLnBrk="1" hangingPunct="1"/>
            <a:r>
              <a:rPr lang="en-CA" baseline="0" dirty="0"/>
              <a:t>Use green font for regions of minimal activity</a:t>
            </a:r>
          </a:p>
          <a:p>
            <a:pPr eaLnBrk="1" hangingPunct="1"/>
            <a:endParaRPr lang="en-CA" baseline="0" dirty="0"/>
          </a:p>
          <a:p>
            <a:pPr eaLnBrk="1" hangingPunct="1"/>
            <a:r>
              <a:rPr lang="en-CA" baseline="0" dirty="0"/>
              <a:t>Add specific comments for each region. These may be included in items such as CIFFC SPU call minutes, so be clear and concise as possible</a:t>
            </a:r>
          </a:p>
          <a:p>
            <a:pPr eaLnBrk="1" hangingPunct="1"/>
            <a:endParaRPr lang="en-CA" baseline="0" dirty="0"/>
          </a:p>
          <a:p>
            <a:pPr eaLnBrk="1" hangingPunct="1"/>
            <a:r>
              <a:rPr lang="en-CA" dirty="0"/>
              <a:t>Summarize the expected fire weather conditions in the regions of the country indicated.</a:t>
            </a:r>
          </a:p>
          <a:p>
            <a:pPr eaLnBrk="1" hangingPunct="1"/>
            <a:r>
              <a:rPr lang="en-CA" baseline="0" dirty="0"/>
              <a:t>Use red font for regions of intense activity or expected high fire weather indexes.</a:t>
            </a:r>
          </a:p>
          <a:p>
            <a:pPr eaLnBrk="1" hangingPunct="1"/>
            <a:r>
              <a:rPr lang="en-CA" baseline="0" dirty="0"/>
              <a:t>Use blue font for regions expecting substantial rainfall or with low fire weather indexes.</a:t>
            </a:r>
          </a:p>
          <a:p>
            <a:pPr eaLnBrk="1" hangingPunct="1"/>
            <a:r>
              <a:rPr lang="en-CA" baseline="0" dirty="0"/>
              <a:t>Use shapes to outline regions, and symbols to indicate lightning or other relevant conditions.</a:t>
            </a:r>
          </a:p>
          <a:p>
            <a:pPr eaLnBrk="1" hangingPunct="1"/>
            <a:endParaRPr lang="en-CA" baseline="0" dirty="0"/>
          </a:p>
          <a:p>
            <a:pPr eaLnBrk="1" hangingPunct="1"/>
            <a:endParaRPr lang="en-CA" dirty="0"/>
          </a:p>
          <a:p>
            <a:pPr eaLnBrk="1" hangingPunct="1"/>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17</a:t>
            </a:fld>
            <a:endParaRPr lang="en-CA"/>
          </a:p>
        </p:txBody>
      </p:sp>
    </p:spTree>
    <p:extLst>
      <p:ext uri="{BB962C8B-B14F-4D97-AF65-F5344CB8AC3E}">
        <p14:creationId xmlns:p14="http://schemas.microsoft.com/office/powerpoint/2010/main" val="2323449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dirty="0"/>
              <a:t>Summarize the expected fire weather conditions in the regions of the country indicated.</a:t>
            </a:r>
          </a:p>
          <a:p>
            <a:pPr eaLnBrk="1" hangingPunct="1"/>
            <a:r>
              <a:rPr lang="en-CA" baseline="0" dirty="0"/>
              <a:t>Use red font for regions of intense activity</a:t>
            </a:r>
          </a:p>
          <a:p>
            <a:pPr eaLnBrk="1" hangingPunct="1"/>
            <a:r>
              <a:rPr lang="en-CA" baseline="0" dirty="0"/>
              <a:t>Use orange font for regions of moderate activity</a:t>
            </a:r>
          </a:p>
          <a:p>
            <a:pPr eaLnBrk="1" hangingPunct="1"/>
            <a:r>
              <a:rPr lang="en-CA" baseline="0" dirty="0"/>
              <a:t>Use yellow font for regions of low activity</a:t>
            </a:r>
          </a:p>
          <a:p>
            <a:pPr eaLnBrk="1" hangingPunct="1"/>
            <a:r>
              <a:rPr lang="en-CA" baseline="0" dirty="0"/>
              <a:t>Use green font for regions of minimal activity</a:t>
            </a:r>
          </a:p>
          <a:p>
            <a:pPr eaLnBrk="1" hangingPunct="1"/>
            <a:endParaRPr lang="en-CA" baseline="0" dirty="0"/>
          </a:p>
          <a:p>
            <a:pPr eaLnBrk="1" hangingPunct="1"/>
            <a:r>
              <a:rPr lang="en-CA" baseline="0" dirty="0"/>
              <a:t>Add specific comments for each region. These may be included in items such as CIFFC SPU call minutes, so be clear and concise as possible</a:t>
            </a:r>
          </a:p>
          <a:p>
            <a:pPr eaLnBrk="1" hangingPunct="1"/>
            <a:endParaRPr lang="en-CA" baseline="0" dirty="0"/>
          </a:p>
          <a:p>
            <a:pPr eaLnBrk="1" hangingPunct="1"/>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44399-CA56-428E-A697-E2C078CAF07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37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19</a:t>
            </a:fld>
            <a:endParaRPr lang="en-CA"/>
          </a:p>
        </p:txBody>
      </p:sp>
    </p:spTree>
    <p:extLst>
      <p:ext uri="{BB962C8B-B14F-4D97-AF65-F5344CB8AC3E}">
        <p14:creationId xmlns:p14="http://schemas.microsoft.com/office/powerpoint/2010/main" val="369890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242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r>
              <a:rPr lang="en-CA" b="1" dirty="0"/>
              <a:t>Update images manually. We</a:t>
            </a:r>
            <a:r>
              <a:rPr lang="en-CA" b="1" baseline="0" dirty="0"/>
              <a:t> want to preserve the images from the previous afternoon.</a:t>
            </a:r>
          </a:p>
          <a:p>
            <a:pPr eaLnBrk="1" hangingPunct="1"/>
            <a:r>
              <a:rPr lang="en-CA" b="0" baseline="0" dirty="0"/>
              <a:t>To overlay a semi-transparent satellite image:</a:t>
            </a:r>
          </a:p>
          <a:p>
            <a:pPr eaLnBrk="1" hangingPunct="1"/>
            <a:r>
              <a:rPr lang="en-CA" b="0" baseline="0" dirty="0"/>
              <a:t>   -Align the red line from the northern tip of Vancouver Island to the southeast tip of Newfoundland’s Avalon Peninsula.</a:t>
            </a:r>
          </a:p>
          <a:p>
            <a:pPr eaLnBrk="1" hangingPunct="1"/>
            <a:r>
              <a:rPr lang="en-CA" b="0" baseline="0" dirty="0"/>
              <a:t>   -Get the CWFIS interactive map image from late afternoon on Tuesday and align with the red line as above</a:t>
            </a:r>
          </a:p>
          <a:p>
            <a:pPr eaLnBrk="1" hangingPunct="1"/>
            <a:r>
              <a:rPr lang="en-CA" b="0" baseline="0" dirty="0"/>
              <a:t>   -Choose the late afternoon Tuesday North American GOES composite image. Rotate ~7 degrees, transparency ~50%.</a:t>
            </a:r>
          </a:p>
          <a:p>
            <a:pPr eaLnBrk="1" hangingPunct="1"/>
            <a:r>
              <a:rPr lang="en-CA" b="0" baseline="0" dirty="0"/>
              <a:t>     and align with the red line/CWFIS interactive map image.</a:t>
            </a:r>
          </a:p>
          <a:p>
            <a:pPr eaLnBrk="1" hangingPunct="1"/>
            <a:endParaRPr lang="en-CA" b="0" dirty="0"/>
          </a:p>
          <a:p>
            <a:pPr eaLnBrk="1" hangingPunct="1"/>
            <a:r>
              <a:rPr lang="en-CA" dirty="0"/>
              <a:t>Previous afternoon’s CWFIS active fire layer with other themes such as hotspots as you see fit. Red circles are fires of &gt; 1000 ha, orange 100-1000 ha, yellow &lt; 100 ha.</a:t>
            </a:r>
          </a:p>
          <a:p>
            <a:pPr eaLnBrk="1" hangingPunct="1"/>
            <a:r>
              <a:rPr lang="en-CA" dirty="0"/>
              <a:t>Include satellite image from Environment Canada (North American IR &amp; topography) from about the same time as the CWFIS screenshots. </a:t>
            </a:r>
          </a:p>
          <a:p>
            <a:pPr eaLnBrk="1" hangingPunct="1"/>
            <a:r>
              <a:rPr lang="en-CA" dirty="0"/>
              <a:t>The inset</a:t>
            </a:r>
            <a:r>
              <a:rPr lang="en-CA" baseline="0" dirty="0"/>
              <a:t> shows fires in Yukon via the Data Integration Project. Red circles indicate uncontrolled fires.</a:t>
            </a:r>
            <a:endParaRPr lang="en-CA" dirty="0"/>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950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95DE-9A40-808A-C8E7-5ADA97447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8CAFF-BF1A-D0CB-E055-38652DC1E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3123A-1890-9D04-B41B-57F7085A6F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Image is updated automatically from web.</a:t>
            </a:r>
          </a:p>
          <a:p>
            <a:endParaRPr lang="en-CA" dirty="0"/>
          </a:p>
        </p:txBody>
      </p:sp>
      <p:sp>
        <p:nvSpPr>
          <p:cNvPr id="4" name="Slide Number Placeholder 3">
            <a:extLst>
              <a:ext uri="{FF2B5EF4-FFF2-40B4-BE49-F238E27FC236}">
                <a16:creationId xmlns:a16="http://schemas.microsoft.com/office/drawing/2014/main" id="{614518DE-B829-E9FE-E978-AE220745AAB5}"/>
              </a:ext>
            </a:extLst>
          </p:cNvPr>
          <p:cNvSpPr>
            <a:spLocks noGrp="1"/>
          </p:cNvSpPr>
          <p:nvPr>
            <p:ph type="sldNum" sz="quarter" idx="5"/>
          </p:nvPr>
        </p:nvSpPr>
        <p:spPr/>
        <p:txBody>
          <a:bodyPr/>
          <a:lstStyle/>
          <a:p>
            <a:fld id="{E6B44399-CA56-428E-A697-E2C078CAF07B}" type="slidenum">
              <a:rPr lang="en-CA" smtClean="0"/>
              <a:t>4</a:t>
            </a:fld>
            <a:endParaRPr lang="en-CA"/>
          </a:p>
        </p:txBody>
      </p:sp>
    </p:spTree>
    <p:extLst>
      <p:ext uri="{BB962C8B-B14F-4D97-AF65-F5344CB8AC3E}">
        <p14:creationId xmlns:p14="http://schemas.microsoft.com/office/powerpoint/2010/main" val="3945053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Image is updated automatically from web.</a:t>
            </a:r>
          </a:p>
          <a:p>
            <a:endParaRPr lang="en-CA" dirty="0"/>
          </a:p>
        </p:txBody>
      </p:sp>
      <p:sp>
        <p:nvSpPr>
          <p:cNvPr id="4" name="Slide Number Placeholder 3"/>
          <p:cNvSpPr>
            <a:spLocks noGrp="1"/>
          </p:cNvSpPr>
          <p:nvPr>
            <p:ph type="sldNum" sz="quarter" idx="5"/>
          </p:nvPr>
        </p:nvSpPr>
        <p:spPr/>
        <p:txBody>
          <a:bodyPr/>
          <a:lstStyle/>
          <a:p>
            <a:fld id="{E6B44399-CA56-428E-A697-E2C078CAF07B}" type="slidenum">
              <a:rPr lang="en-CA" smtClean="0"/>
              <a:t>5</a:t>
            </a:fld>
            <a:endParaRPr lang="en-CA"/>
          </a:p>
        </p:txBody>
      </p:sp>
    </p:spTree>
    <p:extLst>
      <p:ext uri="{BB962C8B-B14F-4D97-AF65-F5344CB8AC3E}">
        <p14:creationId xmlns:p14="http://schemas.microsoft.com/office/powerpoint/2010/main" val="3147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b="1" dirty="0">
                <a:latin typeface="Arial" panose="020B0604020202020204" pitchFamily="34" charset="0"/>
              </a:rPr>
              <a:t>Automatic update of </a:t>
            </a:r>
            <a:r>
              <a:rPr lang="en-US" altLang="en-US" b="1" dirty="0" err="1">
                <a:latin typeface="Arial" panose="020B0604020202020204" pitchFamily="34" charset="0"/>
              </a:rPr>
              <a:t>CaPA</a:t>
            </a:r>
            <a:r>
              <a:rPr lang="en-US" altLang="en-US" b="1" dirty="0">
                <a:latin typeface="Arial" panose="020B0604020202020204" pitchFamily="34" charset="0"/>
              </a:rPr>
              <a:t> image when downloaded using Markus’ tool.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latin typeface="Arial" panose="020B0604020202020204" pitchFamily="34" charset="0"/>
              </a:rPr>
              <a:t>We likely need to update the Ops Room Viewer image manually as layers have to be chosen. Use </a:t>
            </a:r>
            <a:r>
              <a:rPr lang="en-CA" b="1" i="1" dirty="0"/>
              <a:t>https://app-portal-cwfis-sbx.azurewebsites.net/situation-viewer</a:t>
            </a:r>
          </a:p>
          <a:p>
            <a:pPr eaLnBrk="1" hangingPunct="1">
              <a:spcBef>
                <a:spcPct val="0"/>
              </a:spcBef>
            </a:pPr>
            <a:endParaRPr lang="en-US" altLang="en-US" b="1"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9414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Images are updated</a:t>
            </a:r>
            <a:r>
              <a:rPr lang="en-CA" b="1" baseline="0" dirty="0"/>
              <a:t> a</a:t>
            </a:r>
            <a:r>
              <a:rPr lang="en-CA" b="1" dirty="0"/>
              <a:t>utomatically</a:t>
            </a:r>
            <a:r>
              <a:rPr lang="en-CA" b="1" baseline="0" dirty="0"/>
              <a:t> from the web.</a:t>
            </a:r>
            <a:endParaRPr lang="en-CA" b="1" dirty="0"/>
          </a:p>
          <a:p>
            <a:pPr eaLnBrk="1" hangingPunct="1"/>
            <a:r>
              <a:rPr lang="en-CA" dirty="0"/>
              <a:t>250 </a:t>
            </a:r>
            <a:r>
              <a:rPr lang="en-CA" dirty="0" err="1"/>
              <a:t>hPa</a:t>
            </a:r>
            <a:r>
              <a:rPr lang="en-CA" dirty="0"/>
              <a:t> analysis shows jet stream features (or lack thereof)</a:t>
            </a:r>
          </a:p>
          <a:p>
            <a:pPr eaLnBrk="1" hangingPunct="1"/>
            <a:r>
              <a:rPr lang="en-CA" dirty="0"/>
              <a:t>Point out major troughs and ridges and areas without</a:t>
            </a:r>
            <a:r>
              <a:rPr lang="en-CA" baseline="0" dirty="0"/>
              <a:t> significant features. The latter are often prone to fire if unchanged over a period of a few days or more.</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7</a:t>
            </a:fld>
            <a:endParaRPr lang="en-CA"/>
          </a:p>
        </p:txBody>
      </p:sp>
    </p:spTree>
    <p:extLst>
      <p:ext uri="{BB962C8B-B14F-4D97-AF65-F5344CB8AC3E}">
        <p14:creationId xmlns:p14="http://schemas.microsoft.com/office/powerpoint/2010/main" val="330267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b="1" dirty="0"/>
              <a:t>Images are updated</a:t>
            </a:r>
            <a:r>
              <a:rPr lang="en-CA" b="1" baseline="0" dirty="0"/>
              <a:t> a</a:t>
            </a:r>
            <a:r>
              <a:rPr lang="en-CA" b="1" dirty="0"/>
              <a:t>utomatically</a:t>
            </a:r>
            <a:r>
              <a:rPr lang="en-CA" b="1" baseline="0" dirty="0"/>
              <a:t> from the web.</a:t>
            </a:r>
            <a:endParaRPr lang="en-CA" b="1" dirty="0"/>
          </a:p>
          <a:p>
            <a:pPr eaLnBrk="1" hangingPunct="1"/>
            <a:r>
              <a:rPr lang="en-CA" dirty="0"/>
              <a:t>Morning (12Z)</a:t>
            </a:r>
            <a:r>
              <a:rPr lang="en-CA" baseline="0" dirty="0"/>
              <a:t> surface</a:t>
            </a:r>
            <a:r>
              <a:rPr lang="en-CA" dirty="0"/>
              <a:t> analysis for Canadian region showin</a:t>
            </a:r>
            <a:r>
              <a:rPr lang="en-CA" baseline="0" dirty="0"/>
              <a:t>g surface pressure pattern</a:t>
            </a:r>
            <a:r>
              <a:rPr lang="en-CA" dirty="0"/>
              <a:t> (or lack thereof)</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Point out major troughs and high</a:t>
            </a:r>
            <a:r>
              <a:rPr lang="en-CA" baseline="0" dirty="0"/>
              <a:t> pressure areas</a:t>
            </a:r>
            <a:r>
              <a:rPr lang="en-CA" dirty="0"/>
              <a:t> and areas without</a:t>
            </a:r>
            <a:r>
              <a:rPr lang="en-CA" baseline="0" dirty="0"/>
              <a:t> significant features.</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8</a:t>
            </a:fld>
            <a:endParaRPr lang="en-CA"/>
          </a:p>
        </p:txBody>
      </p:sp>
    </p:spTree>
    <p:extLst>
      <p:ext uri="{BB962C8B-B14F-4D97-AF65-F5344CB8AC3E}">
        <p14:creationId xmlns:p14="http://schemas.microsoft.com/office/powerpoint/2010/main" val="38133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a:t>
            </a:r>
            <a:r>
              <a:rPr lang="en-CA" b="1" baseline="0" dirty="0"/>
              <a:t> for now.</a:t>
            </a:r>
            <a:endParaRPr lang="en-CA" b="1" dirty="0"/>
          </a:p>
          <a:p>
            <a:pPr eaLnBrk="1" hangingPunct="1"/>
            <a:r>
              <a:rPr lang="en-CA" dirty="0"/>
              <a:t>Short-term lightning</a:t>
            </a:r>
            <a:r>
              <a:rPr lang="en-CA" baseline="0" dirty="0"/>
              <a:t> forecast maps from Bill Burrows at EC-MSC’s Alberta/Arctic weather centre in Edmonton. These are uploaded to daily at about 11:00 am MDT, so we miss the morning update when doing most CIFFC briefings (except SPU, which runs at noon MDT). Normally use the 21 and 45 hour images, valid late afternoon today and tomorrow.</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10</a:t>
            </a:fld>
            <a:endParaRPr lang="en-CA"/>
          </a:p>
        </p:txBody>
      </p:sp>
    </p:spTree>
    <p:extLst>
      <p:ext uri="{BB962C8B-B14F-4D97-AF65-F5344CB8AC3E}">
        <p14:creationId xmlns:p14="http://schemas.microsoft.com/office/powerpoint/2010/main" val="1559585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45657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328317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664701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1"/>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576708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32588" y="6356356"/>
            <a:ext cx="3729605" cy="365125"/>
          </a:xfrm>
        </p:spPr>
        <p:txBody>
          <a:bodyPr/>
          <a:lstStyle>
            <a:lvl1pPr fontAlgn="auto">
              <a:spcBef>
                <a:spcPts val="0"/>
              </a:spcBef>
              <a:spcAft>
                <a:spcPts val="0"/>
              </a:spcAft>
              <a:defRPr>
                <a:latin typeface="+mn-lt"/>
                <a:cs typeface="+mn-cs"/>
              </a:defRPr>
            </a:lvl1pPr>
          </a:lstStyle>
          <a:p>
            <a:pPr>
              <a:defRPr/>
            </a:pPr>
            <a:endParaRPr lang="en-US" dirty="0"/>
          </a:p>
        </p:txBody>
      </p:sp>
    </p:spTree>
    <p:extLst>
      <p:ext uri="{BB962C8B-B14F-4D97-AF65-F5344CB8AC3E}">
        <p14:creationId xmlns:p14="http://schemas.microsoft.com/office/powerpoint/2010/main" val="3455819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2878636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987190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3318487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371228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75480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
        <p:nvSpPr>
          <p:cNvPr id="7" name="Title 1"/>
          <p:cNvSpPr>
            <a:spLocks noGrp="1"/>
          </p:cNvSpPr>
          <p:nvPr>
            <p:ph type="title"/>
          </p:nvPr>
        </p:nvSpPr>
        <p:spPr>
          <a:xfrm>
            <a:off x="457200" y="274638"/>
            <a:ext cx="8229600" cy="1143000"/>
          </a:xfrm>
        </p:spPr>
        <p:txBody>
          <a:bodyPr/>
          <a:lstStyle>
            <a:lvl1pPr algn="l">
              <a:defRPr/>
            </a:lvl1pPr>
          </a:lstStyle>
          <a:p>
            <a:r>
              <a:rPr lang="x-none" dirty="0"/>
              <a:t>Click to edit Master title style</a:t>
            </a:r>
            <a:endParaRPr lang="en-US" dirty="0"/>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369774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864255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3986907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169660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4289909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1513338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1560926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9" y="4008994"/>
            <a:ext cx="8550995" cy="1197286"/>
          </a:xfrm>
          <a:prstGeom prst="rect">
            <a:avLst/>
          </a:prstGeom>
        </p:spPr>
        <p:txBody>
          <a:bodyPr lIns="0" bIns="0" anchor="b">
            <a:normAutofit/>
          </a:bodyPr>
          <a:lstStyle>
            <a:lvl1pPr algn="l">
              <a:defRPr sz="4051"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7" y="5829307"/>
            <a:ext cx="4314825" cy="358775"/>
          </a:xfrm>
        </p:spPr>
        <p:txBody>
          <a:bodyPr lIns="64008" tIns="91440" anchor="b" anchorCtr="0">
            <a:normAutofit/>
          </a:bodyPr>
          <a:lstStyle>
            <a:lvl1pPr marL="0" indent="0">
              <a:buFontTx/>
              <a:buNone/>
              <a:defRPr sz="1351">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Presenter name</a:t>
            </a:r>
          </a:p>
        </p:txBody>
      </p:sp>
    </p:spTree>
    <p:extLst>
      <p:ext uri="{BB962C8B-B14F-4D97-AF65-F5344CB8AC3E}">
        <p14:creationId xmlns:p14="http://schemas.microsoft.com/office/powerpoint/2010/main" val="552500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1"/>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971533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32588" y="6356356"/>
            <a:ext cx="3729605" cy="365125"/>
          </a:xfrm>
        </p:spPr>
        <p:txBody>
          <a:bodyPr/>
          <a:lstStyle>
            <a:lvl1pPr fontAlgn="auto">
              <a:spcBef>
                <a:spcPts val="0"/>
              </a:spcBef>
              <a:spcAft>
                <a:spcPts val="0"/>
              </a:spcAft>
              <a:defRPr>
                <a:latin typeface="+mn-lt"/>
                <a:cs typeface="+mn-cs"/>
              </a:defRPr>
            </a:lvl1pPr>
          </a:lstStyle>
          <a:p>
            <a:pPr>
              <a:defRPr/>
            </a:pPr>
            <a:endParaRPr lang="en-US" dirty="0"/>
          </a:p>
        </p:txBody>
      </p:sp>
    </p:spTree>
    <p:extLst>
      <p:ext uri="{BB962C8B-B14F-4D97-AF65-F5344CB8AC3E}">
        <p14:creationId xmlns:p14="http://schemas.microsoft.com/office/powerpoint/2010/main" val="50414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3576965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425499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605138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3974891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2922259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1608109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
        <p:nvSpPr>
          <p:cNvPr id="7" name="Title 1"/>
          <p:cNvSpPr>
            <a:spLocks noGrp="1"/>
          </p:cNvSpPr>
          <p:nvPr>
            <p:ph type="title"/>
          </p:nvPr>
        </p:nvSpPr>
        <p:spPr>
          <a:xfrm>
            <a:off x="457200" y="274638"/>
            <a:ext cx="8229600" cy="1143000"/>
          </a:xfrm>
        </p:spPr>
        <p:txBody>
          <a:bodyPr/>
          <a:lstStyle>
            <a:lvl1pPr algn="l">
              <a:defRPr/>
            </a:lvl1pPr>
          </a:lstStyle>
          <a:p>
            <a:r>
              <a:rPr lang="x-none" dirty="0"/>
              <a:t>Click to edit Master title style</a:t>
            </a:r>
            <a:endParaRPr lang="en-US" dirty="0"/>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3132369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2878568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433480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891965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1049896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3215508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6" y="4008994"/>
            <a:ext cx="8550995" cy="1197286"/>
          </a:xfrm>
          <a:prstGeom prst="rect">
            <a:avLst/>
          </a:prstGeom>
        </p:spPr>
        <p:txBody>
          <a:bodyPr lIns="0" bIns="0" anchor="b">
            <a:normAutofit/>
          </a:bodyPr>
          <a:lstStyle>
            <a:lvl1pPr algn="l">
              <a:defRPr sz="4050"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5" y="5829301"/>
            <a:ext cx="4314825" cy="358775"/>
          </a:xfrm>
        </p:spPr>
        <p:txBody>
          <a:bodyPr lIns="64008" tIns="91440" anchor="b" anchorCtr="0">
            <a:normAutofit/>
          </a:bodyPr>
          <a:lstStyle>
            <a:lvl1pPr marL="0" indent="0">
              <a:buFontTx/>
              <a:buNone/>
              <a:defRPr sz="1350">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Presenter name</a:t>
            </a:r>
          </a:p>
        </p:txBody>
      </p:sp>
    </p:spTree>
    <p:extLst>
      <p:ext uri="{BB962C8B-B14F-4D97-AF65-F5344CB8AC3E}">
        <p14:creationId xmlns:p14="http://schemas.microsoft.com/office/powerpoint/2010/main" val="347228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51275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91816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401355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80406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02110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30756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72B1F-A8A9-45A5-9695-99806D541C5E}" type="slidenum">
              <a:rPr lang="en-CA" smtClean="0"/>
              <a:t>‹#›</a:t>
            </a:fld>
            <a:endParaRPr lang="en-CA"/>
          </a:p>
        </p:txBody>
      </p:sp>
      <p:sp>
        <p:nvSpPr>
          <p:cNvPr id="8" name="TextBox 7">
            <a:extLst>
              <a:ext uri="{FF2B5EF4-FFF2-40B4-BE49-F238E27FC236}">
                <a16:creationId xmlns:a16="http://schemas.microsoft.com/office/drawing/2014/main" id="{1B62E5D4-2C62-8DE1-1688-A9989ABA5AC0}"/>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393909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79"/>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6"/>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96AF989-BDE3-DE27-DA74-019319E1ED7C}"/>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3583463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703" r:id="rId14"/>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6" cstate="screen">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79"/>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6"/>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96AF989-BDE3-DE27-DA74-019319E1ED7C}"/>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5617343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hpfx.collab.science.gc.ca/~snlw001/billdata1/lightning_forecasts"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hyperlink" Target="file:///\\s-bsc-uiftprd1.nrn.nrcan.gc.ca\incoming\burrows_ltg"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mag.ncep.noaa.gov/model-guidance-model-area.php"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mag.ncep.noaa.gov/model-guidance-model-area.php"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weather.gc.ca/ensemble/index_e.html#spaga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1.gif"/><Relationship Id="rId4" Type="http://schemas.openxmlformats.org/officeDocument/2006/relationships/hyperlink" Target="http://weather.gc.ca/ensemble/index_e.html#spaga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mailto:Liam.Buchart@NRCan-RNCan.gc.ca" TargetMode="External"/><Relationship Id="rId2" Type="http://schemas.openxmlformats.org/officeDocument/2006/relationships/hyperlink" Target="mailto:Richard.Carr@NRCan-RNCan.gc.ca"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weather.gc.ca/data/satellite/goes_nam_1070x_100.jpg" TargetMode="External"/><Relationship Id="rId5" Type="http://schemas.openxmlformats.org/officeDocument/2006/relationships/hyperlink" Target="http://cfsdev.nofc.cfs.nrcan.gc.ca/cwfis-dev/interactive-map"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hyperlink" Target="http://weather.gc.ca/data/satellite/goes_nam_1070_100.jp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eather.cod.edu/satrad/?parms=global-northamerica-simplewv-24-1-100-1&amp;checked=map&amp;colorbar=undefined"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0.gi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hyperlink" Target="https://eccc-msc.github.io/msc-animet/?layers=HRDPA-Prelim_2.5km_Precip-Accum24h-T12Z%3B0.75%3B0%3B1%3B0%3B1&amp;extent=-16169771,4294476,-5038126,11027548"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hyperlink" Target="https://weather.gc.ca/data/analysis/sai_100.gif"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hyperlink" Target="https://weather.gc.ca/data/analysis/sah_100.gif" TargetMode="External"/><Relationship Id="rId5" Type="http://schemas.openxmlformats.org/officeDocument/2006/relationships/image" Target="../media/image15.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hyperlink" Target="http://weather.gc.ca/data/analysis/jac12_100.gi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6F18117-1EDD-2372-724C-3D471C347B89}"/>
              </a:ext>
            </a:extLst>
          </p:cNvPr>
          <p:cNvSpPr txBox="1">
            <a:spLocks noChangeArrowheads="1"/>
          </p:cNvSpPr>
          <p:nvPr/>
        </p:nvSpPr>
        <p:spPr bwMode="auto">
          <a:xfrm>
            <a:off x="363073" y="954951"/>
            <a:ext cx="8458200" cy="1415772"/>
          </a:xfrm>
          <a:prstGeom prst="rect">
            <a:avLst/>
          </a:prstGeom>
          <a:noFill/>
          <a:ln>
            <a:noFill/>
          </a:ln>
          <a:effectLst>
            <a:outerShdw sx="1000" sy="1000" algn="ctr" rotWithShape="0">
              <a:schemeClr val="bg2"/>
            </a:outerShdw>
          </a:effectLst>
        </p:spPr>
        <p:txBody>
          <a:bodyPr vert="horz" wrap="square" lIns="91440" tIns="45720" rIns="91440" bIns="45720" numCol="1" anchor="ctr" anchorCtr="0" compatLnSpc="1">
            <a:prstTxWarp prst="textNoShape">
              <a:avLst/>
            </a:prstTxWarp>
          </a:bodyPr>
          <a:lstStyle>
            <a:lvl1pPr algn="ctr" defTabSz="342900" rtl="0" eaLnBrk="0" fontAlgn="base" hangingPunct="0">
              <a:spcBef>
                <a:spcPct val="0"/>
              </a:spcBef>
              <a:spcAft>
                <a:spcPct val="0"/>
              </a:spcAft>
              <a:defRPr sz="2700" b="1" kern="1200">
                <a:solidFill>
                  <a:schemeClr val="tx1"/>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GB" altLang="ja-JP" dirty="0">
                <a:solidFill>
                  <a:srgbClr val="C00000"/>
                </a:solidFill>
                <a:ea typeface="ＭＳ Ｐゴシック" charset="-128"/>
              </a:rPr>
              <a:t>Canadian Fire Weather Situation</a:t>
            </a:r>
            <a:br>
              <a:rPr lang="en-GB" altLang="ja-JP" sz="2000" i="1" dirty="0">
                <a:solidFill>
                  <a:srgbClr val="C00000"/>
                </a:solidFill>
                <a:ea typeface="ＭＳ Ｐゴシック" charset="-128"/>
              </a:rPr>
            </a:br>
            <a:r>
              <a:rPr lang="en-GB" altLang="ja-JP" sz="2000" i="1" dirty="0">
                <a:solidFill>
                  <a:srgbClr val="C00000"/>
                </a:solidFill>
                <a:ea typeface="ＭＳ Ｐゴシック" charset="-128"/>
              </a:rPr>
              <a:t>Presented to the Canadian Interagency Forest Fire Centre (CIFFC)</a:t>
            </a:r>
          </a:p>
          <a:p>
            <a:pPr eaLnBrk="1" hangingPunct="1">
              <a:defRPr/>
            </a:pPr>
            <a:br>
              <a:rPr lang="en-GB" altLang="ja-JP" sz="2000" i="1" dirty="0">
                <a:solidFill>
                  <a:srgbClr val="C00000"/>
                </a:solidFill>
                <a:ea typeface="ＭＳ Ｐゴシック" charset="-128"/>
              </a:rPr>
            </a:br>
            <a:r>
              <a:rPr lang="en-US" altLang="ja-JP" sz="2000" i="1" dirty="0">
                <a:solidFill>
                  <a:srgbClr val="FFFF00"/>
                </a:solidFill>
                <a:ea typeface="ＭＳ Ｐゴシック" charset="-128"/>
              </a:rPr>
              <a:t>June 25</a:t>
            </a:r>
            <a:r>
              <a:rPr lang="en-US" sz="2000" dirty="0">
                <a:solidFill>
                  <a:srgbClr val="FFFF00"/>
                </a:solidFill>
              </a:rPr>
              <a:t>, 2025</a:t>
            </a:r>
          </a:p>
        </p:txBody>
      </p:sp>
      <p:sp>
        <p:nvSpPr>
          <p:cNvPr id="3" name="Text Box 15">
            <a:extLst>
              <a:ext uri="{FF2B5EF4-FFF2-40B4-BE49-F238E27FC236}">
                <a16:creationId xmlns:a16="http://schemas.microsoft.com/office/drawing/2014/main" id="{9E3B9C1D-CBC8-51C2-CDF4-FA9E5FDB87E7}"/>
              </a:ext>
            </a:extLst>
          </p:cNvPr>
          <p:cNvSpPr txBox="1">
            <a:spLocks noChangeArrowheads="1"/>
          </p:cNvSpPr>
          <p:nvPr/>
        </p:nvSpPr>
        <p:spPr bwMode="auto">
          <a:xfrm>
            <a:off x="2402542" y="4080979"/>
            <a:ext cx="4648200" cy="1523494"/>
          </a:xfrm>
          <a:prstGeom prst="rect">
            <a:avLst/>
          </a:prstGeom>
          <a:solidFill>
            <a:schemeClr val="bg1">
              <a:lumMod val="50000"/>
              <a:alpha val="50000"/>
            </a:schemeClr>
          </a:solidFill>
          <a:ln w="9525">
            <a:noFill/>
            <a:miter lim="800000"/>
            <a:headEnd/>
            <a:tailEnd/>
          </a:ln>
        </p:spPr>
        <p:txBody>
          <a:bodyPr wrap="square">
            <a:spAutoFit/>
          </a:bodyPr>
          <a:lstStyle/>
          <a:p>
            <a:pPr eaLnBrk="0" hangingPunct="0"/>
            <a:r>
              <a:rPr lang="en-CA" sz="2400" dirty="0">
                <a:solidFill>
                  <a:srgbClr val="FFFF00"/>
                </a:solidFill>
              </a:rPr>
              <a:t>Richard Carr / Liam Buchart</a:t>
            </a:r>
            <a:endParaRPr lang="en-US" sz="2400" dirty="0">
              <a:solidFill>
                <a:srgbClr val="FFFF00"/>
              </a:solidFill>
            </a:endParaRPr>
          </a:p>
          <a:p>
            <a:pPr eaLnBrk="0" hangingPunct="0"/>
            <a:r>
              <a:rPr lang="en-US" sz="2400" dirty="0">
                <a:solidFill>
                  <a:srgbClr val="FFFF00"/>
                </a:solidFill>
              </a:rPr>
              <a:t>Canadian Forest Service</a:t>
            </a:r>
          </a:p>
          <a:p>
            <a:pPr eaLnBrk="0" hangingPunct="0">
              <a:spcBef>
                <a:spcPct val="50000"/>
              </a:spcBef>
              <a:buFont typeface="Wingdings" pitchFamily="2" charset="2"/>
              <a:buNone/>
            </a:pPr>
            <a:r>
              <a:rPr lang="en-US" i="1" dirty="0">
                <a:solidFill>
                  <a:srgbClr val="FFFF00"/>
                </a:solidFill>
              </a:rPr>
              <a:t>Wildland Fire Information Systems Group, Northern Forestry Centre</a:t>
            </a:r>
          </a:p>
        </p:txBody>
      </p:sp>
      <p:sp>
        <p:nvSpPr>
          <p:cNvPr id="4" name="Rectangle 19">
            <a:extLst>
              <a:ext uri="{FF2B5EF4-FFF2-40B4-BE49-F238E27FC236}">
                <a16:creationId xmlns:a16="http://schemas.microsoft.com/office/drawing/2014/main" id="{AE42B09D-5AB1-06C9-2EF9-791F4C56DB23}"/>
              </a:ext>
            </a:extLst>
          </p:cNvPr>
          <p:cNvSpPr>
            <a:spLocks noChangeArrowheads="1"/>
          </p:cNvSpPr>
          <p:nvPr/>
        </p:nvSpPr>
        <p:spPr bwMode="auto">
          <a:xfrm>
            <a:off x="1225064" y="2663544"/>
            <a:ext cx="6705600" cy="369332"/>
          </a:xfrm>
          <a:prstGeom prst="rect">
            <a:avLst/>
          </a:prstGeom>
          <a:noFill/>
          <a:ln w="9525">
            <a:noFill/>
            <a:miter lim="800000"/>
            <a:headEnd/>
            <a:tailEnd/>
          </a:ln>
        </p:spPr>
        <p:txBody>
          <a:bodyPr lIns="0" tIns="0" rIns="0" bIns="0" anchor="ctr">
            <a:spAutoFit/>
          </a:bodyPr>
          <a:lstStyle/>
          <a:p>
            <a:pPr algn="ctr"/>
            <a:r>
              <a:rPr lang="en-CA" sz="2400" b="1" dirty="0">
                <a:solidFill>
                  <a:srgbClr val="CC66FF"/>
                </a:solidFill>
              </a:rPr>
              <a:t>Via Teams</a:t>
            </a:r>
            <a:endParaRPr lang="en-US" sz="2400" b="1" dirty="0">
              <a:solidFill>
                <a:srgbClr val="CC66FF"/>
              </a:solidFill>
            </a:endParaRPr>
          </a:p>
        </p:txBody>
      </p:sp>
    </p:spTree>
    <p:extLst>
      <p:ext uri="{BB962C8B-B14F-4D97-AF65-F5344CB8AC3E}">
        <p14:creationId xmlns:p14="http://schemas.microsoft.com/office/powerpoint/2010/main" val="29547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030" name="Picture 6" descr="Duff Moisture Code">
            <a:extLst>
              <a:ext uri="{FF2B5EF4-FFF2-40B4-BE49-F238E27FC236}">
                <a16:creationId xmlns:a16="http://schemas.microsoft.com/office/drawing/2014/main" id="{C58F9261-E080-3BC3-C641-5F6F74831A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108" y="4051024"/>
            <a:ext cx="2709417" cy="23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7F5ADF-454E-C921-5565-391FB7A453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3801" y="3472200"/>
            <a:ext cx="4502606"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D9688FB-7486-050E-5573-0E0C9D862F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525" y="1089838"/>
            <a:ext cx="4502606" cy="2700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2"/>
          <p:cNvSpPr>
            <a:spLocks noGrp="1" noChangeArrowheads="1"/>
          </p:cNvSpPr>
          <p:nvPr>
            <p:ph type="title" idx="4294967295"/>
          </p:nvPr>
        </p:nvSpPr>
        <p:spPr>
          <a:xfrm>
            <a:off x="1187823" y="234000"/>
            <a:ext cx="6858000" cy="430887"/>
          </a:xfrm>
        </p:spPr>
        <p:txBody>
          <a:bodyPr/>
          <a:lstStyle/>
          <a:p>
            <a:pPr algn="ctr" eaLnBrk="1" hangingPunct="1"/>
            <a:r>
              <a:rPr lang="en-CA" sz="2800" dirty="0">
                <a:solidFill>
                  <a:srgbClr val="C00000"/>
                </a:solidFill>
              </a:rPr>
              <a:t>Lightning Forecast</a:t>
            </a:r>
            <a:endParaRPr lang="en-US" sz="2800" dirty="0">
              <a:solidFill>
                <a:srgbClr val="C00000"/>
              </a:solidFill>
            </a:endParaRPr>
          </a:p>
        </p:txBody>
      </p:sp>
      <p:pic>
        <p:nvPicPr>
          <p:cNvPr id="7" name="Picture 4"/>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8" name="Text Box 5"/>
          <p:cNvSpPr txBox="1">
            <a:spLocks noChangeArrowheads="1"/>
          </p:cNvSpPr>
          <p:nvPr/>
        </p:nvSpPr>
        <p:spPr bwMode="auto">
          <a:xfrm>
            <a:off x="4249271" y="6418730"/>
            <a:ext cx="1124026"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7.5H x 12.5W</a:t>
            </a:r>
            <a:endParaRPr lang="en-US" sz="1200" b="1" dirty="0">
              <a:latin typeface="Arial" panose="020B0604020202020204" pitchFamily="34" charset="0"/>
              <a:cs typeface="Arial" panose="020B0604020202020204" pitchFamily="34" charset="0"/>
            </a:endParaRPr>
          </a:p>
        </p:txBody>
      </p:sp>
      <p:sp>
        <p:nvSpPr>
          <p:cNvPr id="9" name="TextBox 1"/>
          <p:cNvSpPr txBox="1">
            <a:spLocks noChangeArrowheads="1"/>
          </p:cNvSpPr>
          <p:nvPr/>
        </p:nvSpPr>
        <p:spPr bwMode="auto">
          <a:xfrm>
            <a:off x="5203825" y="1752600"/>
            <a:ext cx="3390031" cy="523220"/>
          </a:xfrm>
          <a:prstGeom prst="rect">
            <a:avLst/>
          </a:prstGeom>
          <a:noFill/>
          <a:ln w="9525">
            <a:noFill/>
            <a:miter lim="800000"/>
            <a:headEnd/>
            <a:tailEnd/>
          </a:ln>
        </p:spPr>
        <p:txBody>
          <a:bodyPr wrap="none">
            <a:spAutoFit/>
          </a:bodyPr>
          <a:lstStyle/>
          <a:p>
            <a:r>
              <a:rPr lang="en-CA" sz="1400" b="1" i="1" dirty="0">
                <a:solidFill>
                  <a:srgbClr val="CC0099"/>
                </a:solidFill>
              </a:rPr>
              <a:t>Maps generated by Environment Canada – </a:t>
            </a:r>
          </a:p>
          <a:p>
            <a:r>
              <a:rPr lang="en-CA" sz="1400" b="1" i="1" dirty="0">
                <a:solidFill>
                  <a:srgbClr val="CC0099"/>
                </a:solidFill>
              </a:rPr>
              <a:t>Meteorological Service of Canada</a:t>
            </a:r>
          </a:p>
        </p:txBody>
      </p:sp>
      <p:sp>
        <p:nvSpPr>
          <p:cNvPr id="10" name="TextBox 1"/>
          <p:cNvSpPr txBox="1">
            <a:spLocks noChangeArrowheads="1"/>
          </p:cNvSpPr>
          <p:nvPr/>
        </p:nvSpPr>
        <p:spPr bwMode="auto">
          <a:xfrm>
            <a:off x="5286413" y="2420850"/>
            <a:ext cx="2802434" cy="307777"/>
          </a:xfrm>
          <a:prstGeom prst="rect">
            <a:avLst/>
          </a:prstGeom>
          <a:noFill/>
          <a:ln w="9525">
            <a:noFill/>
            <a:miter lim="800000"/>
            <a:headEnd/>
            <a:tailEnd/>
          </a:ln>
        </p:spPr>
        <p:txBody>
          <a:bodyPr wrap="none">
            <a:spAutoFit/>
          </a:bodyPr>
          <a:lstStyle/>
          <a:p>
            <a:r>
              <a:rPr lang="en-CA" sz="1400" b="1" i="1" dirty="0">
                <a:solidFill>
                  <a:srgbClr val="CC0099"/>
                </a:solidFill>
              </a:rPr>
              <a:t>Lightning area time coverage index</a:t>
            </a:r>
          </a:p>
        </p:txBody>
      </p:sp>
      <p:sp>
        <p:nvSpPr>
          <p:cNvPr id="11" name="TextBox 1"/>
          <p:cNvSpPr txBox="1">
            <a:spLocks noChangeArrowheads="1"/>
          </p:cNvSpPr>
          <p:nvPr/>
        </p:nvSpPr>
        <p:spPr bwMode="auto">
          <a:xfrm>
            <a:off x="6352009" y="3188831"/>
            <a:ext cx="734496" cy="307777"/>
          </a:xfrm>
          <a:prstGeom prst="rect">
            <a:avLst/>
          </a:prstGeom>
          <a:noFill/>
          <a:ln w="9525">
            <a:noFill/>
            <a:miter lim="800000"/>
            <a:headEnd/>
            <a:tailEnd/>
          </a:ln>
        </p:spPr>
        <p:txBody>
          <a:bodyPr wrap="none">
            <a:spAutoFit/>
          </a:bodyPr>
          <a:lstStyle/>
          <a:p>
            <a:r>
              <a:rPr lang="en-CA" sz="1400" b="1" i="1" dirty="0">
                <a:solidFill>
                  <a:srgbClr val="CC0099"/>
                </a:solidFill>
              </a:rPr>
              <a:t>Thu pm</a:t>
            </a:r>
          </a:p>
        </p:txBody>
      </p:sp>
      <p:sp>
        <p:nvSpPr>
          <p:cNvPr id="12" name="TextBox 1"/>
          <p:cNvSpPr txBox="1">
            <a:spLocks noChangeArrowheads="1"/>
          </p:cNvSpPr>
          <p:nvPr/>
        </p:nvSpPr>
        <p:spPr bwMode="auto">
          <a:xfrm>
            <a:off x="1869923" y="3751071"/>
            <a:ext cx="802977" cy="307777"/>
          </a:xfrm>
          <a:prstGeom prst="rect">
            <a:avLst/>
          </a:prstGeom>
          <a:noFill/>
          <a:ln w="9525">
            <a:noFill/>
            <a:miter lim="800000"/>
            <a:headEnd/>
            <a:tailEnd/>
          </a:ln>
        </p:spPr>
        <p:txBody>
          <a:bodyPr wrap="none">
            <a:spAutoFit/>
          </a:bodyPr>
          <a:lstStyle/>
          <a:p>
            <a:r>
              <a:rPr lang="en-CA" sz="1400" b="1" i="1" dirty="0">
                <a:solidFill>
                  <a:srgbClr val="CC0099"/>
                </a:solidFill>
              </a:rPr>
              <a:t>Wed pm</a:t>
            </a:r>
          </a:p>
        </p:txBody>
      </p:sp>
      <p:sp>
        <p:nvSpPr>
          <p:cNvPr id="13" name="TextBox 12"/>
          <p:cNvSpPr txBox="1">
            <a:spLocks noChangeArrowheads="1"/>
          </p:cNvSpPr>
          <p:nvPr/>
        </p:nvSpPr>
        <p:spPr bwMode="auto">
          <a:xfrm>
            <a:off x="1869923" y="702000"/>
            <a:ext cx="5294077" cy="1477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algn="l" rtl="0" fontAlgn="base">
              <a:spcBef>
                <a:spcPct val="0"/>
              </a:spcBef>
              <a:spcAft>
                <a:spcPct val="0"/>
              </a:spcAft>
              <a:defRPr sz="1200" b="1" kern="1200">
                <a:solidFill>
                  <a:schemeClr val="tx1"/>
                </a:solidFill>
                <a:latin typeface="Arial" charset="0"/>
                <a:ea typeface="+mn-ea"/>
                <a:cs typeface="Arial" charset="0"/>
              </a:defRPr>
            </a:lvl1pPr>
            <a:lvl2pPr marL="457200" algn="l" rtl="0" fontAlgn="base">
              <a:spcBef>
                <a:spcPct val="0"/>
              </a:spcBef>
              <a:spcAft>
                <a:spcPct val="0"/>
              </a:spcAft>
              <a:defRPr sz="1200" b="1" kern="1200">
                <a:solidFill>
                  <a:schemeClr val="tx1"/>
                </a:solidFill>
                <a:latin typeface="Arial" charset="0"/>
                <a:ea typeface="+mn-ea"/>
                <a:cs typeface="Arial" charset="0"/>
              </a:defRPr>
            </a:lvl2pPr>
            <a:lvl3pPr marL="914400" algn="l" rtl="0" fontAlgn="base">
              <a:spcBef>
                <a:spcPct val="0"/>
              </a:spcBef>
              <a:spcAft>
                <a:spcPct val="0"/>
              </a:spcAft>
              <a:defRPr sz="1200" b="1" kern="1200">
                <a:solidFill>
                  <a:schemeClr val="tx1"/>
                </a:solidFill>
                <a:latin typeface="Arial" charset="0"/>
                <a:ea typeface="+mn-ea"/>
                <a:cs typeface="Arial" charset="0"/>
              </a:defRPr>
            </a:lvl3pPr>
            <a:lvl4pPr marL="1371600" algn="l" rtl="0" fontAlgn="base">
              <a:spcBef>
                <a:spcPct val="0"/>
              </a:spcBef>
              <a:spcAft>
                <a:spcPct val="0"/>
              </a:spcAft>
              <a:defRPr sz="1200" b="1" kern="1200">
                <a:solidFill>
                  <a:schemeClr val="tx1"/>
                </a:solidFill>
                <a:latin typeface="Arial" charset="0"/>
                <a:ea typeface="+mn-ea"/>
                <a:cs typeface="Arial" charset="0"/>
              </a:defRPr>
            </a:lvl4pPr>
            <a:lvl5pPr marL="1828800" algn="l" rtl="0" fontAlgn="base">
              <a:spcBef>
                <a:spcPct val="0"/>
              </a:spcBef>
              <a:spcAft>
                <a:spcPct val="0"/>
              </a:spcAft>
              <a:defRPr sz="1200" b="1" kern="1200">
                <a:solidFill>
                  <a:schemeClr val="tx1"/>
                </a:solidFill>
                <a:latin typeface="Arial" charset="0"/>
                <a:ea typeface="+mn-ea"/>
                <a:cs typeface="Arial" charset="0"/>
              </a:defRPr>
            </a:lvl5pPr>
            <a:lvl6pPr marL="2286000" algn="l" defTabSz="914400" rtl="0" eaLnBrk="1" latinLnBrk="0" hangingPunct="1">
              <a:defRPr sz="1200" b="1" kern="1200">
                <a:solidFill>
                  <a:schemeClr val="tx1"/>
                </a:solidFill>
                <a:latin typeface="Arial" charset="0"/>
                <a:ea typeface="+mn-ea"/>
                <a:cs typeface="Arial" charset="0"/>
              </a:defRPr>
            </a:lvl6pPr>
            <a:lvl7pPr marL="2743200" algn="l" defTabSz="914400" rtl="0" eaLnBrk="1" latinLnBrk="0" hangingPunct="1">
              <a:defRPr sz="1200" b="1" kern="1200">
                <a:solidFill>
                  <a:schemeClr val="tx1"/>
                </a:solidFill>
                <a:latin typeface="Arial" charset="0"/>
                <a:ea typeface="+mn-ea"/>
                <a:cs typeface="Arial" charset="0"/>
              </a:defRPr>
            </a:lvl7pPr>
            <a:lvl8pPr marL="3200400" algn="l" defTabSz="914400" rtl="0" eaLnBrk="1" latinLnBrk="0" hangingPunct="1">
              <a:defRPr sz="1200" b="1" kern="1200">
                <a:solidFill>
                  <a:schemeClr val="tx1"/>
                </a:solidFill>
                <a:latin typeface="Arial" charset="0"/>
                <a:ea typeface="+mn-ea"/>
                <a:cs typeface="Arial" charset="0"/>
              </a:defRPr>
            </a:lvl8pPr>
            <a:lvl9pPr marL="3657600" algn="l" defTabSz="914400" rtl="0" eaLnBrk="1" latinLnBrk="0" hangingPunct="1">
              <a:defRPr sz="1200" b="1" kern="1200">
                <a:solidFill>
                  <a:schemeClr val="tx1"/>
                </a:solidFill>
                <a:latin typeface="Arial" charset="0"/>
                <a:ea typeface="+mn-ea"/>
                <a:cs typeface="Arial" charset="0"/>
              </a:defRPr>
            </a:lvl9pPr>
          </a:lstStyle>
          <a:p>
            <a:pPr marL="0" indent="0" algn="ctr" defTabSz="361950" eaLnBrk="1" hangingPunct="1">
              <a:lnSpc>
                <a:spcPct val="80000"/>
              </a:lnSpc>
              <a:buNone/>
            </a:pPr>
            <a:r>
              <a:rPr lang="en-CA" b="0" i="1" u="sng" dirty="0">
                <a:hlinkClick r:id="rId7"/>
              </a:rPr>
              <a:t>https://hpfx.collab.science.gc.ca/~snlw001/billdata1/lightning_forecasts</a:t>
            </a:r>
            <a:r>
              <a:rPr lang="en-CA" b="0" i="1" u="sng" dirty="0"/>
              <a:t> </a:t>
            </a:r>
            <a:endParaRPr lang="en-CA" sz="1200" b="0" i="1" u="sng" kern="0" dirty="0"/>
          </a:p>
        </p:txBody>
      </p:sp>
    </p:spTree>
    <p:extLst>
      <p:ext uri="{BB962C8B-B14F-4D97-AF65-F5344CB8AC3E}">
        <p14:creationId xmlns:p14="http://schemas.microsoft.com/office/powerpoint/2010/main" val="2873706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uff Moisture Code">
            <a:extLst>
              <a:ext uri="{FF2B5EF4-FFF2-40B4-BE49-F238E27FC236}">
                <a16:creationId xmlns:a16="http://schemas.microsoft.com/office/drawing/2014/main" id="{004C5A33-6E38-7A09-6135-0537000E5B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588" y="3988394"/>
            <a:ext cx="2709417" cy="2340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4" name="Rectangle 13"/>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2"/>
          <p:cNvSpPr>
            <a:spLocks noGrp="1" noChangeArrowheads="1"/>
          </p:cNvSpPr>
          <p:nvPr>
            <p:ph type="title" idx="4294967295"/>
          </p:nvPr>
        </p:nvSpPr>
        <p:spPr>
          <a:xfrm>
            <a:off x="1187823" y="234000"/>
            <a:ext cx="6858000" cy="430887"/>
          </a:xfrm>
        </p:spPr>
        <p:txBody>
          <a:bodyPr/>
          <a:lstStyle/>
          <a:p>
            <a:pPr algn="ctr" eaLnBrk="1" hangingPunct="1"/>
            <a:r>
              <a:rPr lang="en-CA" sz="2800" dirty="0">
                <a:solidFill>
                  <a:srgbClr val="C00000"/>
                </a:solidFill>
              </a:rPr>
              <a:t>Lightning Forecast</a:t>
            </a:r>
            <a:endParaRPr lang="en-US" sz="2800" dirty="0">
              <a:solidFill>
                <a:srgbClr val="C00000"/>
              </a:solidFill>
            </a:endParaRPr>
          </a:p>
        </p:txBody>
      </p:sp>
      <p:pic>
        <p:nvPicPr>
          <p:cNvPr id="7"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8" name="Text Box 5"/>
          <p:cNvSpPr txBox="1">
            <a:spLocks noChangeArrowheads="1"/>
          </p:cNvSpPr>
          <p:nvPr/>
        </p:nvSpPr>
        <p:spPr bwMode="auto">
          <a:xfrm>
            <a:off x="4249271" y="6418730"/>
            <a:ext cx="1124026"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7.5H x 12.5W</a:t>
            </a:r>
            <a:endParaRPr lang="en-US" sz="1200" b="1" dirty="0">
              <a:latin typeface="Arial" panose="020B0604020202020204" pitchFamily="34" charset="0"/>
              <a:cs typeface="Arial" panose="020B0604020202020204" pitchFamily="34" charset="0"/>
            </a:endParaRPr>
          </a:p>
        </p:txBody>
      </p:sp>
      <p:sp>
        <p:nvSpPr>
          <p:cNvPr id="9" name="TextBox 1"/>
          <p:cNvSpPr txBox="1">
            <a:spLocks noChangeArrowheads="1"/>
          </p:cNvSpPr>
          <p:nvPr/>
        </p:nvSpPr>
        <p:spPr bwMode="auto">
          <a:xfrm>
            <a:off x="5203825" y="1752600"/>
            <a:ext cx="3390031" cy="523220"/>
          </a:xfrm>
          <a:prstGeom prst="rect">
            <a:avLst/>
          </a:prstGeom>
          <a:noFill/>
          <a:ln w="9525">
            <a:noFill/>
            <a:miter lim="800000"/>
            <a:headEnd/>
            <a:tailEnd/>
          </a:ln>
        </p:spPr>
        <p:txBody>
          <a:bodyPr wrap="none">
            <a:spAutoFit/>
          </a:bodyPr>
          <a:lstStyle/>
          <a:p>
            <a:r>
              <a:rPr lang="en-CA" sz="1400" b="1" i="1" dirty="0"/>
              <a:t>Maps generated by Environment Canada – </a:t>
            </a:r>
          </a:p>
          <a:p>
            <a:r>
              <a:rPr lang="en-CA" sz="1400" b="1" i="1" dirty="0"/>
              <a:t>Meteorological Service of Canada</a:t>
            </a:r>
          </a:p>
        </p:txBody>
      </p:sp>
      <p:sp>
        <p:nvSpPr>
          <p:cNvPr id="13" name="TextBox 12"/>
          <p:cNvSpPr txBox="1">
            <a:spLocks noChangeArrowheads="1"/>
          </p:cNvSpPr>
          <p:nvPr/>
        </p:nvSpPr>
        <p:spPr bwMode="auto">
          <a:xfrm>
            <a:off x="2605236" y="702000"/>
            <a:ext cx="3933529" cy="1477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algn="l" rtl="0" fontAlgn="base">
              <a:spcBef>
                <a:spcPct val="0"/>
              </a:spcBef>
              <a:spcAft>
                <a:spcPct val="0"/>
              </a:spcAft>
              <a:defRPr sz="1200" b="1" kern="1200">
                <a:solidFill>
                  <a:schemeClr val="tx1"/>
                </a:solidFill>
                <a:latin typeface="Arial" charset="0"/>
                <a:ea typeface="+mn-ea"/>
                <a:cs typeface="Arial" charset="0"/>
              </a:defRPr>
            </a:lvl1pPr>
            <a:lvl2pPr marL="457200" algn="l" rtl="0" fontAlgn="base">
              <a:spcBef>
                <a:spcPct val="0"/>
              </a:spcBef>
              <a:spcAft>
                <a:spcPct val="0"/>
              </a:spcAft>
              <a:defRPr sz="1200" b="1" kern="1200">
                <a:solidFill>
                  <a:schemeClr val="tx1"/>
                </a:solidFill>
                <a:latin typeface="Arial" charset="0"/>
                <a:ea typeface="+mn-ea"/>
                <a:cs typeface="Arial" charset="0"/>
              </a:defRPr>
            </a:lvl2pPr>
            <a:lvl3pPr marL="914400" algn="l" rtl="0" fontAlgn="base">
              <a:spcBef>
                <a:spcPct val="0"/>
              </a:spcBef>
              <a:spcAft>
                <a:spcPct val="0"/>
              </a:spcAft>
              <a:defRPr sz="1200" b="1" kern="1200">
                <a:solidFill>
                  <a:schemeClr val="tx1"/>
                </a:solidFill>
                <a:latin typeface="Arial" charset="0"/>
                <a:ea typeface="+mn-ea"/>
                <a:cs typeface="Arial" charset="0"/>
              </a:defRPr>
            </a:lvl3pPr>
            <a:lvl4pPr marL="1371600" algn="l" rtl="0" fontAlgn="base">
              <a:spcBef>
                <a:spcPct val="0"/>
              </a:spcBef>
              <a:spcAft>
                <a:spcPct val="0"/>
              </a:spcAft>
              <a:defRPr sz="1200" b="1" kern="1200">
                <a:solidFill>
                  <a:schemeClr val="tx1"/>
                </a:solidFill>
                <a:latin typeface="Arial" charset="0"/>
                <a:ea typeface="+mn-ea"/>
                <a:cs typeface="Arial" charset="0"/>
              </a:defRPr>
            </a:lvl4pPr>
            <a:lvl5pPr marL="1828800" algn="l" rtl="0" fontAlgn="base">
              <a:spcBef>
                <a:spcPct val="0"/>
              </a:spcBef>
              <a:spcAft>
                <a:spcPct val="0"/>
              </a:spcAft>
              <a:defRPr sz="1200" b="1" kern="1200">
                <a:solidFill>
                  <a:schemeClr val="tx1"/>
                </a:solidFill>
                <a:latin typeface="Arial" charset="0"/>
                <a:ea typeface="+mn-ea"/>
                <a:cs typeface="Arial" charset="0"/>
              </a:defRPr>
            </a:lvl5pPr>
            <a:lvl6pPr marL="2286000" algn="l" defTabSz="914400" rtl="0" eaLnBrk="1" latinLnBrk="0" hangingPunct="1">
              <a:defRPr sz="1200" b="1" kern="1200">
                <a:solidFill>
                  <a:schemeClr val="tx1"/>
                </a:solidFill>
                <a:latin typeface="Arial" charset="0"/>
                <a:ea typeface="+mn-ea"/>
                <a:cs typeface="Arial" charset="0"/>
              </a:defRPr>
            </a:lvl6pPr>
            <a:lvl7pPr marL="2743200" algn="l" defTabSz="914400" rtl="0" eaLnBrk="1" latinLnBrk="0" hangingPunct="1">
              <a:defRPr sz="1200" b="1" kern="1200">
                <a:solidFill>
                  <a:schemeClr val="tx1"/>
                </a:solidFill>
                <a:latin typeface="Arial" charset="0"/>
                <a:ea typeface="+mn-ea"/>
                <a:cs typeface="Arial" charset="0"/>
              </a:defRPr>
            </a:lvl7pPr>
            <a:lvl8pPr marL="3200400" algn="l" defTabSz="914400" rtl="0" eaLnBrk="1" latinLnBrk="0" hangingPunct="1">
              <a:defRPr sz="1200" b="1" kern="1200">
                <a:solidFill>
                  <a:schemeClr val="tx1"/>
                </a:solidFill>
                <a:latin typeface="Arial" charset="0"/>
                <a:ea typeface="+mn-ea"/>
                <a:cs typeface="Arial" charset="0"/>
              </a:defRPr>
            </a:lvl8pPr>
            <a:lvl9pPr marL="3657600" algn="l" defTabSz="914400" rtl="0" eaLnBrk="1" latinLnBrk="0" hangingPunct="1">
              <a:defRPr sz="1200" b="1" kern="1200">
                <a:solidFill>
                  <a:schemeClr val="tx1"/>
                </a:solidFill>
                <a:latin typeface="Arial" charset="0"/>
                <a:ea typeface="+mn-ea"/>
                <a:cs typeface="Arial" charset="0"/>
              </a:defRPr>
            </a:lvl9pPr>
          </a:lstStyle>
          <a:p>
            <a:pPr marL="0" indent="0" algn="ctr" defTabSz="361950" eaLnBrk="1" hangingPunct="1">
              <a:lnSpc>
                <a:spcPct val="80000"/>
              </a:lnSpc>
              <a:buNone/>
            </a:pPr>
            <a:r>
              <a:rPr lang="en-CA" sz="1200" b="0" i="1" u="sng" dirty="0">
                <a:hlinkClick r:id="rId5" action="ppaction://hlinkfile"/>
              </a:rPr>
              <a:t>\\s-bsc-uiftprd1.nrn.nrcan.gc.ca\incoming\burrows_ltg</a:t>
            </a:r>
            <a:endParaRPr lang="en-CA" sz="1200" b="0" i="1" kern="0" dirty="0"/>
          </a:p>
        </p:txBody>
      </p:sp>
      <p:sp>
        <p:nvSpPr>
          <p:cNvPr id="19" name="Text Box 5">
            <a:extLst>
              <a:ext uri="{FF2B5EF4-FFF2-40B4-BE49-F238E27FC236}">
                <a16:creationId xmlns:a16="http://schemas.microsoft.com/office/drawing/2014/main" id="{290A2D90-8355-6AB6-8CC3-414207FE2DCB}"/>
              </a:ext>
            </a:extLst>
          </p:cNvPr>
          <p:cNvSpPr txBox="1">
            <a:spLocks noChangeArrowheads="1"/>
          </p:cNvSpPr>
          <p:nvPr/>
        </p:nvSpPr>
        <p:spPr bwMode="auto">
          <a:xfrm>
            <a:off x="5203825" y="3289102"/>
            <a:ext cx="3814955" cy="369332"/>
          </a:xfrm>
          <a:prstGeom prst="rect">
            <a:avLst/>
          </a:prstGeom>
          <a:noFill/>
          <a:ln w="9525">
            <a:noFill/>
            <a:miter lim="800000"/>
            <a:headEnd/>
            <a:tailEnd/>
          </a:ln>
        </p:spPr>
        <p:txBody>
          <a:bodyPr wrap="none">
            <a:spAutoFit/>
          </a:bodyPr>
          <a:lstStyle/>
          <a:p>
            <a:pPr eaLnBrk="0" hangingPunct="0">
              <a:spcBef>
                <a:spcPct val="50000"/>
              </a:spcBef>
            </a:pPr>
            <a:r>
              <a:rPr lang="en-CA" b="1" dirty="0">
                <a:solidFill>
                  <a:srgbClr val="CC00CC"/>
                </a:solidFill>
              </a:rPr>
              <a:t>Thu June 26 pm, Surface-based CAPE</a:t>
            </a:r>
          </a:p>
        </p:txBody>
      </p:sp>
      <p:sp>
        <p:nvSpPr>
          <p:cNvPr id="25" name="Text Box 5">
            <a:extLst>
              <a:ext uri="{FF2B5EF4-FFF2-40B4-BE49-F238E27FC236}">
                <a16:creationId xmlns:a16="http://schemas.microsoft.com/office/drawing/2014/main" id="{A36A24F7-F0E9-E228-3445-75DD7433DFD2}"/>
              </a:ext>
            </a:extLst>
          </p:cNvPr>
          <p:cNvSpPr txBox="1">
            <a:spLocks noChangeArrowheads="1"/>
          </p:cNvSpPr>
          <p:nvPr/>
        </p:nvSpPr>
        <p:spPr bwMode="auto">
          <a:xfrm>
            <a:off x="4718308" y="1014413"/>
            <a:ext cx="4141775" cy="369332"/>
          </a:xfrm>
          <a:prstGeom prst="rect">
            <a:avLst/>
          </a:prstGeom>
          <a:noFill/>
          <a:ln w="9525">
            <a:noFill/>
            <a:miter lim="800000"/>
            <a:headEnd/>
            <a:tailEnd/>
          </a:ln>
        </p:spPr>
        <p:txBody>
          <a:bodyPr wrap="none">
            <a:spAutoFit/>
          </a:bodyPr>
          <a:lstStyle/>
          <a:p>
            <a:pPr eaLnBrk="0" hangingPunct="0">
              <a:spcBef>
                <a:spcPct val="50000"/>
              </a:spcBef>
            </a:pPr>
            <a:r>
              <a:rPr lang="en-CA" b="1" dirty="0">
                <a:solidFill>
                  <a:srgbClr val="CC00CC"/>
                </a:solidFill>
              </a:rPr>
              <a:t>Wed pm June 25 pm, Surface-based CAPE</a:t>
            </a:r>
          </a:p>
        </p:txBody>
      </p:sp>
      <p:pic>
        <p:nvPicPr>
          <p:cNvPr id="5" name="Picture 4">
            <a:extLst>
              <a:ext uri="{FF2B5EF4-FFF2-40B4-BE49-F238E27FC236}">
                <a16:creationId xmlns:a16="http://schemas.microsoft.com/office/drawing/2014/main" id="{7F6A0A4D-0B51-D51E-467E-265D8528E8A5}"/>
              </a:ext>
            </a:extLst>
          </p:cNvPr>
          <p:cNvPicPr>
            <a:picLocks noChangeAspect="1"/>
          </p:cNvPicPr>
          <p:nvPr/>
        </p:nvPicPr>
        <p:blipFill>
          <a:blip r:embed="rId6"/>
          <a:srcRect r="15951"/>
          <a:stretch/>
        </p:blipFill>
        <p:spPr>
          <a:xfrm>
            <a:off x="206440" y="1084716"/>
            <a:ext cx="4500000" cy="2487589"/>
          </a:xfrm>
          <a:prstGeom prst="rect">
            <a:avLst/>
          </a:prstGeom>
        </p:spPr>
      </p:pic>
      <p:pic>
        <p:nvPicPr>
          <p:cNvPr id="11" name="Picture 10">
            <a:extLst>
              <a:ext uri="{FF2B5EF4-FFF2-40B4-BE49-F238E27FC236}">
                <a16:creationId xmlns:a16="http://schemas.microsoft.com/office/drawing/2014/main" id="{E75AE348-79A7-0255-6C7D-27CF322F4F4E}"/>
              </a:ext>
            </a:extLst>
          </p:cNvPr>
          <p:cNvPicPr>
            <a:picLocks noChangeAspect="1"/>
          </p:cNvPicPr>
          <p:nvPr/>
        </p:nvPicPr>
        <p:blipFill>
          <a:blip r:embed="rId7"/>
          <a:srcRect r="15951"/>
          <a:stretch/>
        </p:blipFill>
        <p:spPr>
          <a:xfrm>
            <a:off x="4338995" y="3733613"/>
            <a:ext cx="4500000" cy="2456862"/>
          </a:xfrm>
          <a:prstGeom prst="rect">
            <a:avLst/>
          </a:prstGeom>
        </p:spPr>
      </p:pic>
    </p:spTree>
    <p:extLst>
      <p:ext uri="{BB962C8B-B14F-4D97-AF65-F5344CB8AC3E}">
        <p14:creationId xmlns:p14="http://schemas.microsoft.com/office/powerpoint/2010/main" val="390508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FA4CE-0D87-8E40-2DF7-0FC80AC997A4}"/>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607E75BC-BB4F-9D1F-9113-3A1757C27449}"/>
              </a:ext>
            </a:extLst>
          </p:cNvPr>
          <p:cNvPicPr>
            <a:picLocks noChangeAspect="1"/>
          </p:cNvPicPr>
          <p:nvPr/>
        </p:nvPicPr>
        <p:blipFill>
          <a:blip r:embed="rId3"/>
          <a:stretch>
            <a:fillRect/>
          </a:stretch>
        </p:blipFill>
        <p:spPr>
          <a:xfrm>
            <a:off x="149679" y="1503225"/>
            <a:ext cx="4500000" cy="3600000"/>
          </a:xfrm>
          <a:prstGeom prst="rect">
            <a:avLst/>
          </a:prstGeom>
          <a:ln w="12700">
            <a:solidFill>
              <a:srgbClr val="0000FF"/>
            </a:solidFill>
          </a:ln>
        </p:spPr>
      </p:pic>
      <p:pic>
        <p:nvPicPr>
          <p:cNvPr id="3" name="Picture 2">
            <a:extLst>
              <a:ext uri="{FF2B5EF4-FFF2-40B4-BE49-F238E27FC236}">
                <a16:creationId xmlns:a16="http://schemas.microsoft.com/office/drawing/2014/main" id="{9F1337FE-830A-4CEE-CBEB-D49605238206}"/>
              </a:ext>
            </a:extLst>
          </p:cNvPr>
          <p:cNvPicPr>
            <a:picLocks noChangeAspect="1"/>
          </p:cNvPicPr>
          <p:nvPr/>
        </p:nvPicPr>
        <p:blipFill>
          <a:blip r:embed="rId4"/>
          <a:stretch>
            <a:fillRect/>
          </a:stretch>
        </p:blipFill>
        <p:spPr>
          <a:xfrm>
            <a:off x="4525060" y="1514525"/>
            <a:ext cx="4500000" cy="3600000"/>
          </a:xfrm>
          <a:prstGeom prst="rect">
            <a:avLst/>
          </a:prstGeom>
          <a:ln w="12700">
            <a:solidFill>
              <a:srgbClr val="0000FF"/>
            </a:solidFill>
          </a:ln>
        </p:spPr>
      </p:pic>
      <p:sp>
        <p:nvSpPr>
          <p:cNvPr id="17" name="Rectangle 16">
            <a:extLst>
              <a:ext uri="{FF2B5EF4-FFF2-40B4-BE49-F238E27FC236}">
                <a16:creationId xmlns:a16="http://schemas.microsoft.com/office/drawing/2014/main" id="{2C0E73AA-C37A-EFF4-0176-4C2E199E47DF}"/>
              </a:ext>
            </a:extLst>
          </p:cNvPr>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Rectangle 15">
            <a:extLst>
              <a:ext uri="{FF2B5EF4-FFF2-40B4-BE49-F238E27FC236}">
                <a16:creationId xmlns:a16="http://schemas.microsoft.com/office/drawing/2014/main" id="{64B28F38-9800-2C34-AC79-68F6FDA5C441}"/>
              </a:ext>
            </a:extLst>
          </p:cNvPr>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7D7A4E98-44AE-83A7-DFEE-CEE692F904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0000">
            <a:off x="933439" y="1075094"/>
            <a:ext cx="3360790" cy="2928383"/>
          </a:xfrm>
          <a:prstGeom prst="rect">
            <a:avLst/>
          </a:prstGeom>
        </p:spPr>
      </p:pic>
      <p:sp>
        <p:nvSpPr>
          <p:cNvPr id="6" name="Rectangle 2">
            <a:extLst>
              <a:ext uri="{FF2B5EF4-FFF2-40B4-BE49-F238E27FC236}">
                <a16:creationId xmlns:a16="http://schemas.microsoft.com/office/drawing/2014/main" id="{BCDB7483-1294-228F-BA2D-7168E6FDDAAC}"/>
              </a:ext>
            </a:extLst>
          </p:cNvPr>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NAM/GFS/NAEFS</a:t>
            </a:r>
            <a:endParaRPr lang="en-US" sz="2800" dirty="0">
              <a:solidFill>
                <a:srgbClr val="C00000"/>
              </a:solidFill>
            </a:endParaRPr>
          </a:p>
        </p:txBody>
      </p:sp>
      <p:pic>
        <p:nvPicPr>
          <p:cNvPr id="7" name="Picture 4">
            <a:extLst>
              <a:ext uri="{FF2B5EF4-FFF2-40B4-BE49-F238E27FC236}">
                <a16:creationId xmlns:a16="http://schemas.microsoft.com/office/drawing/2014/main" id="{21B1311E-5D46-9BEC-7DB1-A29E2E502186}"/>
              </a:ext>
            </a:extLst>
          </p:cNvPr>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8" name="Text Box 5">
            <a:extLst>
              <a:ext uri="{FF2B5EF4-FFF2-40B4-BE49-F238E27FC236}">
                <a16:creationId xmlns:a16="http://schemas.microsoft.com/office/drawing/2014/main" id="{C5E930B2-553C-9169-D40E-B06F33D6AD6C}"/>
              </a:ext>
            </a:extLst>
          </p:cNvPr>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5D6C01D9-8486-AB9F-C352-CB3BA2A8BDA5}"/>
              </a:ext>
            </a:extLst>
          </p:cNvPr>
          <p:cNvSpPr txBox="1">
            <a:spLocks noChangeArrowheads="1"/>
          </p:cNvSpPr>
          <p:nvPr/>
        </p:nvSpPr>
        <p:spPr bwMode="auto">
          <a:xfrm>
            <a:off x="1905000" y="702000"/>
            <a:ext cx="5410200" cy="147733"/>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7"/>
              </a:rPr>
              <a:t>http://mag.ncep.noaa.gov/model-guidance-model-area.php</a:t>
            </a:r>
            <a:endParaRPr lang="en-US" sz="1200" b="0" i="1" kern="0" dirty="0"/>
          </a:p>
        </p:txBody>
      </p:sp>
      <p:sp>
        <p:nvSpPr>
          <p:cNvPr id="18" name="TextBox 17">
            <a:extLst>
              <a:ext uri="{FF2B5EF4-FFF2-40B4-BE49-F238E27FC236}">
                <a16:creationId xmlns:a16="http://schemas.microsoft.com/office/drawing/2014/main" id="{D2B6FC44-7588-520E-6438-8A89203422C3}"/>
              </a:ext>
            </a:extLst>
          </p:cNvPr>
          <p:cNvSpPr txBox="1"/>
          <p:nvPr/>
        </p:nvSpPr>
        <p:spPr>
          <a:xfrm>
            <a:off x="2628006" y="281734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0" name="TextBox 19">
            <a:extLst>
              <a:ext uri="{FF2B5EF4-FFF2-40B4-BE49-F238E27FC236}">
                <a16:creationId xmlns:a16="http://schemas.microsoft.com/office/drawing/2014/main" id="{8CDAC919-7911-B8AC-EED0-2B4C570E1453}"/>
              </a:ext>
            </a:extLst>
          </p:cNvPr>
          <p:cNvSpPr txBox="1"/>
          <p:nvPr/>
        </p:nvSpPr>
        <p:spPr>
          <a:xfrm>
            <a:off x="964579" y="165601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pic>
        <p:nvPicPr>
          <p:cNvPr id="19" name="Picture 18">
            <a:extLst>
              <a:ext uri="{FF2B5EF4-FFF2-40B4-BE49-F238E27FC236}">
                <a16:creationId xmlns:a16="http://schemas.microsoft.com/office/drawing/2014/main" id="{B018A3CF-C09E-4ABF-BE2E-EE3F7E8A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9537">
            <a:off x="5287196" y="1035852"/>
            <a:ext cx="3426048" cy="2985245"/>
          </a:xfrm>
          <a:prstGeom prst="rect">
            <a:avLst/>
          </a:prstGeom>
        </p:spPr>
      </p:pic>
      <p:sp>
        <p:nvSpPr>
          <p:cNvPr id="21" name="TextBox 20">
            <a:extLst>
              <a:ext uri="{FF2B5EF4-FFF2-40B4-BE49-F238E27FC236}">
                <a16:creationId xmlns:a16="http://schemas.microsoft.com/office/drawing/2014/main" id="{4DBA4B12-6D37-B34D-D085-148DA661CEE9}"/>
              </a:ext>
            </a:extLst>
          </p:cNvPr>
          <p:cNvSpPr txBox="1"/>
          <p:nvPr/>
        </p:nvSpPr>
        <p:spPr>
          <a:xfrm>
            <a:off x="313189" y="3640038"/>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4" name="TextBox 23">
            <a:extLst>
              <a:ext uri="{FF2B5EF4-FFF2-40B4-BE49-F238E27FC236}">
                <a16:creationId xmlns:a16="http://schemas.microsoft.com/office/drawing/2014/main" id="{0A3647D1-39DC-CDFC-80CF-5E368C245344}"/>
              </a:ext>
            </a:extLst>
          </p:cNvPr>
          <p:cNvSpPr txBox="1"/>
          <p:nvPr/>
        </p:nvSpPr>
        <p:spPr>
          <a:xfrm>
            <a:off x="1837351" y="185083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2" name="TextBox 31">
            <a:extLst>
              <a:ext uri="{FF2B5EF4-FFF2-40B4-BE49-F238E27FC236}">
                <a16:creationId xmlns:a16="http://schemas.microsoft.com/office/drawing/2014/main" id="{98D50CA2-CF59-7EA4-F09B-A944B70E5658}"/>
              </a:ext>
            </a:extLst>
          </p:cNvPr>
          <p:cNvSpPr txBox="1"/>
          <p:nvPr/>
        </p:nvSpPr>
        <p:spPr>
          <a:xfrm>
            <a:off x="6353508" y="335028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4" name="Rectangle 33">
            <a:extLst>
              <a:ext uri="{FF2B5EF4-FFF2-40B4-BE49-F238E27FC236}">
                <a16:creationId xmlns:a16="http://schemas.microsoft.com/office/drawing/2014/main" id="{3ECC3885-B8C4-4531-D6E6-A7C908B874C3}"/>
              </a:ext>
            </a:extLst>
          </p:cNvPr>
          <p:cNvSpPr/>
          <p:nvPr/>
        </p:nvSpPr>
        <p:spPr bwMode="auto">
          <a:xfrm>
            <a:off x="2407877" y="1096689"/>
            <a:ext cx="4383499"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a:t>
            </a:r>
            <a:r>
              <a:rPr lang="en-CA" b="1" dirty="0">
                <a:latin typeface="Arial" panose="020B0604020202020204" pitchFamily="34" charset="0"/>
                <a:cs typeface="Arial" panose="020B0604020202020204" pitchFamily="34" charset="0"/>
              </a:rPr>
              <a:t>66</a:t>
            </a: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202506280</a:t>
            </a:r>
            <a:r>
              <a:rPr lang="en-CA" b="1" dirty="0">
                <a:latin typeface="Arial" panose="020B0604020202020204" pitchFamily="34" charset="0"/>
                <a:cs typeface="Arial" panose="020B0604020202020204" pitchFamily="34" charset="0"/>
              </a:rPr>
              <a:t>0Z   Fri June 27 pm</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C5FE178-3086-BE6E-9C9F-5F22298E8408}"/>
              </a:ext>
            </a:extLst>
          </p:cNvPr>
          <p:cNvSpPr txBox="1"/>
          <p:nvPr/>
        </p:nvSpPr>
        <p:spPr>
          <a:xfrm>
            <a:off x="7612956" y="272813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 name="TextBox 3">
            <a:extLst>
              <a:ext uri="{FF2B5EF4-FFF2-40B4-BE49-F238E27FC236}">
                <a16:creationId xmlns:a16="http://schemas.microsoft.com/office/drawing/2014/main" id="{87855708-D971-7C93-0F28-C7766AF807B3}"/>
              </a:ext>
            </a:extLst>
          </p:cNvPr>
          <p:cNvSpPr txBox="1"/>
          <p:nvPr/>
        </p:nvSpPr>
        <p:spPr>
          <a:xfrm>
            <a:off x="5145332" y="2164499"/>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2" name="TextBox 11">
            <a:extLst>
              <a:ext uri="{FF2B5EF4-FFF2-40B4-BE49-F238E27FC236}">
                <a16:creationId xmlns:a16="http://schemas.microsoft.com/office/drawing/2014/main" id="{A3567193-5A26-6869-A6F0-3D4CFA31DC8C}"/>
              </a:ext>
            </a:extLst>
          </p:cNvPr>
          <p:cNvSpPr txBox="1"/>
          <p:nvPr/>
        </p:nvSpPr>
        <p:spPr>
          <a:xfrm>
            <a:off x="894866" y="226692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4" name="TextBox 13">
            <a:extLst>
              <a:ext uri="{FF2B5EF4-FFF2-40B4-BE49-F238E27FC236}">
                <a16:creationId xmlns:a16="http://schemas.microsoft.com/office/drawing/2014/main" id="{C0309C81-E2B0-7C08-583E-3A345BDD77DD}"/>
              </a:ext>
            </a:extLst>
          </p:cNvPr>
          <p:cNvSpPr txBox="1"/>
          <p:nvPr/>
        </p:nvSpPr>
        <p:spPr>
          <a:xfrm>
            <a:off x="7364524" y="335524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5" name="TextBox 14">
            <a:extLst>
              <a:ext uri="{FF2B5EF4-FFF2-40B4-BE49-F238E27FC236}">
                <a16:creationId xmlns:a16="http://schemas.microsoft.com/office/drawing/2014/main" id="{83F3586C-E4EB-D2B0-914B-70321B0ED805}"/>
              </a:ext>
            </a:extLst>
          </p:cNvPr>
          <p:cNvSpPr txBox="1"/>
          <p:nvPr/>
        </p:nvSpPr>
        <p:spPr>
          <a:xfrm>
            <a:off x="4706989" y="3197705"/>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0" name="TextBox 9">
            <a:extLst>
              <a:ext uri="{FF2B5EF4-FFF2-40B4-BE49-F238E27FC236}">
                <a16:creationId xmlns:a16="http://schemas.microsoft.com/office/drawing/2014/main" id="{C6C31CD4-2284-4A74-B7AE-38B6B7DFA6F0}"/>
              </a:ext>
            </a:extLst>
          </p:cNvPr>
          <p:cNvSpPr txBox="1"/>
          <p:nvPr/>
        </p:nvSpPr>
        <p:spPr>
          <a:xfrm>
            <a:off x="1982727" y="283007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3" name="TextBox 12">
            <a:extLst>
              <a:ext uri="{FF2B5EF4-FFF2-40B4-BE49-F238E27FC236}">
                <a16:creationId xmlns:a16="http://schemas.microsoft.com/office/drawing/2014/main" id="{1EE19AF1-6689-A07B-84EA-79E209D4FDBB}"/>
              </a:ext>
            </a:extLst>
          </p:cNvPr>
          <p:cNvSpPr txBox="1"/>
          <p:nvPr/>
        </p:nvSpPr>
        <p:spPr>
          <a:xfrm>
            <a:off x="2553564" y="1472166"/>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2" name="TextBox 21">
            <a:extLst>
              <a:ext uri="{FF2B5EF4-FFF2-40B4-BE49-F238E27FC236}">
                <a16:creationId xmlns:a16="http://schemas.microsoft.com/office/drawing/2014/main" id="{0753E0B3-03EF-DD2E-6A94-C53F371F1F2C}"/>
              </a:ext>
            </a:extLst>
          </p:cNvPr>
          <p:cNvSpPr txBox="1"/>
          <p:nvPr/>
        </p:nvSpPr>
        <p:spPr>
          <a:xfrm>
            <a:off x="3829247" y="237019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5" name="TextBox 24">
            <a:extLst>
              <a:ext uri="{FF2B5EF4-FFF2-40B4-BE49-F238E27FC236}">
                <a16:creationId xmlns:a16="http://schemas.microsoft.com/office/drawing/2014/main" id="{25C7D0B3-411A-D048-1E10-22AE40C52007}"/>
              </a:ext>
            </a:extLst>
          </p:cNvPr>
          <p:cNvSpPr txBox="1"/>
          <p:nvPr/>
        </p:nvSpPr>
        <p:spPr>
          <a:xfrm>
            <a:off x="6646974" y="24598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6" name="TextBox 25">
            <a:extLst>
              <a:ext uri="{FF2B5EF4-FFF2-40B4-BE49-F238E27FC236}">
                <a16:creationId xmlns:a16="http://schemas.microsoft.com/office/drawing/2014/main" id="{789DD104-2E00-6A4A-94BA-88B243A04A51}"/>
              </a:ext>
            </a:extLst>
          </p:cNvPr>
          <p:cNvSpPr txBox="1"/>
          <p:nvPr/>
        </p:nvSpPr>
        <p:spPr>
          <a:xfrm>
            <a:off x="6278674" y="26503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7" name="TextBox 26">
            <a:extLst>
              <a:ext uri="{FF2B5EF4-FFF2-40B4-BE49-F238E27FC236}">
                <a16:creationId xmlns:a16="http://schemas.microsoft.com/office/drawing/2014/main" id="{C1D87E40-6AF4-3FE8-D1AA-DFDB7EED4256}"/>
              </a:ext>
            </a:extLst>
          </p:cNvPr>
          <p:cNvSpPr txBox="1"/>
          <p:nvPr/>
        </p:nvSpPr>
        <p:spPr>
          <a:xfrm>
            <a:off x="5967524" y="22947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8" name="TextBox 27">
            <a:extLst>
              <a:ext uri="{FF2B5EF4-FFF2-40B4-BE49-F238E27FC236}">
                <a16:creationId xmlns:a16="http://schemas.microsoft.com/office/drawing/2014/main" id="{0AB686A2-0749-F536-67BD-128A32E858C3}"/>
              </a:ext>
            </a:extLst>
          </p:cNvPr>
          <p:cNvSpPr txBox="1"/>
          <p:nvPr/>
        </p:nvSpPr>
        <p:spPr>
          <a:xfrm>
            <a:off x="5637324" y="17105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9" name="TextBox 28">
            <a:extLst>
              <a:ext uri="{FF2B5EF4-FFF2-40B4-BE49-F238E27FC236}">
                <a16:creationId xmlns:a16="http://schemas.microsoft.com/office/drawing/2014/main" id="{34680C15-49BF-1797-D93D-2E8C00CBE402}"/>
              </a:ext>
            </a:extLst>
          </p:cNvPr>
          <p:cNvSpPr txBox="1"/>
          <p:nvPr/>
        </p:nvSpPr>
        <p:spPr>
          <a:xfrm>
            <a:off x="8113824" y="153914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1" name="TextBox 30">
            <a:extLst>
              <a:ext uri="{FF2B5EF4-FFF2-40B4-BE49-F238E27FC236}">
                <a16:creationId xmlns:a16="http://schemas.microsoft.com/office/drawing/2014/main" id="{8B047AC0-637B-390E-177C-1142B729479B}"/>
              </a:ext>
            </a:extLst>
          </p:cNvPr>
          <p:cNvSpPr txBox="1"/>
          <p:nvPr/>
        </p:nvSpPr>
        <p:spPr>
          <a:xfrm>
            <a:off x="3530797" y="151294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3" name="TextBox 32">
            <a:extLst>
              <a:ext uri="{FF2B5EF4-FFF2-40B4-BE49-F238E27FC236}">
                <a16:creationId xmlns:a16="http://schemas.microsoft.com/office/drawing/2014/main" id="{F486CC9D-1B21-1244-628C-96F77751F689}"/>
              </a:ext>
            </a:extLst>
          </p:cNvPr>
          <p:cNvSpPr txBox="1"/>
          <p:nvPr/>
        </p:nvSpPr>
        <p:spPr>
          <a:xfrm>
            <a:off x="2279847" y="219239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Tree>
    <p:extLst>
      <p:ext uri="{BB962C8B-B14F-4D97-AF65-F5344CB8AC3E}">
        <p14:creationId xmlns:p14="http://schemas.microsoft.com/office/powerpoint/2010/main" val="330234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854EE-3A65-F6CE-79FB-8DCD7110CB4E}"/>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26B55A2F-D128-3248-C3AA-747E80BF898C}"/>
              </a:ext>
            </a:extLst>
          </p:cNvPr>
          <p:cNvPicPr>
            <a:picLocks noChangeAspect="1"/>
          </p:cNvPicPr>
          <p:nvPr/>
        </p:nvPicPr>
        <p:blipFill>
          <a:blip r:embed="rId3"/>
          <a:stretch>
            <a:fillRect/>
          </a:stretch>
        </p:blipFill>
        <p:spPr>
          <a:xfrm>
            <a:off x="35442" y="1514525"/>
            <a:ext cx="4500000" cy="3600000"/>
          </a:xfrm>
          <a:prstGeom prst="rect">
            <a:avLst/>
          </a:prstGeom>
          <a:ln w="12700">
            <a:solidFill>
              <a:srgbClr val="0000FF"/>
            </a:solidFill>
          </a:ln>
        </p:spPr>
      </p:pic>
      <p:pic>
        <p:nvPicPr>
          <p:cNvPr id="2" name="Picture 1">
            <a:extLst>
              <a:ext uri="{FF2B5EF4-FFF2-40B4-BE49-F238E27FC236}">
                <a16:creationId xmlns:a16="http://schemas.microsoft.com/office/drawing/2014/main" id="{E19132A8-AB7B-3F2E-2B18-5A9E106DBC7B}"/>
              </a:ext>
            </a:extLst>
          </p:cNvPr>
          <p:cNvPicPr>
            <a:picLocks noChangeAspect="1"/>
          </p:cNvPicPr>
          <p:nvPr/>
        </p:nvPicPr>
        <p:blipFill>
          <a:blip r:embed="rId4"/>
          <a:stretch>
            <a:fillRect/>
          </a:stretch>
        </p:blipFill>
        <p:spPr>
          <a:xfrm>
            <a:off x="4533202" y="1514525"/>
            <a:ext cx="4500000" cy="3600000"/>
          </a:xfrm>
          <a:prstGeom prst="rect">
            <a:avLst/>
          </a:prstGeom>
          <a:ln w="12700">
            <a:solidFill>
              <a:srgbClr val="0000FF"/>
            </a:solidFill>
          </a:ln>
        </p:spPr>
      </p:pic>
      <p:sp>
        <p:nvSpPr>
          <p:cNvPr id="17" name="Rectangle 16">
            <a:extLst>
              <a:ext uri="{FF2B5EF4-FFF2-40B4-BE49-F238E27FC236}">
                <a16:creationId xmlns:a16="http://schemas.microsoft.com/office/drawing/2014/main" id="{ED602F6D-6576-7B67-97DA-CD6488D92FC0}"/>
              </a:ext>
            </a:extLst>
          </p:cNvPr>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Rectangle 15">
            <a:extLst>
              <a:ext uri="{FF2B5EF4-FFF2-40B4-BE49-F238E27FC236}">
                <a16:creationId xmlns:a16="http://schemas.microsoft.com/office/drawing/2014/main" id="{F3613107-79D8-AB85-14A8-0287509D65DD}"/>
              </a:ext>
            </a:extLst>
          </p:cNvPr>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2B1889EA-D12F-D8E8-CFE1-D1844A75C9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0000">
            <a:off x="825489" y="1075094"/>
            <a:ext cx="3360790" cy="2928383"/>
          </a:xfrm>
          <a:prstGeom prst="rect">
            <a:avLst/>
          </a:prstGeom>
        </p:spPr>
      </p:pic>
      <p:sp>
        <p:nvSpPr>
          <p:cNvPr id="6" name="Rectangle 2">
            <a:extLst>
              <a:ext uri="{FF2B5EF4-FFF2-40B4-BE49-F238E27FC236}">
                <a16:creationId xmlns:a16="http://schemas.microsoft.com/office/drawing/2014/main" id="{1F57400F-9957-C10F-29F9-340154E47E2F}"/>
              </a:ext>
            </a:extLst>
          </p:cNvPr>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NAM/GFS/NAEFS</a:t>
            </a:r>
            <a:endParaRPr lang="en-US" sz="2800" dirty="0">
              <a:solidFill>
                <a:srgbClr val="C00000"/>
              </a:solidFill>
            </a:endParaRPr>
          </a:p>
        </p:txBody>
      </p:sp>
      <p:pic>
        <p:nvPicPr>
          <p:cNvPr id="7" name="Picture 4">
            <a:extLst>
              <a:ext uri="{FF2B5EF4-FFF2-40B4-BE49-F238E27FC236}">
                <a16:creationId xmlns:a16="http://schemas.microsoft.com/office/drawing/2014/main" id="{4F0735F8-EE82-A6BB-8E53-A5C653A44E59}"/>
              </a:ext>
            </a:extLst>
          </p:cNvPr>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8" name="Text Box 5">
            <a:extLst>
              <a:ext uri="{FF2B5EF4-FFF2-40B4-BE49-F238E27FC236}">
                <a16:creationId xmlns:a16="http://schemas.microsoft.com/office/drawing/2014/main" id="{841FDD5A-AB34-D502-11C2-71DE14EAB576}"/>
              </a:ext>
            </a:extLst>
          </p:cNvPr>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D1F51684-90B0-FC95-2450-BBE2531BC506}"/>
              </a:ext>
            </a:extLst>
          </p:cNvPr>
          <p:cNvSpPr txBox="1">
            <a:spLocks noChangeArrowheads="1"/>
          </p:cNvSpPr>
          <p:nvPr/>
        </p:nvSpPr>
        <p:spPr bwMode="auto">
          <a:xfrm>
            <a:off x="1905000" y="702000"/>
            <a:ext cx="5410200" cy="147733"/>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7"/>
              </a:rPr>
              <a:t>http://mag.ncep.noaa.gov/model-guidance-model-area.php</a:t>
            </a:r>
            <a:endParaRPr lang="en-US" sz="1200" b="0" i="1" kern="0" dirty="0"/>
          </a:p>
        </p:txBody>
      </p:sp>
      <p:sp>
        <p:nvSpPr>
          <p:cNvPr id="18" name="TextBox 17">
            <a:extLst>
              <a:ext uri="{FF2B5EF4-FFF2-40B4-BE49-F238E27FC236}">
                <a16:creationId xmlns:a16="http://schemas.microsoft.com/office/drawing/2014/main" id="{CE15B126-3F5A-C5C6-A0D7-C34FB74E1EBB}"/>
              </a:ext>
            </a:extLst>
          </p:cNvPr>
          <p:cNvSpPr txBox="1"/>
          <p:nvPr/>
        </p:nvSpPr>
        <p:spPr>
          <a:xfrm>
            <a:off x="1592956" y="299514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0" name="TextBox 19">
            <a:extLst>
              <a:ext uri="{FF2B5EF4-FFF2-40B4-BE49-F238E27FC236}">
                <a16:creationId xmlns:a16="http://schemas.microsoft.com/office/drawing/2014/main" id="{D142BDAA-BCDA-0A9E-2165-B504C2039C30}"/>
              </a:ext>
            </a:extLst>
          </p:cNvPr>
          <p:cNvSpPr txBox="1"/>
          <p:nvPr/>
        </p:nvSpPr>
        <p:spPr>
          <a:xfrm>
            <a:off x="120029" y="199891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pic>
        <p:nvPicPr>
          <p:cNvPr id="19" name="Picture 18">
            <a:extLst>
              <a:ext uri="{FF2B5EF4-FFF2-40B4-BE49-F238E27FC236}">
                <a16:creationId xmlns:a16="http://schemas.microsoft.com/office/drawing/2014/main" id="{1F32D9BF-FA21-E7DD-EF7C-8FCB64298D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9537">
            <a:off x="5287196" y="1035852"/>
            <a:ext cx="3426048" cy="2985245"/>
          </a:xfrm>
          <a:prstGeom prst="rect">
            <a:avLst/>
          </a:prstGeom>
        </p:spPr>
      </p:pic>
      <p:sp>
        <p:nvSpPr>
          <p:cNvPr id="21" name="TextBox 20">
            <a:extLst>
              <a:ext uri="{FF2B5EF4-FFF2-40B4-BE49-F238E27FC236}">
                <a16:creationId xmlns:a16="http://schemas.microsoft.com/office/drawing/2014/main" id="{EC6CD65F-DAD3-D7C8-B395-7DFD565B62C7}"/>
              </a:ext>
            </a:extLst>
          </p:cNvPr>
          <p:cNvSpPr txBox="1"/>
          <p:nvPr/>
        </p:nvSpPr>
        <p:spPr>
          <a:xfrm>
            <a:off x="313189" y="3595588"/>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4" name="TextBox 23">
            <a:extLst>
              <a:ext uri="{FF2B5EF4-FFF2-40B4-BE49-F238E27FC236}">
                <a16:creationId xmlns:a16="http://schemas.microsoft.com/office/drawing/2014/main" id="{77650C3E-7AB7-0DD0-0145-E12D17C759BE}"/>
              </a:ext>
            </a:extLst>
          </p:cNvPr>
          <p:cNvSpPr txBox="1"/>
          <p:nvPr/>
        </p:nvSpPr>
        <p:spPr>
          <a:xfrm>
            <a:off x="1627801" y="148253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2" name="TextBox 31">
            <a:extLst>
              <a:ext uri="{FF2B5EF4-FFF2-40B4-BE49-F238E27FC236}">
                <a16:creationId xmlns:a16="http://schemas.microsoft.com/office/drawing/2014/main" id="{A12B1B71-A8EF-CB3D-1B0C-6AB12BF5F8DE}"/>
              </a:ext>
            </a:extLst>
          </p:cNvPr>
          <p:cNvSpPr txBox="1"/>
          <p:nvPr/>
        </p:nvSpPr>
        <p:spPr>
          <a:xfrm>
            <a:off x="6008646" y="331518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4" name="Rectangle 33">
            <a:extLst>
              <a:ext uri="{FF2B5EF4-FFF2-40B4-BE49-F238E27FC236}">
                <a16:creationId xmlns:a16="http://schemas.microsoft.com/office/drawing/2014/main" id="{74A07322-B75E-D622-868D-1B8990415FCC}"/>
              </a:ext>
            </a:extLst>
          </p:cNvPr>
          <p:cNvSpPr/>
          <p:nvPr/>
        </p:nvSpPr>
        <p:spPr bwMode="auto">
          <a:xfrm>
            <a:off x="2407877" y="1096689"/>
            <a:ext cx="4383499"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t=138h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202507010</a:t>
            </a:r>
            <a:r>
              <a:rPr lang="en-CA" b="1" dirty="0">
                <a:latin typeface="Arial" panose="020B0604020202020204" pitchFamily="34" charset="0"/>
                <a:cs typeface="Arial" panose="020B0604020202020204" pitchFamily="34" charset="0"/>
              </a:rPr>
              <a:t>0Z   Mon June 30 pm</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670652D-83C7-7AEE-C816-20DEBE15EE22}"/>
              </a:ext>
            </a:extLst>
          </p:cNvPr>
          <p:cNvSpPr txBox="1"/>
          <p:nvPr/>
        </p:nvSpPr>
        <p:spPr>
          <a:xfrm>
            <a:off x="8452744" y="244124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 name="TextBox 3">
            <a:extLst>
              <a:ext uri="{FF2B5EF4-FFF2-40B4-BE49-F238E27FC236}">
                <a16:creationId xmlns:a16="http://schemas.microsoft.com/office/drawing/2014/main" id="{EFD20C17-B130-C260-B61B-3149E74BA4ED}"/>
              </a:ext>
            </a:extLst>
          </p:cNvPr>
          <p:cNvSpPr txBox="1"/>
          <p:nvPr/>
        </p:nvSpPr>
        <p:spPr>
          <a:xfrm>
            <a:off x="5327748" y="238878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2" name="TextBox 11">
            <a:extLst>
              <a:ext uri="{FF2B5EF4-FFF2-40B4-BE49-F238E27FC236}">
                <a16:creationId xmlns:a16="http://schemas.microsoft.com/office/drawing/2014/main" id="{EACBF952-2EC1-E8C2-5FA3-60DA9782ED4B}"/>
              </a:ext>
            </a:extLst>
          </p:cNvPr>
          <p:cNvSpPr txBox="1"/>
          <p:nvPr/>
        </p:nvSpPr>
        <p:spPr>
          <a:xfrm>
            <a:off x="837716" y="231772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4" name="TextBox 13">
            <a:extLst>
              <a:ext uri="{FF2B5EF4-FFF2-40B4-BE49-F238E27FC236}">
                <a16:creationId xmlns:a16="http://schemas.microsoft.com/office/drawing/2014/main" id="{F7772426-669A-E3F0-2E2C-98ECD1659F2D}"/>
              </a:ext>
            </a:extLst>
          </p:cNvPr>
          <p:cNvSpPr txBox="1"/>
          <p:nvPr/>
        </p:nvSpPr>
        <p:spPr>
          <a:xfrm>
            <a:off x="7178222" y="302193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5" name="TextBox 14">
            <a:extLst>
              <a:ext uri="{FF2B5EF4-FFF2-40B4-BE49-F238E27FC236}">
                <a16:creationId xmlns:a16="http://schemas.microsoft.com/office/drawing/2014/main" id="{6DBC0B55-688F-6540-C98F-26CACB52FFC7}"/>
              </a:ext>
            </a:extLst>
          </p:cNvPr>
          <p:cNvSpPr txBox="1"/>
          <p:nvPr/>
        </p:nvSpPr>
        <p:spPr>
          <a:xfrm>
            <a:off x="4967238" y="333769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0" name="TextBox 9">
            <a:extLst>
              <a:ext uri="{FF2B5EF4-FFF2-40B4-BE49-F238E27FC236}">
                <a16:creationId xmlns:a16="http://schemas.microsoft.com/office/drawing/2014/main" id="{3F050BD8-F16D-B60A-C03D-7EAA1C6FC7A2}"/>
              </a:ext>
            </a:extLst>
          </p:cNvPr>
          <p:cNvSpPr txBox="1"/>
          <p:nvPr/>
        </p:nvSpPr>
        <p:spPr>
          <a:xfrm>
            <a:off x="1195327" y="351587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3" name="TextBox 12">
            <a:extLst>
              <a:ext uri="{FF2B5EF4-FFF2-40B4-BE49-F238E27FC236}">
                <a16:creationId xmlns:a16="http://schemas.microsoft.com/office/drawing/2014/main" id="{266747A1-1739-5BA9-3D23-189DEA36128D}"/>
              </a:ext>
            </a:extLst>
          </p:cNvPr>
          <p:cNvSpPr txBox="1"/>
          <p:nvPr/>
        </p:nvSpPr>
        <p:spPr>
          <a:xfrm>
            <a:off x="2610714" y="1624566"/>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2" name="TextBox 21">
            <a:extLst>
              <a:ext uri="{FF2B5EF4-FFF2-40B4-BE49-F238E27FC236}">
                <a16:creationId xmlns:a16="http://schemas.microsoft.com/office/drawing/2014/main" id="{2378B7C2-9EB2-6796-CC90-4B29B776059D}"/>
              </a:ext>
            </a:extLst>
          </p:cNvPr>
          <p:cNvSpPr txBox="1"/>
          <p:nvPr/>
        </p:nvSpPr>
        <p:spPr>
          <a:xfrm>
            <a:off x="2483047" y="289724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5" name="TextBox 24">
            <a:extLst>
              <a:ext uri="{FF2B5EF4-FFF2-40B4-BE49-F238E27FC236}">
                <a16:creationId xmlns:a16="http://schemas.microsoft.com/office/drawing/2014/main" id="{5CE53565-1683-CBED-30D3-5F18ED925CF0}"/>
              </a:ext>
            </a:extLst>
          </p:cNvPr>
          <p:cNvSpPr txBox="1"/>
          <p:nvPr/>
        </p:nvSpPr>
        <p:spPr>
          <a:xfrm>
            <a:off x="6659674" y="234559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7" name="TextBox 26">
            <a:extLst>
              <a:ext uri="{FF2B5EF4-FFF2-40B4-BE49-F238E27FC236}">
                <a16:creationId xmlns:a16="http://schemas.microsoft.com/office/drawing/2014/main" id="{1311E4E8-EDBA-6A7B-EAFD-A6D781ACCEB7}"/>
              </a:ext>
            </a:extLst>
          </p:cNvPr>
          <p:cNvSpPr txBox="1"/>
          <p:nvPr/>
        </p:nvSpPr>
        <p:spPr>
          <a:xfrm>
            <a:off x="5789724" y="195824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8" name="TextBox 27">
            <a:extLst>
              <a:ext uri="{FF2B5EF4-FFF2-40B4-BE49-F238E27FC236}">
                <a16:creationId xmlns:a16="http://schemas.microsoft.com/office/drawing/2014/main" id="{4E868CB8-114B-0565-834F-2FC04949AE34}"/>
              </a:ext>
            </a:extLst>
          </p:cNvPr>
          <p:cNvSpPr txBox="1"/>
          <p:nvPr/>
        </p:nvSpPr>
        <p:spPr>
          <a:xfrm>
            <a:off x="4653582" y="193707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9" name="TextBox 28">
            <a:extLst>
              <a:ext uri="{FF2B5EF4-FFF2-40B4-BE49-F238E27FC236}">
                <a16:creationId xmlns:a16="http://schemas.microsoft.com/office/drawing/2014/main" id="{7EA3245B-D132-AB2E-453F-C05E5EC86686}"/>
              </a:ext>
            </a:extLst>
          </p:cNvPr>
          <p:cNvSpPr txBox="1"/>
          <p:nvPr/>
        </p:nvSpPr>
        <p:spPr>
          <a:xfrm>
            <a:off x="7716222" y="1707116"/>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0" name="TextBox 29">
            <a:extLst>
              <a:ext uri="{FF2B5EF4-FFF2-40B4-BE49-F238E27FC236}">
                <a16:creationId xmlns:a16="http://schemas.microsoft.com/office/drawing/2014/main" id="{8684643D-8110-454B-D9AE-521002C9A9C5}"/>
              </a:ext>
            </a:extLst>
          </p:cNvPr>
          <p:cNvSpPr txBox="1"/>
          <p:nvPr/>
        </p:nvSpPr>
        <p:spPr>
          <a:xfrm>
            <a:off x="7081144" y="256824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1" name="TextBox 30">
            <a:extLst>
              <a:ext uri="{FF2B5EF4-FFF2-40B4-BE49-F238E27FC236}">
                <a16:creationId xmlns:a16="http://schemas.microsoft.com/office/drawing/2014/main" id="{E7E1D280-15DD-39AB-4FCB-6F41714E2C2F}"/>
              </a:ext>
            </a:extLst>
          </p:cNvPr>
          <p:cNvSpPr txBox="1"/>
          <p:nvPr/>
        </p:nvSpPr>
        <p:spPr>
          <a:xfrm>
            <a:off x="6630294" y="321594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5" name="TextBox 34">
            <a:extLst>
              <a:ext uri="{FF2B5EF4-FFF2-40B4-BE49-F238E27FC236}">
                <a16:creationId xmlns:a16="http://schemas.microsoft.com/office/drawing/2014/main" id="{E92E5888-C1AC-535D-4AFD-182D82674255}"/>
              </a:ext>
            </a:extLst>
          </p:cNvPr>
          <p:cNvSpPr txBox="1"/>
          <p:nvPr/>
        </p:nvSpPr>
        <p:spPr>
          <a:xfrm>
            <a:off x="3162497" y="209714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7" name="TextBox 36">
            <a:extLst>
              <a:ext uri="{FF2B5EF4-FFF2-40B4-BE49-F238E27FC236}">
                <a16:creationId xmlns:a16="http://schemas.microsoft.com/office/drawing/2014/main" id="{4702361C-32D2-41D5-463C-4EE2BC16D902}"/>
              </a:ext>
            </a:extLst>
          </p:cNvPr>
          <p:cNvSpPr txBox="1"/>
          <p:nvPr/>
        </p:nvSpPr>
        <p:spPr>
          <a:xfrm>
            <a:off x="945256" y="169974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8" name="TextBox 37">
            <a:extLst>
              <a:ext uri="{FF2B5EF4-FFF2-40B4-BE49-F238E27FC236}">
                <a16:creationId xmlns:a16="http://schemas.microsoft.com/office/drawing/2014/main" id="{108EA764-607A-91A0-BDEF-33E6A122E432}"/>
              </a:ext>
            </a:extLst>
          </p:cNvPr>
          <p:cNvSpPr txBox="1"/>
          <p:nvPr/>
        </p:nvSpPr>
        <p:spPr>
          <a:xfrm>
            <a:off x="3758306" y="370634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9" name="TextBox 38">
            <a:extLst>
              <a:ext uri="{FF2B5EF4-FFF2-40B4-BE49-F238E27FC236}">
                <a16:creationId xmlns:a16="http://schemas.microsoft.com/office/drawing/2014/main" id="{70C8A7EE-B849-B408-7C13-C1F5D7E5DA72}"/>
              </a:ext>
            </a:extLst>
          </p:cNvPr>
          <p:cNvSpPr txBox="1"/>
          <p:nvPr/>
        </p:nvSpPr>
        <p:spPr>
          <a:xfrm>
            <a:off x="3898006" y="253159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0" name="TextBox 39">
            <a:extLst>
              <a:ext uri="{FF2B5EF4-FFF2-40B4-BE49-F238E27FC236}">
                <a16:creationId xmlns:a16="http://schemas.microsoft.com/office/drawing/2014/main" id="{7799D3E8-8587-60C8-FAAF-327E26CDD48B}"/>
              </a:ext>
            </a:extLst>
          </p:cNvPr>
          <p:cNvSpPr txBox="1"/>
          <p:nvPr/>
        </p:nvSpPr>
        <p:spPr>
          <a:xfrm>
            <a:off x="2177156" y="385874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1" name="TextBox 40">
            <a:extLst>
              <a:ext uri="{FF2B5EF4-FFF2-40B4-BE49-F238E27FC236}">
                <a16:creationId xmlns:a16="http://schemas.microsoft.com/office/drawing/2014/main" id="{36B2F100-A3EF-EF81-6DA2-A30D5E807918}"/>
              </a:ext>
            </a:extLst>
          </p:cNvPr>
          <p:cNvSpPr txBox="1"/>
          <p:nvPr/>
        </p:nvSpPr>
        <p:spPr>
          <a:xfrm>
            <a:off x="1639827" y="340792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Tree>
    <p:extLst>
      <p:ext uri="{BB962C8B-B14F-4D97-AF65-F5344CB8AC3E}">
        <p14:creationId xmlns:p14="http://schemas.microsoft.com/office/powerpoint/2010/main" val="2334824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32BC5-DF5D-4147-6D02-1BFB5928D89D}"/>
              </a:ext>
            </a:extLst>
          </p:cNvPr>
          <p:cNvPicPr>
            <a:picLocks noChangeAspect="1"/>
          </p:cNvPicPr>
          <p:nvPr/>
        </p:nvPicPr>
        <p:blipFill>
          <a:blip r:embed="rId3"/>
          <a:stretch>
            <a:fillRect/>
          </a:stretch>
        </p:blipFill>
        <p:spPr>
          <a:xfrm>
            <a:off x="4730909" y="1714755"/>
            <a:ext cx="4168421" cy="3600000"/>
          </a:xfrm>
          <a:prstGeom prst="rect">
            <a:avLst/>
          </a:prstGeom>
        </p:spPr>
      </p:pic>
      <p:pic>
        <p:nvPicPr>
          <p:cNvPr id="2" name="Picture 1">
            <a:extLst>
              <a:ext uri="{FF2B5EF4-FFF2-40B4-BE49-F238E27FC236}">
                <a16:creationId xmlns:a16="http://schemas.microsoft.com/office/drawing/2014/main" id="{D85AF621-D997-9EB5-6F63-6212EAF6EF5D}"/>
              </a:ext>
            </a:extLst>
          </p:cNvPr>
          <p:cNvPicPr>
            <a:picLocks noChangeAspect="1"/>
          </p:cNvPicPr>
          <p:nvPr/>
        </p:nvPicPr>
        <p:blipFill>
          <a:blip r:embed="rId4"/>
          <a:stretch>
            <a:fillRect/>
          </a:stretch>
        </p:blipFill>
        <p:spPr>
          <a:xfrm>
            <a:off x="219620" y="1729208"/>
            <a:ext cx="4168421" cy="3600000"/>
          </a:xfrm>
          <a:prstGeom prst="rect">
            <a:avLst/>
          </a:prstGeom>
        </p:spPr>
      </p:pic>
      <p:sp>
        <p:nvSpPr>
          <p:cNvPr id="9" name="Rectangle 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2"/>
          <p:cNvSpPr>
            <a:spLocks noChangeArrowheads="1"/>
          </p:cNvSpPr>
          <p:nvPr/>
        </p:nvSpPr>
        <p:spPr bwMode="auto">
          <a:xfrm>
            <a:off x="1586755" y="234000"/>
            <a:ext cx="6019800" cy="584775"/>
          </a:xfrm>
          <a:prstGeom prst="rect">
            <a:avLst/>
          </a:prstGeom>
          <a:noFill/>
          <a:ln w="9525">
            <a:noFill/>
            <a:miter lim="800000"/>
            <a:headEnd/>
            <a:tailEnd/>
          </a:ln>
        </p:spPr>
        <p:txBody>
          <a:bodyPr lIns="0" tIns="0" rIns="0" bIns="0" anchor="ctr">
            <a:spAutoFit/>
          </a:bodyPr>
          <a:lstStyle/>
          <a:p>
            <a:pPr algn="ctr"/>
            <a:r>
              <a:rPr lang="en-CA" sz="2800" b="1" dirty="0">
                <a:solidFill>
                  <a:srgbClr val="C00000"/>
                </a:solidFill>
                <a:latin typeface="Myriad Pro"/>
              </a:rPr>
              <a:t>CFFWIS -- BUI</a:t>
            </a:r>
          </a:p>
          <a:p>
            <a:pPr algn="ctr"/>
            <a:endParaRPr lang="en-US" sz="1000" b="1" dirty="0">
              <a:solidFill>
                <a:srgbClr val="C00000"/>
              </a:solidFill>
              <a:latin typeface="Myriad Pro"/>
            </a:endParaRPr>
          </a:p>
        </p:txBody>
      </p:sp>
      <p:sp>
        <p:nvSpPr>
          <p:cNvPr id="6" name="Text Box 5"/>
          <p:cNvSpPr txBox="1">
            <a:spLocks noChangeArrowheads="1"/>
          </p:cNvSpPr>
          <p:nvPr/>
        </p:nvSpPr>
        <p:spPr bwMode="auto">
          <a:xfrm>
            <a:off x="4724400" y="6400800"/>
            <a:ext cx="99578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9H x 10.4W</a:t>
            </a:r>
            <a:endParaRPr lang="en-US" sz="1200" b="1" dirty="0">
              <a:latin typeface="Arial" panose="020B0604020202020204" pitchFamily="34" charset="0"/>
              <a:cs typeface="Arial" panose="020B0604020202020204" pitchFamily="34" charset="0"/>
            </a:endParaRPr>
          </a:p>
        </p:txBody>
      </p:sp>
      <p:sp>
        <p:nvSpPr>
          <p:cNvPr id="14" name="Text Box 5">
            <a:extLst>
              <a:ext uri="{FF2B5EF4-FFF2-40B4-BE49-F238E27FC236}">
                <a16:creationId xmlns:a16="http://schemas.microsoft.com/office/drawing/2014/main" id="{C89BD7B3-EFA0-5A93-D6A1-F98E3D535628}"/>
              </a:ext>
            </a:extLst>
          </p:cNvPr>
          <p:cNvSpPr txBox="1">
            <a:spLocks noChangeArrowheads="1"/>
          </p:cNvSpPr>
          <p:nvPr/>
        </p:nvSpPr>
        <p:spPr bwMode="auto">
          <a:xfrm>
            <a:off x="3067661" y="6405717"/>
            <a:ext cx="782587"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9H x 8W</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7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500 hPa contour line forecast">
            <a:extLst>
              <a:ext uri="{FF2B5EF4-FFF2-40B4-BE49-F238E27FC236}">
                <a16:creationId xmlns:a16="http://schemas.microsoft.com/office/drawing/2014/main" id="{C8B29046-8C4D-232B-BC06-1BDA6EB73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570" y="1094222"/>
            <a:ext cx="7213755" cy="52337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a:spLocks noChangeArrowheads="1"/>
          </p:cNvSpPr>
          <p:nvPr/>
        </p:nvSpPr>
        <p:spPr bwMode="auto">
          <a:xfrm>
            <a:off x="1600200" y="234000"/>
            <a:ext cx="6019800" cy="430887"/>
          </a:xfrm>
          <a:prstGeom prst="rect">
            <a:avLst/>
          </a:prstGeom>
          <a:noFill/>
          <a:ln w="9525">
            <a:noFill/>
            <a:miter lim="800000"/>
            <a:headEnd/>
            <a:tailEnd/>
          </a:ln>
        </p:spPr>
        <p:txBody>
          <a:bodyPr lIns="0" tIns="0" rIns="0" bIns="0" anchor="ctr">
            <a:spAutoFit/>
          </a:bodyPr>
          <a:lstStyle/>
          <a:p>
            <a:pPr algn="ctr"/>
            <a:r>
              <a:rPr lang="en-CA" sz="2800" b="1" dirty="0">
                <a:solidFill>
                  <a:srgbClr val="C00000"/>
                </a:solidFill>
                <a:latin typeface="Myriad Pro"/>
              </a:rPr>
              <a:t>Ensemble 7d (t=168h  Tue pm)</a:t>
            </a:r>
          </a:p>
        </p:txBody>
      </p:sp>
      <p:sp>
        <p:nvSpPr>
          <p:cNvPr id="4" name="Text Box 5"/>
          <p:cNvSpPr txBox="1">
            <a:spLocks noChangeArrowheads="1"/>
          </p:cNvSpPr>
          <p:nvPr/>
        </p:nvSpPr>
        <p:spPr bwMode="auto">
          <a:xfrm>
            <a:off x="4329953" y="6400800"/>
            <a:ext cx="108074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14.5H x 20W</a:t>
            </a:r>
            <a:endParaRPr lang="en-US" sz="1200" b="1" dirty="0">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77244" y="2438400"/>
            <a:ext cx="1013419" cy="369332"/>
          </a:xfrm>
          <a:prstGeom prst="rect">
            <a:avLst/>
          </a:prstGeom>
          <a:noFill/>
          <a:ln w="9525">
            <a:noFill/>
            <a:miter lim="800000"/>
            <a:headEnd/>
            <a:tailEnd/>
          </a:ln>
        </p:spPr>
        <p:txBody>
          <a:bodyPr wrap="none">
            <a:spAutoFit/>
          </a:bodyPr>
          <a:lstStyle/>
          <a:p>
            <a:pPr eaLnBrk="0" hangingPunct="0">
              <a:spcBef>
                <a:spcPct val="50000"/>
              </a:spcBef>
            </a:pPr>
            <a:r>
              <a:rPr lang="en-CA" b="1" dirty="0">
                <a:solidFill>
                  <a:srgbClr val="CC00CC"/>
                </a:solidFill>
              </a:rPr>
              <a:t>570 dam</a:t>
            </a:r>
            <a:endParaRPr lang="en-US" b="1" dirty="0">
              <a:solidFill>
                <a:srgbClr val="CC00CC"/>
              </a:solidFill>
            </a:endParaRPr>
          </a:p>
        </p:txBody>
      </p:sp>
      <p:sp>
        <p:nvSpPr>
          <p:cNvPr id="6" name="Rectangle 3"/>
          <p:cNvSpPr txBox="1">
            <a:spLocks noChangeArrowheads="1"/>
          </p:cNvSpPr>
          <p:nvPr/>
        </p:nvSpPr>
        <p:spPr bwMode="auto">
          <a:xfrm>
            <a:off x="1346478" y="681904"/>
            <a:ext cx="6571622" cy="336118"/>
          </a:xfrm>
          <a:prstGeom prst="rect">
            <a:avLst/>
          </a:prstGeom>
          <a:noFill/>
          <a:ln w="9525">
            <a:noFill/>
            <a:miter lim="800000"/>
            <a:headEnd/>
            <a:tailEnd/>
          </a:ln>
        </p:spPr>
        <p:txBody>
          <a:bodyPr wrap="square"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4"/>
              </a:rPr>
              <a:t>http://weather.gc.ca/ensemble/index_e.html#spagat</a:t>
            </a:r>
            <a:endParaRPr lang="en-US" sz="1200" b="0" i="1" kern="0" dirty="0"/>
          </a:p>
          <a:p>
            <a:pPr marL="0" indent="0" algn="ctr" defTabSz="361950" eaLnBrk="1" hangingPunct="1">
              <a:lnSpc>
                <a:spcPct val="80000"/>
              </a:lnSpc>
              <a:buNone/>
              <a:defRPr/>
            </a:pPr>
            <a:r>
              <a:rPr lang="en-US" sz="1200" kern="0" dirty="0">
                <a:solidFill>
                  <a:srgbClr val="0000FF"/>
                </a:solidFill>
              </a:rPr>
              <a:t>Local repository: </a:t>
            </a:r>
            <a:r>
              <a:rPr lang="en-CA" sz="1200" i="1" dirty="0">
                <a:solidFill>
                  <a:srgbClr val="0000FF"/>
                </a:solidFill>
              </a:rPr>
              <a:t>W:\EDM\Fire\CIFFC\WeatherBriefings\Gen_Image_Repo\cef5702.png</a:t>
            </a:r>
            <a:endParaRPr lang="en-US" sz="1200" b="0" i="1" kern="0" dirty="0">
              <a:solidFill>
                <a:srgbClr val="0000FF"/>
              </a:solidFill>
            </a:endParaRPr>
          </a:p>
        </p:txBody>
      </p:sp>
      <p:sp>
        <p:nvSpPr>
          <p:cNvPr id="7" name="TextBox 6"/>
          <p:cNvSpPr txBox="1"/>
          <p:nvPr/>
        </p:nvSpPr>
        <p:spPr>
          <a:xfrm>
            <a:off x="-1100025" y="3269742"/>
            <a:ext cx="498855" cy="523220"/>
          </a:xfrm>
          <a:prstGeom prst="rect">
            <a:avLst/>
          </a:prstGeom>
          <a:noFill/>
        </p:spPr>
        <p:txBody>
          <a:bodyPr wrap="none" rtlCol="0">
            <a:spAutoFit/>
          </a:bodyPr>
          <a:lstStyle/>
          <a:p>
            <a:r>
              <a:rPr lang="en-CA" sz="2800" dirty="0">
                <a:solidFill>
                  <a:srgbClr val="C00000"/>
                </a:solidFill>
                <a:latin typeface="Rockwell Extra Bold" panose="02060903040505020403" pitchFamily="18" charset="0"/>
              </a:rPr>
              <a:t>H</a:t>
            </a:r>
          </a:p>
        </p:txBody>
      </p:sp>
      <p:sp>
        <p:nvSpPr>
          <p:cNvPr id="12" name="TextBox 11"/>
          <p:cNvSpPr txBox="1"/>
          <p:nvPr/>
        </p:nvSpPr>
        <p:spPr>
          <a:xfrm>
            <a:off x="6196706" y="1503653"/>
            <a:ext cx="434734" cy="523220"/>
          </a:xfrm>
          <a:prstGeom prst="rect">
            <a:avLst/>
          </a:prstGeom>
          <a:noFill/>
        </p:spPr>
        <p:txBody>
          <a:bodyPr wrap="none" rtlCol="0">
            <a:spAutoFit/>
          </a:bodyPr>
          <a:lstStyle/>
          <a:p>
            <a:r>
              <a:rPr lang="en-CA" sz="2800" dirty="0">
                <a:solidFill>
                  <a:srgbClr val="0000FF"/>
                </a:solidFill>
                <a:latin typeface="Rockwell Extra Bold" panose="02060903040505020403" pitchFamily="18" charset="0"/>
              </a:rPr>
              <a:t>L</a:t>
            </a:r>
          </a:p>
        </p:txBody>
      </p:sp>
      <p:sp>
        <p:nvSpPr>
          <p:cNvPr id="13" name="TextBox 12"/>
          <p:cNvSpPr txBox="1"/>
          <p:nvPr/>
        </p:nvSpPr>
        <p:spPr>
          <a:xfrm>
            <a:off x="2541609" y="2183883"/>
            <a:ext cx="434734" cy="523220"/>
          </a:xfrm>
          <a:prstGeom prst="rect">
            <a:avLst/>
          </a:prstGeom>
          <a:noFill/>
        </p:spPr>
        <p:txBody>
          <a:bodyPr wrap="none" rtlCol="0">
            <a:spAutoFit/>
          </a:bodyPr>
          <a:lstStyle/>
          <a:p>
            <a:r>
              <a:rPr lang="en-CA" sz="2800" dirty="0">
                <a:solidFill>
                  <a:srgbClr val="0000FF"/>
                </a:solidFill>
                <a:latin typeface="Rockwell Extra Bold" panose="02060903040505020403" pitchFamily="18" charset="0"/>
              </a:rPr>
              <a:t>L</a:t>
            </a:r>
          </a:p>
        </p:txBody>
      </p:sp>
      <p:sp>
        <p:nvSpPr>
          <p:cNvPr id="14" name="TextBox 13"/>
          <p:cNvSpPr txBox="1"/>
          <p:nvPr/>
        </p:nvSpPr>
        <p:spPr>
          <a:xfrm>
            <a:off x="-743381" y="1922273"/>
            <a:ext cx="684162" cy="523220"/>
          </a:xfrm>
          <a:prstGeom prst="rect">
            <a:avLst/>
          </a:prstGeom>
          <a:noFill/>
        </p:spPr>
        <p:txBody>
          <a:bodyPr wrap="square" rtlCol="0">
            <a:spAutoFit/>
          </a:bodyPr>
          <a:lstStyle/>
          <a:p>
            <a:r>
              <a:rPr lang="en-CA" sz="2800" dirty="0">
                <a:solidFill>
                  <a:srgbClr val="C00000"/>
                </a:solidFill>
                <a:latin typeface="Rockwell Extra Bold" panose="02060903040505020403" pitchFamily="18" charset="0"/>
              </a:rPr>
              <a:t>H</a:t>
            </a:r>
          </a:p>
        </p:txBody>
      </p:sp>
      <p:sp>
        <p:nvSpPr>
          <p:cNvPr id="10" name="TextBox 9">
            <a:extLst>
              <a:ext uri="{FF2B5EF4-FFF2-40B4-BE49-F238E27FC236}">
                <a16:creationId xmlns:a16="http://schemas.microsoft.com/office/drawing/2014/main" id="{846447EB-2B35-8C9B-3F83-E15F261C6729}"/>
              </a:ext>
            </a:extLst>
          </p:cNvPr>
          <p:cNvSpPr txBox="1"/>
          <p:nvPr/>
        </p:nvSpPr>
        <p:spPr>
          <a:xfrm>
            <a:off x="3210545" y="3211469"/>
            <a:ext cx="684162" cy="523220"/>
          </a:xfrm>
          <a:prstGeom prst="rect">
            <a:avLst/>
          </a:prstGeom>
          <a:noFill/>
        </p:spPr>
        <p:txBody>
          <a:bodyPr wrap="square" rtlCol="0">
            <a:spAutoFit/>
          </a:bodyPr>
          <a:lstStyle/>
          <a:p>
            <a:r>
              <a:rPr lang="en-CA" sz="2800" dirty="0">
                <a:solidFill>
                  <a:srgbClr val="C00000"/>
                </a:solidFill>
                <a:latin typeface="Rockwell Extra Bold" panose="02060903040505020403" pitchFamily="18" charset="0"/>
              </a:rPr>
              <a:t>H</a:t>
            </a:r>
          </a:p>
        </p:txBody>
      </p:sp>
      <p:sp>
        <p:nvSpPr>
          <p:cNvPr id="2" name="TextBox 1">
            <a:extLst>
              <a:ext uri="{FF2B5EF4-FFF2-40B4-BE49-F238E27FC236}">
                <a16:creationId xmlns:a16="http://schemas.microsoft.com/office/drawing/2014/main" id="{8E97F3C0-CBE2-1643-158D-EEA3E631BBF5}"/>
              </a:ext>
            </a:extLst>
          </p:cNvPr>
          <p:cNvSpPr txBox="1"/>
          <p:nvPr/>
        </p:nvSpPr>
        <p:spPr>
          <a:xfrm>
            <a:off x="5750545" y="2612029"/>
            <a:ext cx="684162" cy="523220"/>
          </a:xfrm>
          <a:prstGeom prst="rect">
            <a:avLst/>
          </a:prstGeom>
          <a:noFill/>
        </p:spPr>
        <p:txBody>
          <a:bodyPr wrap="square" rtlCol="0">
            <a:spAutoFit/>
          </a:bodyPr>
          <a:lstStyle/>
          <a:p>
            <a:r>
              <a:rPr lang="en-CA" sz="2800" dirty="0">
                <a:solidFill>
                  <a:srgbClr val="C00000"/>
                </a:solidFill>
                <a:latin typeface="Rockwell Extra Bold" panose="02060903040505020403" pitchFamily="18" charset="0"/>
              </a:rPr>
              <a:t>H</a:t>
            </a:r>
          </a:p>
        </p:txBody>
      </p:sp>
      <p:sp>
        <p:nvSpPr>
          <p:cNvPr id="11" name="TextBox 10">
            <a:extLst>
              <a:ext uri="{FF2B5EF4-FFF2-40B4-BE49-F238E27FC236}">
                <a16:creationId xmlns:a16="http://schemas.microsoft.com/office/drawing/2014/main" id="{66FC3F21-03AF-ECA1-B433-1D72A9FC97A4}"/>
              </a:ext>
            </a:extLst>
          </p:cNvPr>
          <p:cNvSpPr txBox="1"/>
          <p:nvPr/>
        </p:nvSpPr>
        <p:spPr>
          <a:xfrm>
            <a:off x="1523985" y="1809389"/>
            <a:ext cx="684162" cy="523220"/>
          </a:xfrm>
          <a:prstGeom prst="rect">
            <a:avLst/>
          </a:prstGeom>
          <a:noFill/>
        </p:spPr>
        <p:txBody>
          <a:bodyPr wrap="square" rtlCol="0">
            <a:spAutoFit/>
          </a:bodyPr>
          <a:lstStyle/>
          <a:p>
            <a:r>
              <a:rPr lang="en-CA" sz="2800" dirty="0">
                <a:solidFill>
                  <a:srgbClr val="C00000"/>
                </a:solidFill>
                <a:latin typeface="Rockwell Extra Bold" panose="02060903040505020403" pitchFamily="18" charset="0"/>
              </a:rPr>
              <a:t>H</a:t>
            </a:r>
          </a:p>
        </p:txBody>
      </p:sp>
    </p:spTree>
    <p:extLst>
      <p:ext uri="{BB962C8B-B14F-4D97-AF65-F5344CB8AC3E}">
        <p14:creationId xmlns:p14="http://schemas.microsoft.com/office/powerpoint/2010/main" val="181510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txBox="1">
            <a:spLocks noChangeArrowheads="1"/>
          </p:cNvSpPr>
          <p:nvPr/>
        </p:nvSpPr>
        <p:spPr bwMode="auto">
          <a:xfrm>
            <a:off x="1568825"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NAEFS</a:t>
            </a:r>
            <a:endParaRPr lang="en-US" sz="2800" dirty="0">
              <a:solidFill>
                <a:srgbClr val="C00000"/>
              </a:solidFill>
            </a:endParaRPr>
          </a:p>
        </p:txBody>
      </p:sp>
      <p:pic>
        <p:nvPicPr>
          <p:cNvPr id="4" name="Picture 4"/>
          <p:cNvPicPr>
            <a:picLocks noChangeAspect="1" noChangeArrowheads="1"/>
          </p:cNvPicPr>
          <p:nvPr/>
        </p:nvPicPr>
        <p:blipFill>
          <a:blip r:embed="rId3"/>
          <a:srcRect/>
          <a:stretch>
            <a:fillRect/>
          </a:stretch>
        </p:blipFill>
        <p:spPr bwMode="auto">
          <a:xfrm>
            <a:off x="-457200" y="-457200"/>
            <a:ext cx="1587" cy="1587"/>
          </a:xfrm>
          <a:prstGeom prst="rect">
            <a:avLst/>
          </a:prstGeom>
          <a:noFill/>
          <a:ln w="9525">
            <a:noFill/>
            <a:miter lim="800000"/>
            <a:headEnd/>
            <a:tailEnd/>
          </a:ln>
        </p:spPr>
      </p:pic>
      <p:sp>
        <p:nvSpPr>
          <p:cNvPr id="5" name="Text Box 5"/>
          <p:cNvSpPr txBox="1">
            <a:spLocks noChangeArrowheads="1"/>
          </p:cNvSpPr>
          <p:nvPr/>
        </p:nvSpPr>
        <p:spPr bwMode="auto">
          <a:xfrm>
            <a:off x="3611828" y="6400800"/>
            <a:ext cx="2824812"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14.5H x 16.8W	Inset 250%</a:t>
            </a:r>
            <a:endParaRPr lang="en-US" sz="1200" b="1" dirty="0">
              <a:latin typeface="Arial" panose="020B0604020202020204" pitchFamily="34" charset="0"/>
              <a:cs typeface="Arial" panose="020B0604020202020204" pitchFamily="34" charset="0"/>
            </a:endParaRPr>
          </a:p>
        </p:txBody>
      </p:sp>
      <p:sp>
        <p:nvSpPr>
          <p:cNvPr id="6" name="Rectangle 5"/>
          <p:cNvSpPr/>
          <p:nvPr/>
        </p:nvSpPr>
        <p:spPr bwMode="auto">
          <a:xfrm>
            <a:off x="76200" y="1898016"/>
            <a:ext cx="2431325" cy="784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CA" b="1" dirty="0">
                <a:solidFill>
                  <a:srgbClr val="CC00CC"/>
                </a:solidFill>
              </a:rPr>
              <a:t>June 25</a:t>
            </a:r>
            <a:r>
              <a:rPr kumimoji="0" lang="en-CA" sz="1800" b="1" i="0" u="none" strike="noStrike" cap="none" normalizeH="0" baseline="0" dirty="0">
                <a:ln>
                  <a:noFill/>
                </a:ln>
                <a:solidFill>
                  <a:srgbClr val="CC00CC"/>
                </a:solidFill>
                <a:effectLst/>
              </a:rPr>
              <a:t> – </a:t>
            </a:r>
            <a:r>
              <a:rPr lang="en-CA" b="1" dirty="0">
                <a:solidFill>
                  <a:srgbClr val="CC00CC"/>
                </a:solidFill>
              </a:rPr>
              <a:t>July 2</a:t>
            </a:r>
            <a:r>
              <a:rPr kumimoji="0" lang="en-CA" sz="1800" b="1" i="0" u="none" strike="noStrike" cap="none" normalizeH="0" baseline="0" dirty="0">
                <a:ln>
                  <a:noFill/>
                </a:ln>
                <a:solidFill>
                  <a:srgbClr val="CC00CC"/>
                </a:solidFill>
                <a:effectLst/>
              </a:rPr>
              <a:t> 00z</a:t>
            </a:r>
          </a:p>
          <a:p>
            <a:pPr marL="0" marR="0" indent="0" algn="ctr" defTabSz="914400" rtl="0" eaLnBrk="0" fontAlgn="base" latinLnBrk="0" hangingPunct="0">
              <a:lnSpc>
                <a:spcPct val="100000"/>
              </a:lnSpc>
              <a:spcBef>
                <a:spcPct val="50000"/>
              </a:spcBef>
              <a:spcAft>
                <a:spcPct val="0"/>
              </a:spcAft>
              <a:buClrTx/>
              <a:buSzTx/>
              <a:buFontTx/>
              <a:buNone/>
              <a:tabLst/>
            </a:pPr>
            <a:r>
              <a:rPr lang="en-CA" sz="1800" b="1" dirty="0">
                <a:solidFill>
                  <a:srgbClr val="CC00CC"/>
                </a:solidFill>
              </a:rPr>
              <a:t>10</a:t>
            </a:r>
            <a:r>
              <a:rPr kumimoji="0" lang="en-CA" sz="1800" b="1" i="0" u="none" strike="noStrike" cap="none" normalizeH="0" baseline="0" dirty="0">
                <a:ln>
                  <a:noFill/>
                </a:ln>
                <a:solidFill>
                  <a:srgbClr val="CC00CC"/>
                </a:solidFill>
                <a:effectLst/>
              </a:rPr>
              <a:t> mm</a:t>
            </a:r>
            <a:r>
              <a:rPr kumimoji="0" lang="en-CA" sz="1800" b="1" i="0" u="none" strike="noStrike" cap="none" normalizeH="0" dirty="0">
                <a:ln>
                  <a:noFill/>
                </a:ln>
                <a:solidFill>
                  <a:srgbClr val="CC00CC"/>
                </a:solidFill>
                <a:effectLst/>
              </a:rPr>
              <a:t> </a:t>
            </a:r>
            <a:r>
              <a:rPr lang="en-CA" b="1" dirty="0">
                <a:solidFill>
                  <a:srgbClr val="CC00CC"/>
                </a:solidFill>
              </a:rPr>
              <a:t>accumulation</a:t>
            </a:r>
            <a:endParaRPr kumimoji="0" lang="en-CA" sz="1800" b="1" i="0" u="none" strike="noStrike" cap="none" normalizeH="0" dirty="0">
              <a:ln>
                <a:noFill/>
              </a:ln>
              <a:solidFill>
                <a:srgbClr val="CC00CC"/>
              </a:solidFill>
              <a:effectLst/>
            </a:endParaRPr>
          </a:p>
        </p:txBody>
      </p:sp>
      <p:sp>
        <p:nvSpPr>
          <p:cNvPr id="14" name="Rectangle 3">
            <a:extLst>
              <a:ext uri="{FF2B5EF4-FFF2-40B4-BE49-F238E27FC236}">
                <a16:creationId xmlns:a16="http://schemas.microsoft.com/office/drawing/2014/main" id="{A08BB392-55B3-27B8-91DF-47A513FE4A7A}"/>
              </a:ext>
            </a:extLst>
          </p:cNvPr>
          <p:cNvSpPr txBox="1">
            <a:spLocks noChangeArrowheads="1"/>
          </p:cNvSpPr>
          <p:nvPr/>
        </p:nvSpPr>
        <p:spPr bwMode="auto">
          <a:xfrm>
            <a:off x="1346478" y="681904"/>
            <a:ext cx="6571622" cy="336118"/>
          </a:xfrm>
          <a:prstGeom prst="rect">
            <a:avLst/>
          </a:prstGeom>
          <a:noFill/>
          <a:ln w="9525">
            <a:noFill/>
            <a:miter lim="800000"/>
            <a:headEnd/>
            <a:tailEnd/>
          </a:ln>
        </p:spPr>
        <p:txBody>
          <a:bodyPr wrap="square"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4"/>
              </a:rPr>
              <a:t>http://weather.gc.ca/ensemble/index_e.html#spagat</a:t>
            </a:r>
            <a:endParaRPr lang="en-US" sz="1200" b="0" i="1" kern="0" dirty="0"/>
          </a:p>
          <a:p>
            <a:pPr marL="0" indent="0" algn="ctr" defTabSz="361950" eaLnBrk="1" hangingPunct="1">
              <a:lnSpc>
                <a:spcPct val="80000"/>
              </a:lnSpc>
              <a:buNone/>
              <a:defRPr/>
            </a:pPr>
            <a:r>
              <a:rPr lang="en-US" sz="1200" kern="0" dirty="0">
                <a:solidFill>
                  <a:srgbClr val="0000FF"/>
                </a:solidFill>
              </a:rPr>
              <a:t>Local repository: </a:t>
            </a:r>
            <a:r>
              <a:rPr lang="en-CA" sz="1200" i="1" dirty="0">
                <a:solidFill>
                  <a:srgbClr val="0000FF"/>
                </a:solidFill>
              </a:rPr>
              <a:t>W:\EDM\Fire\CIFFC\WeatherBriefings\Gen_Image_Repo\naefstotalPcp168h1.png</a:t>
            </a:r>
            <a:endParaRPr lang="en-US" sz="1200" b="0" i="1" kern="0" dirty="0">
              <a:solidFill>
                <a:srgbClr val="0000FF"/>
              </a:solidFill>
            </a:endParaRPr>
          </a:p>
        </p:txBody>
      </p:sp>
      <p:pic>
        <p:nvPicPr>
          <p:cNvPr id="6146" name="Picture 2" descr="Probabilistic product for NAEFS">
            <a:extLst>
              <a:ext uri="{FF2B5EF4-FFF2-40B4-BE49-F238E27FC236}">
                <a16:creationId xmlns:a16="http://schemas.microsoft.com/office/drawing/2014/main" id="{EFD0FAB2-A3AA-0DC3-76A3-876E5B68A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3185" y="1094222"/>
            <a:ext cx="5976044" cy="515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764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4" name="Picture 13">
            <a:extLst>
              <a:ext uri="{FF2B5EF4-FFF2-40B4-BE49-F238E27FC236}">
                <a16:creationId xmlns:a16="http://schemas.microsoft.com/office/drawing/2014/main" id="{BC15F441-E005-2831-4159-0FEF481CB0F0}"/>
              </a:ext>
            </a:extLst>
          </p:cNvPr>
          <p:cNvPicPr>
            <a:picLocks noChangeAspect="1"/>
          </p:cNvPicPr>
          <p:nvPr/>
        </p:nvPicPr>
        <p:blipFill>
          <a:blip r:embed="rId3"/>
          <a:stretch>
            <a:fillRect/>
          </a:stretch>
        </p:blipFill>
        <p:spPr>
          <a:xfrm rot="120000">
            <a:off x="682415" y="586634"/>
            <a:ext cx="7779170" cy="5809992"/>
          </a:xfrm>
          <a:prstGeom prst="rect">
            <a:avLst/>
          </a:prstGeom>
        </p:spPr>
      </p:pic>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txBox="1">
            <a:spLocks noChangeArrowheads="1"/>
          </p:cNvSpPr>
          <p:nvPr/>
        </p:nvSpPr>
        <p:spPr bwMode="auto">
          <a:xfrm>
            <a:off x="1534510" y="255020"/>
            <a:ext cx="6019800" cy="57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Graphic Summary – Week 1</a:t>
            </a:r>
          </a:p>
        </p:txBody>
      </p:sp>
      <p:pic>
        <p:nvPicPr>
          <p:cNvPr id="4"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5" name="Text Box 5"/>
          <p:cNvSpPr txBox="1">
            <a:spLocks noChangeArrowheads="1"/>
          </p:cNvSpPr>
          <p:nvPr/>
        </p:nvSpPr>
        <p:spPr bwMode="auto">
          <a:xfrm>
            <a:off x="4320986" y="6400800"/>
            <a:ext cx="120898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15.5H x 20.0W</a:t>
            </a:r>
            <a:endParaRPr lang="en-US" sz="1200" b="1" dirty="0">
              <a:latin typeface="Arial" panose="020B0604020202020204" pitchFamily="34" charset="0"/>
              <a:cs typeface="Arial" panose="020B0604020202020204" pitchFamily="34" charset="0"/>
            </a:endParaRPr>
          </a:p>
        </p:txBody>
      </p:sp>
      <p:sp>
        <p:nvSpPr>
          <p:cNvPr id="20" name="Lightning Bolt 19"/>
          <p:cNvSpPr/>
          <p:nvPr/>
        </p:nvSpPr>
        <p:spPr bwMode="auto">
          <a:xfrm>
            <a:off x="3005817" y="4378521"/>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21" name="Lightning Bolt 20"/>
          <p:cNvSpPr/>
          <p:nvPr/>
        </p:nvSpPr>
        <p:spPr bwMode="auto">
          <a:xfrm>
            <a:off x="1243968" y="2049436"/>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18" name="Rectangle 2"/>
          <p:cNvSpPr txBox="1">
            <a:spLocks noChangeArrowheads="1"/>
          </p:cNvSpPr>
          <p:nvPr/>
        </p:nvSpPr>
        <p:spPr bwMode="auto">
          <a:xfrm>
            <a:off x="2721429" y="814224"/>
            <a:ext cx="4140000" cy="514253"/>
          </a:xfrm>
          <a:prstGeom prst="rect">
            <a:avLst/>
          </a:prstGeom>
          <a:solidFill>
            <a:schemeClr val="bg1">
              <a:lumMod val="85000"/>
              <a:alpha val="75000"/>
            </a:schemeClr>
          </a:solidFill>
          <a:ln>
            <a:noFill/>
          </a:ln>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400" dirty="0">
                <a:solidFill>
                  <a:srgbClr val="FF6600"/>
                </a:solidFill>
              </a:rPr>
              <a:t>June 25 – July 2, 2025</a:t>
            </a:r>
            <a:endParaRPr lang="en-US" sz="2400" dirty="0">
              <a:solidFill>
                <a:srgbClr val="FF6600"/>
              </a:solidFill>
            </a:endParaRPr>
          </a:p>
        </p:txBody>
      </p:sp>
      <p:sp>
        <p:nvSpPr>
          <p:cNvPr id="7" name="TextBox 6">
            <a:extLst>
              <a:ext uri="{FF2B5EF4-FFF2-40B4-BE49-F238E27FC236}">
                <a16:creationId xmlns:a16="http://schemas.microsoft.com/office/drawing/2014/main" id="{2ABC0469-EF35-D1D3-5F43-74C25DE17F3D}"/>
              </a:ext>
            </a:extLst>
          </p:cNvPr>
          <p:cNvSpPr txBox="1"/>
          <p:nvPr/>
        </p:nvSpPr>
        <p:spPr>
          <a:xfrm rot="21017481">
            <a:off x="4534120" y="4750037"/>
            <a:ext cx="3005507" cy="646331"/>
          </a:xfrm>
          <a:prstGeom prst="rect">
            <a:avLst/>
          </a:prstGeom>
          <a:solidFill>
            <a:schemeClr val="bg1">
              <a:lumMod val="85000"/>
              <a:alpha val="50000"/>
            </a:schemeClr>
          </a:solidFill>
        </p:spPr>
        <p:txBody>
          <a:bodyPr wrap="square" rtlCol="0">
            <a:spAutoFit/>
          </a:bodyPr>
          <a:lstStyle/>
          <a:p>
            <a:pPr algn="ctr"/>
            <a:r>
              <a:rPr lang="en-CA" b="1" dirty="0">
                <a:solidFill>
                  <a:srgbClr val="0000FF"/>
                </a:solidFill>
              </a:rPr>
              <a:t>Periodic showers/Thundershowers</a:t>
            </a:r>
          </a:p>
        </p:txBody>
      </p:sp>
      <p:sp>
        <p:nvSpPr>
          <p:cNvPr id="8" name="Lightning Bolt 7">
            <a:extLst>
              <a:ext uri="{FF2B5EF4-FFF2-40B4-BE49-F238E27FC236}">
                <a16:creationId xmlns:a16="http://schemas.microsoft.com/office/drawing/2014/main" id="{16FC5098-0E7D-9706-B821-8A1CF6F1FC6F}"/>
              </a:ext>
            </a:extLst>
          </p:cNvPr>
          <p:cNvSpPr/>
          <p:nvPr/>
        </p:nvSpPr>
        <p:spPr bwMode="auto">
          <a:xfrm>
            <a:off x="1902462" y="4451973"/>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9" name="Lightning Bolt 8">
            <a:extLst>
              <a:ext uri="{FF2B5EF4-FFF2-40B4-BE49-F238E27FC236}">
                <a16:creationId xmlns:a16="http://schemas.microsoft.com/office/drawing/2014/main" id="{4D1A2689-56C5-45B3-3045-31724D9EF8A2}"/>
              </a:ext>
            </a:extLst>
          </p:cNvPr>
          <p:cNvSpPr/>
          <p:nvPr/>
        </p:nvSpPr>
        <p:spPr bwMode="auto">
          <a:xfrm>
            <a:off x="4067876" y="4480295"/>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2" name="TextBox 1">
            <a:extLst>
              <a:ext uri="{FF2B5EF4-FFF2-40B4-BE49-F238E27FC236}">
                <a16:creationId xmlns:a16="http://schemas.microsoft.com/office/drawing/2014/main" id="{2E8EA2C5-50B4-FBF6-B38E-B3DD8B0A728D}"/>
              </a:ext>
            </a:extLst>
          </p:cNvPr>
          <p:cNvSpPr txBox="1"/>
          <p:nvPr/>
        </p:nvSpPr>
        <p:spPr>
          <a:xfrm rot="1474525">
            <a:off x="1512567" y="2337556"/>
            <a:ext cx="2659131" cy="646331"/>
          </a:xfrm>
          <a:prstGeom prst="rect">
            <a:avLst/>
          </a:prstGeom>
          <a:solidFill>
            <a:schemeClr val="bg1">
              <a:lumMod val="85000"/>
              <a:alpha val="75000"/>
            </a:schemeClr>
          </a:solidFill>
        </p:spPr>
        <p:txBody>
          <a:bodyPr wrap="square" rtlCol="0">
            <a:spAutoFit/>
          </a:bodyPr>
          <a:lstStyle/>
          <a:p>
            <a:pPr algn="ctr"/>
            <a:r>
              <a:rPr lang="en-CA" b="1" dirty="0">
                <a:solidFill>
                  <a:srgbClr val="C00000"/>
                </a:solidFill>
              </a:rPr>
              <a:t>Warm, scattered showers/thundershowers</a:t>
            </a:r>
          </a:p>
        </p:txBody>
      </p:sp>
      <p:sp>
        <p:nvSpPr>
          <p:cNvPr id="16" name="TextBox 15">
            <a:extLst>
              <a:ext uri="{FF2B5EF4-FFF2-40B4-BE49-F238E27FC236}">
                <a16:creationId xmlns:a16="http://schemas.microsoft.com/office/drawing/2014/main" id="{13F1EA2C-5B53-21AC-9D12-34B2DFEF7D8E}"/>
              </a:ext>
            </a:extLst>
          </p:cNvPr>
          <p:cNvSpPr txBox="1"/>
          <p:nvPr/>
        </p:nvSpPr>
        <p:spPr>
          <a:xfrm rot="21040901">
            <a:off x="5077680" y="3823366"/>
            <a:ext cx="2269805" cy="369332"/>
          </a:xfrm>
          <a:prstGeom prst="rect">
            <a:avLst/>
          </a:prstGeom>
          <a:solidFill>
            <a:schemeClr val="bg1">
              <a:lumMod val="85000"/>
              <a:alpha val="75000"/>
            </a:schemeClr>
          </a:solidFill>
        </p:spPr>
        <p:txBody>
          <a:bodyPr wrap="square" rtlCol="0">
            <a:spAutoFit/>
          </a:bodyPr>
          <a:lstStyle/>
          <a:p>
            <a:pPr algn="ctr"/>
            <a:r>
              <a:rPr lang="en-CA" b="1" dirty="0">
                <a:solidFill>
                  <a:srgbClr val="C00000"/>
                </a:solidFill>
              </a:rPr>
              <a:t>Mostly warm / dry</a:t>
            </a:r>
          </a:p>
        </p:txBody>
      </p:sp>
      <p:sp>
        <p:nvSpPr>
          <p:cNvPr id="25" name="Lightning Bolt 24">
            <a:extLst>
              <a:ext uri="{FF2B5EF4-FFF2-40B4-BE49-F238E27FC236}">
                <a16:creationId xmlns:a16="http://schemas.microsoft.com/office/drawing/2014/main" id="{F3914739-0FF5-7F19-E7F2-EF9A2C8AD424}"/>
              </a:ext>
            </a:extLst>
          </p:cNvPr>
          <p:cNvSpPr/>
          <p:nvPr/>
        </p:nvSpPr>
        <p:spPr bwMode="auto">
          <a:xfrm>
            <a:off x="1759622" y="2565090"/>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26" name="Lightning Bolt 25">
            <a:extLst>
              <a:ext uri="{FF2B5EF4-FFF2-40B4-BE49-F238E27FC236}">
                <a16:creationId xmlns:a16="http://schemas.microsoft.com/office/drawing/2014/main" id="{AB4F384F-28A5-B3CA-0385-0F52391E2EB4}"/>
              </a:ext>
            </a:extLst>
          </p:cNvPr>
          <p:cNvSpPr/>
          <p:nvPr/>
        </p:nvSpPr>
        <p:spPr bwMode="auto">
          <a:xfrm>
            <a:off x="2385922" y="2828136"/>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27" name="Lightning Bolt 26">
            <a:extLst>
              <a:ext uri="{FF2B5EF4-FFF2-40B4-BE49-F238E27FC236}">
                <a16:creationId xmlns:a16="http://schemas.microsoft.com/office/drawing/2014/main" id="{ED0B445A-0336-44D0-7BF1-E43E731B0A50}"/>
              </a:ext>
            </a:extLst>
          </p:cNvPr>
          <p:cNvSpPr/>
          <p:nvPr/>
        </p:nvSpPr>
        <p:spPr bwMode="auto">
          <a:xfrm>
            <a:off x="2863998" y="3531680"/>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28" name="Lightning Bolt 27">
            <a:extLst>
              <a:ext uri="{FF2B5EF4-FFF2-40B4-BE49-F238E27FC236}">
                <a16:creationId xmlns:a16="http://schemas.microsoft.com/office/drawing/2014/main" id="{FB4AFFF0-36B8-C427-7909-6A2BB552F99C}"/>
              </a:ext>
            </a:extLst>
          </p:cNvPr>
          <p:cNvSpPr/>
          <p:nvPr/>
        </p:nvSpPr>
        <p:spPr bwMode="auto">
          <a:xfrm>
            <a:off x="3540402" y="3757148"/>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29" name="Lightning Bolt 28">
            <a:extLst>
              <a:ext uri="{FF2B5EF4-FFF2-40B4-BE49-F238E27FC236}">
                <a16:creationId xmlns:a16="http://schemas.microsoft.com/office/drawing/2014/main" id="{06656AA0-82DF-5E66-1C17-9293C9CF876C}"/>
              </a:ext>
            </a:extLst>
          </p:cNvPr>
          <p:cNvSpPr/>
          <p:nvPr/>
        </p:nvSpPr>
        <p:spPr bwMode="auto">
          <a:xfrm>
            <a:off x="1912022" y="3481576"/>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F5686475-2764-5509-188A-AA625783A9B8}"/>
              </a:ext>
            </a:extLst>
          </p:cNvPr>
          <p:cNvSpPr txBox="1"/>
          <p:nvPr/>
        </p:nvSpPr>
        <p:spPr>
          <a:xfrm rot="20700794">
            <a:off x="2516194" y="4196633"/>
            <a:ext cx="2442046" cy="646331"/>
          </a:xfrm>
          <a:prstGeom prst="rect">
            <a:avLst/>
          </a:prstGeom>
          <a:solidFill>
            <a:schemeClr val="bg1">
              <a:lumMod val="85000"/>
              <a:alpha val="50000"/>
            </a:schemeClr>
          </a:solidFill>
        </p:spPr>
        <p:txBody>
          <a:bodyPr wrap="square" rtlCol="0">
            <a:spAutoFit/>
          </a:bodyPr>
          <a:lstStyle/>
          <a:p>
            <a:pPr algn="ctr"/>
            <a:r>
              <a:rPr lang="en-CA" b="1" dirty="0">
                <a:solidFill>
                  <a:srgbClr val="0000FF"/>
                </a:solidFill>
              </a:rPr>
              <a:t>Showers/</a:t>
            </a:r>
          </a:p>
          <a:p>
            <a:pPr algn="ctr"/>
            <a:r>
              <a:rPr lang="en-CA" b="1" dirty="0">
                <a:solidFill>
                  <a:srgbClr val="0000FF"/>
                </a:solidFill>
              </a:rPr>
              <a:t>Thundershowers</a:t>
            </a:r>
          </a:p>
        </p:txBody>
      </p:sp>
      <p:sp>
        <p:nvSpPr>
          <p:cNvPr id="19" name="TextBox 18">
            <a:extLst>
              <a:ext uri="{FF2B5EF4-FFF2-40B4-BE49-F238E27FC236}">
                <a16:creationId xmlns:a16="http://schemas.microsoft.com/office/drawing/2014/main" id="{359D8ACD-4C5A-C403-6C4E-1050C60599BF}"/>
              </a:ext>
            </a:extLst>
          </p:cNvPr>
          <p:cNvSpPr txBox="1"/>
          <p:nvPr/>
        </p:nvSpPr>
        <p:spPr>
          <a:xfrm rot="170359">
            <a:off x="1643240" y="4031192"/>
            <a:ext cx="1839064" cy="646331"/>
          </a:xfrm>
          <a:prstGeom prst="rect">
            <a:avLst/>
          </a:prstGeom>
          <a:solidFill>
            <a:schemeClr val="bg1">
              <a:lumMod val="85000"/>
              <a:alpha val="75000"/>
            </a:schemeClr>
          </a:solidFill>
        </p:spPr>
        <p:txBody>
          <a:bodyPr wrap="square" rtlCol="0">
            <a:spAutoFit/>
          </a:bodyPr>
          <a:lstStyle/>
          <a:p>
            <a:pPr algn="ctr"/>
            <a:r>
              <a:rPr lang="en-CA" b="1" dirty="0">
                <a:solidFill>
                  <a:srgbClr val="C00000"/>
                </a:solidFill>
              </a:rPr>
              <a:t>Warming, drying June 29 on</a:t>
            </a:r>
          </a:p>
        </p:txBody>
      </p:sp>
    </p:spTree>
    <p:extLst>
      <p:ext uri="{BB962C8B-B14F-4D97-AF65-F5344CB8AC3E}">
        <p14:creationId xmlns:p14="http://schemas.microsoft.com/office/powerpoint/2010/main" val="1093065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Rectangle 202"/>
          <p:cNvSpPr>
            <a:spLocks noChangeAspect="1" noChangeArrowheads="1"/>
          </p:cNvSpPr>
          <p:nvPr/>
        </p:nvSpPr>
        <p:spPr bwMode="auto">
          <a:xfrm>
            <a:off x="261257" y="916355"/>
            <a:ext cx="8643257" cy="5201424"/>
          </a:xfrm>
          <a:prstGeom prst="rect">
            <a:avLst/>
          </a:prstGeom>
          <a:solidFill>
            <a:schemeClr val="bg1">
              <a:lumMod val="75000"/>
            </a:schemeClr>
          </a:solidFill>
          <a:ln w="38100" algn="ctr">
            <a:solidFill>
              <a:srgbClr val="800000"/>
            </a:solidFill>
            <a:miter lim="800000"/>
            <a:headEnd/>
            <a:tailEnd/>
          </a:ln>
        </p:spPr>
        <p:txBody>
          <a:bodyPr wrap="square" anchor="ct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CA"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Summary of national fire weather expectations June</a:t>
            </a:r>
            <a:r>
              <a:rPr lang="en-CA" b="1" dirty="0">
                <a:solidFill>
                  <a:srgbClr val="008000"/>
                </a:solidFill>
                <a:latin typeface="Arial" panose="020B0604020202020204" pitchFamily="34" charset="0"/>
                <a:cs typeface="Arial" panose="020B0604020202020204" pitchFamily="34" charset="0"/>
              </a:rPr>
              <a:t> 25</a:t>
            </a:r>
            <a:r>
              <a:rPr kumimoji="0" lang="en-CA"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 July</a:t>
            </a:r>
            <a:r>
              <a:rPr lang="en-CA" b="1" dirty="0">
                <a:solidFill>
                  <a:srgbClr val="008000"/>
                </a:solidFill>
                <a:latin typeface="Arial" panose="020B0604020202020204" pitchFamily="34" charset="0"/>
                <a:cs typeface="Arial" panose="020B0604020202020204" pitchFamily="34" charset="0"/>
              </a:rPr>
              <a:t> 2</a:t>
            </a:r>
            <a:r>
              <a:rPr kumimoji="0" lang="en-CA"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2025:</a:t>
            </a: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179388" marR="0" lvl="0" indent="177800" algn="l" defTabSz="357188"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Little or no activity</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few small fires </a:t>
            </a: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179388" marR="0" lvl="0" indent="177800" algn="l" defTabSz="357188"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Large fires possible</a:t>
            </a: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Widespread intense activity</a:t>
            </a:r>
          </a:p>
          <a:p>
            <a:pPr marL="179388" marR="0" lvl="0" indent="177800" algn="l" defTabSz="357188" rtl="0" eaLnBrk="0" fontAlgn="auto" latinLnBrk="0" hangingPunct="0">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179388" marR="0" lvl="0" indent="-6350" algn="l" defTabSz="357188" rtl="0" eaLnBrk="0" fontAlgn="auto" latinLnBrk="0" hangingPunct="0">
              <a:lnSpc>
                <a:spcPct val="100000"/>
              </a:lnSpc>
              <a:spcBef>
                <a:spcPts val="0"/>
              </a:spcBef>
              <a:spcAft>
                <a:spcPts val="0"/>
              </a:spcAft>
              <a:buClrTx/>
              <a:buSzTx/>
              <a:buFontTx/>
              <a:buNone/>
              <a:tabLst/>
              <a:defRPr/>
            </a:pPr>
            <a:r>
              <a:rPr kumimoji="0" lang="en-CA"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Several weather systems impact the country this week. They move quickly and will bring significant moisture. The north continues to be dry. Seasonal to cool temperatures in the west.</a:t>
            </a:r>
          </a:p>
          <a:p>
            <a:pPr marL="179388" marR="0" lvl="0" indent="-6350" algn="l" defTabSz="357188" rtl="0" eaLnBrk="0" fontAlgn="auto" latinLnBrk="0" hangingPunct="0">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Char char="•"/>
              <a:tabLst/>
              <a:defRPr/>
            </a:pPr>
            <a:r>
              <a:rPr kumimoji="0" lang="en-CA" sz="1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West (</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BC/YT/NT/AB):</a:t>
            </a: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BC:		</a:t>
            </a:r>
            <a:r>
              <a:rPr lang="en-CA" sz="1600" b="1" dirty="0">
                <a:solidFill>
                  <a:srgbClr val="FF6600"/>
                </a:solidFill>
                <a:latin typeface="Arial" panose="020B0604020202020204" pitchFamily="34" charset="0"/>
                <a:cs typeface="Arial" panose="020B0604020202020204" pitchFamily="34" charset="0"/>
              </a:rPr>
              <a:t> 	Steady, rising Sunday June 29 onward</a:t>
            </a: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YT:			 	</a:t>
            </a:r>
            <a:r>
              <a:rPr lang="en-CA" sz="1600" b="1" dirty="0">
                <a:solidFill>
                  <a:srgbClr val="FF6600"/>
                </a:solidFill>
                <a:latin typeface="Arial" panose="020B0604020202020204" pitchFamily="34" charset="0"/>
                <a:cs typeface="Arial" panose="020B0604020202020204" pitchFamily="34" charset="0"/>
              </a:rPr>
              <a:t>Steady</a:t>
            </a:r>
            <a:endPar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None/>
              <a:tabLst/>
              <a:defRPr/>
            </a:pPr>
            <a:r>
              <a:rPr lang="en-CA" sz="1600" b="1" dirty="0">
                <a:solidFill>
                  <a:srgbClr val="FFFF00"/>
                </a:solidFill>
                <a:latin typeface="Arial" panose="020B0604020202020204" pitchFamily="34" charset="0"/>
                <a:cs typeface="Arial" panose="020B0604020202020204" pitchFamily="34" charset="0"/>
              </a:rPr>
              <a:t>        </a:t>
            </a:r>
            <a:r>
              <a:rPr kumimoji="0" lang="en-CA"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NT:				</a:t>
            </a:r>
            <a:r>
              <a:rPr lang="en-CA" sz="1600" b="1" dirty="0">
                <a:solidFill>
                  <a:srgbClr val="FF6600"/>
                </a:solidFill>
                <a:latin typeface="Arial" panose="020B0604020202020204" pitchFamily="34" charset="0"/>
                <a:cs typeface="Arial" panose="020B0604020202020204" pitchFamily="34" charset="0"/>
              </a:rPr>
              <a:t>Steady</a:t>
            </a:r>
            <a:endPar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None/>
              <a:tabLst/>
              <a:defRPr/>
            </a:pPr>
            <a:r>
              <a:rPr lang="en-CA" sz="1600" b="1" dirty="0">
                <a:solidFill>
                  <a:srgbClr val="FF6600"/>
                </a:solidFill>
                <a:latin typeface="Arial" panose="020B0604020202020204" pitchFamily="34" charset="0"/>
                <a:cs typeface="Arial" panose="020B0604020202020204" pitchFamily="34" charset="0"/>
              </a:rPr>
              <a:t>        </a:t>
            </a:r>
            <a:r>
              <a:rPr kumimoji="0" lang="en-CA"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AB:</a:t>
            </a:r>
            <a:r>
              <a:rPr kumimoji="0" lang="en-CA"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CA" sz="1600" b="1" dirty="0">
                <a:solidFill>
                  <a:srgbClr val="FF6600"/>
                </a:solidFill>
                <a:latin typeface="Arial" panose="020B0604020202020204" pitchFamily="34" charset="0"/>
                <a:cs typeface="Arial" panose="020B0604020202020204" pitchFamily="34" charset="0"/>
              </a:rPr>
              <a:t>Steady, rising Sunday June 29 onward</a:t>
            </a:r>
            <a:endParaRPr kumimoji="0" lang="en-CA"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lvl="1" defTabSz="355600" eaLnBrk="0" hangingPunct="0">
              <a:defRPr/>
            </a:pPr>
            <a:r>
              <a:rPr kumimoji="0" lang="en-CA" sz="1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Central (</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SK/MB/NU/ON):</a:t>
            </a:r>
          </a:p>
          <a:p>
            <a:pPr lvl="1" defTabSz="355600" eaLnBrk="0" hangingPunct="0">
              <a:defRPr/>
            </a:pPr>
            <a:r>
              <a:rPr lang="en-CA" sz="1600" b="1" dirty="0">
                <a:solidFill>
                  <a:srgbClr val="008000"/>
                </a:solidFill>
                <a:latin typeface="Arial" panose="020B0604020202020204" pitchFamily="34" charset="0"/>
                <a:cs typeface="Arial" panose="020B0604020202020204" pitchFamily="34" charset="0"/>
              </a:rPr>
              <a:t>	</a:t>
            </a:r>
            <a:r>
              <a:rPr lang="en-CA" sz="1600" b="1" dirty="0">
                <a:solidFill>
                  <a:srgbClr val="FF6600"/>
                </a:solidFill>
                <a:latin typeface="Arial" panose="020B0604020202020204" pitchFamily="34" charset="0"/>
                <a:cs typeface="Arial" panose="020B0604020202020204" pitchFamily="34" charset="0"/>
              </a:rPr>
              <a:t>SK:				Steady then rising after June 28-29 weekend</a:t>
            </a:r>
          </a:p>
          <a:p>
            <a:pPr lvl="1" defTabSz="355600" eaLnBrk="0" hangingPunct="0">
              <a:defRPr/>
            </a:pPr>
            <a:r>
              <a:rPr lang="en-CA" sz="1600" b="1" dirty="0">
                <a:solidFill>
                  <a:srgbClr val="FF6600"/>
                </a:solidFill>
                <a:latin typeface="Arial" panose="020B0604020202020204" pitchFamily="34" charset="0"/>
                <a:cs typeface="Arial" panose="020B0604020202020204" pitchFamily="34" charset="0"/>
              </a:rPr>
              <a:t>	MB:			Rising then falling June 28-29 weekend</a:t>
            </a:r>
            <a:endParaRPr kumimoji="0" lang="en-CA"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457200" marR="0" lvl="1"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ON: 			Rising then </a:t>
            </a:r>
            <a:r>
              <a:rPr lang="en-CA" sz="1600" b="1" dirty="0">
                <a:solidFill>
                  <a:srgbClr val="FF6600"/>
                </a:solidFill>
                <a:latin typeface="Arial" panose="020B0604020202020204" pitchFamily="34" charset="0"/>
                <a:cs typeface="Arial" panose="020B0604020202020204" pitchFamily="34" charset="0"/>
              </a:rPr>
              <a:t>s</a:t>
            </a:r>
            <a:r>
              <a:rPr kumimoji="0" lang="en-CA" sz="1600" b="1" i="0" u="none" strike="noStrike" kern="1200" cap="none" spc="0" normalizeH="0" baseline="0" noProof="0" dirty="0" err="1">
                <a:ln>
                  <a:noFill/>
                </a:ln>
                <a:solidFill>
                  <a:srgbClr val="FF6600"/>
                </a:solidFill>
                <a:effectLst/>
                <a:uLnTx/>
                <a:uFillTx/>
                <a:latin typeface="Arial" panose="020B0604020202020204" pitchFamily="34" charset="0"/>
                <a:ea typeface="+mn-ea"/>
                <a:cs typeface="Arial" panose="020B0604020202020204" pitchFamily="34" charset="0"/>
              </a:rPr>
              <a:t>teady</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on weekend of June 28-29 and after</a:t>
            </a:r>
            <a:endParaRPr kumimoji="0" lang="en-CA" sz="12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Char char="•"/>
              <a:tabLst/>
              <a:defRPr/>
            </a:pPr>
            <a:r>
              <a:rPr kumimoji="0" lang="en-CA" sz="1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East	 (</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QC/</a:t>
            </a:r>
            <a:r>
              <a:rPr kumimoji="0" lang="en-CA" sz="1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Atl</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QC: 			Mainly dry</a:t>
            </a: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Atl</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Mainly dry</a:t>
            </a:r>
          </a:p>
        </p:txBody>
      </p:sp>
      <p:pic>
        <p:nvPicPr>
          <p:cNvPr id="2" name="Picture 4"/>
          <p:cNvPicPr>
            <a:picLocks noChangeAspect="1" noChangeArrowheads="1"/>
          </p:cNvPicPr>
          <p:nvPr/>
        </p:nvPicPr>
        <p:blipFill>
          <a:blip r:embed="rId3"/>
          <a:srcRect/>
          <a:stretch>
            <a:fillRect/>
          </a:stretch>
        </p:blipFill>
        <p:spPr bwMode="auto">
          <a:xfrm>
            <a:off x="-457200" y="-457200"/>
            <a:ext cx="1587" cy="1587"/>
          </a:xfrm>
          <a:prstGeom prst="rect">
            <a:avLst/>
          </a:prstGeom>
          <a:noFill/>
          <a:ln w="9525">
            <a:noFill/>
            <a:miter lim="800000"/>
            <a:headEnd/>
            <a:tailEnd/>
          </a:ln>
        </p:spPr>
      </p:pic>
      <p:sp>
        <p:nvSpPr>
          <p:cNvPr id="3" name="Text Box 5"/>
          <p:cNvSpPr txBox="1">
            <a:spLocks noChangeArrowheads="1"/>
          </p:cNvSpPr>
          <p:nvPr/>
        </p:nvSpPr>
        <p:spPr bwMode="auto">
          <a:xfrm>
            <a:off x="4724400" y="6400800"/>
            <a:ext cx="843501" cy="276999"/>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CA"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mH</a:t>
            </a: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x </a:t>
            </a:r>
            <a:r>
              <a:rPr kumimoji="0" lang="en-CA"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nW</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2"/>
          <p:cNvSpPr txBox="1">
            <a:spLocks noChangeArrowheads="1"/>
          </p:cNvSpPr>
          <p:nvPr/>
        </p:nvSpPr>
        <p:spPr bwMode="auto">
          <a:xfrm>
            <a:off x="1600200" y="248992"/>
            <a:ext cx="6019800" cy="43088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l" rtl="0" eaLnBrk="0" fontAlgn="base" hangingPunct="0">
              <a:spcBef>
                <a:spcPct val="0"/>
              </a:spcBef>
              <a:spcAft>
                <a:spcPct val="0"/>
              </a:spcAft>
              <a:defRPr sz="3200" b="1">
                <a:solidFill>
                  <a:srgbClr val="333333"/>
                </a:solidFill>
                <a:latin typeface="+mj-lt"/>
                <a:ea typeface="+mj-ea"/>
                <a:cs typeface="+mj-cs"/>
              </a:defRPr>
            </a:lvl1pPr>
            <a:lvl2pPr algn="l" rtl="0" eaLnBrk="0" fontAlgn="base" hangingPunct="0">
              <a:spcBef>
                <a:spcPct val="0"/>
              </a:spcBef>
              <a:spcAft>
                <a:spcPct val="0"/>
              </a:spcAft>
              <a:defRPr sz="3200" b="1">
                <a:solidFill>
                  <a:srgbClr val="333333"/>
                </a:solidFill>
                <a:latin typeface="Arial" charset="0"/>
              </a:defRPr>
            </a:lvl2pPr>
            <a:lvl3pPr algn="l" rtl="0" eaLnBrk="0" fontAlgn="base" hangingPunct="0">
              <a:spcBef>
                <a:spcPct val="0"/>
              </a:spcBef>
              <a:spcAft>
                <a:spcPct val="0"/>
              </a:spcAft>
              <a:defRPr sz="3200" b="1">
                <a:solidFill>
                  <a:srgbClr val="333333"/>
                </a:solidFill>
                <a:latin typeface="Arial" charset="0"/>
              </a:defRPr>
            </a:lvl3pPr>
            <a:lvl4pPr algn="l" rtl="0" eaLnBrk="0" fontAlgn="base" hangingPunct="0">
              <a:spcBef>
                <a:spcPct val="0"/>
              </a:spcBef>
              <a:spcAft>
                <a:spcPct val="0"/>
              </a:spcAft>
              <a:defRPr sz="3200" b="1">
                <a:solidFill>
                  <a:srgbClr val="333333"/>
                </a:solidFill>
                <a:latin typeface="Arial" charset="0"/>
              </a:defRPr>
            </a:lvl4pPr>
            <a:lvl5pPr algn="l" rtl="0" eaLnBrk="0" fontAlgn="base" hangingPunct="0">
              <a:spcBef>
                <a:spcPct val="0"/>
              </a:spcBef>
              <a:spcAft>
                <a:spcPct val="0"/>
              </a:spcAft>
              <a:defRPr sz="3200" b="1">
                <a:solidFill>
                  <a:srgbClr val="333333"/>
                </a:solidFill>
                <a:latin typeface="Arial" charset="0"/>
              </a:defRPr>
            </a:lvl5pPr>
            <a:lvl6pPr marL="457200" algn="l" rtl="0" fontAlgn="base">
              <a:spcBef>
                <a:spcPct val="0"/>
              </a:spcBef>
              <a:spcAft>
                <a:spcPct val="0"/>
              </a:spcAft>
              <a:defRPr sz="3200" b="1">
                <a:solidFill>
                  <a:srgbClr val="333333"/>
                </a:solidFill>
                <a:latin typeface="Arial" charset="0"/>
              </a:defRPr>
            </a:lvl6pPr>
            <a:lvl7pPr marL="914400" algn="l" rtl="0" fontAlgn="base">
              <a:spcBef>
                <a:spcPct val="0"/>
              </a:spcBef>
              <a:spcAft>
                <a:spcPct val="0"/>
              </a:spcAft>
              <a:defRPr sz="3200" b="1">
                <a:solidFill>
                  <a:srgbClr val="333333"/>
                </a:solidFill>
                <a:latin typeface="Arial" charset="0"/>
              </a:defRPr>
            </a:lvl7pPr>
            <a:lvl8pPr marL="1371600" algn="l" rtl="0" fontAlgn="base">
              <a:spcBef>
                <a:spcPct val="0"/>
              </a:spcBef>
              <a:spcAft>
                <a:spcPct val="0"/>
              </a:spcAft>
              <a:defRPr sz="3200" b="1">
                <a:solidFill>
                  <a:srgbClr val="333333"/>
                </a:solidFill>
                <a:latin typeface="Arial" charset="0"/>
              </a:defRPr>
            </a:lvl8pPr>
            <a:lvl9pPr marL="1828800" algn="l" rtl="0" fontAlgn="base">
              <a:spcBef>
                <a:spcPct val="0"/>
              </a:spcBef>
              <a:spcAft>
                <a:spcPct val="0"/>
              </a:spcAft>
              <a:defRPr sz="3200" b="1">
                <a:solidFill>
                  <a:srgbClr val="333333"/>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0" cap="none" spc="0" normalizeH="0" baseline="0" noProof="0" dirty="0">
                <a:ln>
                  <a:noFill/>
                </a:ln>
                <a:solidFill>
                  <a:srgbClr val="C00000"/>
                </a:solidFill>
                <a:effectLst/>
                <a:uLnTx/>
                <a:uFillTx/>
                <a:latin typeface="Myriad Pro"/>
                <a:ea typeface="+mj-ea"/>
                <a:cs typeface="+mj-cs"/>
              </a:rPr>
              <a:t>Fire weather indexes trends</a:t>
            </a:r>
          </a:p>
        </p:txBody>
      </p:sp>
    </p:spTree>
    <p:extLst>
      <p:ext uri="{BB962C8B-B14F-4D97-AF65-F5344CB8AC3E}">
        <p14:creationId xmlns:p14="http://schemas.microsoft.com/office/powerpoint/2010/main" val="1637810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202"/>
          <p:cNvSpPr>
            <a:spLocks noChangeAspect="1" noChangeArrowheads="1"/>
          </p:cNvSpPr>
          <p:nvPr/>
        </p:nvSpPr>
        <p:spPr bwMode="auto">
          <a:xfrm>
            <a:off x="273521" y="276433"/>
            <a:ext cx="8643257" cy="5386090"/>
          </a:xfrm>
          <a:prstGeom prst="rect">
            <a:avLst/>
          </a:prstGeom>
          <a:noFill/>
          <a:ln w="38100" algn="ctr">
            <a:noFill/>
            <a:miter lim="800000"/>
            <a:headEnd/>
            <a:tailEnd/>
          </a:ln>
        </p:spPr>
        <p:txBody>
          <a:bodyPr wrap="square" anchor="ctr">
            <a:spAutoFit/>
          </a:bodyPr>
          <a:lstStyle/>
          <a:p>
            <a:pPr algn="ctr" eaLnBrk="0" hangingPunct="0">
              <a:spcBef>
                <a:spcPct val="50000"/>
              </a:spcBef>
            </a:pPr>
            <a:r>
              <a:rPr lang="en-CA" b="1" dirty="0">
                <a:latin typeface="Arial" panose="020B0604020202020204" pitchFamily="34" charset="0"/>
                <a:cs typeface="Arial" panose="020B0604020202020204" pitchFamily="34" charset="0"/>
              </a:rPr>
              <a:t>Weather Notes: June 4 – June 10, 2025</a:t>
            </a:r>
          </a:p>
          <a:p>
            <a:pPr eaLnBrk="0" hangingPunct="0">
              <a:spcBef>
                <a:spcPct val="50000"/>
              </a:spcBef>
            </a:pPr>
            <a:r>
              <a:rPr lang="en-CA" sz="1600" b="1" dirty="0">
                <a:latin typeface="Arial" panose="020B0604020202020204" pitchFamily="34" charset="0"/>
                <a:cs typeface="Arial" panose="020B0604020202020204" pitchFamily="34" charset="0"/>
              </a:rPr>
              <a:t>Updates:</a:t>
            </a:r>
            <a:endParaRPr lang="en-CA" sz="1400" dirty="0">
              <a:solidFill>
                <a:srgbClr val="002060"/>
              </a:solidFill>
              <a:latin typeface="Arial" panose="020B0604020202020204" pitchFamily="34" charset="0"/>
              <a:cs typeface="Arial" panose="020B0604020202020204" pitchFamily="34" charset="0"/>
            </a:endParaRPr>
          </a:p>
          <a:p>
            <a:pPr marL="358775" indent="-173038" eaLnBrk="0" hangingPunct="0">
              <a:spcBef>
                <a:spcPct val="50000"/>
              </a:spcBef>
              <a:buFont typeface="Arial" panose="020B0604020202020204" pitchFamily="34" charset="0"/>
              <a:buChar char="•"/>
            </a:pPr>
            <a:r>
              <a:rPr lang="en-CA" sz="1400" dirty="0">
                <a:solidFill>
                  <a:srgbClr val="002060"/>
                </a:solidFill>
                <a:latin typeface="Arial" panose="020B0604020202020204" pitchFamily="34" charset="0"/>
                <a:cs typeface="Arial" panose="020B0604020202020204" pitchFamily="34" charset="0"/>
              </a:rPr>
              <a:t>1</a:t>
            </a:r>
          </a:p>
          <a:p>
            <a:pPr algn="l" rtl="0" fontAlgn="base">
              <a:lnSpc>
                <a:spcPts val="1395"/>
              </a:lnSpc>
              <a:spcBef>
                <a:spcPts val="800"/>
              </a:spcBef>
              <a:spcAft>
                <a:spcPts val="400"/>
              </a:spcAft>
              <a:buNone/>
            </a:pPr>
            <a:r>
              <a:rPr lang="en-CA" sz="1800" b="0" i="0" dirty="0">
                <a:solidFill>
                  <a:srgbClr val="0F4761"/>
                </a:solidFill>
                <a:effectLst/>
                <a:latin typeface="Aptos Display" panose="020B0004020202020204" pitchFamily="34" charset="0"/>
              </a:rPr>
              <a:t>Fire Weather This Week [06-03 Buchart] </a:t>
            </a:r>
            <a:r>
              <a:rPr lang="en-CA" sz="1800" b="0" i="0" dirty="0">
                <a:solidFill>
                  <a:srgbClr val="0F4761"/>
                </a:solidFill>
                <a:effectLst/>
                <a:latin typeface="WordVisiCarriageReturn_MSFontService"/>
              </a:rPr>
              <a:t> </a:t>
            </a:r>
            <a:br>
              <a:rPr lang="en-CA" sz="1800" b="0" i="0" dirty="0">
                <a:solidFill>
                  <a:srgbClr val="0F4761"/>
                </a:solidFill>
                <a:effectLst/>
                <a:latin typeface="WordVisiCarriageReturn_MSFontService"/>
              </a:rPr>
            </a:br>
            <a:r>
              <a:rPr lang="en-CA" sz="1800" b="0" i="0" dirty="0">
                <a:solidFill>
                  <a:srgbClr val="0F4761"/>
                </a:solidFill>
                <a:effectLst/>
                <a:latin typeface="Aptos Display" panose="020B0004020202020204" pitchFamily="34" charset="0"/>
              </a:rPr>
              <a:t>Updated Mon, Weds, Fri </a:t>
            </a:r>
            <a:endParaRPr lang="en-CA" sz="1400" b="0" i="0" dirty="0">
              <a:solidFill>
                <a:srgbClr val="0F4761"/>
              </a:solidFill>
              <a:effectLst/>
              <a:latin typeface="Segoe UI" panose="020B0502040204020203" pitchFamily="34" charset="0"/>
            </a:endParaRP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A low sits over southern Nunavut and is giving precipitation to the far north of the prairies and southeastern NWT. This system will weaken over the coming 36 hours. The low-pressure system is bringing a cooler airmass (though relatively dry) to AB, SK, and MB. Westerly winds of ~30km/h will impact over SK and MB through June 4.  </a:t>
            </a: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A series of weak troughs will bring patchy, yet consistent precipitation to AB and northwest SK June 3-4 that will begin to lower fire weather indices.  </a:t>
            </a: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Another low-pressure system developing June 4 will drag precipitation through much of eastern ON and QC, then Atlantic Canada by June 6. This will keep fire weather indices relatively low. </a:t>
            </a: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A third system is forecast to develop over the southern NWT on June 5. The associated cold front is likely to bring thunderstorms and lightning to northern BC Thursday evening. More intense thunderstorms can be expected to the south of the low as it moves southeast, though rain should minimize lightning ignition potential.  As it tracks southeast, the system will strengthen, bringing up to 10-20mm of rain in a band from northern SK into much of MB by Sunday June 8. </a:t>
            </a: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Southern BC remains dry and warm with no rain expected in the next week. Fire Indices continue to increase in this region, giving extreme risk. </a:t>
            </a:r>
          </a:p>
          <a:p>
            <a:pPr marL="185737" eaLnBrk="0" hangingPunct="0">
              <a:spcBef>
                <a:spcPct val="50000"/>
              </a:spcBef>
            </a:pPr>
            <a:endParaRPr lang="en-CA" sz="1400" dirty="0">
              <a:solidFill>
                <a:srgbClr val="002060"/>
              </a:solidFill>
              <a:latin typeface="Arial" panose="020B0604020202020204" pitchFamily="34" charset="0"/>
              <a:cs typeface="Arial" panose="020B0604020202020204" pitchFamily="34" charset="0"/>
            </a:endParaRPr>
          </a:p>
        </p:txBody>
      </p:sp>
      <p:pic>
        <p:nvPicPr>
          <p:cNvPr id="2" name="Picture 4"/>
          <p:cNvPicPr>
            <a:picLocks noChangeAspect="1" noChangeArrowheads="1"/>
          </p:cNvPicPr>
          <p:nvPr/>
        </p:nvPicPr>
        <p:blipFill>
          <a:blip r:embed="rId3"/>
          <a:srcRect/>
          <a:stretch>
            <a:fillRect/>
          </a:stretch>
        </p:blipFill>
        <p:spPr bwMode="auto">
          <a:xfrm>
            <a:off x="-457200" y="-457200"/>
            <a:ext cx="1587" cy="1587"/>
          </a:xfrm>
          <a:prstGeom prst="rect">
            <a:avLst/>
          </a:prstGeom>
          <a:noFill/>
          <a:ln w="9525">
            <a:noFill/>
            <a:miter lim="800000"/>
            <a:headEnd/>
            <a:tailEnd/>
          </a:ln>
        </p:spPr>
      </p:pic>
      <p:sp>
        <p:nvSpPr>
          <p:cNvPr id="3" name="Text Box 5"/>
          <p:cNvSpPr txBox="1">
            <a:spLocks noChangeArrowheads="1"/>
          </p:cNvSpPr>
          <p:nvPr/>
        </p:nvSpPr>
        <p:spPr bwMode="auto">
          <a:xfrm>
            <a:off x="4724400" y="6400800"/>
            <a:ext cx="843501"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err="1">
                <a:latin typeface="Arial" panose="020B0604020202020204" pitchFamily="34" charset="0"/>
                <a:cs typeface="Arial" panose="020B0604020202020204" pitchFamily="34" charset="0"/>
              </a:rPr>
              <a:t>mH</a:t>
            </a:r>
            <a:r>
              <a:rPr lang="en-CA" sz="1200" b="1" dirty="0">
                <a:latin typeface="Arial" panose="020B0604020202020204" pitchFamily="34" charset="0"/>
                <a:cs typeface="Arial" panose="020B0604020202020204" pitchFamily="34" charset="0"/>
              </a:rPr>
              <a:t> x </a:t>
            </a:r>
            <a:r>
              <a:rPr lang="en-CA" sz="1200" b="1" dirty="0" err="1">
                <a:latin typeface="Arial" panose="020B0604020202020204" pitchFamily="34" charset="0"/>
                <a:cs typeface="Arial" panose="020B0604020202020204" pitchFamily="34" charset="0"/>
              </a:rPr>
              <a:t>nW</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749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96000" y="360002"/>
            <a:ext cx="8280000" cy="646331"/>
          </a:xfrm>
          <a:prstGeom prst="rect">
            <a:avLst/>
          </a:prstGeom>
          <a:noFill/>
        </p:spPr>
        <p:txBody>
          <a:bodyPr wrap="square" rtlCol="0">
            <a:noAutofit/>
          </a:bodyPr>
          <a:lstStyle/>
          <a:p>
            <a:pPr algn="ctr"/>
            <a:r>
              <a:rPr lang="en-CA" sz="3600" kern="0" dirty="0">
                <a:solidFill>
                  <a:srgbClr val="C00000"/>
                </a:solidFill>
              </a:rPr>
              <a:t>Instructions to developer</a:t>
            </a:r>
          </a:p>
        </p:txBody>
      </p:sp>
      <p:sp>
        <p:nvSpPr>
          <p:cNvPr id="9" name="Title 4"/>
          <p:cNvSpPr txBox="1">
            <a:spLocks/>
          </p:cNvSpPr>
          <p:nvPr/>
        </p:nvSpPr>
        <p:spPr>
          <a:xfrm>
            <a:off x="421339" y="1049188"/>
            <a:ext cx="8305800" cy="5453212"/>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defTabSz="354004"/>
            <a:r>
              <a:rPr lang="en-CA" sz="1800" dirty="0">
                <a:solidFill>
                  <a:srgbClr val="0070C0"/>
                </a:solidFill>
              </a:rPr>
              <a:t>Linking Images: </a:t>
            </a:r>
          </a:p>
          <a:p>
            <a:pPr defTabSz="354004"/>
            <a:r>
              <a:rPr lang="en-CA" sz="1400" dirty="0">
                <a:solidFill>
                  <a:schemeClr val="tx1"/>
                </a:solidFill>
              </a:rPr>
              <a:t>Some images are linked to URLs and update automatically. Linking images can be done by using menu items &lt;Insert&gt; then &lt;Pictures&gt;, and specifying</a:t>
            </a:r>
            <a:br>
              <a:rPr lang="en-CA" sz="1400" dirty="0">
                <a:solidFill>
                  <a:schemeClr val="tx1"/>
                </a:solidFill>
              </a:rPr>
            </a:br>
            <a:r>
              <a:rPr lang="en-CA" sz="1400" dirty="0">
                <a:solidFill>
                  <a:schemeClr val="tx1"/>
                </a:solidFill>
              </a:rPr>
              <a:t>the URL or network location in the &lt;File name&gt; box, and choosing &lt;Insert&gt;</a:t>
            </a:r>
            <a:br>
              <a:rPr lang="en-CA" sz="1400" dirty="0">
                <a:solidFill>
                  <a:schemeClr val="tx1"/>
                </a:solidFill>
              </a:rPr>
            </a:br>
            <a:r>
              <a:rPr lang="en-CA" sz="1400" dirty="0">
                <a:solidFill>
                  <a:schemeClr val="tx1"/>
                </a:solidFill>
              </a:rPr>
              <a:t>then &lt;Insert and link&gt;, for example. The speaker notes on each slide indicate if images update automatically or need manual updates.</a:t>
            </a:r>
            <a:br>
              <a:rPr lang="en-CA" sz="1400" dirty="0">
                <a:solidFill>
                  <a:schemeClr val="tx1"/>
                </a:solidFill>
              </a:rPr>
            </a:br>
            <a:br>
              <a:rPr lang="en-CA" sz="1400" dirty="0">
                <a:solidFill>
                  <a:schemeClr val="tx1"/>
                </a:solidFill>
              </a:rPr>
            </a:br>
            <a:r>
              <a:rPr lang="en-CA" sz="1400" dirty="0">
                <a:solidFill>
                  <a:schemeClr val="tx1"/>
                </a:solidFill>
              </a:rPr>
              <a:t>When you are done this presentation for the current day’s briefing:</a:t>
            </a:r>
            <a:br>
              <a:rPr lang="en-CA" sz="1400" dirty="0">
                <a:solidFill>
                  <a:schemeClr val="tx1"/>
                </a:solidFill>
              </a:rPr>
            </a:br>
            <a:r>
              <a:rPr lang="en-CA" sz="1400" dirty="0">
                <a:solidFill>
                  <a:schemeClr val="tx1"/>
                </a:solidFill>
              </a:rPr>
              <a:t>	Copy it to a presentation dated for your next briefing day</a:t>
            </a:r>
            <a:br>
              <a:rPr lang="en-CA" sz="1400" dirty="0">
                <a:solidFill>
                  <a:schemeClr val="tx1"/>
                </a:solidFill>
              </a:rPr>
            </a:br>
            <a:r>
              <a:rPr lang="en-CA" sz="1400" dirty="0">
                <a:solidFill>
                  <a:schemeClr val="tx1"/>
                </a:solidFill>
              </a:rPr>
              <a:t>	On the current day’s presentation</a:t>
            </a:r>
            <a:br>
              <a:rPr lang="en-CA" sz="1400" dirty="0">
                <a:solidFill>
                  <a:schemeClr val="tx1"/>
                </a:solidFill>
              </a:rPr>
            </a:br>
            <a:r>
              <a:rPr lang="en-CA" sz="1400" dirty="0">
                <a:solidFill>
                  <a:schemeClr val="tx1"/>
                </a:solidFill>
              </a:rPr>
              <a:t>		Go to the &lt;File&gt; menu</a:t>
            </a:r>
            <a:br>
              <a:rPr lang="en-CA" sz="1400" dirty="0">
                <a:solidFill>
                  <a:schemeClr val="tx1"/>
                </a:solidFill>
              </a:rPr>
            </a:br>
            <a:r>
              <a:rPr lang="en-CA" sz="1400" dirty="0">
                <a:solidFill>
                  <a:schemeClr val="tx1"/>
                </a:solidFill>
              </a:rPr>
              <a:t>		Under &lt;Related Documents&gt;, go to &lt;Edit Links to File&gt;</a:t>
            </a:r>
            <a:br>
              <a:rPr lang="en-CA" sz="1400" dirty="0">
                <a:solidFill>
                  <a:schemeClr val="tx1"/>
                </a:solidFill>
              </a:rPr>
            </a:br>
            <a:r>
              <a:rPr lang="en-CA" sz="1400" dirty="0">
                <a:solidFill>
                  <a:schemeClr val="tx1"/>
                </a:solidFill>
              </a:rPr>
              <a:t>		Select each file and choose &lt;Break link to file&gt;</a:t>
            </a:r>
            <a:br>
              <a:rPr lang="en-CA" sz="1400" dirty="0">
                <a:solidFill>
                  <a:schemeClr val="tx1"/>
                </a:solidFill>
              </a:rPr>
            </a:br>
            <a:br>
              <a:rPr lang="en-CA" sz="1400" dirty="0">
                <a:solidFill>
                  <a:schemeClr val="tx1"/>
                </a:solidFill>
              </a:rPr>
            </a:br>
            <a:r>
              <a:rPr lang="en-CA" sz="1400" dirty="0">
                <a:solidFill>
                  <a:schemeClr val="tx1"/>
                </a:solidFill>
              </a:rPr>
              <a:t>This procedure ensures if you open an old presentation, the chosen images for that date are not overwritten by the automatic updates.</a:t>
            </a:r>
          </a:p>
          <a:p>
            <a:pPr defTabSz="354004"/>
            <a:endParaRPr lang="en-CA" sz="1400" dirty="0">
              <a:solidFill>
                <a:schemeClr val="tx1"/>
              </a:solidFill>
            </a:endParaRPr>
          </a:p>
          <a:p>
            <a:pPr defTabSz="354004"/>
            <a:r>
              <a:rPr lang="en-CA" sz="1800" dirty="0">
                <a:solidFill>
                  <a:srgbClr val="0070C0"/>
                </a:solidFill>
              </a:rPr>
              <a:t>Drawing on images:</a:t>
            </a:r>
          </a:p>
          <a:p>
            <a:pPr defTabSz="354004"/>
            <a:r>
              <a:rPr lang="en-CA" sz="1400" dirty="0">
                <a:solidFill>
                  <a:schemeClr val="tx1"/>
                </a:solidFill>
              </a:rPr>
              <a:t>Epic Pen is a versatile tool we have used to draw on images. If Epic Pen is not installed, you may try the built-in </a:t>
            </a:r>
            <a:r>
              <a:rPr lang="en-CA" sz="1400" dirty="0" err="1">
                <a:solidFill>
                  <a:schemeClr val="tx1"/>
                </a:solidFill>
              </a:rPr>
              <a:t>Powerpoint</a:t>
            </a:r>
            <a:r>
              <a:rPr lang="en-CA" sz="1400" dirty="0">
                <a:solidFill>
                  <a:schemeClr val="tx1"/>
                </a:solidFill>
              </a:rPr>
              <a:t> pen, faintly visible in the lower left corner when in Presenter (full screen) mode. This offers pen and highlighter with color choices, but apparently no choice of line weight.  Microsoft’s Snip &amp; Sketch can also be used. It offers more options, including pen thicknesses, but operates on new pop-up windows created after snipping, so is a bit clumsier. </a:t>
            </a:r>
          </a:p>
        </p:txBody>
      </p:sp>
    </p:spTree>
    <p:extLst>
      <p:ext uri="{BB962C8B-B14F-4D97-AF65-F5344CB8AC3E}">
        <p14:creationId xmlns:p14="http://schemas.microsoft.com/office/powerpoint/2010/main" val="3488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95406" y="1828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charset="0"/>
              </a:rPr>
              <a:t>?</a:t>
            </a:r>
          </a:p>
        </p:txBody>
      </p:sp>
      <p:sp>
        <p:nvSpPr>
          <p:cNvPr id="13" name="TextBox 12"/>
          <p:cNvSpPr txBox="1"/>
          <p:nvPr/>
        </p:nvSpPr>
        <p:spPr>
          <a:xfrm>
            <a:off x="533400" y="28956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charset="0"/>
              </a:rPr>
              <a:t>?</a:t>
            </a:r>
          </a:p>
        </p:txBody>
      </p:sp>
      <p:sp>
        <p:nvSpPr>
          <p:cNvPr id="3" name="TextBox 2"/>
          <p:cNvSpPr txBox="1"/>
          <p:nvPr/>
        </p:nvSpPr>
        <p:spPr>
          <a:xfrm>
            <a:off x="396000" y="360000"/>
            <a:ext cx="8280000" cy="646331"/>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Calibri"/>
                <a:ea typeface="+mn-ea"/>
                <a:cs typeface="Arial" charset="0"/>
              </a:rPr>
              <a:t>Questions or suggestions?</a:t>
            </a:r>
          </a:p>
        </p:txBody>
      </p:sp>
      <p:sp>
        <p:nvSpPr>
          <p:cNvPr id="5" name="TextBox 4"/>
          <p:cNvSpPr txBox="1"/>
          <p:nvPr/>
        </p:nvSpPr>
        <p:spPr>
          <a:xfrm>
            <a:off x="3449855" y="1239300"/>
            <a:ext cx="4729501" cy="4789709"/>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srgbClr val="009900"/>
                </a:solidFill>
                <a:effectLst/>
                <a:uLnTx/>
                <a:uFillTx/>
                <a:latin typeface="Corbel" panose="020B0503020204020204" pitchFamily="34" charset="0"/>
                <a:ea typeface="+mn-ea"/>
                <a:cs typeface="Arial" charset="0"/>
              </a:rPr>
              <a:t>Contact: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Richard Carr or Liam Buchart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Wildland Fire Research Analyst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hlinkClick r:id="rId2"/>
              </a:rPr>
              <a:t>Richard.Carr@NRCan-RNCan.gc.ca</a:t>
            </a:r>
            <a:endParaRPr kumimoji="0" lang="en-CA" sz="20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000" b="1" dirty="0">
                <a:solidFill>
                  <a:prstClr val="black"/>
                </a:solidFill>
                <a:latin typeface="Corbel" panose="020B0503020204020204" pitchFamily="34" charset="0"/>
                <a:cs typeface="Arial" charset="0"/>
                <a:hlinkClick r:id="rId3"/>
              </a:rPr>
              <a:t>Liam.Buchart@NRCan-RNCan.gc.ca</a:t>
            </a:r>
            <a:r>
              <a:rPr lang="en-CA" sz="2000" b="1" dirty="0">
                <a:solidFill>
                  <a:prstClr val="black"/>
                </a:solidFill>
                <a:latin typeface="Corbel" panose="020B0503020204020204" pitchFamily="34" charset="0"/>
                <a:cs typeface="Arial" charset="0"/>
              </a:rPr>
              <a:t> </a:t>
            </a:r>
            <a:endParaRPr kumimoji="0" lang="en-CA" sz="20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5320 122 Street NW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Edmonton, AB, Canada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T6H 3S5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400" b="1" noProof="0" dirty="0">
                <a:solidFill>
                  <a:prstClr val="black"/>
                </a:solidFill>
                <a:latin typeface="Corbel" panose="020B0503020204020204" pitchFamily="34" charset="0"/>
              </a:rPr>
              <a:t>Richard:	825-510-1265 </a:t>
            </a:r>
            <a:endParaRPr lang="en-CA" sz="2400" b="1" dirty="0">
              <a:solidFill>
                <a:prstClr val="black"/>
              </a:solidFill>
              <a:latin typeface="Corbel" panose="020B05030202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400" b="1" dirty="0">
                <a:solidFill>
                  <a:prstClr val="black"/>
                </a:solidFill>
                <a:latin typeface="Corbel" panose="020B0503020204020204" pitchFamily="34" charset="0"/>
              </a:rPr>
              <a:t>Liam:		825-510-1211</a:t>
            </a:r>
            <a:endParaRPr kumimoji="0" lang="en-CA" sz="2400" b="1" i="0" u="none" kern="1200" cap="none" spc="0" normalizeH="0" baseline="0" noProof="0" dirty="0">
              <a:ln>
                <a:noFill/>
              </a:ln>
              <a:solidFill>
                <a:srgbClr val="008000"/>
              </a:solidFill>
              <a:effectLst/>
              <a:uLnTx/>
              <a:uFillTx/>
              <a:latin typeface="Corbel" panose="020B0503020204020204" pitchFamily="34" charset="0"/>
              <a:cs typeface="Arial" charset="0"/>
            </a:endParaRPr>
          </a:p>
        </p:txBody>
      </p:sp>
      <p:sp>
        <p:nvSpPr>
          <p:cNvPr id="4" name="TextBox 3"/>
          <p:cNvSpPr txBox="1"/>
          <p:nvPr/>
        </p:nvSpPr>
        <p:spPr>
          <a:xfrm>
            <a:off x="990600" y="2170331"/>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charset="0"/>
              </a:rPr>
              <a:t>?</a:t>
            </a:r>
          </a:p>
        </p:txBody>
      </p:sp>
      <p:sp>
        <p:nvSpPr>
          <p:cNvPr id="9" name="TextBox 8"/>
          <p:cNvSpPr txBox="1"/>
          <p:nvPr/>
        </p:nvSpPr>
        <p:spPr>
          <a:xfrm>
            <a:off x="1457394" y="26013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a:t>
            </a:r>
          </a:p>
        </p:txBody>
      </p:sp>
      <p:sp>
        <p:nvSpPr>
          <p:cNvPr id="11" name="TextBox 10"/>
          <p:cNvSpPr txBox="1"/>
          <p:nvPr/>
        </p:nvSpPr>
        <p:spPr>
          <a:xfrm>
            <a:off x="1609794" y="3373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a:t>
            </a:r>
          </a:p>
        </p:txBody>
      </p:sp>
    </p:spTree>
    <p:extLst>
      <p:ext uri="{BB962C8B-B14F-4D97-AF65-F5344CB8AC3E}">
        <p14:creationId xmlns:p14="http://schemas.microsoft.com/office/powerpoint/2010/main" val="763233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1A838-D8CF-6599-8B1B-68CD92B3D583}"/>
              </a:ext>
            </a:extLst>
          </p:cNvPr>
          <p:cNvPicPr>
            <a:picLocks noChangeAspect="1"/>
          </p:cNvPicPr>
          <p:nvPr/>
        </p:nvPicPr>
        <p:blipFill>
          <a:blip r:embed="rId3"/>
          <a:srcRect l="15479" t="26510" r="20383" b="7539"/>
          <a:stretch/>
        </p:blipFill>
        <p:spPr>
          <a:xfrm rot="-180000">
            <a:off x="433996" y="856389"/>
            <a:ext cx="7499586" cy="5416196"/>
          </a:xfrm>
          <a:prstGeom prst="rect">
            <a:avLst/>
          </a:prstGeom>
        </p:spPr>
      </p:pic>
      <p:pic>
        <p:nvPicPr>
          <p:cNvPr id="4" name="Picture 3">
            <a:extLst>
              <a:ext uri="{FF2B5EF4-FFF2-40B4-BE49-F238E27FC236}">
                <a16:creationId xmlns:a16="http://schemas.microsoft.com/office/drawing/2014/main" id="{33D5D39B-C39B-8812-D532-4C7E9C09AFCD}"/>
              </a:ext>
            </a:extLst>
          </p:cNvPr>
          <p:cNvPicPr>
            <a:picLocks noChangeAspect="1"/>
          </p:cNvPicPr>
          <p:nvPr/>
        </p:nvPicPr>
        <p:blipFill>
          <a:blip r:embed="rId4">
            <a:alphaModFix amt="50000"/>
          </a:blip>
          <a:srcRect l="5620" t="4511" r="1488" b="44222"/>
          <a:stretch/>
        </p:blipFill>
        <p:spPr>
          <a:xfrm rot="180000">
            <a:off x="255244" y="2664075"/>
            <a:ext cx="7884000" cy="3384000"/>
          </a:xfrm>
          <a:prstGeom prst="rect">
            <a:avLst/>
          </a:prstGeom>
        </p:spPr>
      </p:pic>
      <p:cxnSp>
        <p:nvCxnSpPr>
          <p:cNvPr id="7" name="Straight Connector 6">
            <a:extLst>
              <a:ext uri="{FF2B5EF4-FFF2-40B4-BE49-F238E27FC236}">
                <a16:creationId xmlns:a16="http://schemas.microsoft.com/office/drawing/2014/main" id="{D69E37A1-58E9-BF1E-9200-0EBC442EB85B}"/>
              </a:ext>
            </a:extLst>
          </p:cNvPr>
          <p:cNvCxnSpPr>
            <a:cxnSpLocks/>
          </p:cNvCxnSpPr>
          <p:nvPr/>
        </p:nvCxnSpPr>
        <p:spPr>
          <a:xfrm rot="180000" flipV="1">
            <a:off x="926839" y="3809049"/>
            <a:ext cx="6948000" cy="402352"/>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4" name="Rectangle 13"/>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Text Box 5"/>
          <p:cNvSpPr txBox="1">
            <a:spLocks noChangeArrowheads="1"/>
          </p:cNvSpPr>
          <p:nvPr/>
        </p:nvSpPr>
        <p:spPr bwMode="auto">
          <a:xfrm>
            <a:off x="3020711" y="6442940"/>
            <a:ext cx="4013015" cy="276999"/>
          </a:xfrm>
          <a:prstGeom prst="rect">
            <a:avLst/>
          </a:prstGeom>
          <a:noFill/>
          <a:ln w="9525">
            <a:noFill/>
            <a:miter lim="800000"/>
            <a:headEnd/>
            <a:tailEnd/>
          </a:ln>
        </p:spPr>
        <p:txBody>
          <a:bodyPr wrap="square">
            <a:spAutoFit/>
          </a:bodyPr>
          <a:lstStyle/>
          <a:p>
            <a:pPr eaLnBrk="0" hangingPunct="0"/>
            <a:r>
              <a:rPr lang="en-CA" sz="1200" b="1" dirty="0">
                <a:latin typeface="Arial" panose="020B0604020202020204" pitchFamily="34" charset="0"/>
                <a:cs typeface="Arial" panose="020B0604020202020204" pitchFamily="34" charset="0"/>
              </a:rPr>
              <a:t>Interactive map : ~14.5H x 22.8W          9Hx11.6W</a:t>
            </a:r>
            <a:endParaRPr lang="en-US" sz="1200" b="1" dirty="0">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a:xfrm>
            <a:off x="1595715" y="234000"/>
            <a:ext cx="6019800" cy="427039"/>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CWFIS Hotspots (Interactive Map)</a:t>
            </a:r>
            <a:endParaRPr lang="en-US" sz="2800" dirty="0">
              <a:solidFill>
                <a:srgbClr val="C00000"/>
              </a:solidFill>
            </a:endParaRPr>
          </a:p>
        </p:txBody>
      </p:sp>
      <p:sp>
        <p:nvSpPr>
          <p:cNvPr id="13" name="Rectangle 3"/>
          <p:cNvSpPr txBox="1">
            <a:spLocks noChangeArrowheads="1"/>
          </p:cNvSpPr>
          <p:nvPr/>
        </p:nvSpPr>
        <p:spPr bwMode="auto">
          <a:xfrm>
            <a:off x="1999128" y="702000"/>
            <a:ext cx="5257800" cy="1477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42" eaLnBrk="1" hangingPunct="1">
              <a:lnSpc>
                <a:spcPct val="80000"/>
              </a:lnSpc>
              <a:buNone/>
            </a:pPr>
            <a:r>
              <a:rPr lang="en-US" sz="1200" i="1" kern="0" dirty="0">
                <a:hlinkClick r:id="rId5"/>
              </a:rPr>
              <a:t>http://cfsdev.nofc.cfs.nrcan.gc.ca/cwfis-dev/interactive-map</a:t>
            </a:r>
            <a:r>
              <a:rPr lang="en-US" sz="1200" i="1" kern="0" dirty="0"/>
              <a:t> </a:t>
            </a:r>
          </a:p>
        </p:txBody>
      </p:sp>
      <p:sp>
        <p:nvSpPr>
          <p:cNvPr id="9" name="Rectangle 8"/>
          <p:cNvSpPr/>
          <p:nvPr/>
        </p:nvSpPr>
        <p:spPr>
          <a:xfrm>
            <a:off x="4485853" y="5999203"/>
            <a:ext cx="4271426" cy="276999"/>
          </a:xfrm>
          <a:prstGeom prst="rect">
            <a:avLst/>
          </a:prstGeom>
          <a:solidFill>
            <a:schemeClr val="bg1"/>
          </a:solidFill>
        </p:spPr>
        <p:txBody>
          <a:bodyPr wrap="none">
            <a:spAutoFit/>
          </a:bodyPr>
          <a:lstStyle/>
          <a:p>
            <a:pPr fontAlgn="base">
              <a:spcBef>
                <a:spcPct val="0"/>
              </a:spcBef>
              <a:spcAft>
                <a:spcPct val="0"/>
              </a:spcAft>
            </a:pPr>
            <a:r>
              <a:rPr lang="en-CA" sz="1200" i="1" dirty="0">
                <a:solidFill>
                  <a:srgbClr val="000000"/>
                </a:solidFill>
                <a:latin typeface="Arial" charset="0"/>
                <a:cs typeface="Arial" charset="0"/>
                <a:hlinkClick r:id="rId6"/>
              </a:rPr>
              <a:t>http://weather.gc.ca/data/satellite/goes_nam_1070x_100.jpg</a:t>
            </a:r>
            <a:endParaRPr lang="en-CA" sz="1200" i="1" dirty="0">
              <a:solidFill>
                <a:srgbClr val="000000"/>
              </a:solidFill>
              <a:latin typeface="Arial" charset="0"/>
              <a:cs typeface="Arial" charset="0"/>
            </a:endParaRPr>
          </a:p>
        </p:txBody>
      </p:sp>
    </p:spTree>
    <p:extLst>
      <p:ext uri="{BB962C8B-B14F-4D97-AF65-F5344CB8AC3E}">
        <p14:creationId xmlns:p14="http://schemas.microsoft.com/office/powerpoint/2010/main" val="417134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B50F3-BC5E-9787-0F19-2F2A1E1255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D081956-6898-5527-927B-E7A03331F2D2}"/>
              </a:ext>
            </a:extLst>
          </p:cNvPr>
          <p:cNvSpPr/>
          <p:nvPr/>
        </p:nvSpPr>
        <p:spPr bwMode="auto">
          <a:xfrm>
            <a:off x="7086600" y="6428601"/>
            <a:ext cx="228600" cy="276999"/>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a:extLst>
              <a:ext uri="{FF2B5EF4-FFF2-40B4-BE49-F238E27FC236}">
                <a16:creationId xmlns:a16="http://schemas.microsoft.com/office/drawing/2014/main" id="{31F7751D-766F-0D23-7B48-39832CC91539}"/>
              </a:ext>
            </a:extLst>
          </p:cNvPr>
          <p:cNvSpPr/>
          <p:nvPr/>
        </p:nvSpPr>
        <p:spPr bwMode="auto">
          <a:xfrm>
            <a:off x="7010400" y="6352401"/>
            <a:ext cx="228600" cy="276999"/>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340F793D-97F3-0AF9-6A25-CCAD56ACBC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8600" y="1098175"/>
            <a:ext cx="6480000" cy="5040000"/>
          </a:xfrm>
          <a:prstGeom prst="rect">
            <a:avLst/>
          </a:prstGeom>
        </p:spPr>
      </p:pic>
      <p:sp>
        <p:nvSpPr>
          <p:cNvPr id="7" name="Rectangle 2">
            <a:extLst>
              <a:ext uri="{FF2B5EF4-FFF2-40B4-BE49-F238E27FC236}">
                <a16:creationId xmlns:a16="http://schemas.microsoft.com/office/drawing/2014/main" id="{028648D0-D1E7-F34D-3D1E-C27F97CE8486}"/>
              </a:ext>
            </a:extLst>
          </p:cNvPr>
          <p:cNvSpPr>
            <a:spLocks noGrp="1" noChangeArrowheads="1"/>
          </p:cNvSpPr>
          <p:nvPr>
            <p:ph type="title"/>
          </p:nvPr>
        </p:nvSpPr>
        <p:spPr>
          <a:xfrm>
            <a:off x="1600200" y="234000"/>
            <a:ext cx="6019800" cy="427038"/>
          </a:xfrm>
        </p:spPr>
        <p:txBody>
          <a:bodyPr/>
          <a:lstStyle/>
          <a:p>
            <a:pPr algn="ctr" eaLnBrk="1" hangingPunct="1"/>
            <a:r>
              <a:rPr lang="en-CA" sz="2800" dirty="0">
                <a:solidFill>
                  <a:srgbClr val="C00000"/>
                </a:solidFill>
              </a:rPr>
              <a:t>North American IR Composite</a:t>
            </a:r>
            <a:endParaRPr lang="en-US" sz="2800" dirty="0">
              <a:solidFill>
                <a:srgbClr val="C00000"/>
              </a:solidFill>
            </a:endParaRPr>
          </a:p>
        </p:txBody>
      </p:sp>
      <p:sp>
        <p:nvSpPr>
          <p:cNvPr id="8" name="Rectangle 3">
            <a:extLst>
              <a:ext uri="{FF2B5EF4-FFF2-40B4-BE49-F238E27FC236}">
                <a16:creationId xmlns:a16="http://schemas.microsoft.com/office/drawing/2014/main" id="{F5BA2371-141B-5005-160F-ECD7D99F4D7E}"/>
              </a:ext>
            </a:extLst>
          </p:cNvPr>
          <p:cNvSpPr txBox="1">
            <a:spLocks noChangeArrowheads="1"/>
          </p:cNvSpPr>
          <p:nvPr/>
        </p:nvSpPr>
        <p:spPr>
          <a:xfrm>
            <a:off x="2286000" y="702000"/>
            <a:ext cx="4572000" cy="221663"/>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50" eaLnBrk="1" hangingPunct="1">
              <a:lnSpc>
                <a:spcPct val="80000"/>
              </a:lnSpc>
              <a:buFont typeface="Wingdings" panose="05000000000000000000" pitchFamily="2" charset="2"/>
              <a:buNone/>
            </a:pPr>
            <a:r>
              <a:rPr lang="en-US" sz="1200" i="1" dirty="0">
                <a:hlinkClick r:id="rId4"/>
              </a:rPr>
              <a:t>http://weather.gc.ca/data/satellite/goes_nam_1070_100.jpg</a:t>
            </a:r>
            <a:r>
              <a:rPr lang="en-US" sz="1200" i="1" dirty="0"/>
              <a:t> </a:t>
            </a:r>
          </a:p>
        </p:txBody>
      </p:sp>
      <p:pic>
        <p:nvPicPr>
          <p:cNvPr id="9" name="Picture 4">
            <a:extLst>
              <a:ext uri="{FF2B5EF4-FFF2-40B4-BE49-F238E27FC236}">
                <a16:creationId xmlns:a16="http://schemas.microsoft.com/office/drawing/2014/main" id="{A0C742D2-92B0-FDC6-2885-57A0493B2AE7}"/>
              </a:ext>
            </a:extLst>
          </p:cNvPr>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sp>
        <p:nvSpPr>
          <p:cNvPr id="10" name="Text Box 5">
            <a:extLst>
              <a:ext uri="{FF2B5EF4-FFF2-40B4-BE49-F238E27FC236}">
                <a16:creationId xmlns:a16="http://schemas.microsoft.com/office/drawing/2014/main" id="{B799DC21-DD69-2B81-1115-E3823C16836D}"/>
              </a:ext>
            </a:extLst>
          </p:cNvPr>
          <p:cNvSpPr txBox="1">
            <a:spLocks noChangeArrowheads="1"/>
          </p:cNvSpPr>
          <p:nvPr/>
        </p:nvSpPr>
        <p:spPr bwMode="auto">
          <a:xfrm>
            <a:off x="4724400" y="6400800"/>
            <a:ext cx="95250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14H x 18W</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6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086600" y="6428601"/>
            <a:ext cx="228600" cy="276999"/>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p:nvPr/>
        </p:nvSpPr>
        <p:spPr bwMode="auto">
          <a:xfrm>
            <a:off x="7010400" y="6352401"/>
            <a:ext cx="228600" cy="276999"/>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2"/>
          <p:cNvSpPr>
            <a:spLocks noGrp="1" noChangeArrowheads="1"/>
          </p:cNvSpPr>
          <p:nvPr>
            <p:ph type="title"/>
          </p:nvPr>
        </p:nvSpPr>
        <p:spPr>
          <a:xfrm>
            <a:off x="1600200" y="234000"/>
            <a:ext cx="6019800" cy="427038"/>
          </a:xfrm>
        </p:spPr>
        <p:txBody>
          <a:bodyPr/>
          <a:lstStyle/>
          <a:p>
            <a:pPr algn="ctr" eaLnBrk="1" hangingPunct="1"/>
            <a:r>
              <a:rPr lang="en-US" sz="2800" dirty="0">
                <a:solidFill>
                  <a:srgbClr val="C00000"/>
                </a:solidFill>
              </a:rPr>
              <a:t>Water Vapor Imagery</a:t>
            </a:r>
          </a:p>
        </p:txBody>
      </p:sp>
      <p:sp>
        <p:nvSpPr>
          <p:cNvPr id="8" name="Rectangle 3"/>
          <p:cNvSpPr txBox="1">
            <a:spLocks noChangeArrowheads="1"/>
          </p:cNvSpPr>
          <p:nvPr/>
        </p:nvSpPr>
        <p:spPr>
          <a:xfrm>
            <a:off x="2326340" y="691883"/>
            <a:ext cx="4572000" cy="282605"/>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50" eaLnBrk="1" hangingPunct="1">
              <a:lnSpc>
                <a:spcPct val="80000"/>
              </a:lnSpc>
              <a:buNone/>
            </a:pPr>
            <a:r>
              <a:rPr lang="en-CA" sz="1200" dirty="0">
                <a:hlinkClick r:id="rId3"/>
              </a:rPr>
              <a:t>College of </a:t>
            </a:r>
            <a:r>
              <a:rPr lang="en-CA" sz="1200" dirty="0" err="1">
                <a:hlinkClick r:id="rId3"/>
              </a:rPr>
              <a:t>Dupage</a:t>
            </a:r>
            <a:r>
              <a:rPr lang="en-CA" sz="1200" dirty="0">
                <a:hlinkClick r:id="rId3"/>
              </a:rPr>
              <a:t> (COD) water vapor loop</a:t>
            </a:r>
            <a:r>
              <a:rPr lang="en-CA" sz="1200" dirty="0"/>
              <a:t> </a:t>
            </a:r>
            <a:endParaRPr lang="en-US" sz="1200" i="1" dirty="0"/>
          </a:p>
        </p:txBody>
      </p:sp>
      <p:pic>
        <p:nvPicPr>
          <p:cNvPr id="9"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10" name="Text Box 5"/>
          <p:cNvSpPr txBox="1">
            <a:spLocks noChangeArrowheads="1"/>
          </p:cNvSpPr>
          <p:nvPr/>
        </p:nvSpPr>
        <p:spPr bwMode="auto">
          <a:xfrm>
            <a:off x="4724400" y="6400800"/>
            <a:ext cx="95250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14H x 18W</a:t>
            </a:r>
            <a:endParaRPr lang="en-US" sz="1200" b="1" dirty="0">
              <a:latin typeface="Arial" panose="020B0604020202020204" pitchFamily="34" charset="0"/>
              <a:cs typeface="Arial" panose="020B0604020202020204" pitchFamily="34" charset="0"/>
            </a:endParaRPr>
          </a:p>
        </p:txBody>
      </p:sp>
      <p:pic>
        <p:nvPicPr>
          <p:cNvPr id="5" name="Picture 4" descr="A blue and purple clouds&#10;&#10;AI-generated content may be incorrect.">
            <a:extLst>
              <a:ext uri="{FF2B5EF4-FFF2-40B4-BE49-F238E27FC236}">
                <a16:creationId xmlns:a16="http://schemas.microsoft.com/office/drawing/2014/main" id="{8AED4A3E-0C7C-BAB1-1881-9B7E4B3EA959}"/>
              </a:ext>
            </a:extLst>
          </p:cNvPr>
          <p:cNvPicPr>
            <a:picLocks noChangeAspect="1"/>
          </p:cNvPicPr>
          <p:nvPr/>
        </p:nvPicPr>
        <p:blipFill>
          <a:blip r:embed="rId5">
            <a:extLst>
              <a:ext uri="{28A0092B-C50C-407E-A947-70E740481C1C}">
                <a14:useLocalDpi xmlns:a14="http://schemas.microsoft.com/office/drawing/2010/main" val="0"/>
              </a:ext>
            </a:extLst>
          </a:blip>
          <a:srcRect l="2328"/>
          <a:stretch/>
        </p:blipFill>
        <p:spPr>
          <a:xfrm>
            <a:off x="293388" y="1115300"/>
            <a:ext cx="8633424" cy="4972050"/>
          </a:xfrm>
          <a:prstGeom prst="rect">
            <a:avLst/>
          </a:prstGeom>
        </p:spPr>
      </p:pic>
    </p:spTree>
    <p:extLst>
      <p:ext uri="{BB962C8B-B14F-4D97-AF65-F5344CB8AC3E}">
        <p14:creationId xmlns:p14="http://schemas.microsoft.com/office/powerpoint/2010/main" val="31379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032" name="Picture 8">
            <a:extLst>
              <a:ext uri="{FF2B5EF4-FFF2-40B4-BE49-F238E27FC236}">
                <a16:creationId xmlns:a16="http://schemas.microsoft.com/office/drawing/2014/main" id="{44413E4A-3E90-C19C-AB57-566F1F10B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514" y="1915337"/>
            <a:ext cx="106680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the north and south america&#10;&#10;AI-generated content may be incorrect.">
            <a:extLst>
              <a:ext uri="{FF2B5EF4-FFF2-40B4-BE49-F238E27FC236}">
                <a16:creationId xmlns:a16="http://schemas.microsoft.com/office/drawing/2014/main" id="{2AE1B799-DC01-4BC0-22D5-0849B9CF0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8" y="1122492"/>
            <a:ext cx="4860000" cy="4055633"/>
          </a:xfrm>
          <a:prstGeom prst="rect">
            <a:avLst/>
          </a:prstGeom>
        </p:spPr>
      </p:pic>
      <p:sp>
        <p:nvSpPr>
          <p:cNvPr id="9" name="Rectangle 8"/>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Text Box 5"/>
          <p:cNvSpPr txBox="1">
            <a:spLocks noChangeArrowheads="1"/>
          </p:cNvSpPr>
          <p:nvPr/>
        </p:nvSpPr>
        <p:spPr bwMode="auto">
          <a:xfrm>
            <a:off x="3341914" y="6428602"/>
            <a:ext cx="3450772" cy="276999"/>
          </a:xfrm>
          <a:prstGeom prst="rect">
            <a:avLst/>
          </a:prstGeom>
          <a:noFill/>
          <a:ln w="9525">
            <a:noFill/>
            <a:miter lim="800000"/>
            <a:headEnd/>
            <a:tailEnd/>
          </a:ln>
        </p:spPr>
        <p:txBody>
          <a:bodyPr wrap="square">
            <a:spAutoFit/>
          </a:bodyPr>
          <a:lstStyle/>
          <a:p>
            <a:pPr eaLnBrk="0" hangingPunct="0"/>
            <a:r>
              <a:rPr lang="en-CA" sz="1200" b="1" dirty="0">
                <a:latin typeface="Arial" panose="020B0604020202020204" pitchFamily="34" charset="0"/>
                <a:cs typeface="Arial" panose="020B0604020202020204" pitchFamily="34" charset="0"/>
              </a:rPr>
              <a:t>14Hx16.8W	6.9H x 12W</a:t>
            </a:r>
            <a:endParaRPr lang="en-US" sz="1200" b="1" dirty="0">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a:xfrm>
            <a:off x="1604685" y="234000"/>
            <a:ext cx="6019800" cy="427038"/>
          </a:xfrm>
          <a:prstGeom prst="rect">
            <a:avLst/>
          </a:prstGeom>
        </p:spPr>
        <p:txBody>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Lightning and </a:t>
            </a:r>
            <a:r>
              <a:rPr lang="en-CA" sz="2800" dirty="0" err="1">
                <a:solidFill>
                  <a:srgbClr val="C00000"/>
                </a:solidFill>
              </a:rPr>
              <a:t>CaPA</a:t>
            </a:r>
            <a:endParaRPr lang="en-US" sz="2800" dirty="0">
              <a:solidFill>
                <a:srgbClr val="C00000"/>
              </a:solidFill>
            </a:endParaRPr>
          </a:p>
        </p:txBody>
      </p:sp>
      <p:sp>
        <p:nvSpPr>
          <p:cNvPr id="6" name="TextBox 5"/>
          <p:cNvSpPr txBox="1"/>
          <p:nvPr/>
        </p:nvSpPr>
        <p:spPr>
          <a:xfrm>
            <a:off x="6942075" y="2897483"/>
            <a:ext cx="2041969" cy="369332"/>
          </a:xfrm>
          <a:prstGeom prst="rect">
            <a:avLst/>
          </a:prstGeom>
          <a:noFill/>
        </p:spPr>
        <p:txBody>
          <a:bodyPr wrap="none" rtlCol="0">
            <a:spAutoFit/>
          </a:bodyPr>
          <a:lstStyle/>
          <a:p>
            <a:r>
              <a:rPr lang="en-CA" b="1" dirty="0">
                <a:solidFill>
                  <a:srgbClr val="7030A0"/>
                </a:solidFill>
              </a:rPr>
              <a:t>CLDN past 48 hours</a:t>
            </a:r>
          </a:p>
        </p:txBody>
      </p:sp>
      <p:sp>
        <p:nvSpPr>
          <p:cNvPr id="11" name="TextBox 10">
            <a:extLst>
              <a:ext uri="{FF2B5EF4-FFF2-40B4-BE49-F238E27FC236}">
                <a16:creationId xmlns:a16="http://schemas.microsoft.com/office/drawing/2014/main" id="{A9836B8D-E225-E6FA-7F30-96ECA173DBA9}"/>
              </a:ext>
            </a:extLst>
          </p:cNvPr>
          <p:cNvSpPr txBox="1"/>
          <p:nvPr/>
        </p:nvSpPr>
        <p:spPr>
          <a:xfrm>
            <a:off x="663195" y="664648"/>
            <a:ext cx="7879952" cy="461665"/>
          </a:xfrm>
          <a:prstGeom prst="rect">
            <a:avLst/>
          </a:prstGeom>
          <a:noFill/>
        </p:spPr>
        <p:txBody>
          <a:bodyPr wrap="square">
            <a:spAutoFit/>
          </a:bodyPr>
          <a:lstStyle/>
          <a:p>
            <a:r>
              <a:rPr lang="en-CA" sz="1200" i="1" dirty="0">
                <a:solidFill>
                  <a:srgbClr val="0000FF"/>
                </a:solidFill>
              </a:rPr>
              <a:t>Local Repository: W:\EDM\Fire\CIFFC\WeatherBriefings\Gen_Image_Repo\capa_prelim1.png</a:t>
            </a:r>
          </a:p>
          <a:p>
            <a:r>
              <a:rPr lang="en-CA" sz="1200" dirty="0">
                <a:hlinkClick r:id="rId5"/>
              </a:rPr>
              <a:t>MSC </a:t>
            </a:r>
            <a:r>
              <a:rPr lang="en-CA" sz="1200" dirty="0" err="1">
                <a:hlinkClick r:id="rId5"/>
              </a:rPr>
              <a:t>AniMet</a:t>
            </a:r>
            <a:endParaRPr lang="en-CA" sz="1200" i="1" dirty="0">
              <a:solidFill>
                <a:srgbClr val="0000FF"/>
              </a:solidFill>
            </a:endParaRPr>
          </a:p>
        </p:txBody>
      </p:sp>
      <p:pic>
        <p:nvPicPr>
          <p:cNvPr id="4" name="Picture 3">
            <a:extLst>
              <a:ext uri="{FF2B5EF4-FFF2-40B4-BE49-F238E27FC236}">
                <a16:creationId xmlns:a16="http://schemas.microsoft.com/office/drawing/2014/main" id="{DA2774FF-C568-A8DE-7AF4-177EADF33AC2}"/>
              </a:ext>
            </a:extLst>
          </p:cNvPr>
          <p:cNvPicPr>
            <a:picLocks noChangeAspect="1"/>
          </p:cNvPicPr>
          <p:nvPr/>
        </p:nvPicPr>
        <p:blipFill>
          <a:blip r:embed="rId6"/>
          <a:srcRect l="1827" r="6854"/>
          <a:stretch/>
        </p:blipFill>
        <p:spPr>
          <a:xfrm>
            <a:off x="4250373" y="3326620"/>
            <a:ext cx="4680000" cy="2880412"/>
          </a:xfrm>
          <a:prstGeom prst="rect">
            <a:avLst/>
          </a:prstGeom>
        </p:spPr>
      </p:pic>
    </p:spTree>
    <p:extLst>
      <p:ext uri="{BB962C8B-B14F-4D97-AF65-F5344CB8AC3E}">
        <p14:creationId xmlns:p14="http://schemas.microsoft.com/office/powerpoint/2010/main" val="2207323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8" name="Rectangle 1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3173" y="1163575"/>
            <a:ext cx="6844027" cy="5040000"/>
          </a:xfrm>
          <a:prstGeom prst="rect">
            <a:avLst/>
          </a:prstGeom>
        </p:spPr>
      </p:pic>
      <p:sp>
        <p:nvSpPr>
          <p:cNvPr id="5" name="Rectangle 2"/>
          <p:cNvSpPr>
            <a:spLocks noGrp="1" noChangeArrowheads="1"/>
          </p:cNvSpPr>
          <p:nvPr>
            <p:ph type="title" idx="4294967295"/>
          </p:nvPr>
        </p:nvSpPr>
        <p:spPr>
          <a:xfrm>
            <a:off x="1595720" y="234000"/>
            <a:ext cx="6019800" cy="427038"/>
          </a:xfrm>
        </p:spPr>
        <p:txBody>
          <a:bodyPr/>
          <a:lstStyle/>
          <a:p>
            <a:pPr algn="ctr" eaLnBrk="1" hangingPunct="1"/>
            <a:r>
              <a:rPr lang="en-CA" sz="2800" dirty="0">
                <a:solidFill>
                  <a:srgbClr val="C00000"/>
                </a:solidFill>
              </a:rPr>
              <a:t>500 </a:t>
            </a:r>
            <a:r>
              <a:rPr lang="en-CA" sz="2800" dirty="0" err="1">
                <a:solidFill>
                  <a:srgbClr val="C00000"/>
                </a:solidFill>
              </a:rPr>
              <a:t>hPa</a:t>
            </a:r>
            <a:r>
              <a:rPr lang="en-CA" sz="2800" dirty="0">
                <a:solidFill>
                  <a:srgbClr val="C00000"/>
                </a:solidFill>
              </a:rPr>
              <a:t> Analysis (12 UTC)</a:t>
            </a:r>
            <a:endParaRPr lang="en-US" sz="2800" dirty="0">
              <a:solidFill>
                <a:srgbClr val="C00000"/>
              </a:solidFill>
            </a:endParaRPr>
          </a:p>
        </p:txBody>
      </p:sp>
      <p:pic>
        <p:nvPicPr>
          <p:cNvPr id="6"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7" name="Text Box 5"/>
          <p:cNvSpPr txBox="1">
            <a:spLocks noChangeArrowheads="1"/>
          </p:cNvSpPr>
          <p:nvPr/>
        </p:nvSpPr>
        <p:spPr bwMode="auto">
          <a:xfrm>
            <a:off x="4724400" y="6400800"/>
            <a:ext cx="944563" cy="27463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CA" sz="1200" b="1" i="0" u="none" strike="noStrike" kern="1200" cap="none" spc="0" normalizeH="0" baseline="0" noProof="0">
                <a:ln>
                  <a:noFill/>
                </a:ln>
                <a:solidFill>
                  <a:srgbClr val="000000"/>
                </a:solidFill>
                <a:effectLst/>
                <a:uLnTx/>
                <a:uFillTx/>
                <a:latin typeface="Arial" charset="0"/>
                <a:ea typeface="+mn-ea"/>
                <a:cs typeface="Arial" charset="0"/>
              </a:rPr>
              <a:t>14H x 19W</a:t>
            </a:r>
            <a:endParaRPr kumimoji="0" lang="en-US" sz="12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8" name="Picture 15" descr="bdy2"/>
          <p:cNvPicPr>
            <a:picLocks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48516">
            <a:off x="3905397" y="2634875"/>
            <a:ext cx="2911475" cy="2384425"/>
          </a:xfrm>
          <a:prstGeom prst="rect">
            <a:avLst/>
          </a:prstGeom>
          <a:noFill/>
          <a:ln w="9525">
            <a:noFill/>
            <a:miter lim="800000"/>
            <a:headEnd/>
            <a:tailEnd/>
          </a:ln>
        </p:spPr>
      </p:pic>
      <p:sp>
        <p:nvSpPr>
          <p:cNvPr id="9" name="Rectangle 3"/>
          <p:cNvSpPr txBox="1">
            <a:spLocks noChangeArrowheads="1"/>
          </p:cNvSpPr>
          <p:nvPr/>
        </p:nvSpPr>
        <p:spPr bwMode="auto">
          <a:xfrm>
            <a:off x="2595285" y="702000"/>
            <a:ext cx="4038600" cy="3323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defTabSz="361950" eaLnBrk="1" hangingPunct="1">
              <a:lnSpc>
                <a:spcPct val="80000"/>
              </a:lnSpc>
              <a:buFont typeface="Wingdings" pitchFamily="2" charset="2"/>
              <a:buNone/>
            </a:pPr>
            <a:r>
              <a:rPr lang="en-US" sz="1200" b="0" i="1" kern="0" dirty="0">
                <a:solidFill>
                  <a:schemeClr val="tx1"/>
                </a:solidFill>
              </a:rPr>
              <a:t>250 </a:t>
            </a:r>
            <a:r>
              <a:rPr lang="en-US" sz="1200" b="0" i="1" kern="0" dirty="0" err="1">
                <a:solidFill>
                  <a:schemeClr val="tx1"/>
                </a:solidFill>
              </a:rPr>
              <a:t>hPa</a:t>
            </a:r>
            <a:r>
              <a:rPr lang="en-US" sz="1200" b="0" i="1" kern="0" dirty="0">
                <a:solidFill>
                  <a:schemeClr val="tx1"/>
                </a:solidFill>
              </a:rPr>
              <a:t>: </a:t>
            </a:r>
            <a:r>
              <a:rPr lang="en-US" sz="1200" b="0" i="1" kern="0" dirty="0">
                <a:solidFill>
                  <a:srgbClr val="0000FF"/>
                </a:solidFill>
                <a:hlinkClick r:id="rId6"/>
              </a:rPr>
              <a:t>https://weather.gc.ca/data/analysis/sah_100.gif</a:t>
            </a:r>
            <a:r>
              <a:rPr lang="en-US" sz="1200" b="0" i="1" kern="0" dirty="0">
                <a:solidFill>
                  <a:srgbClr val="0000FF"/>
                </a:solidFill>
              </a:rPr>
              <a:t> </a:t>
            </a:r>
          </a:p>
          <a:p>
            <a:pPr marL="0" indent="0" defTabSz="361950" eaLnBrk="1" hangingPunct="1">
              <a:lnSpc>
                <a:spcPct val="80000"/>
              </a:lnSpc>
              <a:buFont typeface="Wingdings" pitchFamily="2" charset="2"/>
              <a:buNone/>
            </a:pPr>
            <a:r>
              <a:rPr lang="en-US" sz="1200" b="0" i="1" kern="0" dirty="0">
                <a:solidFill>
                  <a:schemeClr val="tx1"/>
                </a:solidFill>
              </a:rPr>
              <a:t>500 </a:t>
            </a:r>
            <a:r>
              <a:rPr lang="en-US" sz="1200" b="0" i="1" kern="0" dirty="0" err="1">
                <a:solidFill>
                  <a:schemeClr val="tx1"/>
                </a:solidFill>
              </a:rPr>
              <a:t>hPa</a:t>
            </a:r>
            <a:r>
              <a:rPr lang="en-US" sz="1200" b="0" i="1" kern="0" dirty="0">
                <a:solidFill>
                  <a:schemeClr val="tx1"/>
                </a:solidFill>
              </a:rPr>
              <a:t>: </a:t>
            </a:r>
            <a:r>
              <a:rPr lang="en-US" sz="1200" b="0" i="1" kern="0" dirty="0">
                <a:hlinkClick r:id="rId7"/>
              </a:rPr>
              <a:t>https://weather.gc.ca/data/analysis/sai_100.gif</a:t>
            </a:r>
            <a:endParaRPr lang="en-US" sz="1200" b="0" i="1" kern="0" dirty="0"/>
          </a:p>
        </p:txBody>
      </p:sp>
      <p:sp>
        <p:nvSpPr>
          <p:cNvPr id="11" name="TextBox 10"/>
          <p:cNvSpPr txBox="1"/>
          <p:nvPr/>
        </p:nvSpPr>
        <p:spPr>
          <a:xfrm>
            <a:off x="4414991" y="3601214"/>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2" name="TextBox 11"/>
          <p:cNvSpPr txBox="1"/>
          <p:nvPr/>
        </p:nvSpPr>
        <p:spPr>
          <a:xfrm>
            <a:off x="-579953" y="311078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13" name="TextBox 12"/>
          <p:cNvSpPr txBox="1"/>
          <p:nvPr/>
        </p:nvSpPr>
        <p:spPr>
          <a:xfrm>
            <a:off x="3732968" y="3499235"/>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4" name="TextBox 13"/>
          <p:cNvSpPr txBox="1"/>
          <p:nvPr/>
        </p:nvSpPr>
        <p:spPr>
          <a:xfrm flipH="1">
            <a:off x="3256917" y="4725577"/>
            <a:ext cx="1428912" cy="523220"/>
          </a:xfrm>
          <a:prstGeom prst="rect">
            <a:avLst/>
          </a:prstGeom>
          <a:noFill/>
        </p:spPr>
        <p:txBody>
          <a:bodyPr wrap="squar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2" name="TextBox 1">
            <a:extLst>
              <a:ext uri="{FF2B5EF4-FFF2-40B4-BE49-F238E27FC236}">
                <a16:creationId xmlns:a16="http://schemas.microsoft.com/office/drawing/2014/main" id="{D4775A6C-41D4-BD2A-9853-B86F7891D687}"/>
              </a:ext>
            </a:extLst>
          </p:cNvPr>
          <p:cNvSpPr txBox="1"/>
          <p:nvPr/>
        </p:nvSpPr>
        <p:spPr>
          <a:xfrm>
            <a:off x="5640708" y="3405401"/>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5" name="TextBox 14">
            <a:extLst>
              <a:ext uri="{FF2B5EF4-FFF2-40B4-BE49-F238E27FC236}">
                <a16:creationId xmlns:a16="http://schemas.microsoft.com/office/drawing/2014/main" id="{B5D00A70-3ECC-8CAA-CB9A-4D0A3C2F10EE}"/>
              </a:ext>
            </a:extLst>
          </p:cNvPr>
          <p:cNvSpPr txBox="1"/>
          <p:nvPr/>
        </p:nvSpPr>
        <p:spPr>
          <a:xfrm>
            <a:off x="3280582" y="3201722"/>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6" name="TextBox 15">
            <a:extLst>
              <a:ext uri="{FF2B5EF4-FFF2-40B4-BE49-F238E27FC236}">
                <a16:creationId xmlns:a16="http://schemas.microsoft.com/office/drawing/2014/main" id="{44848DD8-7408-742A-F023-80E8DB6FE9B4}"/>
              </a:ext>
            </a:extLst>
          </p:cNvPr>
          <p:cNvSpPr txBox="1"/>
          <p:nvPr/>
        </p:nvSpPr>
        <p:spPr>
          <a:xfrm>
            <a:off x="5858075" y="494617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17" name="TextBox 16">
            <a:extLst>
              <a:ext uri="{FF2B5EF4-FFF2-40B4-BE49-F238E27FC236}">
                <a16:creationId xmlns:a16="http://schemas.microsoft.com/office/drawing/2014/main" id="{42149D31-983B-516F-596B-A4ADB8F7073B}"/>
              </a:ext>
            </a:extLst>
          </p:cNvPr>
          <p:cNvSpPr txBox="1"/>
          <p:nvPr/>
        </p:nvSpPr>
        <p:spPr>
          <a:xfrm>
            <a:off x="9409811" y="3451692"/>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20" name="TextBox 19">
            <a:extLst>
              <a:ext uri="{FF2B5EF4-FFF2-40B4-BE49-F238E27FC236}">
                <a16:creationId xmlns:a16="http://schemas.microsoft.com/office/drawing/2014/main" id="{796F499B-7E0C-D4C9-B5C2-820068AFC0D7}"/>
              </a:ext>
            </a:extLst>
          </p:cNvPr>
          <p:cNvSpPr txBox="1"/>
          <p:nvPr/>
        </p:nvSpPr>
        <p:spPr>
          <a:xfrm>
            <a:off x="4225545" y="2996427"/>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21" name="TextBox 20">
            <a:extLst>
              <a:ext uri="{FF2B5EF4-FFF2-40B4-BE49-F238E27FC236}">
                <a16:creationId xmlns:a16="http://schemas.microsoft.com/office/drawing/2014/main" id="{8ABDAA3B-7B20-FDD6-629B-F34F5CDC4C1F}"/>
              </a:ext>
            </a:extLst>
          </p:cNvPr>
          <p:cNvSpPr txBox="1"/>
          <p:nvPr/>
        </p:nvSpPr>
        <p:spPr>
          <a:xfrm>
            <a:off x="-674567" y="3974912"/>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3" name="TextBox 2">
            <a:extLst>
              <a:ext uri="{FF2B5EF4-FFF2-40B4-BE49-F238E27FC236}">
                <a16:creationId xmlns:a16="http://schemas.microsoft.com/office/drawing/2014/main" id="{09557B61-46FB-8FF8-C275-79978CCD45E1}"/>
              </a:ext>
            </a:extLst>
          </p:cNvPr>
          <p:cNvSpPr txBox="1"/>
          <p:nvPr/>
        </p:nvSpPr>
        <p:spPr>
          <a:xfrm>
            <a:off x="6199151" y="2283389"/>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0" name="TextBox 9">
            <a:extLst>
              <a:ext uri="{FF2B5EF4-FFF2-40B4-BE49-F238E27FC236}">
                <a16:creationId xmlns:a16="http://schemas.microsoft.com/office/drawing/2014/main" id="{65F469BC-81DA-5A3E-08D7-76D125FEAEA3}"/>
              </a:ext>
            </a:extLst>
          </p:cNvPr>
          <p:cNvSpPr txBox="1"/>
          <p:nvPr/>
        </p:nvSpPr>
        <p:spPr>
          <a:xfrm>
            <a:off x="2936823" y="5171205"/>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22" name="TextBox 21">
            <a:extLst>
              <a:ext uri="{FF2B5EF4-FFF2-40B4-BE49-F238E27FC236}">
                <a16:creationId xmlns:a16="http://schemas.microsoft.com/office/drawing/2014/main" id="{E202A7CF-4A8E-6109-87AC-5713369ABEF3}"/>
              </a:ext>
            </a:extLst>
          </p:cNvPr>
          <p:cNvSpPr txBox="1"/>
          <p:nvPr/>
        </p:nvSpPr>
        <p:spPr>
          <a:xfrm>
            <a:off x="-1424861" y="4847566"/>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23" name="TextBox 22">
            <a:extLst>
              <a:ext uri="{FF2B5EF4-FFF2-40B4-BE49-F238E27FC236}">
                <a16:creationId xmlns:a16="http://schemas.microsoft.com/office/drawing/2014/main" id="{2E80E5F0-90FF-4C58-A847-DC1AFF45CE28}"/>
              </a:ext>
            </a:extLst>
          </p:cNvPr>
          <p:cNvSpPr txBox="1"/>
          <p:nvPr/>
        </p:nvSpPr>
        <p:spPr>
          <a:xfrm>
            <a:off x="4251128" y="4047875"/>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24" name="TextBox 23">
            <a:extLst>
              <a:ext uri="{FF2B5EF4-FFF2-40B4-BE49-F238E27FC236}">
                <a16:creationId xmlns:a16="http://schemas.microsoft.com/office/drawing/2014/main" id="{34E6CF08-3FFB-7654-BEBD-C8BEB8FBDFD0}"/>
              </a:ext>
            </a:extLst>
          </p:cNvPr>
          <p:cNvSpPr txBox="1"/>
          <p:nvPr/>
        </p:nvSpPr>
        <p:spPr>
          <a:xfrm>
            <a:off x="4720155" y="421465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Tree>
    <p:extLst>
      <p:ext uri="{BB962C8B-B14F-4D97-AF65-F5344CB8AC3E}">
        <p14:creationId xmlns:p14="http://schemas.microsoft.com/office/powerpoint/2010/main" val="1889545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11"/>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225" t="13600" r="5694" b="18346"/>
          <a:stretch>
            <a:fillRect/>
          </a:stretch>
        </p:blipFill>
        <p:spPr>
          <a:xfrm>
            <a:off x="713055" y="951772"/>
            <a:ext cx="7517647" cy="5400000"/>
          </a:xfrm>
          <a:prstGeom prst="rect">
            <a:avLst/>
          </a:prstGeom>
        </p:spPr>
      </p:pic>
      <p:sp>
        <p:nvSpPr>
          <p:cNvPr id="4" name="Rectangle 2"/>
          <p:cNvSpPr txBox="1">
            <a:spLocks noChangeArrowheads="1"/>
          </p:cNvSpPr>
          <p:nvPr/>
        </p:nvSpPr>
        <p:spPr bwMode="auto">
          <a:xfrm>
            <a:off x="160020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Surface Analysis (12 UTC)</a:t>
            </a:r>
            <a:endParaRPr lang="en-US" sz="2800" dirty="0">
              <a:solidFill>
                <a:srgbClr val="C00000"/>
              </a:solidFill>
            </a:endParaRPr>
          </a:p>
        </p:txBody>
      </p:sp>
      <p:sp>
        <p:nvSpPr>
          <p:cNvPr id="5" name="Rectangle 3"/>
          <p:cNvSpPr txBox="1">
            <a:spLocks noChangeArrowheads="1"/>
          </p:cNvSpPr>
          <p:nvPr/>
        </p:nvSpPr>
        <p:spPr>
          <a:xfrm>
            <a:off x="2877674" y="702000"/>
            <a:ext cx="3460376" cy="183754"/>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50" eaLnBrk="1" hangingPunct="1">
              <a:lnSpc>
                <a:spcPct val="80000"/>
              </a:lnSpc>
              <a:buFont typeface="Wingdings" panose="05000000000000000000" pitchFamily="2" charset="2"/>
              <a:buNone/>
            </a:pPr>
            <a:r>
              <a:rPr lang="en-US" sz="1200" i="1" dirty="0">
                <a:hlinkClick r:id="rId4"/>
              </a:rPr>
              <a:t>http://weather.gc.ca/data/analysis/935_100.gif</a:t>
            </a:r>
            <a:endParaRPr lang="en-US" sz="1200" i="1" dirty="0"/>
          </a:p>
        </p:txBody>
      </p:sp>
      <p:pic>
        <p:nvPicPr>
          <p:cNvPr id="6"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sp>
        <p:nvSpPr>
          <p:cNvPr id="7" name="Text Box 5"/>
          <p:cNvSpPr txBox="1">
            <a:spLocks noChangeArrowheads="1"/>
          </p:cNvSpPr>
          <p:nvPr/>
        </p:nvSpPr>
        <p:spPr bwMode="auto">
          <a:xfrm>
            <a:off x="4724400" y="6400800"/>
            <a:ext cx="1080745" cy="276999"/>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Arial" charset="0"/>
                <a:ea typeface="+mn-ea"/>
                <a:cs typeface="Arial" charset="0"/>
              </a:rPr>
              <a:t>15H x 17.5W</a:t>
            </a:r>
            <a:endParaRPr kumimoji="0" lang="en-US"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 name="Picture 15" descr="bdy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20635430">
            <a:off x="2693868" y="1929515"/>
            <a:ext cx="4952177" cy="3861789"/>
          </a:xfrm>
          <a:prstGeom prst="rect">
            <a:avLst/>
          </a:prstGeom>
          <a:noFill/>
          <a:ln w="9525">
            <a:noFill/>
            <a:miter lim="800000"/>
            <a:headEnd/>
            <a:tailEnd/>
          </a:ln>
        </p:spPr>
      </p:pic>
    </p:spTree>
    <p:extLst>
      <p:ext uri="{BB962C8B-B14F-4D97-AF65-F5344CB8AC3E}">
        <p14:creationId xmlns:p14="http://schemas.microsoft.com/office/powerpoint/2010/main" val="3526679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4" name="Picture 4"/>
          <p:cNvPicPr>
            <a:picLocks noChangeAspect="1" noChangeArrowheads="1"/>
          </p:cNvPicPr>
          <p:nvPr/>
        </p:nvPicPr>
        <p:blipFill>
          <a:blip r:embed="rId2"/>
          <a:srcRect/>
          <a:stretch>
            <a:fillRect/>
          </a:stretch>
        </p:blipFill>
        <p:spPr bwMode="auto">
          <a:xfrm>
            <a:off x="-457200" y="-457200"/>
            <a:ext cx="1587" cy="1587"/>
          </a:xfrm>
          <a:prstGeom prst="rect">
            <a:avLst/>
          </a:prstGeom>
          <a:noFill/>
          <a:ln w="9525">
            <a:noFill/>
            <a:miter lim="800000"/>
            <a:headEnd/>
            <a:tailEnd/>
          </a:ln>
        </p:spPr>
      </p:pic>
      <p:sp>
        <p:nvSpPr>
          <p:cNvPr id="5" name="Title 4"/>
          <p:cNvSpPr txBox="1">
            <a:spLocks/>
          </p:cNvSpPr>
          <p:nvPr/>
        </p:nvSpPr>
        <p:spPr bwMode="auto">
          <a:xfrm>
            <a:off x="762000" y="2548354"/>
            <a:ext cx="7543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a:r>
              <a:rPr lang="en-CA" sz="2800">
                <a:solidFill>
                  <a:srgbClr val="FF6600"/>
                </a:solidFill>
              </a:rPr>
              <a:t>Forecast conditions</a:t>
            </a:r>
            <a:endParaRPr lang="en-CA" sz="2800" dirty="0">
              <a:solidFill>
                <a:srgbClr val="FF6600"/>
              </a:solidFill>
            </a:endParaRPr>
          </a:p>
        </p:txBody>
      </p:sp>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402925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cf3eb531443053b4c0d92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3745</TotalTime>
  <Words>2835</Words>
  <Application>Microsoft Office PowerPoint</Application>
  <PresentationFormat>On-screen Show (4:3)</PresentationFormat>
  <Paragraphs>296</Paragraphs>
  <Slides>20</Slides>
  <Notes>18</Notes>
  <HiddenSlides>2</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ＭＳ Ｐゴシック</vt:lpstr>
      <vt:lpstr>Aptos</vt:lpstr>
      <vt:lpstr>Aptos Display</vt:lpstr>
      <vt:lpstr>Arial</vt:lpstr>
      <vt:lpstr>Calibri</vt:lpstr>
      <vt:lpstr>Calibri Light</vt:lpstr>
      <vt:lpstr>Corbel</vt:lpstr>
      <vt:lpstr>Myriad Pro</vt:lpstr>
      <vt:lpstr>Rockwell Extra Bold</vt:lpstr>
      <vt:lpstr>Segoe UI</vt:lpstr>
      <vt:lpstr>Wingdings</vt:lpstr>
      <vt:lpstr>WordVisiCarriageReturn_MSFontService</vt:lpstr>
      <vt:lpstr>Office Theme</vt:lpstr>
      <vt:lpstr>1_Office Theme</vt:lpstr>
      <vt:lpstr>2_Office Theme</vt:lpstr>
      <vt:lpstr>PowerPoint Presentation</vt:lpstr>
      <vt:lpstr>PowerPoint Presentation</vt:lpstr>
      <vt:lpstr>PowerPoint Presentation</vt:lpstr>
      <vt:lpstr>North American IR Composite</vt:lpstr>
      <vt:lpstr>Water Vapor Imagery</vt:lpstr>
      <vt:lpstr>PowerPoint Presentation</vt:lpstr>
      <vt:lpstr>500 hPa Analysis (12 UTC)</vt:lpstr>
      <vt:lpstr>PowerPoint Presentation</vt:lpstr>
      <vt:lpstr>PowerPoint Presentation</vt:lpstr>
      <vt:lpstr>Lightning Forecast</vt:lpstr>
      <vt:lpstr>Lightning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  /  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Season Prediction for Canada, May 2019  Richard Carr Natural Resources Canada – Canadian Forest Service  Presentation at: http://cfs.nrcan.gc.ca/firedata/downloads/presentations/</dc:title>
  <dc:creator>Carr, Richard</dc:creator>
  <cp:lastModifiedBy>Carr, Richard (he, him | il, lui)</cp:lastModifiedBy>
  <cp:revision>206</cp:revision>
  <dcterms:created xsi:type="dcterms:W3CDTF">2019-07-12T21:42:59Z</dcterms:created>
  <dcterms:modified xsi:type="dcterms:W3CDTF">2025-06-25T16:27:20Z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Theme:8\1_Office Theme:3</vt:lpwstr>
  </property>
  <property fmtid="{D5CDD505-2E9C-101B-9397-08002B2CF9AE}" pid="3" name="ClassificationContentMarkingHeaderText">
    <vt:lpwstr>UNCLASSIFIED - NON CLASSIFIÉ</vt:lpwstr>
  </property>
</Properties>
</file>