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8" r:id="rId3"/>
  </p:sldMasterIdLst>
  <p:notesMasterIdLst>
    <p:notesMasterId r:id="rId25"/>
  </p:notesMasterIdLst>
  <p:sldIdLst>
    <p:sldId id="256" r:id="rId4"/>
    <p:sldId id="257" r:id="rId5"/>
    <p:sldId id="622" r:id="rId6"/>
    <p:sldId id="322" r:id="rId7"/>
    <p:sldId id="287" r:id="rId8"/>
    <p:sldId id="325" r:id="rId9"/>
    <p:sldId id="315" r:id="rId10"/>
    <p:sldId id="320" r:id="rId11"/>
    <p:sldId id="275" r:id="rId12"/>
    <p:sldId id="321" r:id="rId13"/>
    <p:sldId id="657" r:id="rId14"/>
    <p:sldId id="658" r:id="rId15"/>
    <p:sldId id="659" r:id="rId16"/>
    <p:sldId id="621" r:id="rId17"/>
    <p:sldId id="650" r:id="rId18"/>
    <p:sldId id="313" r:id="rId19"/>
    <p:sldId id="626" r:id="rId20"/>
    <p:sldId id="323" r:id="rId21"/>
    <p:sldId id="642" r:id="rId22"/>
    <p:sldId id="654" r:id="rId23"/>
    <p:sldId id="327" r:id="rId24"/>
  </p:sldIdLst>
  <p:sldSz cx="9144000" cy="6858000" type="screen4x3"/>
  <p:notesSz cx="6858000" cy="9144000"/>
  <p:custDataLst>
    <p:tags r:id="rId2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0000FF"/>
    <a:srgbClr val="FF9900"/>
    <a:srgbClr val="CC66FF"/>
    <a:srgbClr val="CC00CC"/>
    <a:srgbClr val="008000"/>
    <a:srgbClr val="009900"/>
    <a:srgbClr val="99CC00"/>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008" autoAdjust="0"/>
  </p:normalViewPr>
  <p:slideViewPr>
    <p:cSldViewPr snapToGrid="0">
      <p:cViewPr varScale="1">
        <p:scale>
          <a:sx n="95" d="100"/>
          <a:sy n="95" d="100"/>
        </p:scale>
        <p:origin x="1986" y="204"/>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gs" Target="tags/tag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595946-F59C-4E01-8503-EB1484F4CE5A}" type="datetimeFigureOut">
              <a:rPr lang="en-CA" smtClean="0"/>
              <a:t>2025-05-28</a:t>
            </a:fld>
            <a:endParaRPr lang="en-CA"/>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B44399-CA56-428E-A697-E2C078CAF07B}" type="slidenum">
              <a:rPr lang="en-CA" smtClean="0"/>
              <a:t>‹#›</a:t>
            </a:fld>
            <a:endParaRPr lang="en-CA"/>
          </a:p>
        </p:txBody>
      </p:sp>
    </p:spTree>
    <p:extLst>
      <p:ext uri="{BB962C8B-B14F-4D97-AF65-F5344CB8AC3E}">
        <p14:creationId xmlns:p14="http://schemas.microsoft.com/office/powerpoint/2010/main" val="427440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056F732-00F6-2D40-9C23-8FCFB28E1E6E}" type="slidenum">
              <a:rPr lang="en-US" smtClean="0"/>
              <a:t>1</a:t>
            </a:fld>
            <a:endParaRPr lang="en-US"/>
          </a:p>
        </p:txBody>
      </p:sp>
    </p:spTree>
    <p:extLst>
      <p:ext uri="{BB962C8B-B14F-4D97-AF65-F5344CB8AC3E}">
        <p14:creationId xmlns:p14="http://schemas.microsoft.com/office/powerpoint/2010/main" val="34006141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CA" b="1" dirty="0"/>
              <a:t>Update manually for now – Markus’ tool looping may be too slow to be efficient.</a:t>
            </a:r>
          </a:p>
          <a:p>
            <a:pPr eaLnBrk="1" hangingPunct="1"/>
            <a:r>
              <a:rPr lang="en-CA" baseline="0" dirty="0"/>
              <a:t>NWP maps from NCEP’s NAM/GFS/NAEFS models. From this main page, choose the Model Area and Model Type. On the next page, choose the initialization time from the top row of the table, then choose the parameters you wish to view, and the forecast time (hours from initialization). Note it is difficult to capture individual images when looping through the output, so instead choose the forecast hour you wish to display. Remember to change the date and time in the text box above the charts!</a:t>
            </a:r>
          </a:p>
          <a:p>
            <a:pPr eaLnBrk="1" hangingPunct="1"/>
            <a:endParaRPr lang="en-CA" baseline="0" dirty="0"/>
          </a:p>
          <a:p>
            <a:pPr eaLnBrk="1" hangingPunct="1"/>
            <a:r>
              <a:rPr lang="en-CA" baseline="0" dirty="0"/>
              <a:t>Copy this slide to a new one if you want to show additional forecast times.</a:t>
            </a:r>
          </a:p>
          <a:p>
            <a:pPr eaLnBrk="1" hangingPunct="1"/>
            <a:endParaRPr lang="en-CA" baseline="0" dirty="0"/>
          </a:p>
          <a:p>
            <a:pPr eaLnBrk="1" hangingPunct="1"/>
            <a:r>
              <a:rPr lang="en-CA" baseline="0" dirty="0"/>
              <a:t>Left: 500 </a:t>
            </a:r>
            <a:r>
              <a:rPr lang="en-CA" baseline="0" dirty="0" err="1"/>
              <a:t>hPa</a:t>
            </a:r>
            <a:r>
              <a:rPr lang="en-CA" baseline="0" dirty="0"/>
              <a:t> level (5-6 km up)</a:t>
            </a:r>
          </a:p>
          <a:p>
            <a:pPr eaLnBrk="1" hangingPunct="1"/>
            <a:r>
              <a:rPr lang="en-CA" baseline="0" dirty="0"/>
              <a:t>Right: Surface – green/blue areas show forecast precipitation</a:t>
            </a:r>
          </a:p>
          <a:p>
            <a:pPr eaLnBrk="1" hangingPunct="1"/>
            <a:r>
              <a:rPr lang="en-CA" baseline="0" dirty="0"/>
              <a:t>Highlight ridges and troughs and areas without significant upper air features. The latter are often prone to fire if unchanged over a period of a few days or more. Indicate areas where lightning/heat/dryness/wind may cause problems, and where significant rain is expected.</a:t>
            </a:r>
          </a:p>
          <a:p>
            <a:endParaRPr lang="en-CA" dirty="0"/>
          </a:p>
        </p:txBody>
      </p:sp>
      <p:sp>
        <p:nvSpPr>
          <p:cNvPr id="4" name="Slide Number Placeholder 3"/>
          <p:cNvSpPr>
            <a:spLocks noGrp="1"/>
          </p:cNvSpPr>
          <p:nvPr>
            <p:ph type="sldNum" sz="quarter" idx="10"/>
          </p:nvPr>
        </p:nvSpPr>
        <p:spPr/>
        <p:txBody>
          <a:bodyPr/>
          <a:lstStyle/>
          <a:p>
            <a:fld id="{E6B44399-CA56-428E-A697-E2C078CAF07B}" type="slidenum">
              <a:rPr lang="en-CA" smtClean="0"/>
              <a:t>11</a:t>
            </a:fld>
            <a:endParaRPr lang="en-CA"/>
          </a:p>
        </p:txBody>
      </p:sp>
    </p:spTree>
    <p:extLst>
      <p:ext uri="{BB962C8B-B14F-4D97-AF65-F5344CB8AC3E}">
        <p14:creationId xmlns:p14="http://schemas.microsoft.com/office/powerpoint/2010/main" val="30583148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5F778B-5FC1-C301-97C5-EFB5153B23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F7FDE6-7980-5839-F338-AF278D53C1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EE8CB6-FE8E-0B1A-15F8-CCBB2F37FB55}"/>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CA" b="1" dirty="0"/>
              <a:t>Update manually for now – Markus’ tool looping may be too slow to be efficient.</a:t>
            </a:r>
          </a:p>
          <a:p>
            <a:pPr eaLnBrk="1" hangingPunct="1"/>
            <a:r>
              <a:rPr lang="en-CA" baseline="0" dirty="0"/>
              <a:t>NWP maps from NCEP’s NAM/GFS/NAEFS models. From this main page, choose the Model Area and Model Type. On the next page, choose the initialization time from the top row of the table, then choose the parameters you wish to view, and the forecast time (hours from initialization). Note it is difficult to capture individual images when looping through the output, so instead choose the forecast hour you wish to display. Remember to change the date and time in the text box above the charts!</a:t>
            </a:r>
          </a:p>
          <a:p>
            <a:pPr eaLnBrk="1" hangingPunct="1"/>
            <a:endParaRPr lang="en-CA" baseline="0" dirty="0"/>
          </a:p>
          <a:p>
            <a:pPr eaLnBrk="1" hangingPunct="1"/>
            <a:r>
              <a:rPr lang="en-CA" baseline="0" dirty="0"/>
              <a:t>Copy this slide to a new one if you want to show additional forecast times.</a:t>
            </a:r>
          </a:p>
          <a:p>
            <a:pPr eaLnBrk="1" hangingPunct="1"/>
            <a:endParaRPr lang="en-CA" baseline="0" dirty="0"/>
          </a:p>
          <a:p>
            <a:pPr eaLnBrk="1" hangingPunct="1"/>
            <a:r>
              <a:rPr lang="en-CA" baseline="0" dirty="0"/>
              <a:t>Left: 500 </a:t>
            </a:r>
            <a:r>
              <a:rPr lang="en-CA" baseline="0" dirty="0" err="1"/>
              <a:t>hPa</a:t>
            </a:r>
            <a:r>
              <a:rPr lang="en-CA" baseline="0" dirty="0"/>
              <a:t> level (5-6 km up)</a:t>
            </a:r>
          </a:p>
          <a:p>
            <a:pPr eaLnBrk="1" hangingPunct="1"/>
            <a:r>
              <a:rPr lang="en-CA" baseline="0" dirty="0"/>
              <a:t>Right: Surface – green/blue areas show forecast precipitation</a:t>
            </a:r>
          </a:p>
          <a:p>
            <a:pPr eaLnBrk="1" hangingPunct="1"/>
            <a:r>
              <a:rPr lang="en-CA" baseline="0" dirty="0"/>
              <a:t>Highlight ridges and troughs and areas without significant upper air features. The latter are often prone to fire if unchanged over a period of a few days or more. Indicate areas where lightning/heat/dryness/wind may cause problems, and where significant rain is expected.</a:t>
            </a:r>
          </a:p>
          <a:p>
            <a:endParaRPr lang="en-CA" dirty="0"/>
          </a:p>
        </p:txBody>
      </p:sp>
      <p:sp>
        <p:nvSpPr>
          <p:cNvPr id="4" name="Slide Number Placeholder 3">
            <a:extLst>
              <a:ext uri="{FF2B5EF4-FFF2-40B4-BE49-F238E27FC236}">
                <a16:creationId xmlns:a16="http://schemas.microsoft.com/office/drawing/2014/main" id="{3875FEB0-B166-6EA7-3A44-006D2CC0E284}"/>
              </a:ext>
            </a:extLst>
          </p:cNvPr>
          <p:cNvSpPr>
            <a:spLocks noGrp="1"/>
          </p:cNvSpPr>
          <p:nvPr>
            <p:ph type="sldNum" sz="quarter" idx="10"/>
          </p:nvPr>
        </p:nvSpPr>
        <p:spPr/>
        <p:txBody>
          <a:bodyPr/>
          <a:lstStyle/>
          <a:p>
            <a:fld id="{E6B44399-CA56-428E-A697-E2C078CAF07B}" type="slidenum">
              <a:rPr lang="en-CA" smtClean="0"/>
              <a:t>12</a:t>
            </a:fld>
            <a:endParaRPr lang="en-CA"/>
          </a:p>
        </p:txBody>
      </p:sp>
    </p:spTree>
    <p:extLst>
      <p:ext uri="{BB962C8B-B14F-4D97-AF65-F5344CB8AC3E}">
        <p14:creationId xmlns:p14="http://schemas.microsoft.com/office/powerpoint/2010/main" val="388559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E7F3E9-3DF4-4CC5-843F-8FE49B4DD8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B94718-8FBF-90E2-9E10-5740B4082E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EEA95D-AE3A-FA0D-29FA-2E95602EB9CF}"/>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CA" b="1" dirty="0"/>
              <a:t>Update manually for now – Markus’ tool looping may be too slow to be efficient.</a:t>
            </a:r>
          </a:p>
          <a:p>
            <a:pPr eaLnBrk="1" hangingPunct="1"/>
            <a:r>
              <a:rPr lang="en-CA" baseline="0" dirty="0"/>
              <a:t>NWP maps from NCEP’s NAM/GFS/NAEFS models. From this main page, choose the Model Area and Model Type. On the next page, choose the initialization time from the top row of the table, then choose the parameters you wish to view, and the forecast time (hours from initialization). Note it is difficult to capture individual images when looping through the output, so instead choose the forecast hour you wish to display. Remember to change the date and time in the text box above the charts!</a:t>
            </a:r>
          </a:p>
          <a:p>
            <a:pPr eaLnBrk="1" hangingPunct="1"/>
            <a:endParaRPr lang="en-CA" baseline="0" dirty="0"/>
          </a:p>
          <a:p>
            <a:pPr eaLnBrk="1" hangingPunct="1"/>
            <a:r>
              <a:rPr lang="en-CA" baseline="0" dirty="0"/>
              <a:t>Copy this slide to a new one if you want to show additional forecast times.</a:t>
            </a:r>
          </a:p>
          <a:p>
            <a:pPr eaLnBrk="1" hangingPunct="1"/>
            <a:endParaRPr lang="en-CA" baseline="0" dirty="0"/>
          </a:p>
          <a:p>
            <a:pPr eaLnBrk="1" hangingPunct="1"/>
            <a:r>
              <a:rPr lang="en-CA" baseline="0" dirty="0"/>
              <a:t>Left: 500 </a:t>
            </a:r>
            <a:r>
              <a:rPr lang="en-CA" baseline="0" dirty="0" err="1"/>
              <a:t>hPa</a:t>
            </a:r>
            <a:r>
              <a:rPr lang="en-CA" baseline="0" dirty="0"/>
              <a:t> level (5-6 km up)</a:t>
            </a:r>
          </a:p>
          <a:p>
            <a:pPr eaLnBrk="1" hangingPunct="1"/>
            <a:r>
              <a:rPr lang="en-CA" baseline="0" dirty="0"/>
              <a:t>Right: Surface – green/blue areas show forecast precipitation</a:t>
            </a:r>
          </a:p>
          <a:p>
            <a:pPr eaLnBrk="1" hangingPunct="1"/>
            <a:r>
              <a:rPr lang="en-CA" baseline="0" dirty="0"/>
              <a:t>Highlight ridges and troughs and areas without significant upper air features. The latter are often prone to fire if unchanged over a period of a few days or more. Indicate areas where lightning/heat/dryness/wind may cause problems, and where significant rain is expected.</a:t>
            </a:r>
          </a:p>
          <a:p>
            <a:endParaRPr lang="en-CA" dirty="0"/>
          </a:p>
        </p:txBody>
      </p:sp>
      <p:sp>
        <p:nvSpPr>
          <p:cNvPr id="4" name="Slide Number Placeholder 3">
            <a:extLst>
              <a:ext uri="{FF2B5EF4-FFF2-40B4-BE49-F238E27FC236}">
                <a16:creationId xmlns:a16="http://schemas.microsoft.com/office/drawing/2014/main" id="{7FC1031E-6909-ADCB-C150-AF763D3574F6}"/>
              </a:ext>
            </a:extLst>
          </p:cNvPr>
          <p:cNvSpPr>
            <a:spLocks noGrp="1"/>
          </p:cNvSpPr>
          <p:nvPr>
            <p:ph type="sldNum" sz="quarter" idx="10"/>
          </p:nvPr>
        </p:nvSpPr>
        <p:spPr/>
        <p:txBody>
          <a:bodyPr/>
          <a:lstStyle/>
          <a:p>
            <a:fld id="{E6B44399-CA56-428E-A697-E2C078CAF07B}" type="slidenum">
              <a:rPr lang="en-CA" smtClean="0"/>
              <a:t>13</a:t>
            </a:fld>
            <a:endParaRPr lang="en-CA"/>
          </a:p>
        </p:txBody>
      </p:sp>
    </p:spTree>
    <p:extLst>
      <p:ext uri="{BB962C8B-B14F-4D97-AF65-F5344CB8AC3E}">
        <p14:creationId xmlns:p14="http://schemas.microsoft.com/office/powerpoint/2010/main" val="4253234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CA" b="1" dirty="0"/>
              <a:t>Update images manually – </a:t>
            </a:r>
            <a:r>
              <a:rPr lang="en-CA" b="1" baseline="0" dirty="0"/>
              <a:t>CWFIS images URLs are date-specific. </a:t>
            </a:r>
            <a:endParaRPr lang="en-CA"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CA" dirty="0"/>
              <a:t>CWFIS forecast Fire Weather Index or other</a:t>
            </a:r>
            <a:r>
              <a:rPr lang="en-CA" baseline="0" dirty="0"/>
              <a:t> themes. Choose the most relevant for the forecast period and uptrend or downtrend of indexes. Discuss rapid or ongoing changes between days.</a:t>
            </a:r>
            <a:r>
              <a:rPr lang="en-CA" dirty="0"/>
              <a:t> </a:t>
            </a:r>
          </a:p>
          <a:p>
            <a:endParaRPr lang="en-CA" b="1" dirty="0"/>
          </a:p>
          <a:p>
            <a:r>
              <a:rPr lang="en-CA" dirty="0"/>
              <a:t>Composite of Canadian,</a:t>
            </a:r>
            <a:r>
              <a:rPr lang="en-CA" baseline="0" dirty="0"/>
              <a:t> American, and Mexican fire danger updated at 8, 12, 18, 23 MDT</a:t>
            </a:r>
          </a:p>
          <a:p>
            <a:r>
              <a:rPr lang="en-CA" baseline="0" dirty="0"/>
              <a:t>Canadian:	Forecast conditions at 0800 and 1200 runs; observed conditions at 1800 and 2300 runs </a:t>
            </a:r>
          </a:p>
          <a:p>
            <a:r>
              <a:rPr lang="en-CA" baseline="0" dirty="0"/>
              <a:t>American:	Observed conditions, run by USFS	</a:t>
            </a:r>
          </a:p>
          <a:p>
            <a:r>
              <a:rPr lang="en-CA" baseline="0" dirty="0"/>
              <a:t>Mexican:	Observed conditions, run by CFS-WFIS</a:t>
            </a:r>
          </a:p>
          <a:p>
            <a:r>
              <a:rPr lang="en-CA" baseline="0" dirty="0"/>
              <a:t>Watch map text for source of data</a:t>
            </a:r>
            <a:endParaRPr lang="en-CA" dirty="0"/>
          </a:p>
          <a:p>
            <a:endParaRPr lang="en-CA" dirty="0"/>
          </a:p>
        </p:txBody>
      </p:sp>
      <p:sp>
        <p:nvSpPr>
          <p:cNvPr id="4" name="Slide Number Placeholder 3"/>
          <p:cNvSpPr>
            <a:spLocks noGrp="1"/>
          </p:cNvSpPr>
          <p:nvPr>
            <p:ph type="sldNum" sz="quarter" idx="10"/>
          </p:nvPr>
        </p:nvSpPr>
        <p:spPr/>
        <p:txBody>
          <a:bodyPr/>
          <a:lstStyle/>
          <a:p>
            <a:fld id="{E6B44399-CA56-428E-A697-E2C078CAF07B}" type="slidenum">
              <a:rPr lang="en-CA" smtClean="0"/>
              <a:t>14</a:t>
            </a:fld>
            <a:endParaRPr lang="en-CA"/>
          </a:p>
        </p:txBody>
      </p:sp>
    </p:spTree>
    <p:extLst>
      <p:ext uri="{BB962C8B-B14F-4D97-AF65-F5344CB8AC3E}">
        <p14:creationId xmlns:p14="http://schemas.microsoft.com/office/powerpoint/2010/main" val="17215652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CA" b="1" dirty="0"/>
              <a:t>MJO phase diagram is updated automatically upon download with Markus’ tool.</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CA" b="1" dirty="0"/>
              <a:t>Update Hai Lin’s images manually – we have to choose the season and crop to the MJO phase</a:t>
            </a:r>
            <a:r>
              <a:rPr lang="en-CA" b="1" baseline="0" dirty="0"/>
              <a:t>.</a:t>
            </a:r>
            <a:endParaRPr lang="en-CA" b="1" dirty="0"/>
          </a:p>
          <a:p>
            <a:endParaRPr lang="en-CA" dirty="0"/>
          </a:p>
        </p:txBody>
      </p:sp>
      <p:sp>
        <p:nvSpPr>
          <p:cNvPr id="4" name="Slide Number Placeholder 3"/>
          <p:cNvSpPr>
            <a:spLocks noGrp="1"/>
          </p:cNvSpPr>
          <p:nvPr>
            <p:ph type="sldNum" sz="quarter" idx="10"/>
          </p:nvPr>
        </p:nvSpPr>
        <p:spPr/>
        <p:txBody>
          <a:bodyPr/>
          <a:lstStyle/>
          <a:p>
            <a:fld id="{E6B44399-CA56-428E-A697-E2C078CAF07B}" type="slidenum">
              <a:rPr lang="en-CA" smtClean="0"/>
              <a:t>15</a:t>
            </a:fld>
            <a:endParaRPr lang="en-CA"/>
          </a:p>
        </p:txBody>
      </p:sp>
    </p:spTree>
    <p:extLst>
      <p:ext uri="{BB962C8B-B14F-4D97-AF65-F5344CB8AC3E}">
        <p14:creationId xmlns:p14="http://schemas.microsoft.com/office/powerpoint/2010/main" val="10853552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b="1" dirty="0"/>
              <a:t>Updates automatically if downloaded using Markus’ tool. You may have to change the local link between cef5581.png and cef5701.png, depending on the month.</a:t>
            </a:r>
          </a:p>
          <a:p>
            <a:r>
              <a:rPr lang="en-CA" dirty="0"/>
              <a:t>Spaghetti plot of some</a:t>
            </a:r>
            <a:r>
              <a:rPr lang="en-CA" baseline="0" dirty="0"/>
              <a:t> geopotential height. The 558 dam line is likely good for spring and fall, and the 570 for summer.</a:t>
            </a:r>
            <a:endParaRPr lang="en-CA" dirty="0"/>
          </a:p>
          <a:p>
            <a:r>
              <a:rPr lang="en-CA" dirty="0"/>
              <a:t>Choose the contour</a:t>
            </a:r>
            <a:r>
              <a:rPr lang="en-CA" baseline="0" dirty="0"/>
              <a:t> line, forecast initialization date and time, and the number of hours into the forecast you wish to feature from the drop-down boxes under “Spaghetti Plots” at the top of this URL-linked web page. You can scroll back and forth between forecast hours within the display. If you choose a different time, be sure to change the hours and valid day in this slide’s title.</a:t>
            </a:r>
          </a:p>
          <a:p>
            <a:endParaRPr lang="en-CA" dirty="0"/>
          </a:p>
          <a:p>
            <a:r>
              <a:rPr lang="en-CA" dirty="0"/>
              <a:t>Tangled lines indicate</a:t>
            </a:r>
            <a:r>
              <a:rPr lang="en-CA" baseline="0" dirty="0"/>
              <a:t> uncertainty between ensemble elements, and uncertainty in forecast conditions.</a:t>
            </a:r>
          </a:p>
          <a:p>
            <a:r>
              <a:rPr lang="en-CA" baseline="0" dirty="0"/>
              <a:t>Tightly-bound lines indicate a high degree of certainty of contour line placement and forecast conditions.</a:t>
            </a:r>
          </a:p>
          <a:p>
            <a:endParaRPr lang="en-CA" dirty="0"/>
          </a:p>
          <a:p>
            <a:endParaRPr lang="en-CA" dirty="0"/>
          </a:p>
        </p:txBody>
      </p:sp>
      <p:sp>
        <p:nvSpPr>
          <p:cNvPr id="4" name="Slide Number Placeholder 3"/>
          <p:cNvSpPr>
            <a:spLocks noGrp="1"/>
          </p:cNvSpPr>
          <p:nvPr>
            <p:ph type="sldNum" sz="quarter" idx="10"/>
          </p:nvPr>
        </p:nvSpPr>
        <p:spPr/>
        <p:txBody>
          <a:bodyPr/>
          <a:lstStyle/>
          <a:p>
            <a:fld id="{E6B44399-CA56-428E-A697-E2C078CAF07B}" type="slidenum">
              <a:rPr lang="en-CA" smtClean="0"/>
              <a:t>16</a:t>
            </a:fld>
            <a:endParaRPr lang="en-CA"/>
          </a:p>
        </p:txBody>
      </p:sp>
    </p:spTree>
    <p:extLst>
      <p:ext uri="{BB962C8B-B14F-4D97-AF65-F5344CB8AC3E}">
        <p14:creationId xmlns:p14="http://schemas.microsoft.com/office/powerpoint/2010/main" val="4057820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b="1" dirty="0"/>
              <a:t>Updates automatically from local repository if downloaded using Markus’ tool. If you want a different precipitation threshold or time period then update manually from the web.</a:t>
            </a:r>
          </a:p>
          <a:p>
            <a:r>
              <a:rPr lang="en-CA" baseline="0" dirty="0"/>
              <a:t>Choose the “</a:t>
            </a:r>
            <a:r>
              <a:rPr lang="en-CA" baseline="0" dirty="0" err="1"/>
              <a:t>Precip</a:t>
            </a:r>
            <a:r>
              <a:rPr lang="en-CA" baseline="0" dirty="0"/>
              <a:t>. accumulation” amount you want to show from the “Product Type” drop-down box. Choose the model initialization time (00 or 12) from the drop-down on the right, then run out the “Forecast End” date for the period you need.</a:t>
            </a:r>
          </a:p>
          <a:p>
            <a:endParaRPr lang="en-CA" dirty="0"/>
          </a:p>
        </p:txBody>
      </p:sp>
      <p:sp>
        <p:nvSpPr>
          <p:cNvPr id="4" name="Slide Number Placeholder 3"/>
          <p:cNvSpPr>
            <a:spLocks noGrp="1"/>
          </p:cNvSpPr>
          <p:nvPr>
            <p:ph type="sldNum" sz="quarter" idx="10"/>
          </p:nvPr>
        </p:nvSpPr>
        <p:spPr/>
        <p:txBody>
          <a:bodyPr/>
          <a:lstStyle/>
          <a:p>
            <a:fld id="{E6B44399-CA56-428E-A697-E2C078CAF07B}" type="slidenum">
              <a:rPr lang="en-CA" smtClean="0"/>
              <a:t>17</a:t>
            </a:fld>
            <a:endParaRPr lang="en-CA"/>
          </a:p>
        </p:txBody>
      </p:sp>
    </p:spTree>
    <p:extLst>
      <p:ext uri="{BB962C8B-B14F-4D97-AF65-F5344CB8AC3E}">
        <p14:creationId xmlns:p14="http://schemas.microsoft.com/office/powerpoint/2010/main" val="33231368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CA" dirty="0"/>
              <a:t>Summarize the expected fire weather conditions in the regions of the country indicated.</a:t>
            </a:r>
          </a:p>
          <a:p>
            <a:pPr eaLnBrk="1" hangingPunct="1"/>
            <a:r>
              <a:rPr lang="en-CA" baseline="0" dirty="0"/>
              <a:t>Use red font for regions of intense activity</a:t>
            </a:r>
          </a:p>
          <a:p>
            <a:pPr eaLnBrk="1" hangingPunct="1"/>
            <a:r>
              <a:rPr lang="en-CA" baseline="0" dirty="0"/>
              <a:t>Use orange font for regions of moderate activity</a:t>
            </a:r>
          </a:p>
          <a:p>
            <a:pPr eaLnBrk="1" hangingPunct="1"/>
            <a:r>
              <a:rPr lang="en-CA" baseline="0" dirty="0"/>
              <a:t>Use yellow font for regions of low activity</a:t>
            </a:r>
          </a:p>
          <a:p>
            <a:pPr eaLnBrk="1" hangingPunct="1"/>
            <a:r>
              <a:rPr lang="en-CA" baseline="0" dirty="0"/>
              <a:t>Use green font for regions of minimal activity</a:t>
            </a:r>
          </a:p>
          <a:p>
            <a:pPr eaLnBrk="1" hangingPunct="1"/>
            <a:endParaRPr lang="en-CA" baseline="0" dirty="0"/>
          </a:p>
          <a:p>
            <a:pPr eaLnBrk="1" hangingPunct="1"/>
            <a:r>
              <a:rPr lang="en-CA" baseline="0" dirty="0"/>
              <a:t>Add specific comments for each region. These may be included in items such as CIFFC SPU call minutes, so be clear and concise as possible</a:t>
            </a:r>
          </a:p>
          <a:p>
            <a:pPr eaLnBrk="1" hangingPunct="1"/>
            <a:endParaRPr lang="en-CA" baseline="0" dirty="0"/>
          </a:p>
          <a:p>
            <a:pPr eaLnBrk="1" hangingPunct="1"/>
            <a:r>
              <a:rPr lang="en-CA" dirty="0"/>
              <a:t>Summarize the expected fire weather conditions in the regions of the country indicated.</a:t>
            </a:r>
          </a:p>
          <a:p>
            <a:pPr eaLnBrk="1" hangingPunct="1"/>
            <a:r>
              <a:rPr lang="en-CA" baseline="0" dirty="0"/>
              <a:t>Use red font for regions of intense activity or expected high fire weather indexes.</a:t>
            </a:r>
          </a:p>
          <a:p>
            <a:pPr eaLnBrk="1" hangingPunct="1"/>
            <a:r>
              <a:rPr lang="en-CA" baseline="0" dirty="0"/>
              <a:t>Use blue font for regions expecting substantial rainfall or with low fire weather indexes.</a:t>
            </a:r>
          </a:p>
          <a:p>
            <a:pPr eaLnBrk="1" hangingPunct="1"/>
            <a:r>
              <a:rPr lang="en-CA" baseline="0" dirty="0"/>
              <a:t>Use shapes to outline regions, and symbols to indicate lightning or other relevant conditions.</a:t>
            </a:r>
          </a:p>
          <a:p>
            <a:pPr eaLnBrk="1" hangingPunct="1"/>
            <a:endParaRPr lang="en-CA" baseline="0" dirty="0"/>
          </a:p>
          <a:p>
            <a:pPr eaLnBrk="1" hangingPunct="1"/>
            <a:endParaRPr lang="en-CA" dirty="0"/>
          </a:p>
          <a:p>
            <a:pPr eaLnBrk="1" hangingPunct="1"/>
            <a:endParaRPr lang="en-CA" dirty="0"/>
          </a:p>
          <a:p>
            <a:endParaRPr lang="en-CA" dirty="0"/>
          </a:p>
        </p:txBody>
      </p:sp>
      <p:sp>
        <p:nvSpPr>
          <p:cNvPr id="4" name="Slide Number Placeholder 3"/>
          <p:cNvSpPr>
            <a:spLocks noGrp="1"/>
          </p:cNvSpPr>
          <p:nvPr>
            <p:ph type="sldNum" sz="quarter" idx="10"/>
          </p:nvPr>
        </p:nvSpPr>
        <p:spPr/>
        <p:txBody>
          <a:bodyPr/>
          <a:lstStyle/>
          <a:p>
            <a:fld id="{E6B44399-CA56-428E-A697-E2C078CAF07B}" type="slidenum">
              <a:rPr lang="en-CA" smtClean="0"/>
              <a:t>18</a:t>
            </a:fld>
            <a:endParaRPr lang="en-CA"/>
          </a:p>
        </p:txBody>
      </p:sp>
    </p:spTree>
    <p:extLst>
      <p:ext uri="{BB962C8B-B14F-4D97-AF65-F5344CB8AC3E}">
        <p14:creationId xmlns:p14="http://schemas.microsoft.com/office/powerpoint/2010/main" val="23234495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CA" dirty="0"/>
              <a:t>Summarize the expected fire weather conditions in the regions of the country indicated.</a:t>
            </a:r>
          </a:p>
          <a:p>
            <a:pPr eaLnBrk="1" hangingPunct="1"/>
            <a:r>
              <a:rPr lang="en-CA" baseline="0" dirty="0"/>
              <a:t>Use red font for regions of intense activity</a:t>
            </a:r>
          </a:p>
          <a:p>
            <a:pPr eaLnBrk="1" hangingPunct="1"/>
            <a:r>
              <a:rPr lang="en-CA" baseline="0" dirty="0"/>
              <a:t>Use orange font for regions of moderate activity</a:t>
            </a:r>
          </a:p>
          <a:p>
            <a:pPr eaLnBrk="1" hangingPunct="1"/>
            <a:r>
              <a:rPr lang="en-CA" baseline="0" dirty="0"/>
              <a:t>Use yellow font for regions of low activity</a:t>
            </a:r>
          </a:p>
          <a:p>
            <a:pPr eaLnBrk="1" hangingPunct="1"/>
            <a:r>
              <a:rPr lang="en-CA" baseline="0" dirty="0"/>
              <a:t>Use green font for regions of minimal activity</a:t>
            </a:r>
          </a:p>
          <a:p>
            <a:pPr eaLnBrk="1" hangingPunct="1"/>
            <a:endParaRPr lang="en-CA" baseline="0" dirty="0"/>
          </a:p>
          <a:p>
            <a:pPr eaLnBrk="1" hangingPunct="1"/>
            <a:r>
              <a:rPr lang="en-CA" baseline="0" dirty="0"/>
              <a:t>Add specific comments for each region. These may be included in items such as CIFFC SPU call minutes, so be clear and concise as possible</a:t>
            </a:r>
          </a:p>
          <a:p>
            <a:pPr eaLnBrk="1" hangingPunct="1"/>
            <a:endParaRPr lang="en-CA" baseline="0" dirty="0"/>
          </a:p>
          <a:p>
            <a:pPr eaLnBrk="1" hangingPunct="1"/>
            <a:endParaRPr lang="en-CA" dirty="0"/>
          </a:p>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B44399-CA56-428E-A697-E2C078CAF07B}"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43739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6B44399-CA56-428E-A697-E2C078CAF07B}" type="slidenum">
              <a:rPr lang="en-CA" smtClean="0"/>
              <a:t>20</a:t>
            </a:fld>
            <a:endParaRPr lang="en-CA"/>
          </a:p>
        </p:txBody>
      </p:sp>
    </p:spTree>
    <p:extLst>
      <p:ext uri="{BB962C8B-B14F-4D97-AF65-F5344CB8AC3E}">
        <p14:creationId xmlns:p14="http://schemas.microsoft.com/office/powerpoint/2010/main" val="3698902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0C7B981-5049-4D6E-840F-6B7F593C90EC}" type="slidenum">
              <a:rPr kumimoji="0" lang="en-CA"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CA"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4819" name="Slide Image Placeholder 1"/>
          <p:cNvSpPr>
            <a:spLocks noGrp="1" noRot="1" noChangeAspect="1" noTextEdit="1"/>
          </p:cNvSpPr>
          <p:nvPr>
            <p:ph type="sldImg"/>
          </p:nvPr>
        </p:nvSpPr>
        <p:spPr>
          <a:xfrm>
            <a:off x="1371600" y="1143000"/>
            <a:ext cx="4114800" cy="308610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endParaRPr lang="en-US" altLang="en-US">
              <a:latin typeface="Arial" panose="020B0604020202020204" pitchFamily="34" charset="0"/>
            </a:endParaRP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31863" rtl="0" eaLnBrk="1" fontAlgn="base" latinLnBrk="0" hangingPunct="1">
              <a:lnSpc>
                <a:spcPct val="100000"/>
              </a:lnSpc>
              <a:spcBef>
                <a:spcPct val="0"/>
              </a:spcBef>
              <a:spcAft>
                <a:spcPct val="0"/>
              </a:spcAft>
              <a:buClrTx/>
              <a:buSzTx/>
              <a:buFontTx/>
              <a:buNone/>
              <a:tabLst/>
              <a:defRPr/>
            </a:pPr>
            <a:fld id="{6976F207-C965-475A-A60E-A8B0520C9760}"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124284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dirty="0"/>
              <a:t>CCIN: Automatic update if downloaded using Markus’ tool.</a:t>
            </a:r>
            <a:endParaRPr lang="en-CA" b="1" i="1" dirty="0"/>
          </a:p>
          <a:p>
            <a:pPr eaLnBrk="1" hangingPunct="1"/>
            <a:r>
              <a:rPr lang="en-CA" b="1" dirty="0"/>
              <a:t>If needed, update</a:t>
            </a:r>
            <a:r>
              <a:rPr lang="en-CA" b="1" baseline="0" dirty="0"/>
              <a:t> CCIN and CWFIS images manually.</a:t>
            </a:r>
            <a:endParaRPr lang="en-CA" b="1" dirty="0"/>
          </a:p>
          <a:p>
            <a:pPr eaLnBrk="1" hangingPunct="1"/>
            <a:r>
              <a:rPr lang="en-CA" dirty="0"/>
              <a:t>Snow (and sea ice with the NOAA graphic) from a variety of sources:</a:t>
            </a:r>
          </a:p>
          <a:p>
            <a:pPr eaLnBrk="1" hangingPunct="1"/>
            <a:r>
              <a:rPr lang="en-CA" baseline="0" dirty="0"/>
              <a:t>   -- United States Ice Center</a:t>
            </a:r>
          </a:p>
          <a:p>
            <a:pPr eaLnBrk="1" hangingPunct="1"/>
            <a:r>
              <a:rPr lang="en-CA" baseline="0" dirty="0"/>
              <a:t>   -- Canadian </a:t>
            </a:r>
            <a:r>
              <a:rPr lang="en-CA" baseline="0" dirty="0" err="1"/>
              <a:t>Cryospheric</a:t>
            </a:r>
            <a:r>
              <a:rPr lang="en-CA" baseline="0" dirty="0"/>
              <a:t> Network</a:t>
            </a:r>
          </a:p>
          <a:p>
            <a:pPr eaLnBrk="1" hangingPunct="1"/>
            <a:r>
              <a:rPr lang="en-CA" baseline="0" dirty="0"/>
              <a:t>   -- CWFIS</a:t>
            </a:r>
          </a:p>
          <a:p>
            <a:pPr eaLnBrk="1" hangingPunct="1"/>
            <a:r>
              <a:rPr lang="en-CA" baseline="0" dirty="0"/>
              <a:t>Snow cover is relevant to start-up and shutdown dates of fire weather index calculations.</a:t>
            </a:r>
          </a:p>
          <a:p>
            <a:pPr eaLnBrk="1" hangingPunct="1"/>
            <a:r>
              <a:rPr lang="en-CA" baseline="0" dirty="0"/>
              <a:t>Sea ice may influence weather systems in the mid and high latitudes.</a:t>
            </a:r>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B44399-CA56-428E-A697-E2C078CAF07B}"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6852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0C7B981-5049-4D6E-840F-6B7F593C90EC}" type="slidenum">
              <a:rPr kumimoji="0" lang="en-CA"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CA"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4819" name="Slide Image Placeholder 1"/>
          <p:cNvSpPr>
            <a:spLocks noGrp="1" noRot="1" noChangeAspect="1" noTextEdit="1"/>
          </p:cNvSpPr>
          <p:nvPr>
            <p:ph type="sldImg"/>
          </p:nvPr>
        </p:nvSpPr>
        <p:spPr>
          <a:xfrm>
            <a:off x="1371600" y="1143000"/>
            <a:ext cx="4114800" cy="3086100"/>
          </a:xfrm>
          <a:ln/>
        </p:spPr>
      </p:sp>
      <p:sp>
        <p:nvSpPr>
          <p:cNvPr id="34820" name="Notes Placeholder 2"/>
          <p:cNvSpPr>
            <a:spLocks noGrp="1"/>
          </p:cNvSpPr>
          <p:nvPr>
            <p:ph type="body" idx="1"/>
          </p:nvPr>
        </p:nvSpPr>
        <p:spPr>
          <a:noFill/>
        </p:spPr>
        <p:txBody>
          <a:bodyPr lIns="93177" tIns="46589" rIns="93177" bIns="46589"/>
          <a:lstStyle/>
          <a:p>
            <a:pPr eaLnBrk="1" hangingPunct="1"/>
            <a:r>
              <a:rPr lang="en-CA" b="1" dirty="0"/>
              <a:t>Update images manually. We</a:t>
            </a:r>
            <a:r>
              <a:rPr lang="en-CA" b="1" baseline="0" dirty="0"/>
              <a:t> want to preserve the images from the previous afternoon.</a:t>
            </a:r>
          </a:p>
          <a:p>
            <a:pPr eaLnBrk="1" hangingPunct="1"/>
            <a:r>
              <a:rPr lang="en-CA" b="0" baseline="0" dirty="0"/>
              <a:t>To overlay a semi-transparent satellite image:</a:t>
            </a:r>
          </a:p>
          <a:p>
            <a:pPr eaLnBrk="1" hangingPunct="1"/>
            <a:r>
              <a:rPr lang="en-CA" b="0" baseline="0" dirty="0"/>
              <a:t>   -Align the red line from the northern tip of Vancouver Island to the southeast tip of Newfoundland’s Avalon Peninsula.</a:t>
            </a:r>
          </a:p>
          <a:p>
            <a:pPr eaLnBrk="1" hangingPunct="1"/>
            <a:r>
              <a:rPr lang="en-CA" b="0" baseline="0" dirty="0"/>
              <a:t>   -Get the CWFIS interactive map image from late afternoon on Tuesday and align with the red line as above</a:t>
            </a:r>
          </a:p>
          <a:p>
            <a:pPr eaLnBrk="1" hangingPunct="1"/>
            <a:r>
              <a:rPr lang="en-CA" b="0" baseline="0" dirty="0"/>
              <a:t>   -Choose the late afternoon Tuesday North American GOES composite image. Rotate ~7 degrees, transparency ~50%.</a:t>
            </a:r>
          </a:p>
          <a:p>
            <a:pPr eaLnBrk="1" hangingPunct="1"/>
            <a:r>
              <a:rPr lang="en-CA" b="0" baseline="0" dirty="0"/>
              <a:t>     and align with the red line/CWFIS interactive map image.</a:t>
            </a:r>
          </a:p>
          <a:p>
            <a:pPr eaLnBrk="1" hangingPunct="1"/>
            <a:endParaRPr lang="en-CA" b="0" dirty="0"/>
          </a:p>
          <a:p>
            <a:pPr eaLnBrk="1" hangingPunct="1"/>
            <a:r>
              <a:rPr lang="en-CA" dirty="0"/>
              <a:t>Previous afternoon’s CWFIS active fire layer with other themes such as hotspots as you see fit. Red circles are fires of &gt; 1000 ha, orange 100-1000 ha, yellow &lt; 100 ha.</a:t>
            </a:r>
          </a:p>
          <a:p>
            <a:pPr eaLnBrk="1" hangingPunct="1"/>
            <a:r>
              <a:rPr lang="en-CA" dirty="0"/>
              <a:t>Include satellite image from Environment Canada (North American IR &amp; topography) from about the same time as the CWFIS screenshots. </a:t>
            </a:r>
          </a:p>
          <a:p>
            <a:pPr eaLnBrk="1" hangingPunct="1"/>
            <a:r>
              <a:rPr lang="en-CA" dirty="0"/>
              <a:t>The inset</a:t>
            </a:r>
            <a:r>
              <a:rPr lang="en-CA" baseline="0" dirty="0"/>
              <a:t> shows fires in Yukon via the Data Integration Project. Red circles indicate uncontrolled fires.</a:t>
            </a:r>
            <a:endParaRPr lang="en-CA" dirty="0"/>
          </a:p>
          <a:p>
            <a:pPr eaLnBrk="1" hangingPunct="1">
              <a:spcBef>
                <a:spcPct val="0"/>
              </a:spcBef>
            </a:pPr>
            <a:endParaRPr lang="en-US" altLang="en-US" dirty="0">
              <a:latin typeface="Arial" panose="020B0604020202020204" pitchFamily="34" charset="0"/>
            </a:endParaRP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31863" rtl="0" eaLnBrk="1" fontAlgn="base" latinLnBrk="0" hangingPunct="1">
              <a:lnSpc>
                <a:spcPct val="100000"/>
              </a:lnSpc>
              <a:spcBef>
                <a:spcPct val="0"/>
              </a:spcBef>
              <a:spcAft>
                <a:spcPct val="0"/>
              </a:spcAft>
              <a:buClrTx/>
              <a:buSzTx/>
              <a:buFontTx/>
              <a:buNone/>
              <a:tabLst/>
              <a:defRPr/>
            </a:pPr>
            <a:fld id="{6976F207-C965-475A-A60E-A8B0520C9760}"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995075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dirty="0"/>
              <a:t>Image is updated automatically from web.</a:t>
            </a:r>
          </a:p>
          <a:p>
            <a:endParaRPr lang="en-CA" dirty="0"/>
          </a:p>
        </p:txBody>
      </p:sp>
      <p:sp>
        <p:nvSpPr>
          <p:cNvPr id="4" name="Slide Number Placeholder 3"/>
          <p:cNvSpPr>
            <a:spLocks noGrp="1"/>
          </p:cNvSpPr>
          <p:nvPr>
            <p:ph type="sldNum" sz="quarter" idx="5"/>
          </p:nvPr>
        </p:nvSpPr>
        <p:spPr/>
        <p:txBody>
          <a:bodyPr/>
          <a:lstStyle/>
          <a:p>
            <a:fld id="{E6B44399-CA56-428E-A697-E2C078CAF07B}" type="slidenum">
              <a:rPr lang="en-CA" smtClean="0"/>
              <a:t>5</a:t>
            </a:fld>
            <a:endParaRPr lang="en-CA"/>
          </a:p>
        </p:txBody>
      </p:sp>
    </p:spTree>
    <p:extLst>
      <p:ext uri="{BB962C8B-B14F-4D97-AF65-F5344CB8AC3E}">
        <p14:creationId xmlns:p14="http://schemas.microsoft.com/office/powerpoint/2010/main" val="31475458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0C7B981-5049-4D6E-840F-6B7F593C90EC}" type="slidenum">
              <a:rPr kumimoji="0" lang="en-CA"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CA"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4819" name="Slide Image Placeholder 1"/>
          <p:cNvSpPr>
            <a:spLocks noGrp="1" noRot="1" noChangeAspect="1" noTextEdit="1"/>
          </p:cNvSpPr>
          <p:nvPr>
            <p:ph type="sldImg"/>
          </p:nvPr>
        </p:nvSpPr>
        <p:spPr>
          <a:xfrm>
            <a:off x="1371600" y="1143000"/>
            <a:ext cx="4114800" cy="308610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r>
              <a:rPr lang="en-US" altLang="en-US" b="1" dirty="0">
                <a:latin typeface="Arial" panose="020B0604020202020204" pitchFamily="34" charset="0"/>
              </a:rPr>
              <a:t>Automatic update of </a:t>
            </a:r>
            <a:r>
              <a:rPr lang="en-US" altLang="en-US" b="1" dirty="0" err="1">
                <a:latin typeface="Arial" panose="020B0604020202020204" pitchFamily="34" charset="0"/>
              </a:rPr>
              <a:t>CaPA</a:t>
            </a:r>
            <a:r>
              <a:rPr lang="en-US" altLang="en-US" b="1" dirty="0">
                <a:latin typeface="Arial" panose="020B0604020202020204" pitchFamily="34" charset="0"/>
              </a:rPr>
              <a:t> image when downloaded using Markus’ tool.</a:t>
            </a:r>
          </a:p>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b="1" dirty="0">
                <a:latin typeface="Arial" panose="020B0604020202020204" pitchFamily="34" charset="0"/>
              </a:rPr>
              <a:t>We likely need to update the Ops Room Viewer image manually as layers have to be chosen. Use </a:t>
            </a:r>
            <a:r>
              <a:rPr lang="en-CA" b="1" i="1" dirty="0"/>
              <a:t>https://app-portal-cwfis-sbx.azurewebsites.net/situation-viewer</a:t>
            </a:r>
          </a:p>
          <a:p>
            <a:pPr eaLnBrk="1" hangingPunct="1">
              <a:spcBef>
                <a:spcPct val="0"/>
              </a:spcBef>
            </a:pPr>
            <a:endParaRPr lang="en-US" altLang="en-US" b="1" dirty="0">
              <a:latin typeface="Arial" panose="020B0604020202020204" pitchFamily="34" charset="0"/>
            </a:endParaRPr>
          </a:p>
          <a:p>
            <a:pPr eaLnBrk="1" hangingPunct="1">
              <a:spcBef>
                <a:spcPct val="0"/>
              </a:spcBef>
            </a:pPr>
            <a:endParaRPr lang="en-US" altLang="en-US" dirty="0">
              <a:latin typeface="Arial" panose="020B0604020202020204" pitchFamily="34" charset="0"/>
            </a:endParaRP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31863" rtl="0" eaLnBrk="1" fontAlgn="base" latinLnBrk="0" hangingPunct="1">
              <a:lnSpc>
                <a:spcPct val="100000"/>
              </a:lnSpc>
              <a:spcBef>
                <a:spcPct val="0"/>
              </a:spcBef>
              <a:spcAft>
                <a:spcPct val="0"/>
              </a:spcAft>
              <a:buClrTx/>
              <a:buSzTx/>
              <a:buFontTx/>
              <a:buNone/>
              <a:tabLst/>
              <a:defRPr/>
            </a:pPr>
            <a:fld id="{6976F207-C965-475A-A60E-A8B0520C9760}"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094141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CA" b="1" dirty="0"/>
              <a:t>Images are updated</a:t>
            </a:r>
            <a:r>
              <a:rPr lang="en-CA" b="1" baseline="0" dirty="0"/>
              <a:t> a</a:t>
            </a:r>
            <a:r>
              <a:rPr lang="en-CA" b="1" dirty="0"/>
              <a:t>utomatically</a:t>
            </a:r>
            <a:r>
              <a:rPr lang="en-CA" b="1" baseline="0" dirty="0"/>
              <a:t> from the web.</a:t>
            </a:r>
            <a:endParaRPr lang="en-CA" b="1" dirty="0"/>
          </a:p>
          <a:p>
            <a:pPr eaLnBrk="1" hangingPunct="1"/>
            <a:r>
              <a:rPr lang="en-CA" dirty="0"/>
              <a:t>250 </a:t>
            </a:r>
            <a:r>
              <a:rPr lang="en-CA" dirty="0" err="1"/>
              <a:t>hPa</a:t>
            </a:r>
            <a:r>
              <a:rPr lang="en-CA" dirty="0"/>
              <a:t> analysis shows jet stream features (or lack thereof)</a:t>
            </a:r>
          </a:p>
          <a:p>
            <a:pPr eaLnBrk="1" hangingPunct="1"/>
            <a:r>
              <a:rPr lang="en-CA" dirty="0"/>
              <a:t>Point out major troughs and ridges and areas without</a:t>
            </a:r>
            <a:r>
              <a:rPr lang="en-CA" baseline="0" dirty="0"/>
              <a:t> significant features. The latter are often prone to fire if unchanged over a period of a few days or more.</a:t>
            </a:r>
            <a:endParaRPr lang="en-CA" dirty="0"/>
          </a:p>
          <a:p>
            <a:endParaRPr lang="en-CA" dirty="0"/>
          </a:p>
        </p:txBody>
      </p:sp>
      <p:sp>
        <p:nvSpPr>
          <p:cNvPr id="4" name="Slide Number Placeholder 3"/>
          <p:cNvSpPr>
            <a:spLocks noGrp="1"/>
          </p:cNvSpPr>
          <p:nvPr>
            <p:ph type="sldNum" sz="quarter" idx="10"/>
          </p:nvPr>
        </p:nvSpPr>
        <p:spPr/>
        <p:txBody>
          <a:bodyPr/>
          <a:lstStyle/>
          <a:p>
            <a:fld id="{E6B44399-CA56-428E-A697-E2C078CAF07B}" type="slidenum">
              <a:rPr lang="en-CA" smtClean="0"/>
              <a:t>7</a:t>
            </a:fld>
            <a:endParaRPr lang="en-CA"/>
          </a:p>
        </p:txBody>
      </p:sp>
    </p:spTree>
    <p:extLst>
      <p:ext uri="{BB962C8B-B14F-4D97-AF65-F5344CB8AC3E}">
        <p14:creationId xmlns:p14="http://schemas.microsoft.com/office/powerpoint/2010/main" val="33026717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CA" b="1" dirty="0"/>
              <a:t>Images are updated</a:t>
            </a:r>
            <a:r>
              <a:rPr lang="en-CA" b="1" baseline="0" dirty="0"/>
              <a:t> a</a:t>
            </a:r>
            <a:r>
              <a:rPr lang="en-CA" b="1" dirty="0"/>
              <a:t>utomatically</a:t>
            </a:r>
            <a:r>
              <a:rPr lang="en-CA" b="1" baseline="0" dirty="0"/>
              <a:t> from the web.</a:t>
            </a:r>
            <a:endParaRPr lang="en-CA" b="1" dirty="0"/>
          </a:p>
          <a:p>
            <a:pPr eaLnBrk="1" hangingPunct="1"/>
            <a:r>
              <a:rPr lang="en-CA" dirty="0"/>
              <a:t>Morning (12Z)</a:t>
            </a:r>
            <a:r>
              <a:rPr lang="en-CA" baseline="0" dirty="0"/>
              <a:t> surface</a:t>
            </a:r>
            <a:r>
              <a:rPr lang="en-CA" dirty="0"/>
              <a:t> analysis for Canadian region showin</a:t>
            </a:r>
            <a:r>
              <a:rPr lang="en-CA" baseline="0" dirty="0"/>
              <a:t>g surface pressure pattern</a:t>
            </a:r>
            <a:r>
              <a:rPr lang="en-CA" dirty="0"/>
              <a:t> (or lack thereof)</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CA" dirty="0"/>
              <a:t>Point out major troughs and high</a:t>
            </a:r>
            <a:r>
              <a:rPr lang="en-CA" baseline="0" dirty="0"/>
              <a:t> pressure areas</a:t>
            </a:r>
            <a:r>
              <a:rPr lang="en-CA" dirty="0"/>
              <a:t> and areas without</a:t>
            </a:r>
            <a:r>
              <a:rPr lang="en-CA" baseline="0" dirty="0"/>
              <a:t> significant features.</a:t>
            </a:r>
            <a:endParaRPr lang="en-CA" dirty="0"/>
          </a:p>
          <a:p>
            <a:endParaRPr lang="en-CA" dirty="0"/>
          </a:p>
        </p:txBody>
      </p:sp>
      <p:sp>
        <p:nvSpPr>
          <p:cNvPr id="4" name="Slide Number Placeholder 3"/>
          <p:cNvSpPr>
            <a:spLocks noGrp="1"/>
          </p:cNvSpPr>
          <p:nvPr>
            <p:ph type="sldNum" sz="quarter" idx="10"/>
          </p:nvPr>
        </p:nvSpPr>
        <p:spPr/>
        <p:txBody>
          <a:bodyPr/>
          <a:lstStyle/>
          <a:p>
            <a:fld id="{E6B44399-CA56-428E-A697-E2C078CAF07B}" type="slidenum">
              <a:rPr lang="en-CA" smtClean="0"/>
              <a:t>8</a:t>
            </a:fld>
            <a:endParaRPr lang="en-CA"/>
          </a:p>
        </p:txBody>
      </p:sp>
    </p:spTree>
    <p:extLst>
      <p:ext uri="{BB962C8B-B14F-4D97-AF65-F5344CB8AC3E}">
        <p14:creationId xmlns:p14="http://schemas.microsoft.com/office/powerpoint/2010/main" val="3813313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CA" b="1" dirty="0"/>
              <a:t>Update manually</a:t>
            </a:r>
            <a:r>
              <a:rPr lang="en-CA" b="1" baseline="0" dirty="0"/>
              <a:t> for now – unsure if we can link image from the </a:t>
            </a:r>
            <a:r>
              <a:rPr lang="en-CA" b="1" baseline="0" dirty="0" err="1"/>
              <a:t>NRCan</a:t>
            </a:r>
            <a:r>
              <a:rPr lang="en-CA" b="1" baseline="0" dirty="0"/>
              <a:t> ftp site (incoming).</a:t>
            </a:r>
            <a:endParaRPr lang="en-CA" b="1" dirty="0"/>
          </a:p>
          <a:p>
            <a:pPr eaLnBrk="1" hangingPunct="1"/>
            <a:r>
              <a:rPr lang="en-CA" dirty="0"/>
              <a:t>Short-term lightning</a:t>
            </a:r>
            <a:r>
              <a:rPr lang="en-CA" baseline="0" dirty="0"/>
              <a:t> forecast maps from Bill Burrows at EC-MSC’s Alberta/Arctic weather centre in Edmonton. These are uploaded to daily at about 11:00 am MDT, so we miss the morning update when doing most CIFFC briefings (except SPU, which runs at noon MDT). Normally use the 21 and 45 hour images, valid late afternoon today and tomorrow.</a:t>
            </a:r>
          </a:p>
          <a:p>
            <a:endParaRPr lang="en-CA" dirty="0"/>
          </a:p>
        </p:txBody>
      </p:sp>
      <p:sp>
        <p:nvSpPr>
          <p:cNvPr id="4" name="Slide Number Placeholder 3"/>
          <p:cNvSpPr>
            <a:spLocks noGrp="1"/>
          </p:cNvSpPr>
          <p:nvPr>
            <p:ph type="sldNum" sz="quarter" idx="10"/>
          </p:nvPr>
        </p:nvSpPr>
        <p:spPr/>
        <p:txBody>
          <a:bodyPr/>
          <a:lstStyle/>
          <a:p>
            <a:fld id="{E6B44399-CA56-428E-A697-E2C078CAF07B}" type="slidenum">
              <a:rPr lang="en-CA" smtClean="0"/>
              <a:t>10</a:t>
            </a:fld>
            <a:endParaRPr lang="en-CA"/>
          </a:p>
        </p:txBody>
      </p:sp>
    </p:spTree>
    <p:extLst>
      <p:ext uri="{BB962C8B-B14F-4D97-AF65-F5344CB8AC3E}">
        <p14:creationId xmlns:p14="http://schemas.microsoft.com/office/powerpoint/2010/main" val="15595851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CA"/>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CA"/>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EE72B1F-A8A9-45A5-9695-99806D541C5E}" type="slidenum">
              <a:rPr lang="en-CA" smtClean="0"/>
              <a:t>‹#›</a:t>
            </a:fld>
            <a:endParaRPr lang="en-CA"/>
          </a:p>
        </p:txBody>
      </p:sp>
    </p:spTree>
    <p:extLst>
      <p:ext uri="{BB962C8B-B14F-4D97-AF65-F5344CB8AC3E}">
        <p14:creationId xmlns:p14="http://schemas.microsoft.com/office/powerpoint/2010/main" val="4565771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EE72B1F-A8A9-45A5-9695-99806D541C5E}" type="slidenum">
              <a:rPr lang="en-CA" smtClean="0"/>
              <a:t>‹#›</a:t>
            </a:fld>
            <a:endParaRPr lang="en-CA"/>
          </a:p>
        </p:txBody>
      </p:sp>
    </p:spTree>
    <p:extLst>
      <p:ext uri="{BB962C8B-B14F-4D97-AF65-F5344CB8AC3E}">
        <p14:creationId xmlns:p14="http://schemas.microsoft.com/office/powerpoint/2010/main" val="32831777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EE72B1F-A8A9-45A5-9695-99806D541C5E}" type="slidenum">
              <a:rPr lang="en-CA" smtClean="0"/>
              <a:t>‹#›</a:t>
            </a:fld>
            <a:endParaRPr lang="en-CA"/>
          </a:p>
        </p:txBody>
      </p:sp>
    </p:spTree>
    <p:extLst>
      <p:ext uri="{BB962C8B-B14F-4D97-AF65-F5344CB8AC3E}">
        <p14:creationId xmlns:p14="http://schemas.microsoft.com/office/powerpoint/2010/main" val="26647013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3" descr="corporate_green_e.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31"/>
            <a:ext cx="7772400" cy="1470025"/>
          </a:xfrm>
        </p:spPr>
        <p:txBody>
          <a:bodyPr/>
          <a:lstStyle>
            <a:lvl1pPr algn="ctr">
              <a:defRPr>
                <a:solidFill>
                  <a:schemeClr val="tx1"/>
                </a:solidFill>
              </a:defRPr>
            </a:lvl1pPr>
          </a:lstStyle>
          <a:p>
            <a:r>
              <a:rPr lang="x-none"/>
              <a:t>Click to edit Master title style</a:t>
            </a:r>
            <a:endParaRPr lang="en-US" dirty="0"/>
          </a:p>
        </p:txBody>
      </p:sp>
      <p:sp>
        <p:nvSpPr>
          <p:cNvPr id="3" name="Subtitle 2"/>
          <p:cNvSpPr>
            <a:spLocks noGrp="1"/>
          </p:cNvSpPr>
          <p:nvPr>
            <p:ph type="subTitle" idx="1"/>
          </p:nvPr>
        </p:nvSpPr>
        <p:spPr>
          <a:xfrm>
            <a:off x="1371600" y="3600450"/>
            <a:ext cx="6400800" cy="1752600"/>
          </a:xfrm>
        </p:spPr>
        <p:txBody>
          <a:bodyPr/>
          <a:lstStyle>
            <a:lvl1pPr marL="0" indent="0" algn="ctr">
              <a:buNone/>
              <a:defRPr>
                <a:solidFill>
                  <a:schemeClr val="tx1">
                    <a:lumMod val="65000"/>
                    <a:lumOff val="35000"/>
                  </a:schemeClr>
                </a:solidFill>
              </a:defRPr>
            </a:lvl1pPr>
            <a:lvl2pPr marL="342891"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x-none"/>
              <a:t>Click to edit Master subtitle style</a:t>
            </a:r>
            <a:endParaRPr lang="en-US"/>
          </a:p>
        </p:txBody>
      </p:sp>
    </p:spTree>
    <p:extLst>
      <p:ext uri="{BB962C8B-B14F-4D97-AF65-F5344CB8AC3E}">
        <p14:creationId xmlns:p14="http://schemas.microsoft.com/office/powerpoint/2010/main" val="15767084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3132588" y="6356356"/>
            <a:ext cx="3729605" cy="365125"/>
          </a:xfrm>
        </p:spPr>
        <p:txBody>
          <a:bodyPr/>
          <a:lstStyle>
            <a:lvl1pPr fontAlgn="auto">
              <a:spcBef>
                <a:spcPts val="0"/>
              </a:spcBef>
              <a:spcAft>
                <a:spcPts val="0"/>
              </a:spcAft>
              <a:defRPr>
                <a:latin typeface="+mn-lt"/>
                <a:cs typeface="+mn-cs"/>
              </a:defRPr>
            </a:lvl1pPr>
          </a:lstStyle>
          <a:p>
            <a:pPr>
              <a:defRPr/>
            </a:pPr>
            <a:endParaRPr lang="en-US" dirty="0"/>
          </a:p>
        </p:txBody>
      </p:sp>
    </p:spTree>
    <p:extLst>
      <p:ext uri="{BB962C8B-B14F-4D97-AF65-F5344CB8AC3E}">
        <p14:creationId xmlns:p14="http://schemas.microsoft.com/office/powerpoint/2010/main" val="34558196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6"/>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dirty="0"/>
          </a:p>
        </p:txBody>
      </p:sp>
      <p:sp>
        <p:nvSpPr>
          <p:cNvPr id="3" name="Footer Placeholder 2"/>
          <p:cNvSpPr>
            <a:spLocks noGrp="1"/>
          </p:cNvSpPr>
          <p:nvPr>
            <p:ph type="ftr" sz="quarter" idx="11"/>
          </p:nvPr>
        </p:nvSpPr>
        <p:spPr>
          <a:xfrm>
            <a:off x="3124199" y="6356356"/>
            <a:ext cx="3813495" cy="365125"/>
          </a:xfrm>
        </p:spPr>
        <p:txBody>
          <a:bodyPr/>
          <a:lstStyle>
            <a:lvl1pPr fontAlgn="auto">
              <a:spcBef>
                <a:spcPts val="0"/>
              </a:spcBef>
              <a:spcAft>
                <a:spcPts val="0"/>
              </a:spcAft>
              <a:defRPr>
                <a:latin typeface="+mn-lt"/>
                <a:cs typeface="+mn-cs"/>
              </a:defRPr>
            </a:lvl1pPr>
          </a:lstStyle>
          <a:p>
            <a:pPr>
              <a:defRPr/>
            </a:pPr>
            <a:endParaRPr lang="en-US" dirty="0"/>
          </a:p>
        </p:txBody>
      </p:sp>
      <p:sp>
        <p:nvSpPr>
          <p:cNvPr id="5" name="TextBox 4"/>
          <p:cNvSpPr txBox="1"/>
          <p:nvPr userDrawn="1"/>
        </p:nvSpPr>
        <p:spPr>
          <a:xfrm>
            <a:off x="396000" y="360004"/>
            <a:ext cx="8280000" cy="646331"/>
          </a:xfrm>
          <a:prstGeom prst="rect">
            <a:avLst/>
          </a:prstGeom>
          <a:noFill/>
        </p:spPr>
        <p:txBody>
          <a:bodyPr wrap="square" rtlCol="0">
            <a:noAutofit/>
          </a:bodyPr>
          <a:lstStyle/>
          <a:p>
            <a:endParaRPr lang="en-CA" sz="3600" b="1" dirty="0">
              <a:solidFill>
                <a:srgbClr val="C00000"/>
              </a:solidFill>
              <a:latin typeface="+mj-lt"/>
            </a:endParaRPr>
          </a:p>
        </p:txBody>
      </p:sp>
      <p:sp>
        <p:nvSpPr>
          <p:cNvPr id="4" name="TextBox 3"/>
          <p:cNvSpPr txBox="1"/>
          <p:nvPr userDrawn="1"/>
        </p:nvSpPr>
        <p:spPr>
          <a:xfrm>
            <a:off x="8539993" y="-5"/>
            <a:ext cx="605792" cy="369332"/>
          </a:xfrm>
          <a:prstGeom prst="rect">
            <a:avLst/>
          </a:prstGeom>
          <a:solidFill>
            <a:srgbClr val="99CC00"/>
          </a:solidFill>
        </p:spPr>
        <p:txBody>
          <a:bodyPr wrap="square" rtlCol="0">
            <a:spAutoFit/>
          </a:bodyPr>
          <a:lstStyle/>
          <a:p>
            <a:r>
              <a:rPr lang="en-CA" dirty="0">
                <a:solidFill>
                  <a:schemeClr val="tx1"/>
                </a:solidFill>
              </a:rPr>
              <a:t>  </a:t>
            </a:r>
            <a:fld id="{55B6DA99-2A49-4728-9A1E-47D0ADF1CF0A}" type="slidenum">
              <a:rPr lang="en-CA" smtClean="0">
                <a:solidFill>
                  <a:schemeClr val="tx1"/>
                </a:solidFill>
              </a:rPr>
              <a:t>‹#›</a:t>
            </a:fld>
            <a:endParaRPr lang="en-CA" dirty="0">
              <a:solidFill>
                <a:schemeClr val="tx1"/>
              </a:solidFill>
            </a:endParaRPr>
          </a:p>
        </p:txBody>
      </p:sp>
    </p:spTree>
    <p:extLst>
      <p:ext uri="{BB962C8B-B14F-4D97-AF65-F5344CB8AC3E}">
        <p14:creationId xmlns:p14="http://schemas.microsoft.com/office/powerpoint/2010/main" val="28786365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3000" b="1" cap="all"/>
            </a:lvl1pPr>
          </a:lstStyle>
          <a:p>
            <a:r>
              <a:rPr lang="x-non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x-none"/>
              <a:t>Click to edit Master text styles</a:t>
            </a:r>
          </a:p>
        </p:txBody>
      </p:sp>
      <p:sp>
        <p:nvSpPr>
          <p:cNvPr id="4" name="Date Placeholder 3"/>
          <p:cNvSpPr>
            <a:spLocks noGrp="1"/>
          </p:cNvSpPr>
          <p:nvPr>
            <p:ph type="dt" sz="half" idx="10"/>
          </p:nvPr>
        </p:nvSpPr>
        <p:spPr>
          <a:xfrm>
            <a:off x="457200" y="6356356"/>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803E36E-E58E-4BA7-89E2-3E316A836AC9}" type="slidenum">
              <a:rPr lang="en-US" altLang="en-US"/>
              <a:pPr/>
              <a:t>‹#›</a:t>
            </a:fld>
            <a:endParaRPr lang="en-US" altLang="en-US"/>
          </a:p>
        </p:txBody>
      </p:sp>
    </p:spTree>
    <p:extLst>
      <p:ext uri="{BB962C8B-B14F-4D97-AF65-F5344CB8AC3E}">
        <p14:creationId xmlns:p14="http://schemas.microsoft.com/office/powerpoint/2010/main" val="9871902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Date Placeholder 4"/>
          <p:cNvSpPr>
            <a:spLocks noGrp="1"/>
          </p:cNvSpPr>
          <p:nvPr>
            <p:ph type="dt" sz="half" idx="10"/>
          </p:nvPr>
        </p:nvSpPr>
        <p:spPr>
          <a:xfrm>
            <a:off x="457200" y="6356356"/>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773060C4-F1F1-48F9-95D1-943BD62822B4}" type="slidenum">
              <a:rPr lang="en-US" altLang="en-US"/>
              <a:pPr/>
              <a:t>‹#›</a:t>
            </a:fld>
            <a:endParaRPr lang="en-US" altLang="en-US"/>
          </a:p>
        </p:txBody>
      </p:sp>
    </p:spTree>
    <p:extLst>
      <p:ext uri="{BB962C8B-B14F-4D97-AF65-F5344CB8AC3E}">
        <p14:creationId xmlns:p14="http://schemas.microsoft.com/office/powerpoint/2010/main" val="33184871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x-non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x-none"/>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7" name="Date Placeholder 6"/>
          <p:cNvSpPr>
            <a:spLocks noGrp="1"/>
          </p:cNvSpPr>
          <p:nvPr>
            <p:ph type="dt" sz="half" idx="10"/>
          </p:nvPr>
        </p:nvSpPr>
        <p:spPr>
          <a:xfrm>
            <a:off x="457200" y="6356356"/>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8" name="Footer Placeholder 7"/>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fld id="{4827F22E-2A24-44E8-83E4-7942757C36CC}" type="slidenum">
              <a:rPr lang="en-US" altLang="en-US"/>
              <a:pPr/>
              <a:t>‹#›</a:t>
            </a:fld>
            <a:endParaRPr lang="en-US" altLang="en-US"/>
          </a:p>
        </p:txBody>
      </p:sp>
    </p:spTree>
    <p:extLst>
      <p:ext uri="{BB962C8B-B14F-4D97-AF65-F5344CB8AC3E}">
        <p14:creationId xmlns:p14="http://schemas.microsoft.com/office/powerpoint/2010/main" val="37122891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Date Placeholder 2"/>
          <p:cNvSpPr>
            <a:spLocks noGrp="1"/>
          </p:cNvSpPr>
          <p:nvPr>
            <p:ph type="dt" sz="half" idx="10"/>
          </p:nvPr>
        </p:nvSpPr>
        <p:spPr>
          <a:xfrm>
            <a:off x="457200" y="6356356"/>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4" name="Footer Placeholder 3"/>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36F90FC3-E6C0-4218-B20D-F948075F2116}" type="slidenum">
              <a:rPr lang="en-US" altLang="en-US"/>
              <a:pPr/>
              <a:t>‹#›</a:t>
            </a:fld>
            <a:endParaRPr lang="en-US" altLang="en-US"/>
          </a:p>
        </p:txBody>
      </p:sp>
    </p:spTree>
    <p:extLst>
      <p:ext uri="{BB962C8B-B14F-4D97-AF65-F5344CB8AC3E}">
        <p14:creationId xmlns:p14="http://schemas.microsoft.com/office/powerpoint/2010/main" val="27548058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6"/>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dirty="0"/>
          </a:p>
        </p:txBody>
      </p:sp>
      <p:sp>
        <p:nvSpPr>
          <p:cNvPr id="3" name="Footer Placeholder 2"/>
          <p:cNvSpPr>
            <a:spLocks noGrp="1"/>
          </p:cNvSpPr>
          <p:nvPr>
            <p:ph type="ftr" sz="quarter" idx="11"/>
          </p:nvPr>
        </p:nvSpPr>
        <p:spPr>
          <a:xfrm>
            <a:off x="3124199" y="6356356"/>
            <a:ext cx="3813495" cy="365125"/>
          </a:xfrm>
        </p:spPr>
        <p:txBody>
          <a:bodyPr/>
          <a:lstStyle>
            <a:lvl1pPr fontAlgn="auto">
              <a:spcBef>
                <a:spcPts val="0"/>
              </a:spcBef>
              <a:spcAft>
                <a:spcPts val="0"/>
              </a:spcAft>
              <a:defRPr>
                <a:latin typeface="+mn-lt"/>
                <a:cs typeface="+mn-cs"/>
              </a:defRPr>
            </a:lvl1pPr>
          </a:lstStyle>
          <a:p>
            <a:pPr>
              <a:defRPr/>
            </a:pPr>
            <a:endParaRPr lang="en-US" dirty="0"/>
          </a:p>
        </p:txBody>
      </p:sp>
      <p:sp>
        <p:nvSpPr>
          <p:cNvPr id="5" name="TextBox 4"/>
          <p:cNvSpPr txBox="1"/>
          <p:nvPr userDrawn="1"/>
        </p:nvSpPr>
        <p:spPr>
          <a:xfrm>
            <a:off x="396000" y="360004"/>
            <a:ext cx="8280000" cy="646331"/>
          </a:xfrm>
          <a:prstGeom prst="rect">
            <a:avLst/>
          </a:prstGeom>
          <a:noFill/>
        </p:spPr>
        <p:txBody>
          <a:bodyPr wrap="square" rtlCol="0">
            <a:noAutofit/>
          </a:bodyPr>
          <a:lstStyle/>
          <a:p>
            <a:endParaRPr lang="en-CA" sz="3600" b="1" dirty="0">
              <a:solidFill>
                <a:srgbClr val="C00000"/>
              </a:solidFill>
              <a:latin typeface="+mj-lt"/>
            </a:endParaRPr>
          </a:p>
        </p:txBody>
      </p:sp>
      <p:sp>
        <p:nvSpPr>
          <p:cNvPr id="6" name="TextBox 5"/>
          <p:cNvSpPr txBox="1"/>
          <p:nvPr userDrawn="1"/>
        </p:nvSpPr>
        <p:spPr>
          <a:xfrm>
            <a:off x="396000" y="1295400"/>
            <a:ext cx="8280000" cy="4953000"/>
          </a:xfrm>
          <a:prstGeom prst="rect">
            <a:avLst/>
          </a:prstGeom>
          <a:noFill/>
        </p:spPr>
        <p:txBody>
          <a:bodyPr wrap="square" rtlCol="0">
            <a:noAutofit/>
          </a:bodyPr>
          <a:lstStyle/>
          <a:p>
            <a:endParaRPr lang="en-CA" sz="2400" b="1" dirty="0">
              <a:latin typeface="Corbel" panose="020B0503020204020204" pitchFamily="34" charset="0"/>
            </a:endParaRPr>
          </a:p>
        </p:txBody>
      </p:sp>
      <p:sp>
        <p:nvSpPr>
          <p:cNvPr id="7" name="Title 1"/>
          <p:cNvSpPr>
            <a:spLocks noGrp="1"/>
          </p:cNvSpPr>
          <p:nvPr>
            <p:ph type="title"/>
          </p:nvPr>
        </p:nvSpPr>
        <p:spPr>
          <a:xfrm>
            <a:off x="457200" y="274638"/>
            <a:ext cx="8229600" cy="1143000"/>
          </a:xfrm>
        </p:spPr>
        <p:txBody>
          <a:bodyPr/>
          <a:lstStyle>
            <a:lvl1pPr algn="l">
              <a:defRPr/>
            </a:lvl1pPr>
          </a:lstStyle>
          <a:p>
            <a:r>
              <a:rPr lang="x-none" dirty="0"/>
              <a:t>Click to edit Master title style</a:t>
            </a:r>
            <a:endParaRPr lang="en-US" dirty="0"/>
          </a:p>
        </p:txBody>
      </p:sp>
      <p:sp>
        <p:nvSpPr>
          <p:cNvPr id="4" name="TextBox 3"/>
          <p:cNvSpPr txBox="1"/>
          <p:nvPr userDrawn="1"/>
        </p:nvSpPr>
        <p:spPr>
          <a:xfrm>
            <a:off x="8539993" y="-5"/>
            <a:ext cx="605792" cy="369332"/>
          </a:xfrm>
          <a:prstGeom prst="rect">
            <a:avLst/>
          </a:prstGeom>
          <a:solidFill>
            <a:srgbClr val="99CC00"/>
          </a:solidFill>
        </p:spPr>
        <p:txBody>
          <a:bodyPr wrap="square" rtlCol="0">
            <a:spAutoFit/>
          </a:bodyPr>
          <a:lstStyle/>
          <a:p>
            <a:r>
              <a:rPr lang="en-CA" dirty="0">
                <a:solidFill>
                  <a:schemeClr val="tx1"/>
                </a:solidFill>
              </a:rPr>
              <a:t>  </a:t>
            </a:r>
            <a:fld id="{55B6DA99-2A49-4728-9A1E-47D0ADF1CF0A}" type="slidenum">
              <a:rPr lang="en-CA" smtClean="0">
                <a:solidFill>
                  <a:schemeClr val="tx1"/>
                </a:solidFill>
              </a:rPr>
              <a:t>‹#›</a:t>
            </a:fld>
            <a:endParaRPr lang="en-CA" dirty="0">
              <a:solidFill>
                <a:schemeClr val="tx1"/>
              </a:solidFill>
            </a:endParaRPr>
          </a:p>
        </p:txBody>
      </p:sp>
    </p:spTree>
    <p:extLst>
      <p:ext uri="{BB962C8B-B14F-4D97-AF65-F5344CB8AC3E}">
        <p14:creationId xmlns:p14="http://schemas.microsoft.com/office/powerpoint/2010/main" val="3697747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EE72B1F-A8A9-45A5-9695-99806D541C5E}" type="slidenum">
              <a:rPr lang="en-CA" smtClean="0"/>
              <a:t>‹#›</a:t>
            </a:fld>
            <a:endParaRPr lang="en-CA"/>
          </a:p>
        </p:txBody>
      </p:sp>
    </p:spTree>
    <p:extLst>
      <p:ext uri="{BB962C8B-B14F-4D97-AF65-F5344CB8AC3E}">
        <p14:creationId xmlns:p14="http://schemas.microsoft.com/office/powerpoint/2010/main" val="28642554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x-none"/>
              <a:t>Click to edit Master title style</a:t>
            </a:r>
            <a:endParaRPr lang="en-US"/>
          </a:p>
        </p:txBody>
      </p:sp>
      <p:sp>
        <p:nvSpPr>
          <p:cNvPr id="3" name="Content Placeholder 2"/>
          <p:cNvSpPr>
            <a:spLocks noGrp="1"/>
          </p:cNvSpPr>
          <p:nvPr>
            <p:ph idx="1"/>
          </p:nvPr>
        </p:nvSpPr>
        <p:spPr>
          <a:xfrm>
            <a:off x="3575050" y="273056"/>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1"/>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x-none"/>
              <a:t>Click to edit Master text styles</a:t>
            </a:r>
          </a:p>
        </p:txBody>
      </p:sp>
      <p:sp>
        <p:nvSpPr>
          <p:cNvPr id="5" name="Date Placeholder 4"/>
          <p:cNvSpPr>
            <a:spLocks noGrp="1"/>
          </p:cNvSpPr>
          <p:nvPr>
            <p:ph type="dt" sz="half" idx="10"/>
          </p:nvPr>
        </p:nvSpPr>
        <p:spPr>
          <a:xfrm>
            <a:off x="457200" y="6356356"/>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65B5C415-C03F-4526-B768-3565EB5F2948}" type="slidenum">
              <a:rPr lang="en-US" altLang="en-US"/>
              <a:pPr/>
              <a:t>‹#›</a:t>
            </a:fld>
            <a:endParaRPr lang="en-US" altLang="en-US"/>
          </a:p>
        </p:txBody>
      </p:sp>
    </p:spTree>
    <p:extLst>
      <p:ext uri="{BB962C8B-B14F-4D97-AF65-F5344CB8AC3E}">
        <p14:creationId xmlns:p14="http://schemas.microsoft.com/office/powerpoint/2010/main" val="39869072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x-non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1"/>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x-none"/>
              <a:t>Click to edit Master text styles</a:t>
            </a:r>
          </a:p>
        </p:txBody>
      </p:sp>
      <p:sp>
        <p:nvSpPr>
          <p:cNvPr id="5" name="Date Placeholder 4"/>
          <p:cNvSpPr>
            <a:spLocks noGrp="1"/>
          </p:cNvSpPr>
          <p:nvPr>
            <p:ph type="dt" sz="half" idx="10"/>
          </p:nvPr>
        </p:nvSpPr>
        <p:spPr>
          <a:xfrm>
            <a:off x="457200" y="6356356"/>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A57AF103-BCB9-4206-850E-0D9E69DB47A7}" type="slidenum">
              <a:rPr lang="en-US" altLang="en-US"/>
              <a:pPr/>
              <a:t>‹#›</a:t>
            </a:fld>
            <a:endParaRPr lang="en-US" altLang="en-US"/>
          </a:p>
        </p:txBody>
      </p:sp>
    </p:spTree>
    <p:extLst>
      <p:ext uri="{BB962C8B-B14F-4D97-AF65-F5344CB8AC3E}">
        <p14:creationId xmlns:p14="http://schemas.microsoft.com/office/powerpoint/2010/main" val="16966063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a:xfrm>
            <a:off x="457200" y="6356356"/>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11FCCE7-B790-42C2-AF0D-A2D8EB27AD20}" type="slidenum">
              <a:rPr lang="en-US" altLang="en-US"/>
              <a:pPr/>
              <a:t>‹#›</a:t>
            </a:fld>
            <a:endParaRPr lang="en-US" altLang="en-US"/>
          </a:p>
        </p:txBody>
      </p:sp>
    </p:spTree>
    <p:extLst>
      <p:ext uri="{BB962C8B-B14F-4D97-AF65-F5344CB8AC3E}">
        <p14:creationId xmlns:p14="http://schemas.microsoft.com/office/powerpoint/2010/main" val="42899094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x-none"/>
              <a:t>Click to edit Master title style</a:t>
            </a:r>
            <a:endParaRPr lang="en-US"/>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a:xfrm>
            <a:off x="457200" y="6356356"/>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4E62957-FB0F-45CD-9F62-68809849F219}" type="slidenum">
              <a:rPr lang="en-US" altLang="en-US"/>
              <a:pPr/>
              <a:t>‹#›</a:t>
            </a:fld>
            <a:endParaRPr lang="en-US" altLang="en-US"/>
          </a:p>
        </p:txBody>
      </p:sp>
    </p:spTree>
    <p:extLst>
      <p:ext uri="{BB962C8B-B14F-4D97-AF65-F5344CB8AC3E}">
        <p14:creationId xmlns:p14="http://schemas.microsoft.com/office/powerpoint/2010/main" val="15133382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295400" y="1385888"/>
            <a:ext cx="7543800" cy="2728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 name="Rectangle 18"/>
          <p:cNvSpPr>
            <a:spLocks noGrp="1" noChangeArrowheads="1"/>
          </p:cNvSpPr>
          <p:nvPr>
            <p:ph type="dt" sz="half" idx="10"/>
          </p:nvPr>
        </p:nvSpPr>
        <p:spPr>
          <a:xfrm>
            <a:off x="685800" y="5791200"/>
            <a:ext cx="1905000" cy="457200"/>
          </a:xfrm>
          <a:prstGeom prst="rect">
            <a:avLst/>
          </a:prstGeom>
        </p:spPr>
        <p:txBody>
          <a:bodyPr/>
          <a:lstStyle>
            <a:lvl1pPr fontAlgn="auto">
              <a:spcBef>
                <a:spcPts val="0"/>
              </a:spcBef>
              <a:spcAft>
                <a:spcPts val="0"/>
              </a:spcAft>
              <a:defRPr>
                <a:solidFill>
                  <a:prstClr val="black"/>
                </a:solidFill>
                <a:latin typeface="Calibri"/>
              </a:defRPr>
            </a:lvl1pPr>
          </a:lstStyle>
          <a:p>
            <a:pPr>
              <a:defRPr/>
            </a:pPr>
            <a:endParaRPr lang="en-CA" altLang="en-US"/>
          </a:p>
        </p:txBody>
      </p:sp>
      <p:sp>
        <p:nvSpPr>
          <p:cNvPr id="4" name="Rectangle 19"/>
          <p:cNvSpPr>
            <a:spLocks noGrp="1" noChangeArrowheads="1"/>
          </p:cNvSpPr>
          <p:nvPr>
            <p:ph type="ftr" sz="quarter" idx="11"/>
          </p:nvPr>
        </p:nvSpPr>
        <p:spPr/>
        <p:txBody>
          <a:bodyPr/>
          <a:lstStyle>
            <a:lvl1pPr>
              <a:defRPr/>
            </a:lvl1pPr>
          </a:lstStyle>
          <a:p>
            <a:pPr>
              <a:defRPr/>
            </a:pPr>
            <a:endParaRPr lang="en-CA" altLang="en-US"/>
          </a:p>
        </p:txBody>
      </p:sp>
      <p:sp>
        <p:nvSpPr>
          <p:cNvPr id="5" name="Rectangle 20"/>
          <p:cNvSpPr>
            <a:spLocks noGrp="1" noChangeArrowheads="1"/>
          </p:cNvSpPr>
          <p:nvPr>
            <p:ph type="sldNum" sz="quarter" idx="12"/>
          </p:nvPr>
        </p:nvSpPr>
        <p:spPr/>
        <p:txBody>
          <a:bodyPr/>
          <a:lstStyle>
            <a:lvl1pPr>
              <a:defRPr/>
            </a:lvl1pPr>
          </a:lstStyle>
          <a:p>
            <a:fld id="{E31E620D-168F-466C-A2E7-A8B01AE1836F}" type="slidenum">
              <a:rPr lang="en-CA" altLang="en-US"/>
              <a:pPr/>
              <a:t>‹#›</a:t>
            </a:fld>
            <a:endParaRPr lang="en-CA" altLang="en-US"/>
          </a:p>
        </p:txBody>
      </p:sp>
    </p:spTree>
    <p:extLst>
      <p:ext uri="{BB962C8B-B14F-4D97-AF65-F5344CB8AC3E}">
        <p14:creationId xmlns:p14="http://schemas.microsoft.com/office/powerpoint/2010/main" val="15609264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9272B1-99B0-214E-8926-B46D3A2739BA}"/>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142" y="0"/>
            <a:ext cx="9141714" cy="6858000"/>
          </a:xfrm>
          <a:prstGeom prst="rect">
            <a:avLst/>
          </a:prstGeom>
        </p:spPr>
      </p:pic>
      <p:sp>
        <p:nvSpPr>
          <p:cNvPr id="2" name="Title 1">
            <a:extLst>
              <a:ext uri="{FF2B5EF4-FFF2-40B4-BE49-F238E27FC236}">
                <a16:creationId xmlns:a16="http://schemas.microsoft.com/office/drawing/2014/main" id="{FE67D5A3-287B-C64E-8E26-AE388B0173AC}"/>
              </a:ext>
            </a:extLst>
          </p:cNvPr>
          <p:cNvSpPr>
            <a:spLocks noGrp="1"/>
          </p:cNvSpPr>
          <p:nvPr>
            <p:ph type="ctrTitle"/>
          </p:nvPr>
        </p:nvSpPr>
        <p:spPr>
          <a:xfrm>
            <a:off x="257179" y="4008994"/>
            <a:ext cx="8550995" cy="1197286"/>
          </a:xfrm>
          <a:prstGeom prst="rect">
            <a:avLst/>
          </a:prstGeom>
        </p:spPr>
        <p:txBody>
          <a:bodyPr lIns="0" bIns="0" anchor="b">
            <a:normAutofit/>
          </a:bodyPr>
          <a:lstStyle>
            <a:lvl1pPr algn="l">
              <a:defRPr sz="4051" b="1">
                <a:solidFill>
                  <a:schemeClr val="bg1"/>
                </a:solidFill>
                <a:latin typeface="+mj-lt"/>
              </a:defRPr>
            </a:lvl1pPr>
          </a:lstStyle>
          <a:p>
            <a:r>
              <a:rPr lang="en-US" dirty="0"/>
              <a:t>Click to edit Master title style</a:t>
            </a:r>
          </a:p>
        </p:txBody>
      </p:sp>
      <p:sp>
        <p:nvSpPr>
          <p:cNvPr id="6" name="Text Placeholder 5">
            <a:extLst>
              <a:ext uri="{FF2B5EF4-FFF2-40B4-BE49-F238E27FC236}">
                <a16:creationId xmlns:a16="http://schemas.microsoft.com/office/drawing/2014/main" id="{057AFF37-CE3A-B742-A62F-2A3257140A5A}"/>
              </a:ext>
            </a:extLst>
          </p:cNvPr>
          <p:cNvSpPr>
            <a:spLocks noGrp="1"/>
          </p:cNvSpPr>
          <p:nvPr>
            <p:ph type="body" sz="quarter" idx="13" hasCustomPrompt="1"/>
          </p:nvPr>
        </p:nvSpPr>
        <p:spPr>
          <a:xfrm>
            <a:off x="257175" y="5206280"/>
            <a:ext cx="7618920" cy="508720"/>
          </a:xfrm>
        </p:spPr>
        <p:txBody>
          <a:bodyPr lIns="45720" anchor="b" anchorCtr="0"/>
          <a:lstStyle>
            <a:lvl1pPr marL="0" indent="0">
              <a:buFontTx/>
              <a:buNone/>
              <a:defRPr>
                <a:solidFill>
                  <a:schemeClr val="bg1"/>
                </a:solidFill>
              </a:defRPr>
            </a:lvl1pPr>
            <a:lvl2pPr marL="215499" indent="0">
              <a:buFontTx/>
              <a:buNone/>
              <a:defRPr/>
            </a:lvl2pPr>
            <a:lvl3pPr marL="430996" indent="0">
              <a:buFontTx/>
              <a:buNone/>
              <a:defRPr/>
            </a:lvl3pPr>
            <a:lvl4pPr marL="602441" indent="0">
              <a:buFontTx/>
              <a:buNone/>
              <a:defRPr/>
            </a:lvl4pPr>
            <a:lvl5pPr marL="773887" indent="0">
              <a:buFontTx/>
              <a:buNone/>
              <a:defRPr/>
            </a:lvl5pPr>
          </a:lstStyle>
          <a:p>
            <a:pPr lvl="0"/>
            <a:r>
              <a:rPr lang="en-US" dirty="0"/>
              <a:t>Click to edit subtitle</a:t>
            </a:r>
          </a:p>
        </p:txBody>
      </p:sp>
      <p:sp>
        <p:nvSpPr>
          <p:cNvPr id="8" name="Text Placeholder 5">
            <a:extLst>
              <a:ext uri="{FF2B5EF4-FFF2-40B4-BE49-F238E27FC236}">
                <a16:creationId xmlns:a16="http://schemas.microsoft.com/office/drawing/2014/main" id="{57C7A8EA-E9AD-2747-BB8E-4E6AC446E01E}"/>
              </a:ext>
            </a:extLst>
          </p:cNvPr>
          <p:cNvSpPr>
            <a:spLocks noGrp="1"/>
          </p:cNvSpPr>
          <p:nvPr>
            <p:ph type="body" sz="quarter" idx="17" hasCustomPrompt="1"/>
          </p:nvPr>
        </p:nvSpPr>
        <p:spPr>
          <a:xfrm>
            <a:off x="257177" y="5829307"/>
            <a:ext cx="4314825" cy="358775"/>
          </a:xfrm>
        </p:spPr>
        <p:txBody>
          <a:bodyPr lIns="64008" tIns="91440" anchor="b" anchorCtr="0">
            <a:normAutofit/>
          </a:bodyPr>
          <a:lstStyle>
            <a:lvl1pPr marL="0" indent="0">
              <a:buFontTx/>
              <a:buNone/>
              <a:defRPr sz="1351">
                <a:solidFill>
                  <a:schemeClr val="bg1"/>
                </a:solidFill>
              </a:defRPr>
            </a:lvl1pPr>
            <a:lvl2pPr marL="215499" indent="0">
              <a:buFontTx/>
              <a:buNone/>
              <a:defRPr/>
            </a:lvl2pPr>
            <a:lvl3pPr marL="430996" indent="0">
              <a:buFontTx/>
              <a:buNone/>
              <a:defRPr/>
            </a:lvl3pPr>
            <a:lvl4pPr marL="602441" indent="0">
              <a:buFontTx/>
              <a:buNone/>
              <a:defRPr/>
            </a:lvl4pPr>
            <a:lvl5pPr marL="773887" indent="0">
              <a:buFontTx/>
              <a:buNone/>
              <a:defRPr/>
            </a:lvl5pPr>
          </a:lstStyle>
          <a:p>
            <a:pPr lvl="0"/>
            <a:r>
              <a:rPr lang="en-US" dirty="0"/>
              <a:t>Presenter name</a:t>
            </a:r>
          </a:p>
        </p:txBody>
      </p:sp>
    </p:spTree>
    <p:extLst>
      <p:ext uri="{BB962C8B-B14F-4D97-AF65-F5344CB8AC3E}">
        <p14:creationId xmlns:p14="http://schemas.microsoft.com/office/powerpoint/2010/main" val="5525008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3" descr="corporate_green_e.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31"/>
            <a:ext cx="7772400" cy="1470025"/>
          </a:xfrm>
        </p:spPr>
        <p:txBody>
          <a:bodyPr/>
          <a:lstStyle>
            <a:lvl1pPr algn="ctr">
              <a:defRPr>
                <a:solidFill>
                  <a:schemeClr val="tx1"/>
                </a:solidFill>
              </a:defRPr>
            </a:lvl1pPr>
          </a:lstStyle>
          <a:p>
            <a:r>
              <a:rPr lang="x-none"/>
              <a:t>Click to edit Master title style</a:t>
            </a:r>
            <a:endParaRPr lang="en-US" dirty="0"/>
          </a:p>
        </p:txBody>
      </p:sp>
      <p:sp>
        <p:nvSpPr>
          <p:cNvPr id="3" name="Subtitle 2"/>
          <p:cNvSpPr>
            <a:spLocks noGrp="1"/>
          </p:cNvSpPr>
          <p:nvPr>
            <p:ph type="subTitle" idx="1"/>
          </p:nvPr>
        </p:nvSpPr>
        <p:spPr>
          <a:xfrm>
            <a:off x="1371600" y="3600450"/>
            <a:ext cx="6400800" cy="1752600"/>
          </a:xfrm>
        </p:spPr>
        <p:txBody>
          <a:bodyPr/>
          <a:lstStyle>
            <a:lvl1pPr marL="0" indent="0" algn="ctr">
              <a:buNone/>
              <a:defRPr>
                <a:solidFill>
                  <a:schemeClr val="tx1">
                    <a:lumMod val="65000"/>
                    <a:lumOff val="35000"/>
                  </a:schemeClr>
                </a:solidFill>
              </a:defRPr>
            </a:lvl1pPr>
            <a:lvl2pPr marL="342891"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x-none"/>
              <a:t>Click to edit Master subtitle style</a:t>
            </a:r>
            <a:endParaRPr lang="en-US"/>
          </a:p>
        </p:txBody>
      </p:sp>
    </p:spTree>
    <p:extLst>
      <p:ext uri="{BB962C8B-B14F-4D97-AF65-F5344CB8AC3E}">
        <p14:creationId xmlns:p14="http://schemas.microsoft.com/office/powerpoint/2010/main" val="19715337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3132588" y="6356356"/>
            <a:ext cx="3729605" cy="365125"/>
          </a:xfrm>
        </p:spPr>
        <p:txBody>
          <a:bodyPr/>
          <a:lstStyle>
            <a:lvl1pPr fontAlgn="auto">
              <a:spcBef>
                <a:spcPts val="0"/>
              </a:spcBef>
              <a:spcAft>
                <a:spcPts val="0"/>
              </a:spcAft>
              <a:defRPr>
                <a:latin typeface="+mn-lt"/>
                <a:cs typeface="+mn-cs"/>
              </a:defRPr>
            </a:lvl1pPr>
          </a:lstStyle>
          <a:p>
            <a:pPr>
              <a:defRPr/>
            </a:pPr>
            <a:endParaRPr lang="en-US" dirty="0"/>
          </a:p>
        </p:txBody>
      </p:sp>
    </p:spTree>
    <p:extLst>
      <p:ext uri="{BB962C8B-B14F-4D97-AF65-F5344CB8AC3E}">
        <p14:creationId xmlns:p14="http://schemas.microsoft.com/office/powerpoint/2010/main" val="5041443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6"/>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dirty="0"/>
          </a:p>
        </p:txBody>
      </p:sp>
      <p:sp>
        <p:nvSpPr>
          <p:cNvPr id="3" name="Footer Placeholder 2"/>
          <p:cNvSpPr>
            <a:spLocks noGrp="1"/>
          </p:cNvSpPr>
          <p:nvPr>
            <p:ph type="ftr" sz="quarter" idx="11"/>
          </p:nvPr>
        </p:nvSpPr>
        <p:spPr>
          <a:xfrm>
            <a:off x="3124199" y="6356356"/>
            <a:ext cx="3813495" cy="365125"/>
          </a:xfrm>
        </p:spPr>
        <p:txBody>
          <a:bodyPr/>
          <a:lstStyle>
            <a:lvl1pPr fontAlgn="auto">
              <a:spcBef>
                <a:spcPts val="0"/>
              </a:spcBef>
              <a:spcAft>
                <a:spcPts val="0"/>
              </a:spcAft>
              <a:defRPr>
                <a:latin typeface="+mn-lt"/>
                <a:cs typeface="+mn-cs"/>
              </a:defRPr>
            </a:lvl1pPr>
          </a:lstStyle>
          <a:p>
            <a:pPr>
              <a:defRPr/>
            </a:pPr>
            <a:endParaRPr lang="en-US" dirty="0"/>
          </a:p>
        </p:txBody>
      </p:sp>
      <p:sp>
        <p:nvSpPr>
          <p:cNvPr id="5" name="TextBox 4"/>
          <p:cNvSpPr txBox="1"/>
          <p:nvPr userDrawn="1"/>
        </p:nvSpPr>
        <p:spPr>
          <a:xfrm>
            <a:off x="396000" y="360004"/>
            <a:ext cx="8280000" cy="646331"/>
          </a:xfrm>
          <a:prstGeom prst="rect">
            <a:avLst/>
          </a:prstGeom>
          <a:noFill/>
        </p:spPr>
        <p:txBody>
          <a:bodyPr wrap="square" rtlCol="0">
            <a:noAutofit/>
          </a:bodyPr>
          <a:lstStyle/>
          <a:p>
            <a:endParaRPr lang="en-CA" sz="3600" b="1" dirty="0">
              <a:solidFill>
                <a:srgbClr val="C00000"/>
              </a:solidFill>
              <a:latin typeface="+mj-lt"/>
            </a:endParaRPr>
          </a:p>
        </p:txBody>
      </p:sp>
      <p:sp>
        <p:nvSpPr>
          <p:cNvPr id="4" name="TextBox 3"/>
          <p:cNvSpPr txBox="1"/>
          <p:nvPr userDrawn="1"/>
        </p:nvSpPr>
        <p:spPr>
          <a:xfrm>
            <a:off x="8539993" y="-5"/>
            <a:ext cx="605792" cy="369332"/>
          </a:xfrm>
          <a:prstGeom prst="rect">
            <a:avLst/>
          </a:prstGeom>
          <a:solidFill>
            <a:srgbClr val="99CC00"/>
          </a:solidFill>
        </p:spPr>
        <p:txBody>
          <a:bodyPr wrap="square" rtlCol="0">
            <a:spAutoFit/>
          </a:bodyPr>
          <a:lstStyle/>
          <a:p>
            <a:r>
              <a:rPr lang="en-CA" dirty="0">
                <a:solidFill>
                  <a:schemeClr val="tx1"/>
                </a:solidFill>
              </a:rPr>
              <a:t>  </a:t>
            </a:r>
            <a:fld id="{55B6DA99-2A49-4728-9A1E-47D0ADF1CF0A}" type="slidenum">
              <a:rPr lang="en-CA" smtClean="0">
                <a:solidFill>
                  <a:schemeClr val="tx1"/>
                </a:solidFill>
              </a:rPr>
              <a:t>‹#›</a:t>
            </a:fld>
            <a:endParaRPr lang="en-CA" dirty="0">
              <a:solidFill>
                <a:schemeClr val="tx1"/>
              </a:solidFill>
            </a:endParaRPr>
          </a:p>
        </p:txBody>
      </p:sp>
    </p:spTree>
    <p:extLst>
      <p:ext uri="{BB962C8B-B14F-4D97-AF65-F5344CB8AC3E}">
        <p14:creationId xmlns:p14="http://schemas.microsoft.com/office/powerpoint/2010/main" val="35769653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3000" b="1" cap="all"/>
            </a:lvl1pPr>
          </a:lstStyle>
          <a:p>
            <a:r>
              <a:rPr lang="x-non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x-none"/>
              <a:t>Click to edit Master text styles</a:t>
            </a:r>
          </a:p>
        </p:txBody>
      </p:sp>
      <p:sp>
        <p:nvSpPr>
          <p:cNvPr id="4" name="Date Placeholder 3"/>
          <p:cNvSpPr>
            <a:spLocks noGrp="1"/>
          </p:cNvSpPr>
          <p:nvPr>
            <p:ph type="dt" sz="half" idx="10"/>
          </p:nvPr>
        </p:nvSpPr>
        <p:spPr>
          <a:xfrm>
            <a:off x="457200" y="6356356"/>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803E36E-E58E-4BA7-89E2-3E316A836AC9}" type="slidenum">
              <a:rPr lang="en-US" altLang="en-US"/>
              <a:pPr/>
              <a:t>‹#›</a:t>
            </a:fld>
            <a:endParaRPr lang="en-US" altLang="en-US"/>
          </a:p>
        </p:txBody>
      </p:sp>
    </p:spTree>
    <p:extLst>
      <p:ext uri="{BB962C8B-B14F-4D97-AF65-F5344CB8AC3E}">
        <p14:creationId xmlns:p14="http://schemas.microsoft.com/office/powerpoint/2010/main" val="4254995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a:t>Click to edit Master title style</a:t>
            </a:r>
            <a:endParaRPr lang="en-CA"/>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EE72B1F-A8A9-45A5-9695-99806D541C5E}" type="slidenum">
              <a:rPr lang="en-CA" smtClean="0"/>
              <a:t>‹#›</a:t>
            </a:fld>
            <a:endParaRPr lang="en-CA"/>
          </a:p>
        </p:txBody>
      </p:sp>
    </p:spTree>
    <p:extLst>
      <p:ext uri="{BB962C8B-B14F-4D97-AF65-F5344CB8AC3E}">
        <p14:creationId xmlns:p14="http://schemas.microsoft.com/office/powerpoint/2010/main" val="6051382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Date Placeholder 4"/>
          <p:cNvSpPr>
            <a:spLocks noGrp="1"/>
          </p:cNvSpPr>
          <p:nvPr>
            <p:ph type="dt" sz="half" idx="10"/>
          </p:nvPr>
        </p:nvSpPr>
        <p:spPr>
          <a:xfrm>
            <a:off x="457200" y="6356356"/>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773060C4-F1F1-48F9-95D1-943BD62822B4}" type="slidenum">
              <a:rPr lang="en-US" altLang="en-US"/>
              <a:pPr/>
              <a:t>‹#›</a:t>
            </a:fld>
            <a:endParaRPr lang="en-US" altLang="en-US"/>
          </a:p>
        </p:txBody>
      </p:sp>
    </p:spTree>
    <p:extLst>
      <p:ext uri="{BB962C8B-B14F-4D97-AF65-F5344CB8AC3E}">
        <p14:creationId xmlns:p14="http://schemas.microsoft.com/office/powerpoint/2010/main" val="39748911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x-non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x-none"/>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7" name="Date Placeholder 6"/>
          <p:cNvSpPr>
            <a:spLocks noGrp="1"/>
          </p:cNvSpPr>
          <p:nvPr>
            <p:ph type="dt" sz="half" idx="10"/>
          </p:nvPr>
        </p:nvSpPr>
        <p:spPr>
          <a:xfrm>
            <a:off x="457200" y="6356356"/>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8" name="Footer Placeholder 7"/>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fld id="{4827F22E-2A24-44E8-83E4-7942757C36CC}" type="slidenum">
              <a:rPr lang="en-US" altLang="en-US"/>
              <a:pPr/>
              <a:t>‹#›</a:t>
            </a:fld>
            <a:endParaRPr lang="en-US" altLang="en-US"/>
          </a:p>
        </p:txBody>
      </p:sp>
    </p:spTree>
    <p:extLst>
      <p:ext uri="{BB962C8B-B14F-4D97-AF65-F5344CB8AC3E}">
        <p14:creationId xmlns:p14="http://schemas.microsoft.com/office/powerpoint/2010/main" val="29222599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Date Placeholder 2"/>
          <p:cNvSpPr>
            <a:spLocks noGrp="1"/>
          </p:cNvSpPr>
          <p:nvPr>
            <p:ph type="dt" sz="half" idx="10"/>
          </p:nvPr>
        </p:nvSpPr>
        <p:spPr>
          <a:xfrm>
            <a:off x="457200" y="6356356"/>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4" name="Footer Placeholder 3"/>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36F90FC3-E6C0-4218-B20D-F948075F2116}" type="slidenum">
              <a:rPr lang="en-US" altLang="en-US"/>
              <a:pPr/>
              <a:t>‹#›</a:t>
            </a:fld>
            <a:endParaRPr lang="en-US" altLang="en-US"/>
          </a:p>
        </p:txBody>
      </p:sp>
    </p:spTree>
    <p:extLst>
      <p:ext uri="{BB962C8B-B14F-4D97-AF65-F5344CB8AC3E}">
        <p14:creationId xmlns:p14="http://schemas.microsoft.com/office/powerpoint/2010/main" val="16081092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6"/>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dirty="0"/>
          </a:p>
        </p:txBody>
      </p:sp>
      <p:sp>
        <p:nvSpPr>
          <p:cNvPr id="3" name="Footer Placeholder 2"/>
          <p:cNvSpPr>
            <a:spLocks noGrp="1"/>
          </p:cNvSpPr>
          <p:nvPr>
            <p:ph type="ftr" sz="quarter" idx="11"/>
          </p:nvPr>
        </p:nvSpPr>
        <p:spPr>
          <a:xfrm>
            <a:off x="3124199" y="6356356"/>
            <a:ext cx="3813495" cy="365125"/>
          </a:xfrm>
        </p:spPr>
        <p:txBody>
          <a:bodyPr/>
          <a:lstStyle>
            <a:lvl1pPr fontAlgn="auto">
              <a:spcBef>
                <a:spcPts val="0"/>
              </a:spcBef>
              <a:spcAft>
                <a:spcPts val="0"/>
              </a:spcAft>
              <a:defRPr>
                <a:latin typeface="+mn-lt"/>
                <a:cs typeface="+mn-cs"/>
              </a:defRPr>
            </a:lvl1pPr>
          </a:lstStyle>
          <a:p>
            <a:pPr>
              <a:defRPr/>
            </a:pPr>
            <a:endParaRPr lang="en-US" dirty="0"/>
          </a:p>
        </p:txBody>
      </p:sp>
      <p:sp>
        <p:nvSpPr>
          <p:cNvPr id="5" name="TextBox 4"/>
          <p:cNvSpPr txBox="1"/>
          <p:nvPr userDrawn="1"/>
        </p:nvSpPr>
        <p:spPr>
          <a:xfrm>
            <a:off x="396000" y="360004"/>
            <a:ext cx="8280000" cy="646331"/>
          </a:xfrm>
          <a:prstGeom prst="rect">
            <a:avLst/>
          </a:prstGeom>
          <a:noFill/>
        </p:spPr>
        <p:txBody>
          <a:bodyPr wrap="square" rtlCol="0">
            <a:noAutofit/>
          </a:bodyPr>
          <a:lstStyle/>
          <a:p>
            <a:endParaRPr lang="en-CA" sz="3600" b="1" dirty="0">
              <a:solidFill>
                <a:srgbClr val="C00000"/>
              </a:solidFill>
              <a:latin typeface="+mj-lt"/>
            </a:endParaRPr>
          </a:p>
        </p:txBody>
      </p:sp>
      <p:sp>
        <p:nvSpPr>
          <p:cNvPr id="6" name="TextBox 5"/>
          <p:cNvSpPr txBox="1"/>
          <p:nvPr userDrawn="1"/>
        </p:nvSpPr>
        <p:spPr>
          <a:xfrm>
            <a:off x="396000" y="1295400"/>
            <a:ext cx="8280000" cy="4953000"/>
          </a:xfrm>
          <a:prstGeom prst="rect">
            <a:avLst/>
          </a:prstGeom>
          <a:noFill/>
        </p:spPr>
        <p:txBody>
          <a:bodyPr wrap="square" rtlCol="0">
            <a:noAutofit/>
          </a:bodyPr>
          <a:lstStyle/>
          <a:p>
            <a:endParaRPr lang="en-CA" sz="2400" b="1" dirty="0">
              <a:latin typeface="Corbel" panose="020B0503020204020204" pitchFamily="34" charset="0"/>
            </a:endParaRPr>
          </a:p>
        </p:txBody>
      </p:sp>
      <p:sp>
        <p:nvSpPr>
          <p:cNvPr id="7" name="Title 1"/>
          <p:cNvSpPr>
            <a:spLocks noGrp="1"/>
          </p:cNvSpPr>
          <p:nvPr>
            <p:ph type="title"/>
          </p:nvPr>
        </p:nvSpPr>
        <p:spPr>
          <a:xfrm>
            <a:off x="457200" y="274638"/>
            <a:ext cx="8229600" cy="1143000"/>
          </a:xfrm>
        </p:spPr>
        <p:txBody>
          <a:bodyPr/>
          <a:lstStyle>
            <a:lvl1pPr algn="l">
              <a:defRPr/>
            </a:lvl1pPr>
          </a:lstStyle>
          <a:p>
            <a:r>
              <a:rPr lang="x-none" dirty="0"/>
              <a:t>Click to edit Master title style</a:t>
            </a:r>
            <a:endParaRPr lang="en-US" dirty="0"/>
          </a:p>
        </p:txBody>
      </p:sp>
      <p:sp>
        <p:nvSpPr>
          <p:cNvPr id="4" name="TextBox 3"/>
          <p:cNvSpPr txBox="1"/>
          <p:nvPr userDrawn="1"/>
        </p:nvSpPr>
        <p:spPr>
          <a:xfrm>
            <a:off x="8539993" y="-5"/>
            <a:ext cx="605792" cy="369332"/>
          </a:xfrm>
          <a:prstGeom prst="rect">
            <a:avLst/>
          </a:prstGeom>
          <a:solidFill>
            <a:srgbClr val="99CC00"/>
          </a:solidFill>
        </p:spPr>
        <p:txBody>
          <a:bodyPr wrap="square" rtlCol="0">
            <a:spAutoFit/>
          </a:bodyPr>
          <a:lstStyle/>
          <a:p>
            <a:r>
              <a:rPr lang="en-CA" dirty="0">
                <a:solidFill>
                  <a:schemeClr val="tx1"/>
                </a:solidFill>
              </a:rPr>
              <a:t>  </a:t>
            </a:r>
            <a:fld id="{55B6DA99-2A49-4728-9A1E-47D0ADF1CF0A}" type="slidenum">
              <a:rPr lang="en-CA" smtClean="0">
                <a:solidFill>
                  <a:schemeClr val="tx1"/>
                </a:solidFill>
              </a:rPr>
              <a:t>‹#›</a:t>
            </a:fld>
            <a:endParaRPr lang="en-CA" dirty="0">
              <a:solidFill>
                <a:schemeClr val="tx1"/>
              </a:solidFill>
            </a:endParaRPr>
          </a:p>
        </p:txBody>
      </p:sp>
    </p:spTree>
    <p:extLst>
      <p:ext uri="{BB962C8B-B14F-4D97-AF65-F5344CB8AC3E}">
        <p14:creationId xmlns:p14="http://schemas.microsoft.com/office/powerpoint/2010/main" val="31323692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x-none"/>
              <a:t>Click to edit Master title style</a:t>
            </a:r>
            <a:endParaRPr lang="en-US"/>
          </a:p>
        </p:txBody>
      </p:sp>
      <p:sp>
        <p:nvSpPr>
          <p:cNvPr id="3" name="Content Placeholder 2"/>
          <p:cNvSpPr>
            <a:spLocks noGrp="1"/>
          </p:cNvSpPr>
          <p:nvPr>
            <p:ph idx="1"/>
          </p:nvPr>
        </p:nvSpPr>
        <p:spPr>
          <a:xfrm>
            <a:off x="3575050" y="273056"/>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1"/>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x-none"/>
              <a:t>Click to edit Master text styles</a:t>
            </a:r>
          </a:p>
        </p:txBody>
      </p:sp>
      <p:sp>
        <p:nvSpPr>
          <p:cNvPr id="5" name="Date Placeholder 4"/>
          <p:cNvSpPr>
            <a:spLocks noGrp="1"/>
          </p:cNvSpPr>
          <p:nvPr>
            <p:ph type="dt" sz="half" idx="10"/>
          </p:nvPr>
        </p:nvSpPr>
        <p:spPr>
          <a:xfrm>
            <a:off x="457200" y="6356356"/>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65B5C415-C03F-4526-B768-3565EB5F2948}" type="slidenum">
              <a:rPr lang="en-US" altLang="en-US"/>
              <a:pPr/>
              <a:t>‹#›</a:t>
            </a:fld>
            <a:endParaRPr lang="en-US" altLang="en-US"/>
          </a:p>
        </p:txBody>
      </p:sp>
    </p:spTree>
    <p:extLst>
      <p:ext uri="{BB962C8B-B14F-4D97-AF65-F5344CB8AC3E}">
        <p14:creationId xmlns:p14="http://schemas.microsoft.com/office/powerpoint/2010/main" val="28785683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x-non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1"/>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x-none"/>
              <a:t>Click to edit Master text styles</a:t>
            </a:r>
          </a:p>
        </p:txBody>
      </p:sp>
      <p:sp>
        <p:nvSpPr>
          <p:cNvPr id="5" name="Date Placeholder 4"/>
          <p:cNvSpPr>
            <a:spLocks noGrp="1"/>
          </p:cNvSpPr>
          <p:nvPr>
            <p:ph type="dt" sz="half" idx="10"/>
          </p:nvPr>
        </p:nvSpPr>
        <p:spPr>
          <a:xfrm>
            <a:off x="457200" y="6356356"/>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A57AF103-BCB9-4206-850E-0D9E69DB47A7}" type="slidenum">
              <a:rPr lang="en-US" altLang="en-US"/>
              <a:pPr/>
              <a:t>‹#›</a:t>
            </a:fld>
            <a:endParaRPr lang="en-US" altLang="en-US"/>
          </a:p>
        </p:txBody>
      </p:sp>
    </p:spTree>
    <p:extLst>
      <p:ext uri="{BB962C8B-B14F-4D97-AF65-F5344CB8AC3E}">
        <p14:creationId xmlns:p14="http://schemas.microsoft.com/office/powerpoint/2010/main" val="4334804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a:xfrm>
            <a:off x="457200" y="6356356"/>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11FCCE7-B790-42C2-AF0D-A2D8EB27AD20}" type="slidenum">
              <a:rPr lang="en-US" altLang="en-US"/>
              <a:pPr/>
              <a:t>‹#›</a:t>
            </a:fld>
            <a:endParaRPr lang="en-US" altLang="en-US"/>
          </a:p>
        </p:txBody>
      </p:sp>
    </p:spTree>
    <p:extLst>
      <p:ext uri="{BB962C8B-B14F-4D97-AF65-F5344CB8AC3E}">
        <p14:creationId xmlns:p14="http://schemas.microsoft.com/office/powerpoint/2010/main" val="8919654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x-none"/>
              <a:t>Click to edit Master title style</a:t>
            </a:r>
            <a:endParaRPr lang="en-US"/>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a:xfrm>
            <a:off x="457200" y="6356356"/>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4E62957-FB0F-45CD-9F62-68809849F219}" type="slidenum">
              <a:rPr lang="en-US" altLang="en-US"/>
              <a:pPr/>
              <a:t>‹#›</a:t>
            </a:fld>
            <a:endParaRPr lang="en-US" altLang="en-US"/>
          </a:p>
        </p:txBody>
      </p:sp>
    </p:spTree>
    <p:extLst>
      <p:ext uri="{BB962C8B-B14F-4D97-AF65-F5344CB8AC3E}">
        <p14:creationId xmlns:p14="http://schemas.microsoft.com/office/powerpoint/2010/main" val="10498962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295400" y="1385888"/>
            <a:ext cx="7543800" cy="2728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 name="Rectangle 18"/>
          <p:cNvSpPr>
            <a:spLocks noGrp="1" noChangeArrowheads="1"/>
          </p:cNvSpPr>
          <p:nvPr>
            <p:ph type="dt" sz="half" idx="10"/>
          </p:nvPr>
        </p:nvSpPr>
        <p:spPr>
          <a:xfrm>
            <a:off x="685800" y="5791200"/>
            <a:ext cx="1905000" cy="457200"/>
          </a:xfrm>
          <a:prstGeom prst="rect">
            <a:avLst/>
          </a:prstGeom>
        </p:spPr>
        <p:txBody>
          <a:bodyPr/>
          <a:lstStyle>
            <a:lvl1pPr fontAlgn="auto">
              <a:spcBef>
                <a:spcPts val="0"/>
              </a:spcBef>
              <a:spcAft>
                <a:spcPts val="0"/>
              </a:spcAft>
              <a:defRPr>
                <a:solidFill>
                  <a:prstClr val="black"/>
                </a:solidFill>
                <a:latin typeface="Calibri"/>
              </a:defRPr>
            </a:lvl1pPr>
          </a:lstStyle>
          <a:p>
            <a:pPr>
              <a:defRPr/>
            </a:pPr>
            <a:endParaRPr lang="en-CA" altLang="en-US"/>
          </a:p>
        </p:txBody>
      </p:sp>
      <p:sp>
        <p:nvSpPr>
          <p:cNvPr id="4" name="Rectangle 19"/>
          <p:cNvSpPr>
            <a:spLocks noGrp="1" noChangeArrowheads="1"/>
          </p:cNvSpPr>
          <p:nvPr>
            <p:ph type="ftr" sz="quarter" idx="11"/>
          </p:nvPr>
        </p:nvSpPr>
        <p:spPr/>
        <p:txBody>
          <a:bodyPr/>
          <a:lstStyle>
            <a:lvl1pPr>
              <a:defRPr/>
            </a:lvl1pPr>
          </a:lstStyle>
          <a:p>
            <a:pPr>
              <a:defRPr/>
            </a:pPr>
            <a:endParaRPr lang="en-CA" altLang="en-US"/>
          </a:p>
        </p:txBody>
      </p:sp>
      <p:sp>
        <p:nvSpPr>
          <p:cNvPr id="5" name="Rectangle 20"/>
          <p:cNvSpPr>
            <a:spLocks noGrp="1" noChangeArrowheads="1"/>
          </p:cNvSpPr>
          <p:nvPr>
            <p:ph type="sldNum" sz="quarter" idx="12"/>
          </p:nvPr>
        </p:nvSpPr>
        <p:spPr/>
        <p:txBody>
          <a:bodyPr/>
          <a:lstStyle>
            <a:lvl1pPr>
              <a:defRPr/>
            </a:lvl1pPr>
          </a:lstStyle>
          <a:p>
            <a:fld id="{E31E620D-168F-466C-A2E7-A8B01AE1836F}" type="slidenum">
              <a:rPr lang="en-CA" altLang="en-US"/>
              <a:pPr/>
              <a:t>‹#›</a:t>
            </a:fld>
            <a:endParaRPr lang="en-CA" altLang="en-US"/>
          </a:p>
        </p:txBody>
      </p:sp>
    </p:spTree>
    <p:extLst>
      <p:ext uri="{BB962C8B-B14F-4D97-AF65-F5344CB8AC3E}">
        <p14:creationId xmlns:p14="http://schemas.microsoft.com/office/powerpoint/2010/main" val="32155087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9272B1-99B0-214E-8926-B46D3A2739BA}"/>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142" y="0"/>
            <a:ext cx="9141714" cy="6858000"/>
          </a:xfrm>
          <a:prstGeom prst="rect">
            <a:avLst/>
          </a:prstGeom>
        </p:spPr>
      </p:pic>
      <p:sp>
        <p:nvSpPr>
          <p:cNvPr id="2" name="Title 1">
            <a:extLst>
              <a:ext uri="{FF2B5EF4-FFF2-40B4-BE49-F238E27FC236}">
                <a16:creationId xmlns:a16="http://schemas.microsoft.com/office/drawing/2014/main" id="{FE67D5A3-287B-C64E-8E26-AE388B0173AC}"/>
              </a:ext>
            </a:extLst>
          </p:cNvPr>
          <p:cNvSpPr>
            <a:spLocks noGrp="1"/>
          </p:cNvSpPr>
          <p:nvPr>
            <p:ph type="ctrTitle"/>
          </p:nvPr>
        </p:nvSpPr>
        <p:spPr>
          <a:xfrm>
            <a:off x="257176" y="4008994"/>
            <a:ext cx="8550995" cy="1197286"/>
          </a:xfrm>
          <a:prstGeom prst="rect">
            <a:avLst/>
          </a:prstGeom>
        </p:spPr>
        <p:txBody>
          <a:bodyPr lIns="0" bIns="0" anchor="b">
            <a:normAutofit/>
          </a:bodyPr>
          <a:lstStyle>
            <a:lvl1pPr algn="l">
              <a:defRPr sz="4050" b="1">
                <a:solidFill>
                  <a:schemeClr val="bg1"/>
                </a:solidFill>
                <a:latin typeface="+mj-lt"/>
              </a:defRPr>
            </a:lvl1pPr>
          </a:lstStyle>
          <a:p>
            <a:r>
              <a:rPr lang="en-US" dirty="0"/>
              <a:t>Click to edit Master title style</a:t>
            </a:r>
          </a:p>
        </p:txBody>
      </p:sp>
      <p:sp>
        <p:nvSpPr>
          <p:cNvPr id="6" name="Text Placeholder 5">
            <a:extLst>
              <a:ext uri="{FF2B5EF4-FFF2-40B4-BE49-F238E27FC236}">
                <a16:creationId xmlns:a16="http://schemas.microsoft.com/office/drawing/2014/main" id="{057AFF37-CE3A-B742-A62F-2A3257140A5A}"/>
              </a:ext>
            </a:extLst>
          </p:cNvPr>
          <p:cNvSpPr>
            <a:spLocks noGrp="1"/>
          </p:cNvSpPr>
          <p:nvPr>
            <p:ph type="body" sz="quarter" idx="13" hasCustomPrompt="1"/>
          </p:nvPr>
        </p:nvSpPr>
        <p:spPr>
          <a:xfrm>
            <a:off x="257175" y="5206280"/>
            <a:ext cx="7618920" cy="508720"/>
          </a:xfrm>
        </p:spPr>
        <p:txBody>
          <a:bodyPr lIns="45720" anchor="b" anchorCtr="0"/>
          <a:lstStyle>
            <a:lvl1pPr marL="0" indent="0">
              <a:buFontTx/>
              <a:buNone/>
              <a:defRPr>
                <a:solidFill>
                  <a:schemeClr val="bg1"/>
                </a:solidFill>
              </a:defRPr>
            </a:lvl1pPr>
            <a:lvl2pPr marL="215504" indent="0">
              <a:buFontTx/>
              <a:buNone/>
              <a:defRPr/>
            </a:lvl2pPr>
            <a:lvl3pPr marL="431006" indent="0">
              <a:buFontTx/>
              <a:buNone/>
              <a:defRPr/>
            </a:lvl3pPr>
            <a:lvl4pPr marL="602456" indent="0">
              <a:buFontTx/>
              <a:buNone/>
              <a:defRPr/>
            </a:lvl4pPr>
            <a:lvl5pPr marL="773906" indent="0">
              <a:buFontTx/>
              <a:buNone/>
              <a:defRPr/>
            </a:lvl5pPr>
          </a:lstStyle>
          <a:p>
            <a:pPr lvl="0"/>
            <a:r>
              <a:rPr lang="en-US" dirty="0"/>
              <a:t>Click to edit subtitle</a:t>
            </a:r>
          </a:p>
        </p:txBody>
      </p:sp>
      <p:sp>
        <p:nvSpPr>
          <p:cNvPr id="8" name="Text Placeholder 5">
            <a:extLst>
              <a:ext uri="{FF2B5EF4-FFF2-40B4-BE49-F238E27FC236}">
                <a16:creationId xmlns:a16="http://schemas.microsoft.com/office/drawing/2014/main" id="{57C7A8EA-E9AD-2747-BB8E-4E6AC446E01E}"/>
              </a:ext>
            </a:extLst>
          </p:cNvPr>
          <p:cNvSpPr>
            <a:spLocks noGrp="1"/>
          </p:cNvSpPr>
          <p:nvPr>
            <p:ph type="body" sz="quarter" idx="17" hasCustomPrompt="1"/>
          </p:nvPr>
        </p:nvSpPr>
        <p:spPr>
          <a:xfrm>
            <a:off x="257175" y="5829301"/>
            <a:ext cx="4314825" cy="358775"/>
          </a:xfrm>
        </p:spPr>
        <p:txBody>
          <a:bodyPr lIns="64008" tIns="91440" anchor="b" anchorCtr="0">
            <a:normAutofit/>
          </a:bodyPr>
          <a:lstStyle>
            <a:lvl1pPr marL="0" indent="0">
              <a:buFontTx/>
              <a:buNone/>
              <a:defRPr sz="1350">
                <a:solidFill>
                  <a:schemeClr val="bg1"/>
                </a:solidFill>
              </a:defRPr>
            </a:lvl1pPr>
            <a:lvl2pPr marL="215504" indent="0">
              <a:buFontTx/>
              <a:buNone/>
              <a:defRPr/>
            </a:lvl2pPr>
            <a:lvl3pPr marL="431006" indent="0">
              <a:buFontTx/>
              <a:buNone/>
              <a:defRPr/>
            </a:lvl3pPr>
            <a:lvl4pPr marL="602456" indent="0">
              <a:buFontTx/>
              <a:buNone/>
              <a:defRPr/>
            </a:lvl4pPr>
            <a:lvl5pPr marL="773906" indent="0">
              <a:buFontTx/>
              <a:buNone/>
              <a:defRPr/>
            </a:lvl5pPr>
          </a:lstStyle>
          <a:p>
            <a:pPr lvl="0"/>
            <a:r>
              <a:rPr lang="en-US" dirty="0"/>
              <a:t>Presenter name</a:t>
            </a:r>
          </a:p>
        </p:txBody>
      </p:sp>
    </p:spTree>
    <p:extLst>
      <p:ext uri="{BB962C8B-B14F-4D97-AF65-F5344CB8AC3E}">
        <p14:creationId xmlns:p14="http://schemas.microsoft.com/office/powerpoint/2010/main" val="3472281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BEE72B1F-A8A9-45A5-9695-99806D541C5E}" type="slidenum">
              <a:rPr lang="en-CA" smtClean="0"/>
              <a:t>‹#›</a:t>
            </a:fld>
            <a:endParaRPr lang="en-CA"/>
          </a:p>
        </p:txBody>
      </p:sp>
    </p:spTree>
    <p:extLst>
      <p:ext uri="{BB962C8B-B14F-4D97-AF65-F5344CB8AC3E}">
        <p14:creationId xmlns:p14="http://schemas.microsoft.com/office/powerpoint/2010/main" val="512752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endParaRPr lang="en-CA"/>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BEE72B1F-A8A9-45A5-9695-99806D541C5E}" type="slidenum">
              <a:rPr lang="en-CA" smtClean="0"/>
              <a:t>‹#›</a:t>
            </a:fld>
            <a:endParaRPr lang="en-CA"/>
          </a:p>
        </p:txBody>
      </p:sp>
    </p:spTree>
    <p:extLst>
      <p:ext uri="{BB962C8B-B14F-4D97-AF65-F5344CB8AC3E}">
        <p14:creationId xmlns:p14="http://schemas.microsoft.com/office/powerpoint/2010/main" val="2918167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BEE72B1F-A8A9-45A5-9695-99806D541C5E}" type="slidenum">
              <a:rPr lang="en-CA" smtClean="0"/>
              <a:t>‹#›</a:t>
            </a:fld>
            <a:endParaRPr lang="en-CA"/>
          </a:p>
        </p:txBody>
      </p:sp>
    </p:spTree>
    <p:extLst>
      <p:ext uri="{BB962C8B-B14F-4D97-AF65-F5344CB8AC3E}">
        <p14:creationId xmlns:p14="http://schemas.microsoft.com/office/powerpoint/2010/main" val="40135570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BEE72B1F-A8A9-45A5-9695-99806D541C5E}" type="slidenum">
              <a:rPr lang="en-CA" smtClean="0"/>
              <a:t>‹#›</a:t>
            </a:fld>
            <a:endParaRPr lang="en-CA"/>
          </a:p>
        </p:txBody>
      </p:sp>
    </p:spTree>
    <p:extLst>
      <p:ext uri="{BB962C8B-B14F-4D97-AF65-F5344CB8AC3E}">
        <p14:creationId xmlns:p14="http://schemas.microsoft.com/office/powerpoint/2010/main" val="8040607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CA"/>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BEE72B1F-A8A9-45A5-9695-99806D541C5E}" type="slidenum">
              <a:rPr lang="en-CA" smtClean="0"/>
              <a:t>‹#›</a:t>
            </a:fld>
            <a:endParaRPr lang="en-CA"/>
          </a:p>
        </p:txBody>
      </p:sp>
    </p:spTree>
    <p:extLst>
      <p:ext uri="{BB962C8B-B14F-4D97-AF65-F5344CB8AC3E}">
        <p14:creationId xmlns:p14="http://schemas.microsoft.com/office/powerpoint/2010/main" val="2021106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3887391" y="987428"/>
            <a:ext cx="462915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CA"/>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BEE72B1F-A8A9-45A5-9695-99806D541C5E}" type="slidenum">
              <a:rPr lang="en-CA" smtClean="0"/>
              <a:t>‹#›</a:t>
            </a:fld>
            <a:endParaRPr lang="en-CA"/>
          </a:p>
        </p:txBody>
      </p:sp>
    </p:spTree>
    <p:extLst>
      <p:ext uri="{BB962C8B-B14F-4D97-AF65-F5344CB8AC3E}">
        <p14:creationId xmlns:p14="http://schemas.microsoft.com/office/powerpoint/2010/main" val="2307568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2.png"/><Relationship Id="rId2" Type="http://schemas.openxmlformats.org/officeDocument/2006/relationships/slideLayout" Target="../slideLayouts/slideLayout13.xml"/><Relationship Id="rId16" Type="http://schemas.openxmlformats.org/officeDocument/2006/relationships/image" Target="../media/image1.jpe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image" Target="../media/image2.png"/><Relationship Id="rId2" Type="http://schemas.openxmlformats.org/officeDocument/2006/relationships/slideLayout" Target="../slideLayouts/slideLayout27.xml"/><Relationship Id="rId16" Type="http://schemas.openxmlformats.org/officeDocument/2006/relationships/image" Target="../media/image1.jpe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3.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CA"/>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E72B1F-A8A9-45A5-9695-99806D541C5E}" type="slidenum">
              <a:rPr lang="en-CA" smtClean="0"/>
              <a:t>‹#›</a:t>
            </a:fld>
            <a:endParaRPr lang="en-CA"/>
          </a:p>
        </p:txBody>
      </p:sp>
      <p:sp>
        <p:nvSpPr>
          <p:cNvPr id="8" name="TextBox 7">
            <a:extLst>
              <a:ext uri="{FF2B5EF4-FFF2-40B4-BE49-F238E27FC236}">
                <a16:creationId xmlns:a16="http://schemas.microsoft.com/office/drawing/2014/main" id="{1B62E5D4-2C62-8DE1-1688-A9989ABA5AC0}"/>
              </a:ext>
            </a:extLst>
          </p:cNvPr>
          <p:cNvSpPr txBox="1"/>
          <p:nvPr userDrawn="1">
            <p:extLst>
              <p:ext uri="{1162E1C5-73C7-4A58-AE30-91384D911F3F}">
                <p184:classification xmlns:p184="http://schemas.microsoft.com/office/powerpoint/2018/4/main" val="hdr"/>
              </p:ext>
            </p:extLst>
          </p:nvPr>
        </p:nvSpPr>
        <p:spPr>
          <a:xfrm>
            <a:off x="7153275" y="63500"/>
            <a:ext cx="1962150" cy="182880"/>
          </a:xfrm>
          <a:prstGeom prst="rect">
            <a:avLst/>
          </a:prstGeom>
        </p:spPr>
        <p:txBody>
          <a:bodyPr horzOverflow="overflow" lIns="0" tIns="0" rIns="0" bIns="0">
            <a:spAutoFit/>
          </a:bodyPr>
          <a:lstStyle/>
          <a:p>
            <a:pPr algn="l"/>
            <a:r>
              <a:rPr lang="en-CA" sz="1200">
                <a:solidFill>
                  <a:srgbClr val="000000"/>
                </a:solidFill>
                <a:latin typeface="Calibri" panose="020F0502020204030204" pitchFamily="34" charset="0"/>
                <a:cs typeface="Calibri" panose="020F0502020204030204" pitchFamily="34" charset="0"/>
              </a:rPr>
              <a:t>UNCLASSIFIED - NON CLASSIFIÉ</a:t>
            </a:r>
          </a:p>
        </p:txBody>
      </p:sp>
    </p:spTree>
    <p:extLst>
      <p:ext uri="{BB962C8B-B14F-4D97-AF65-F5344CB8AC3E}">
        <p14:creationId xmlns:p14="http://schemas.microsoft.com/office/powerpoint/2010/main" val="13939097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10"/>
          <p:cNvSpPr>
            <a:spLocks noChangeArrowheads="1"/>
          </p:cNvSpPr>
          <p:nvPr userDrawn="1"/>
        </p:nvSpPr>
        <p:spPr bwMode="auto">
          <a:xfrm>
            <a:off x="2514600" y="0"/>
            <a:ext cx="3733800" cy="228600"/>
          </a:xfrm>
          <a:prstGeom prst="rect">
            <a:avLst/>
          </a:prstGeom>
          <a:solidFill>
            <a:srgbClr val="608B2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auto">
              <a:spcBef>
                <a:spcPts val="0"/>
              </a:spcBef>
              <a:spcAft>
                <a:spcPts val="0"/>
              </a:spcAft>
              <a:defRPr/>
            </a:pPr>
            <a:endParaRPr lang="en-US" altLang="en-US" sz="1351">
              <a:solidFill>
                <a:prstClr val="black"/>
              </a:solidFill>
            </a:endParaRPr>
          </a:p>
        </p:txBody>
      </p:sp>
      <p:sp>
        <p:nvSpPr>
          <p:cNvPr id="1029" name="Rectangle 9"/>
          <p:cNvSpPr>
            <a:spLocks noChangeArrowheads="1"/>
          </p:cNvSpPr>
          <p:nvPr userDrawn="1"/>
        </p:nvSpPr>
        <p:spPr bwMode="auto">
          <a:xfrm>
            <a:off x="0" y="0"/>
            <a:ext cx="2895600" cy="228600"/>
          </a:xfrm>
          <a:prstGeom prst="rect">
            <a:avLst/>
          </a:prstGeom>
          <a:solidFill>
            <a:srgbClr val="30612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auto">
              <a:spcBef>
                <a:spcPts val="0"/>
              </a:spcBef>
              <a:spcAft>
                <a:spcPts val="0"/>
              </a:spcAft>
              <a:defRPr/>
            </a:pPr>
            <a:endParaRPr lang="en-US" altLang="en-US" sz="1351">
              <a:solidFill>
                <a:prstClr val="black"/>
              </a:solidFill>
            </a:endParaRPr>
          </a:p>
        </p:txBody>
      </p:sp>
      <p:sp>
        <p:nvSpPr>
          <p:cNvPr id="1030" name="Rectangle 11"/>
          <p:cNvSpPr>
            <a:spLocks noChangeArrowheads="1"/>
          </p:cNvSpPr>
          <p:nvPr userDrawn="1"/>
        </p:nvSpPr>
        <p:spPr bwMode="auto">
          <a:xfrm>
            <a:off x="6019800" y="0"/>
            <a:ext cx="3124200" cy="228600"/>
          </a:xfrm>
          <a:prstGeom prst="rect">
            <a:avLst/>
          </a:prstGeom>
          <a:solidFill>
            <a:srgbClr val="A3C13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auto">
              <a:spcBef>
                <a:spcPts val="0"/>
              </a:spcBef>
              <a:spcAft>
                <a:spcPts val="0"/>
              </a:spcAft>
              <a:defRPr/>
            </a:pPr>
            <a:endParaRPr lang="en-US" altLang="en-US" sz="1351">
              <a:solidFill>
                <a:prstClr val="black"/>
              </a:solidFill>
            </a:endParaRPr>
          </a:p>
        </p:txBody>
      </p:sp>
      <p:sp>
        <p:nvSpPr>
          <p:cNvPr id="13" name="Rectangle 6"/>
          <p:cNvSpPr txBox="1">
            <a:spLocks noChangeArrowheads="1"/>
          </p:cNvSpPr>
          <p:nvPr userDrawn="1"/>
        </p:nvSpPr>
        <p:spPr bwMode="auto">
          <a:xfrm>
            <a:off x="7010400" y="0"/>
            <a:ext cx="2133600" cy="476250"/>
          </a:xfrm>
          <a:prstGeom prst="rect">
            <a:avLst/>
          </a:prstGeom>
          <a:noFill/>
          <a:ln w="9525">
            <a:noFill/>
            <a:miter lim="800000"/>
            <a:headEnd/>
            <a:tailEnd/>
          </a:ln>
          <a:effec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D52B230D-ADED-43B8-8D5B-B93619D36C16}" type="slidenum">
              <a:rPr lang="en-US" altLang="en-US" sz="900">
                <a:solidFill>
                  <a:srgbClr val="000000"/>
                </a:solidFill>
                <a:latin typeface="Calibri" panose="020F0502020204030204" pitchFamily="34" charset="0"/>
              </a:rPr>
              <a:pPr algn="r" eaLnBrk="1" hangingPunct="1"/>
              <a:t>‹#›</a:t>
            </a:fld>
            <a:endParaRPr lang="en-US" altLang="en-US" sz="900">
              <a:solidFill>
                <a:srgbClr val="000000"/>
              </a:solidFill>
              <a:latin typeface="Calibri" panose="020F0502020204030204" pitchFamily="34" charset="0"/>
            </a:endParaRPr>
          </a:p>
        </p:txBody>
      </p:sp>
      <p:pic>
        <p:nvPicPr>
          <p:cNvPr id="2056" name="Picture 12" descr="Canada logo"/>
          <p:cNvPicPr>
            <a:picLocks noChangeAspect="1" noChangeArrowheads="1"/>
          </p:cNvPicPr>
          <p:nvPr userDrawn="1"/>
        </p:nvPicPr>
        <p:blipFill>
          <a:blip r:embed="rId16" cstate="screen">
            <a:extLst>
              <a:ext uri="{28A0092B-C50C-407E-A947-70E740481C1C}">
                <a14:useLocalDpi xmlns:a14="http://schemas.microsoft.com/office/drawing/2010/main" val="0"/>
              </a:ext>
            </a:extLst>
          </a:blip>
          <a:srcRect/>
          <a:stretch>
            <a:fillRect/>
          </a:stretch>
        </p:blipFill>
        <p:spPr bwMode="auto">
          <a:xfrm>
            <a:off x="7696200" y="6400800"/>
            <a:ext cx="1295400"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15" descr="nrcan_fip_e_2c_55"/>
          <p:cNvPicPr>
            <a:picLocks noChangeAspect="1" noChangeArrowheads="1"/>
          </p:cNvPicPr>
          <p:nvPr userDrawn="1"/>
        </p:nvPicPr>
        <p:blipFill>
          <a:blip r:embed="rId17" cstate="screen">
            <a:extLst>
              <a:ext uri="{28A0092B-C50C-407E-A947-70E740481C1C}">
                <a14:useLocalDpi xmlns:a14="http://schemas.microsoft.com/office/drawing/2010/main" val="0"/>
              </a:ext>
            </a:extLst>
          </a:blip>
          <a:srcRect/>
          <a:stretch>
            <a:fillRect/>
          </a:stretch>
        </p:blipFill>
        <p:spPr bwMode="auto">
          <a:xfrm>
            <a:off x="304800" y="6534150"/>
            <a:ext cx="259080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lide Number Placeholder 5"/>
          <p:cNvSpPr>
            <a:spLocks noGrp="1"/>
          </p:cNvSpPr>
          <p:nvPr>
            <p:ph type="sldNum" sz="quarter" idx="4"/>
          </p:nvPr>
        </p:nvSpPr>
        <p:spPr>
          <a:xfrm>
            <a:off x="6553200" y="6340479"/>
            <a:ext cx="2133600" cy="365125"/>
          </a:xfrm>
          <a:prstGeom prst="rect">
            <a:avLst/>
          </a:prstGeom>
        </p:spPr>
        <p:txBody>
          <a:bodyPr vert="horz" wrap="square" lIns="91440" tIns="45720" rIns="91440" bIns="45720" numCol="1" anchor="t" anchorCtr="0" compatLnSpc="1">
            <a:prstTxWarp prst="textNoShape">
              <a:avLst/>
            </a:prstTxWarp>
          </a:bodyPr>
          <a:lstStyle>
            <a:lvl1pPr>
              <a:defRPr sz="2400">
                <a:solidFill>
                  <a:srgbClr val="000000"/>
                </a:solidFill>
                <a:latin typeface="Calibri" panose="020F0502020204030204" pitchFamily="34" charset="0"/>
              </a:defRPr>
            </a:lvl1pPr>
          </a:lstStyle>
          <a:p>
            <a:fld id="{DF135AC9-90AB-47DC-B726-676130EA7AED}" type="slidenum">
              <a:rPr lang="en-CA" altLang="en-US" smtClean="0"/>
              <a:pPr/>
              <a:t>‹#›</a:t>
            </a:fld>
            <a:endParaRPr lang="en-US" altLang="en-US" dirty="0"/>
          </a:p>
        </p:txBody>
      </p:sp>
      <p:sp>
        <p:nvSpPr>
          <p:cNvPr id="12" name="Footer Placeholder 4"/>
          <p:cNvSpPr>
            <a:spLocks noGrp="1"/>
          </p:cNvSpPr>
          <p:nvPr>
            <p:ph type="ftr" sz="quarter" idx="3"/>
          </p:nvPr>
        </p:nvSpPr>
        <p:spPr>
          <a:xfrm>
            <a:off x="3124200" y="6356356"/>
            <a:ext cx="2895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3" name="TextBox 2">
            <a:extLst>
              <a:ext uri="{FF2B5EF4-FFF2-40B4-BE49-F238E27FC236}">
                <a16:creationId xmlns:a16="http://schemas.microsoft.com/office/drawing/2014/main" id="{396AF989-BDE3-DE27-DA74-019319E1ED7C}"/>
              </a:ext>
            </a:extLst>
          </p:cNvPr>
          <p:cNvSpPr txBox="1"/>
          <p:nvPr userDrawn="1">
            <p:extLst>
              <p:ext uri="{1162E1C5-73C7-4A58-AE30-91384D911F3F}">
                <p184:classification xmlns:p184="http://schemas.microsoft.com/office/powerpoint/2018/4/main" val="hdr"/>
              </p:ext>
            </p:extLst>
          </p:nvPr>
        </p:nvSpPr>
        <p:spPr>
          <a:xfrm>
            <a:off x="7153275" y="63500"/>
            <a:ext cx="1962150" cy="182880"/>
          </a:xfrm>
          <a:prstGeom prst="rect">
            <a:avLst/>
          </a:prstGeom>
        </p:spPr>
        <p:txBody>
          <a:bodyPr horzOverflow="overflow" lIns="0" tIns="0" rIns="0" bIns="0">
            <a:spAutoFit/>
          </a:bodyPr>
          <a:lstStyle/>
          <a:p>
            <a:pPr algn="l"/>
            <a:r>
              <a:rPr lang="en-CA" sz="1200">
                <a:solidFill>
                  <a:srgbClr val="000000"/>
                </a:solidFill>
                <a:latin typeface="Calibri" panose="020F0502020204030204" pitchFamily="34" charset="0"/>
                <a:cs typeface="Calibri" panose="020F0502020204030204" pitchFamily="34" charset="0"/>
              </a:rPr>
              <a:t>UNCLASSIFIED - NON CLASSIFIÉ</a:t>
            </a:r>
          </a:p>
        </p:txBody>
      </p:sp>
    </p:spTree>
    <p:extLst>
      <p:ext uri="{BB962C8B-B14F-4D97-AF65-F5344CB8AC3E}">
        <p14:creationId xmlns:p14="http://schemas.microsoft.com/office/powerpoint/2010/main" val="35834638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3"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703" r:id="rId14"/>
  </p:sldLayoutIdLst>
  <p:hf hdr="0" ftr="0" dt="0"/>
  <p:txStyles>
    <p:titleStyle>
      <a:lvl1pPr algn="l" defTabSz="342891"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891" rtl="0" eaLnBrk="0" fontAlgn="base" hangingPunct="0">
        <a:spcBef>
          <a:spcPct val="0"/>
        </a:spcBef>
        <a:spcAft>
          <a:spcPct val="0"/>
        </a:spcAft>
        <a:defRPr sz="2700" b="1">
          <a:solidFill>
            <a:srgbClr val="306120"/>
          </a:solidFill>
          <a:latin typeface="Myriad Pro"/>
          <a:ea typeface="Myriad Pro"/>
          <a:cs typeface="Myriad Pro"/>
        </a:defRPr>
      </a:lvl2pPr>
      <a:lvl3pPr algn="l" defTabSz="342891" rtl="0" eaLnBrk="0" fontAlgn="base" hangingPunct="0">
        <a:spcBef>
          <a:spcPct val="0"/>
        </a:spcBef>
        <a:spcAft>
          <a:spcPct val="0"/>
        </a:spcAft>
        <a:defRPr sz="2700" b="1">
          <a:solidFill>
            <a:srgbClr val="306120"/>
          </a:solidFill>
          <a:latin typeface="Myriad Pro"/>
          <a:ea typeface="Myriad Pro"/>
          <a:cs typeface="Myriad Pro"/>
        </a:defRPr>
      </a:lvl3pPr>
      <a:lvl4pPr algn="l" defTabSz="342891" rtl="0" eaLnBrk="0" fontAlgn="base" hangingPunct="0">
        <a:spcBef>
          <a:spcPct val="0"/>
        </a:spcBef>
        <a:spcAft>
          <a:spcPct val="0"/>
        </a:spcAft>
        <a:defRPr sz="2700" b="1">
          <a:solidFill>
            <a:srgbClr val="306120"/>
          </a:solidFill>
          <a:latin typeface="Myriad Pro"/>
          <a:ea typeface="Myriad Pro"/>
          <a:cs typeface="Myriad Pro"/>
        </a:defRPr>
      </a:lvl4pPr>
      <a:lvl5pPr algn="l" defTabSz="342891" rtl="0" eaLnBrk="0" fontAlgn="base" hangingPunct="0">
        <a:spcBef>
          <a:spcPct val="0"/>
        </a:spcBef>
        <a:spcAft>
          <a:spcPct val="0"/>
        </a:spcAft>
        <a:defRPr sz="2700" b="1">
          <a:solidFill>
            <a:srgbClr val="306120"/>
          </a:solidFill>
          <a:latin typeface="Myriad Pro"/>
          <a:ea typeface="Myriad Pro"/>
          <a:cs typeface="Myriad Pro"/>
        </a:defRPr>
      </a:lvl5pPr>
      <a:lvl6pPr marL="342891" algn="l" defTabSz="342891" rtl="0" fontAlgn="base">
        <a:spcBef>
          <a:spcPct val="0"/>
        </a:spcBef>
        <a:spcAft>
          <a:spcPct val="0"/>
        </a:spcAft>
        <a:defRPr sz="2700" b="1">
          <a:solidFill>
            <a:srgbClr val="306120"/>
          </a:solidFill>
          <a:latin typeface="Myriad Pro"/>
          <a:ea typeface="Myriad Pro"/>
          <a:cs typeface="Myriad Pro"/>
        </a:defRPr>
      </a:lvl6pPr>
      <a:lvl7pPr marL="685783" algn="l" defTabSz="342891" rtl="0" fontAlgn="base">
        <a:spcBef>
          <a:spcPct val="0"/>
        </a:spcBef>
        <a:spcAft>
          <a:spcPct val="0"/>
        </a:spcAft>
        <a:defRPr sz="2700" b="1">
          <a:solidFill>
            <a:srgbClr val="306120"/>
          </a:solidFill>
          <a:latin typeface="Myriad Pro"/>
          <a:ea typeface="Myriad Pro"/>
          <a:cs typeface="Myriad Pro"/>
        </a:defRPr>
      </a:lvl7pPr>
      <a:lvl8pPr marL="1028674" algn="l" defTabSz="342891" rtl="0" fontAlgn="base">
        <a:spcBef>
          <a:spcPct val="0"/>
        </a:spcBef>
        <a:spcAft>
          <a:spcPct val="0"/>
        </a:spcAft>
        <a:defRPr sz="2700" b="1">
          <a:solidFill>
            <a:srgbClr val="306120"/>
          </a:solidFill>
          <a:latin typeface="Myriad Pro"/>
          <a:ea typeface="Myriad Pro"/>
          <a:cs typeface="Myriad Pro"/>
        </a:defRPr>
      </a:lvl8pPr>
      <a:lvl9pPr marL="1371566" algn="l" defTabSz="342891" rtl="0" fontAlgn="base">
        <a:spcBef>
          <a:spcPct val="0"/>
        </a:spcBef>
        <a:spcAft>
          <a:spcPct val="0"/>
        </a:spcAft>
        <a:defRPr sz="2700" b="1">
          <a:solidFill>
            <a:srgbClr val="306120"/>
          </a:solidFill>
          <a:latin typeface="Myriad Pro"/>
          <a:ea typeface="Myriad Pro"/>
          <a:cs typeface="Myriad Pro"/>
        </a:defRPr>
      </a:lvl9pPr>
    </p:titleStyle>
    <p:bodyStyle>
      <a:lvl1pPr marL="257168" indent="-257168" algn="l" defTabSz="342891" rtl="0" eaLnBrk="0" fontAlgn="base" hangingPunct="0">
        <a:spcBef>
          <a:spcPct val="20000"/>
        </a:spcBef>
        <a:spcAft>
          <a:spcPct val="0"/>
        </a:spcAft>
        <a:buClr>
          <a:srgbClr val="306120"/>
        </a:buClr>
        <a:buFont typeface="Wingdings" panose="05000000000000000000" pitchFamily="2" charset="2"/>
        <a:buChar char="§"/>
        <a:defRPr sz="2400" kern="1200">
          <a:solidFill>
            <a:schemeClr val="tx1"/>
          </a:solidFill>
          <a:latin typeface="Myriad Pro"/>
          <a:ea typeface="Myriad Pro"/>
          <a:cs typeface="Myriad Pro"/>
        </a:defRPr>
      </a:lvl1pPr>
      <a:lvl2pPr marL="557199" indent="-214308" algn="l" defTabSz="342891" rtl="0" eaLnBrk="0" fontAlgn="base" hangingPunct="0">
        <a:spcBef>
          <a:spcPct val="20000"/>
        </a:spcBef>
        <a:spcAft>
          <a:spcPct val="0"/>
        </a:spcAft>
        <a:buClr>
          <a:srgbClr val="306120"/>
        </a:buClr>
        <a:buFont typeface="Wingdings" panose="05000000000000000000" pitchFamily="2" charset="2"/>
        <a:buChar char="§"/>
        <a:defRPr sz="2100" kern="1200">
          <a:solidFill>
            <a:schemeClr val="tx1"/>
          </a:solidFill>
          <a:latin typeface="Myriad Pro"/>
          <a:ea typeface="Myriad Pro"/>
          <a:cs typeface="Myriad Pro"/>
        </a:defRPr>
      </a:lvl2pPr>
      <a:lvl3pPr marL="857229" indent="-171446" algn="l" defTabSz="342891" rtl="0" eaLnBrk="0" fontAlgn="base" hangingPunct="0">
        <a:spcBef>
          <a:spcPct val="20000"/>
        </a:spcBef>
        <a:spcAft>
          <a:spcPct val="0"/>
        </a:spcAft>
        <a:buClr>
          <a:srgbClr val="306120"/>
        </a:buClr>
        <a:buFont typeface="Wingdings" panose="05000000000000000000" pitchFamily="2" charset="2"/>
        <a:buChar char="§"/>
        <a:defRPr sz="1800" kern="1200">
          <a:solidFill>
            <a:schemeClr val="tx1"/>
          </a:solidFill>
          <a:latin typeface="Myriad Pro"/>
          <a:ea typeface="Myriad Pro"/>
          <a:cs typeface="Myriad Pro"/>
        </a:defRPr>
      </a:lvl3pPr>
      <a:lvl4pPr marL="1200121" indent="-171446" algn="l" defTabSz="342891"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4pPr>
      <a:lvl5pPr marL="1543012" indent="-171446" algn="l" defTabSz="342891"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5pPr>
      <a:lvl6pPr marL="1885904" indent="-171446" algn="l" defTabSz="342891"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1"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1" rtl="0" eaLnBrk="1" latinLnBrk="0" hangingPunct="1">
        <a:spcBef>
          <a:spcPct val="20000"/>
        </a:spcBef>
        <a:buFont typeface="Arial"/>
        <a:buChar char="•"/>
        <a:defRPr sz="1500" kern="1200">
          <a:solidFill>
            <a:schemeClr val="tx1"/>
          </a:solidFill>
          <a:latin typeface="+mn-lt"/>
          <a:ea typeface="+mn-ea"/>
          <a:cs typeface="+mn-cs"/>
        </a:defRPr>
      </a:lvl8pPr>
      <a:lvl9pPr marL="2914578" indent="-171446" algn="l" defTabSz="342891"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91" rtl="0" eaLnBrk="1" latinLnBrk="0" hangingPunct="1">
        <a:defRPr sz="1351" kern="1200">
          <a:solidFill>
            <a:schemeClr val="tx1"/>
          </a:solidFill>
          <a:latin typeface="+mn-lt"/>
          <a:ea typeface="+mn-ea"/>
          <a:cs typeface="+mn-cs"/>
        </a:defRPr>
      </a:lvl1pPr>
      <a:lvl2pPr marL="342891" algn="l" defTabSz="342891" rtl="0" eaLnBrk="1" latinLnBrk="0" hangingPunct="1">
        <a:defRPr sz="1351" kern="1200">
          <a:solidFill>
            <a:schemeClr val="tx1"/>
          </a:solidFill>
          <a:latin typeface="+mn-lt"/>
          <a:ea typeface="+mn-ea"/>
          <a:cs typeface="+mn-cs"/>
        </a:defRPr>
      </a:lvl2pPr>
      <a:lvl3pPr marL="685783" algn="l" defTabSz="342891" rtl="0" eaLnBrk="1" latinLnBrk="0" hangingPunct="1">
        <a:defRPr sz="1351" kern="1200">
          <a:solidFill>
            <a:schemeClr val="tx1"/>
          </a:solidFill>
          <a:latin typeface="+mn-lt"/>
          <a:ea typeface="+mn-ea"/>
          <a:cs typeface="+mn-cs"/>
        </a:defRPr>
      </a:lvl3pPr>
      <a:lvl4pPr marL="1028674" algn="l" defTabSz="342891" rtl="0" eaLnBrk="1" latinLnBrk="0" hangingPunct="1">
        <a:defRPr sz="1351" kern="1200">
          <a:solidFill>
            <a:schemeClr val="tx1"/>
          </a:solidFill>
          <a:latin typeface="+mn-lt"/>
          <a:ea typeface="+mn-ea"/>
          <a:cs typeface="+mn-cs"/>
        </a:defRPr>
      </a:lvl4pPr>
      <a:lvl5pPr marL="1371566" algn="l" defTabSz="342891" rtl="0" eaLnBrk="1" latinLnBrk="0" hangingPunct="1">
        <a:defRPr sz="1351" kern="1200">
          <a:solidFill>
            <a:schemeClr val="tx1"/>
          </a:solidFill>
          <a:latin typeface="+mn-lt"/>
          <a:ea typeface="+mn-ea"/>
          <a:cs typeface="+mn-cs"/>
        </a:defRPr>
      </a:lvl5pPr>
      <a:lvl6pPr marL="1714457" algn="l" defTabSz="342891" rtl="0" eaLnBrk="1" latinLnBrk="0" hangingPunct="1">
        <a:defRPr sz="1351" kern="1200">
          <a:solidFill>
            <a:schemeClr val="tx1"/>
          </a:solidFill>
          <a:latin typeface="+mn-lt"/>
          <a:ea typeface="+mn-ea"/>
          <a:cs typeface="+mn-cs"/>
        </a:defRPr>
      </a:lvl6pPr>
      <a:lvl7pPr marL="2057349" algn="l" defTabSz="342891" rtl="0" eaLnBrk="1" latinLnBrk="0" hangingPunct="1">
        <a:defRPr sz="1351" kern="1200">
          <a:solidFill>
            <a:schemeClr val="tx1"/>
          </a:solidFill>
          <a:latin typeface="+mn-lt"/>
          <a:ea typeface="+mn-ea"/>
          <a:cs typeface="+mn-cs"/>
        </a:defRPr>
      </a:lvl7pPr>
      <a:lvl8pPr marL="2400240" algn="l" defTabSz="342891" rtl="0" eaLnBrk="1" latinLnBrk="0" hangingPunct="1">
        <a:defRPr sz="1351" kern="1200">
          <a:solidFill>
            <a:schemeClr val="tx1"/>
          </a:solidFill>
          <a:latin typeface="+mn-lt"/>
          <a:ea typeface="+mn-ea"/>
          <a:cs typeface="+mn-cs"/>
        </a:defRPr>
      </a:lvl8pPr>
      <a:lvl9pPr marL="2743131" algn="l" defTabSz="342891" rtl="0" eaLnBrk="1" latinLnBrk="0" hangingPunct="1">
        <a:defRPr sz="135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10"/>
          <p:cNvSpPr>
            <a:spLocks noChangeArrowheads="1"/>
          </p:cNvSpPr>
          <p:nvPr userDrawn="1"/>
        </p:nvSpPr>
        <p:spPr bwMode="auto">
          <a:xfrm>
            <a:off x="2514600" y="0"/>
            <a:ext cx="3733800" cy="228600"/>
          </a:xfrm>
          <a:prstGeom prst="rect">
            <a:avLst/>
          </a:prstGeom>
          <a:solidFill>
            <a:srgbClr val="608B2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auto">
              <a:spcBef>
                <a:spcPts val="0"/>
              </a:spcBef>
              <a:spcAft>
                <a:spcPts val="0"/>
              </a:spcAft>
              <a:defRPr/>
            </a:pPr>
            <a:endParaRPr lang="en-US" altLang="en-US" sz="1351">
              <a:solidFill>
                <a:prstClr val="black"/>
              </a:solidFill>
            </a:endParaRPr>
          </a:p>
        </p:txBody>
      </p:sp>
      <p:sp>
        <p:nvSpPr>
          <p:cNvPr id="1029" name="Rectangle 9"/>
          <p:cNvSpPr>
            <a:spLocks noChangeArrowheads="1"/>
          </p:cNvSpPr>
          <p:nvPr userDrawn="1"/>
        </p:nvSpPr>
        <p:spPr bwMode="auto">
          <a:xfrm>
            <a:off x="0" y="0"/>
            <a:ext cx="2895600" cy="228600"/>
          </a:xfrm>
          <a:prstGeom prst="rect">
            <a:avLst/>
          </a:prstGeom>
          <a:solidFill>
            <a:srgbClr val="30612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auto">
              <a:spcBef>
                <a:spcPts val="0"/>
              </a:spcBef>
              <a:spcAft>
                <a:spcPts val="0"/>
              </a:spcAft>
              <a:defRPr/>
            </a:pPr>
            <a:endParaRPr lang="en-US" altLang="en-US" sz="1351">
              <a:solidFill>
                <a:prstClr val="black"/>
              </a:solidFill>
            </a:endParaRPr>
          </a:p>
        </p:txBody>
      </p:sp>
      <p:sp>
        <p:nvSpPr>
          <p:cNvPr id="1030" name="Rectangle 11"/>
          <p:cNvSpPr>
            <a:spLocks noChangeArrowheads="1"/>
          </p:cNvSpPr>
          <p:nvPr userDrawn="1"/>
        </p:nvSpPr>
        <p:spPr bwMode="auto">
          <a:xfrm>
            <a:off x="6019800" y="0"/>
            <a:ext cx="3124200" cy="228600"/>
          </a:xfrm>
          <a:prstGeom prst="rect">
            <a:avLst/>
          </a:prstGeom>
          <a:solidFill>
            <a:srgbClr val="A3C13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auto">
              <a:spcBef>
                <a:spcPts val="0"/>
              </a:spcBef>
              <a:spcAft>
                <a:spcPts val="0"/>
              </a:spcAft>
              <a:defRPr/>
            </a:pPr>
            <a:endParaRPr lang="en-US" altLang="en-US" sz="1351">
              <a:solidFill>
                <a:prstClr val="black"/>
              </a:solidFill>
            </a:endParaRPr>
          </a:p>
        </p:txBody>
      </p:sp>
      <p:sp>
        <p:nvSpPr>
          <p:cNvPr id="13" name="Rectangle 6"/>
          <p:cNvSpPr txBox="1">
            <a:spLocks noChangeArrowheads="1"/>
          </p:cNvSpPr>
          <p:nvPr userDrawn="1"/>
        </p:nvSpPr>
        <p:spPr bwMode="auto">
          <a:xfrm>
            <a:off x="7010400" y="0"/>
            <a:ext cx="2133600" cy="476250"/>
          </a:xfrm>
          <a:prstGeom prst="rect">
            <a:avLst/>
          </a:prstGeom>
          <a:noFill/>
          <a:ln w="9525">
            <a:noFill/>
            <a:miter lim="800000"/>
            <a:headEnd/>
            <a:tailEnd/>
          </a:ln>
          <a:effec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D52B230D-ADED-43B8-8D5B-B93619D36C16}" type="slidenum">
              <a:rPr lang="en-US" altLang="en-US" sz="900">
                <a:solidFill>
                  <a:srgbClr val="000000"/>
                </a:solidFill>
                <a:latin typeface="Calibri" panose="020F0502020204030204" pitchFamily="34" charset="0"/>
              </a:rPr>
              <a:pPr algn="r" eaLnBrk="1" hangingPunct="1"/>
              <a:t>‹#›</a:t>
            </a:fld>
            <a:endParaRPr lang="en-US" altLang="en-US" sz="900">
              <a:solidFill>
                <a:srgbClr val="000000"/>
              </a:solidFill>
              <a:latin typeface="Calibri" panose="020F0502020204030204" pitchFamily="34" charset="0"/>
            </a:endParaRPr>
          </a:p>
        </p:txBody>
      </p:sp>
      <p:pic>
        <p:nvPicPr>
          <p:cNvPr id="2056" name="Picture 12" descr="Canada logo"/>
          <p:cNvPicPr>
            <a:picLocks noChangeAspect="1" noChangeArrowheads="1"/>
          </p:cNvPicPr>
          <p:nvPr userDrawn="1"/>
        </p:nvPicPr>
        <p:blipFill>
          <a:blip r:embed="rId16" cstate="screen">
            <a:extLst>
              <a:ext uri="{28A0092B-C50C-407E-A947-70E740481C1C}">
                <a14:useLocalDpi xmlns:a14="http://schemas.microsoft.com/office/drawing/2010/main" val="0"/>
              </a:ext>
            </a:extLst>
          </a:blip>
          <a:srcRect/>
          <a:stretch>
            <a:fillRect/>
          </a:stretch>
        </p:blipFill>
        <p:spPr bwMode="auto">
          <a:xfrm>
            <a:off x="7696200" y="6400800"/>
            <a:ext cx="1295400"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15" descr="nrcan_fip_e_2c_55"/>
          <p:cNvPicPr>
            <a:picLocks noChangeAspect="1" noChangeArrowheads="1"/>
          </p:cNvPicPr>
          <p:nvPr userDrawn="1"/>
        </p:nvPicPr>
        <p:blipFill>
          <a:blip r:embed="rId17" cstate="screen">
            <a:extLst>
              <a:ext uri="{28A0092B-C50C-407E-A947-70E740481C1C}">
                <a14:useLocalDpi xmlns:a14="http://schemas.microsoft.com/office/drawing/2010/main" val="0"/>
              </a:ext>
            </a:extLst>
          </a:blip>
          <a:srcRect/>
          <a:stretch>
            <a:fillRect/>
          </a:stretch>
        </p:blipFill>
        <p:spPr bwMode="auto">
          <a:xfrm>
            <a:off x="304800" y="6534150"/>
            <a:ext cx="259080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lide Number Placeholder 5"/>
          <p:cNvSpPr>
            <a:spLocks noGrp="1"/>
          </p:cNvSpPr>
          <p:nvPr>
            <p:ph type="sldNum" sz="quarter" idx="4"/>
          </p:nvPr>
        </p:nvSpPr>
        <p:spPr>
          <a:xfrm>
            <a:off x="6553200" y="6340479"/>
            <a:ext cx="2133600" cy="365125"/>
          </a:xfrm>
          <a:prstGeom prst="rect">
            <a:avLst/>
          </a:prstGeom>
        </p:spPr>
        <p:txBody>
          <a:bodyPr vert="horz" wrap="square" lIns="91440" tIns="45720" rIns="91440" bIns="45720" numCol="1" anchor="t" anchorCtr="0" compatLnSpc="1">
            <a:prstTxWarp prst="textNoShape">
              <a:avLst/>
            </a:prstTxWarp>
          </a:bodyPr>
          <a:lstStyle>
            <a:lvl1pPr>
              <a:defRPr sz="2400">
                <a:solidFill>
                  <a:srgbClr val="000000"/>
                </a:solidFill>
                <a:latin typeface="Calibri" panose="020F0502020204030204" pitchFamily="34" charset="0"/>
              </a:defRPr>
            </a:lvl1pPr>
          </a:lstStyle>
          <a:p>
            <a:fld id="{DF135AC9-90AB-47DC-B726-676130EA7AED}" type="slidenum">
              <a:rPr lang="en-CA" altLang="en-US" smtClean="0"/>
              <a:pPr/>
              <a:t>‹#›</a:t>
            </a:fld>
            <a:endParaRPr lang="en-US" altLang="en-US" dirty="0"/>
          </a:p>
        </p:txBody>
      </p:sp>
      <p:sp>
        <p:nvSpPr>
          <p:cNvPr id="12" name="Footer Placeholder 4"/>
          <p:cNvSpPr>
            <a:spLocks noGrp="1"/>
          </p:cNvSpPr>
          <p:nvPr>
            <p:ph type="ftr" sz="quarter" idx="3"/>
          </p:nvPr>
        </p:nvSpPr>
        <p:spPr>
          <a:xfrm>
            <a:off x="3124200" y="6356356"/>
            <a:ext cx="2895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3" name="TextBox 2">
            <a:extLst>
              <a:ext uri="{FF2B5EF4-FFF2-40B4-BE49-F238E27FC236}">
                <a16:creationId xmlns:a16="http://schemas.microsoft.com/office/drawing/2014/main" id="{396AF989-BDE3-DE27-DA74-019319E1ED7C}"/>
              </a:ext>
            </a:extLst>
          </p:cNvPr>
          <p:cNvSpPr txBox="1"/>
          <p:nvPr userDrawn="1">
            <p:extLst>
              <p:ext uri="{1162E1C5-73C7-4A58-AE30-91384D911F3F}">
                <p184:classification xmlns:p184="http://schemas.microsoft.com/office/powerpoint/2018/4/main" val="hdr"/>
              </p:ext>
            </p:extLst>
          </p:nvPr>
        </p:nvSpPr>
        <p:spPr>
          <a:xfrm>
            <a:off x="7153275" y="63500"/>
            <a:ext cx="1962150" cy="182880"/>
          </a:xfrm>
          <a:prstGeom prst="rect">
            <a:avLst/>
          </a:prstGeom>
        </p:spPr>
        <p:txBody>
          <a:bodyPr horzOverflow="overflow" lIns="0" tIns="0" rIns="0" bIns="0">
            <a:spAutoFit/>
          </a:bodyPr>
          <a:lstStyle/>
          <a:p>
            <a:pPr algn="l"/>
            <a:r>
              <a:rPr lang="en-CA" sz="1200">
                <a:solidFill>
                  <a:srgbClr val="000000"/>
                </a:solidFill>
                <a:latin typeface="Calibri" panose="020F0502020204030204" pitchFamily="34" charset="0"/>
                <a:cs typeface="Calibri" panose="020F0502020204030204" pitchFamily="34" charset="0"/>
              </a:rPr>
              <a:t>UNCLASSIFIED - NON CLASSIFIÉ</a:t>
            </a:r>
          </a:p>
        </p:txBody>
      </p:sp>
    </p:spTree>
    <p:extLst>
      <p:ext uri="{BB962C8B-B14F-4D97-AF65-F5344CB8AC3E}">
        <p14:creationId xmlns:p14="http://schemas.microsoft.com/office/powerpoint/2010/main" val="1561734302"/>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Lst>
  <p:hf hdr="0" ftr="0" dt="0"/>
  <p:txStyles>
    <p:titleStyle>
      <a:lvl1pPr algn="l" defTabSz="342891"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891" rtl="0" eaLnBrk="0" fontAlgn="base" hangingPunct="0">
        <a:spcBef>
          <a:spcPct val="0"/>
        </a:spcBef>
        <a:spcAft>
          <a:spcPct val="0"/>
        </a:spcAft>
        <a:defRPr sz="2700" b="1">
          <a:solidFill>
            <a:srgbClr val="306120"/>
          </a:solidFill>
          <a:latin typeface="Myriad Pro"/>
          <a:ea typeface="Myriad Pro"/>
          <a:cs typeface="Myriad Pro"/>
        </a:defRPr>
      </a:lvl2pPr>
      <a:lvl3pPr algn="l" defTabSz="342891" rtl="0" eaLnBrk="0" fontAlgn="base" hangingPunct="0">
        <a:spcBef>
          <a:spcPct val="0"/>
        </a:spcBef>
        <a:spcAft>
          <a:spcPct val="0"/>
        </a:spcAft>
        <a:defRPr sz="2700" b="1">
          <a:solidFill>
            <a:srgbClr val="306120"/>
          </a:solidFill>
          <a:latin typeface="Myriad Pro"/>
          <a:ea typeface="Myriad Pro"/>
          <a:cs typeface="Myriad Pro"/>
        </a:defRPr>
      </a:lvl3pPr>
      <a:lvl4pPr algn="l" defTabSz="342891" rtl="0" eaLnBrk="0" fontAlgn="base" hangingPunct="0">
        <a:spcBef>
          <a:spcPct val="0"/>
        </a:spcBef>
        <a:spcAft>
          <a:spcPct val="0"/>
        </a:spcAft>
        <a:defRPr sz="2700" b="1">
          <a:solidFill>
            <a:srgbClr val="306120"/>
          </a:solidFill>
          <a:latin typeface="Myriad Pro"/>
          <a:ea typeface="Myriad Pro"/>
          <a:cs typeface="Myriad Pro"/>
        </a:defRPr>
      </a:lvl4pPr>
      <a:lvl5pPr algn="l" defTabSz="342891" rtl="0" eaLnBrk="0" fontAlgn="base" hangingPunct="0">
        <a:spcBef>
          <a:spcPct val="0"/>
        </a:spcBef>
        <a:spcAft>
          <a:spcPct val="0"/>
        </a:spcAft>
        <a:defRPr sz="2700" b="1">
          <a:solidFill>
            <a:srgbClr val="306120"/>
          </a:solidFill>
          <a:latin typeface="Myriad Pro"/>
          <a:ea typeface="Myriad Pro"/>
          <a:cs typeface="Myriad Pro"/>
        </a:defRPr>
      </a:lvl5pPr>
      <a:lvl6pPr marL="342891" algn="l" defTabSz="342891" rtl="0" fontAlgn="base">
        <a:spcBef>
          <a:spcPct val="0"/>
        </a:spcBef>
        <a:spcAft>
          <a:spcPct val="0"/>
        </a:spcAft>
        <a:defRPr sz="2700" b="1">
          <a:solidFill>
            <a:srgbClr val="306120"/>
          </a:solidFill>
          <a:latin typeface="Myriad Pro"/>
          <a:ea typeface="Myriad Pro"/>
          <a:cs typeface="Myriad Pro"/>
        </a:defRPr>
      </a:lvl6pPr>
      <a:lvl7pPr marL="685783" algn="l" defTabSz="342891" rtl="0" fontAlgn="base">
        <a:spcBef>
          <a:spcPct val="0"/>
        </a:spcBef>
        <a:spcAft>
          <a:spcPct val="0"/>
        </a:spcAft>
        <a:defRPr sz="2700" b="1">
          <a:solidFill>
            <a:srgbClr val="306120"/>
          </a:solidFill>
          <a:latin typeface="Myriad Pro"/>
          <a:ea typeface="Myriad Pro"/>
          <a:cs typeface="Myriad Pro"/>
        </a:defRPr>
      </a:lvl7pPr>
      <a:lvl8pPr marL="1028674" algn="l" defTabSz="342891" rtl="0" fontAlgn="base">
        <a:spcBef>
          <a:spcPct val="0"/>
        </a:spcBef>
        <a:spcAft>
          <a:spcPct val="0"/>
        </a:spcAft>
        <a:defRPr sz="2700" b="1">
          <a:solidFill>
            <a:srgbClr val="306120"/>
          </a:solidFill>
          <a:latin typeface="Myriad Pro"/>
          <a:ea typeface="Myriad Pro"/>
          <a:cs typeface="Myriad Pro"/>
        </a:defRPr>
      </a:lvl8pPr>
      <a:lvl9pPr marL="1371566" algn="l" defTabSz="342891" rtl="0" fontAlgn="base">
        <a:spcBef>
          <a:spcPct val="0"/>
        </a:spcBef>
        <a:spcAft>
          <a:spcPct val="0"/>
        </a:spcAft>
        <a:defRPr sz="2700" b="1">
          <a:solidFill>
            <a:srgbClr val="306120"/>
          </a:solidFill>
          <a:latin typeface="Myriad Pro"/>
          <a:ea typeface="Myriad Pro"/>
          <a:cs typeface="Myriad Pro"/>
        </a:defRPr>
      </a:lvl9pPr>
    </p:titleStyle>
    <p:bodyStyle>
      <a:lvl1pPr marL="257168" indent="-257168" algn="l" defTabSz="342891" rtl="0" eaLnBrk="0" fontAlgn="base" hangingPunct="0">
        <a:spcBef>
          <a:spcPct val="20000"/>
        </a:spcBef>
        <a:spcAft>
          <a:spcPct val="0"/>
        </a:spcAft>
        <a:buClr>
          <a:srgbClr val="306120"/>
        </a:buClr>
        <a:buFont typeface="Wingdings" panose="05000000000000000000" pitchFamily="2" charset="2"/>
        <a:buChar char="§"/>
        <a:defRPr sz="2400" kern="1200">
          <a:solidFill>
            <a:schemeClr val="tx1"/>
          </a:solidFill>
          <a:latin typeface="Myriad Pro"/>
          <a:ea typeface="Myriad Pro"/>
          <a:cs typeface="Myriad Pro"/>
        </a:defRPr>
      </a:lvl1pPr>
      <a:lvl2pPr marL="557199" indent="-214308" algn="l" defTabSz="342891" rtl="0" eaLnBrk="0" fontAlgn="base" hangingPunct="0">
        <a:spcBef>
          <a:spcPct val="20000"/>
        </a:spcBef>
        <a:spcAft>
          <a:spcPct val="0"/>
        </a:spcAft>
        <a:buClr>
          <a:srgbClr val="306120"/>
        </a:buClr>
        <a:buFont typeface="Wingdings" panose="05000000000000000000" pitchFamily="2" charset="2"/>
        <a:buChar char="§"/>
        <a:defRPr sz="2100" kern="1200">
          <a:solidFill>
            <a:schemeClr val="tx1"/>
          </a:solidFill>
          <a:latin typeface="Myriad Pro"/>
          <a:ea typeface="Myriad Pro"/>
          <a:cs typeface="Myriad Pro"/>
        </a:defRPr>
      </a:lvl2pPr>
      <a:lvl3pPr marL="857229" indent="-171446" algn="l" defTabSz="342891" rtl="0" eaLnBrk="0" fontAlgn="base" hangingPunct="0">
        <a:spcBef>
          <a:spcPct val="20000"/>
        </a:spcBef>
        <a:spcAft>
          <a:spcPct val="0"/>
        </a:spcAft>
        <a:buClr>
          <a:srgbClr val="306120"/>
        </a:buClr>
        <a:buFont typeface="Wingdings" panose="05000000000000000000" pitchFamily="2" charset="2"/>
        <a:buChar char="§"/>
        <a:defRPr sz="1800" kern="1200">
          <a:solidFill>
            <a:schemeClr val="tx1"/>
          </a:solidFill>
          <a:latin typeface="Myriad Pro"/>
          <a:ea typeface="Myriad Pro"/>
          <a:cs typeface="Myriad Pro"/>
        </a:defRPr>
      </a:lvl3pPr>
      <a:lvl4pPr marL="1200121" indent="-171446" algn="l" defTabSz="342891"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4pPr>
      <a:lvl5pPr marL="1543012" indent="-171446" algn="l" defTabSz="342891"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5pPr>
      <a:lvl6pPr marL="1885904" indent="-171446" algn="l" defTabSz="342891"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1"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1" rtl="0" eaLnBrk="1" latinLnBrk="0" hangingPunct="1">
        <a:spcBef>
          <a:spcPct val="20000"/>
        </a:spcBef>
        <a:buFont typeface="Arial"/>
        <a:buChar char="•"/>
        <a:defRPr sz="1500" kern="1200">
          <a:solidFill>
            <a:schemeClr val="tx1"/>
          </a:solidFill>
          <a:latin typeface="+mn-lt"/>
          <a:ea typeface="+mn-ea"/>
          <a:cs typeface="+mn-cs"/>
        </a:defRPr>
      </a:lvl8pPr>
      <a:lvl9pPr marL="2914578" indent="-171446" algn="l" defTabSz="342891"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91" rtl="0" eaLnBrk="1" latinLnBrk="0" hangingPunct="1">
        <a:defRPr sz="1351" kern="1200">
          <a:solidFill>
            <a:schemeClr val="tx1"/>
          </a:solidFill>
          <a:latin typeface="+mn-lt"/>
          <a:ea typeface="+mn-ea"/>
          <a:cs typeface="+mn-cs"/>
        </a:defRPr>
      </a:lvl1pPr>
      <a:lvl2pPr marL="342891" algn="l" defTabSz="342891" rtl="0" eaLnBrk="1" latinLnBrk="0" hangingPunct="1">
        <a:defRPr sz="1351" kern="1200">
          <a:solidFill>
            <a:schemeClr val="tx1"/>
          </a:solidFill>
          <a:latin typeface="+mn-lt"/>
          <a:ea typeface="+mn-ea"/>
          <a:cs typeface="+mn-cs"/>
        </a:defRPr>
      </a:lvl2pPr>
      <a:lvl3pPr marL="685783" algn="l" defTabSz="342891" rtl="0" eaLnBrk="1" latinLnBrk="0" hangingPunct="1">
        <a:defRPr sz="1351" kern="1200">
          <a:solidFill>
            <a:schemeClr val="tx1"/>
          </a:solidFill>
          <a:latin typeface="+mn-lt"/>
          <a:ea typeface="+mn-ea"/>
          <a:cs typeface="+mn-cs"/>
        </a:defRPr>
      </a:lvl3pPr>
      <a:lvl4pPr marL="1028674" algn="l" defTabSz="342891" rtl="0" eaLnBrk="1" latinLnBrk="0" hangingPunct="1">
        <a:defRPr sz="1351" kern="1200">
          <a:solidFill>
            <a:schemeClr val="tx1"/>
          </a:solidFill>
          <a:latin typeface="+mn-lt"/>
          <a:ea typeface="+mn-ea"/>
          <a:cs typeface="+mn-cs"/>
        </a:defRPr>
      </a:lvl4pPr>
      <a:lvl5pPr marL="1371566" algn="l" defTabSz="342891" rtl="0" eaLnBrk="1" latinLnBrk="0" hangingPunct="1">
        <a:defRPr sz="1351" kern="1200">
          <a:solidFill>
            <a:schemeClr val="tx1"/>
          </a:solidFill>
          <a:latin typeface="+mn-lt"/>
          <a:ea typeface="+mn-ea"/>
          <a:cs typeface="+mn-cs"/>
        </a:defRPr>
      </a:lvl5pPr>
      <a:lvl6pPr marL="1714457" algn="l" defTabSz="342891" rtl="0" eaLnBrk="1" latinLnBrk="0" hangingPunct="1">
        <a:defRPr sz="1351" kern="1200">
          <a:solidFill>
            <a:schemeClr val="tx1"/>
          </a:solidFill>
          <a:latin typeface="+mn-lt"/>
          <a:ea typeface="+mn-ea"/>
          <a:cs typeface="+mn-cs"/>
        </a:defRPr>
      </a:lvl6pPr>
      <a:lvl7pPr marL="2057349" algn="l" defTabSz="342891" rtl="0" eaLnBrk="1" latinLnBrk="0" hangingPunct="1">
        <a:defRPr sz="1351" kern="1200">
          <a:solidFill>
            <a:schemeClr val="tx1"/>
          </a:solidFill>
          <a:latin typeface="+mn-lt"/>
          <a:ea typeface="+mn-ea"/>
          <a:cs typeface="+mn-cs"/>
        </a:defRPr>
      </a:lvl7pPr>
      <a:lvl8pPr marL="2400240" algn="l" defTabSz="342891" rtl="0" eaLnBrk="1" latinLnBrk="0" hangingPunct="1">
        <a:defRPr sz="1351" kern="1200">
          <a:solidFill>
            <a:schemeClr val="tx1"/>
          </a:solidFill>
          <a:latin typeface="+mn-lt"/>
          <a:ea typeface="+mn-ea"/>
          <a:cs typeface="+mn-cs"/>
        </a:defRPr>
      </a:lvl8pPr>
      <a:lvl9pPr marL="2743131" algn="l" defTabSz="342891" rtl="0" eaLnBrk="1" latinLnBrk="0" hangingPunct="1">
        <a:defRPr sz="135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hyperlink" Target="file:///\\s-bsc-uiftprd1.nrn.nrcan.gc.ca\incoming\burrows_ltg"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openxmlformats.org/officeDocument/2006/relationships/hyperlink" Target="http://mag.ncep.noaa.gov/model-guidance-model-area.php" TargetMode="External"/><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8.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hyperlink" Target="http://mag.ncep.noaa.gov/model-guidance-model-area.php" TargetMode="External"/><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8.png"/><Relationship Id="rId5" Type="http://schemas.openxmlformats.org/officeDocument/2006/relationships/image" Target="../media/image26.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hyperlink" Target="http://mag.ncep.noaa.gov/model-guidance-model-area.php" TargetMode="External"/><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8.png"/><Relationship Id="rId5" Type="http://schemas.openxmlformats.org/officeDocument/2006/relationships/image" Target="../media/image26.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37.png"/><Relationship Id="rId5" Type="http://schemas.openxmlformats.org/officeDocument/2006/relationships/hyperlink" Target="https://www.cpc.ncep.noaa.gov/products/precip/CWlink/MJO/foregfs.shtml" TargetMode="Externa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hyperlink" Target="http://weather.gc.ca/ensemble/index_e.html#spagat"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14.xml"/><Relationship Id="rId5" Type="http://schemas.openxmlformats.org/officeDocument/2006/relationships/hyperlink" Target="http://weather.gc.ca/ensemble/index_e.html#spagat" TargetMode="Externa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hyperlink" Target="mailto:Liam.Buchart@NRCan-RNCan.gc.ca" TargetMode="External"/><Relationship Id="rId2" Type="http://schemas.openxmlformats.org/officeDocument/2006/relationships/hyperlink" Target="mailto:Richard.Carr@NRCan-RNCan.gc.ca" TargetMode="Externa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hyperlink" Target="https://www.ccin.ca/ccw/snow/current" TargetMode="Externa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hyperlink" Target="http://weather.gc.ca/data/satellite/goes_nam_1070x_100.jpg" TargetMode="External"/><Relationship Id="rId5" Type="http://schemas.openxmlformats.org/officeDocument/2006/relationships/hyperlink" Target="http://cfsdev.nofc.cfs.nrcan.gc.ca/cwfis-dev/interactive-map" TargetMode="Externa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19.xml"/><Relationship Id="rId5" Type="http://schemas.openxmlformats.org/officeDocument/2006/relationships/image" Target="../media/image8.png"/><Relationship Id="rId4" Type="http://schemas.openxmlformats.org/officeDocument/2006/relationships/hyperlink" Target="http://weather.gc.ca/data/satellite/goes_nam_1070x_100.jpg"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eather.gc.ca/data/analysis/regional/rdpa/2025040312_054_CR_canada_I_RDPA_prelim@pr@024_000.png" TargetMode="External"/><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5.gif"/><Relationship Id="rId7" Type="http://schemas.openxmlformats.org/officeDocument/2006/relationships/hyperlink" Target="https://weather.gc.ca/data/analysis/sai_100.gif" TargetMode="External"/><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hyperlink" Target="https://weather.gc.ca/data/analysis/sah_100.gif" TargetMode="External"/><Relationship Id="rId5" Type="http://schemas.openxmlformats.org/officeDocument/2006/relationships/image" Target="../media/image16.jpe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18.jpeg"/><Relationship Id="rId5" Type="http://schemas.openxmlformats.org/officeDocument/2006/relationships/image" Target="../media/image8.png"/><Relationship Id="rId4" Type="http://schemas.openxmlformats.org/officeDocument/2006/relationships/hyperlink" Target="http://weather.gc.ca/data/analysis/jac12_100.gif"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56F18117-1EDD-2372-724C-3D471C347B89}"/>
              </a:ext>
            </a:extLst>
          </p:cNvPr>
          <p:cNvSpPr txBox="1">
            <a:spLocks noChangeArrowheads="1"/>
          </p:cNvSpPr>
          <p:nvPr/>
        </p:nvSpPr>
        <p:spPr bwMode="auto">
          <a:xfrm>
            <a:off x="363073" y="954951"/>
            <a:ext cx="8458200" cy="1415772"/>
          </a:xfrm>
          <a:prstGeom prst="rect">
            <a:avLst/>
          </a:prstGeom>
          <a:noFill/>
          <a:ln>
            <a:noFill/>
          </a:ln>
          <a:effectLst>
            <a:outerShdw sx="1000" sy="1000" algn="ctr" rotWithShape="0">
              <a:schemeClr val="bg2"/>
            </a:outerShdw>
          </a:effectLst>
        </p:spPr>
        <p:txBody>
          <a:bodyPr vert="horz" wrap="square" lIns="91440" tIns="45720" rIns="91440" bIns="45720" numCol="1" anchor="ctr" anchorCtr="0" compatLnSpc="1">
            <a:prstTxWarp prst="textNoShape">
              <a:avLst/>
            </a:prstTxWarp>
          </a:bodyPr>
          <a:lstStyle>
            <a:lvl1pPr algn="ctr" defTabSz="342900" rtl="0" eaLnBrk="0" fontAlgn="base" hangingPunct="0">
              <a:spcBef>
                <a:spcPct val="0"/>
              </a:spcBef>
              <a:spcAft>
                <a:spcPct val="0"/>
              </a:spcAft>
              <a:defRPr sz="2700" b="1" kern="1200">
                <a:solidFill>
                  <a:schemeClr val="tx1"/>
                </a:solidFill>
                <a:latin typeface="Myriad Pro"/>
                <a:ea typeface="Myriad Pro"/>
                <a:cs typeface="Myriad Pro"/>
              </a:defRPr>
            </a:lvl1pPr>
            <a:lvl2pPr algn="l" defTabSz="342900" rtl="0" eaLnBrk="0" fontAlgn="base" hangingPunct="0">
              <a:spcBef>
                <a:spcPct val="0"/>
              </a:spcBef>
              <a:spcAft>
                <a:spcPct val="0"/>
              </a:spcAft>
              <a:defRPr sz="2700" b="1">
                <a:solidFill>
                  <a:srgbClr val="306120"/>
                </a:solidFill>
                <a:latin typeface="Myriad Pro"/>
                <a:ea typeface="Myriad Pro"/>
                <a:cs typeface="Myriad Pro"/>
              </a:defRPr>
            </a:lvl2pPr>
            <a:lvl3pPr algn="l" defTabSz="342900" rtl="0" eaLnBrk="0" fontAlgn="base" hangingPunct="0">
              <a:spcBef>
                <a:spcPct val="0"/>
              </a:spcBef>
              <a:spcAft>
                <a:spcPct val="0"/>
              </a:spcAft>
              <a:defRPr sz="2700" b="1">
                <a:solidFill>
                  <a:srgbClr val="306120"/>
                </a:solidFill>
                <a:latin typeface="Myriad Pro"/>
                <a:ea typeface="Myriad Pro"/>
                <a:cs typeface="Myriad Pro"/>
              </a:defRPr>
            </a:lvl3pPr>
            <a:lvl4pPr algn="l" defTabSz="342900" rtl="0" eaLnBrk="0" fontAlgn="base" hangingPunct="0">
              <a:spcBef>
                <a:spcPct val="0"/>
              </a:spcBef>
              <a:spcAft>
                <a:spcPct val="0"/>
              </a:spcAft>
              <a:defRPr sz="2700" b="1">
                <a:solidFill>
                  <a:srgbClr val="306120"/>
                </a:solidFill>
                <a:latin typeface="Myriad Pro"/>
                <a:ea typeface="Myriad Pro"/>
                <a:cs typeface="Myriad Pro"/>
              </a:defRPr>
            </a:lvl4pPr>
            <a:lvl5pPr algn="l" defTabSz="342900" rtl="0" eaLnBrk="0" fontAlgn="base" hangingPunct="0">
              <a:spcBef>
                <a:spcPct val="0"/>
              </a:spcBef>
              <a:spcAft>
                <a:spcPct val="0"/>
              </a:spcAft>
              <a:defRPr sz="2700" b="1">
                <a:solidFill>
                  <a:srgbClr val="306120"/>
                </a:solidFill>
                <a:latin typeface="Myriad Pro"/>
                <a:ea typeface="Myriad Pro"/>
                <a:cs typeface="Myriad Pro"/>
              </a:defRPr>
            </a:lvl5pPr>
            <a:lvl6pPr marL="342900" algn="l" defTabSz="342900" rtl="0" fontAlgn="base">
              <a:spcBef>
                <a:spcPct val="0"/>
              </a:spcBef>
              <a:spcAft>
                <a:spcPct val="0"/>
              </a:spcAft>
              <a:defRPr sz="2700" b="1">
                <a:solidFill>
                  <a:srgbClr val="306120"/>
                </a:solidFill>
                <a:latin typeface="Myriad Pro"/>
                <a:ea typeface="Myriad Pro"/>
                <a:cs typeface="Myriad Pro"/>
              </a:defRPr>
            </a:lvl6pPr>
            <a:lvl7pPr marL="685800" algn="l" defTabSz="342900" rtl="0" fontAlgn="base">
              <a:spcBef>
                <a:spcPct val="0"/>
              </a:spcBef>
              <a:spcAft>
                <a:spcPct val="0"/>
              </a:spcAft>
              <a:defRPr sz="2700" b="1">
                <a:solidFill>
                  <a:srgbClr val="306120"/>
                </a:solidFill>
                <a:latin typeface="Myriad Pro"/>
                <a:ea typeface="Myriad Pro"/>
                <a:cs typeface="Myriad Pro"/>
              </a:defRPr>
            </a:lvl7pPr>
            <a:lvl8pPr marL="1028700" algn="l" defTabSz="342900" rtl="0" fontAlgn="base">
              <a:spcBef>
                <a:spcPct val="0"/>
              </a:spcBef>
              <a:spcAft>
                <a:spcPct val="0"/>
              </a:spcAft>
              <a:defRPr sz="2700" b="1">
                <a:solidFill>
                  <a:srgbClr val="306120"/>
                </a:solidFill>
                <a:latin typeface="Myriad Pro"/>
                <a:ea typeface="Myriad Pro"/>
                <a:cs typeface="Myriad Pro"/>
              </a:defRPr>
            </a:lvl8pPr>
            <a:lvl9pPr marL="1371600" algn="l" defTabSz="342900" rtl="0" fontAlgn="base">
              <a:spcBef>
                <a:spcPct val="0"/>
              </a:spcBef>
              <a:spcAft>
                <a:spcPct val="0"/>
              </a:spcAft>
              <a:defRPr sz="2700" b="1">
                <a:solidFill>
                  <a:srgbClr val="306120"/>
                </a:solidFill>
                <a:latin typeface="Myriad Pro"/>
                <a:ea typeface="Myriad Pro"/>
                <a:cs typeface="Myriad Pro"/>
              </a:defRPr>
            </a:lvl9pPr>
          </a:lstStyle>
          <a:p>
            <a:pPr eaLnBrk="1" hangingPunct="1">
              <a:defRPr/>
            </a:pPr>
            <a:r>
              <a:rPr lang="en-GB" altLang="ja-JP" dirty="0">
                <a:solidFill>
                  <a:srgbClr val="C00000"/>
                </a:solidFill>
                <a:ea typeface="ＭＳ Ｐゴシック" charset="-128"/>
              </a:rPr>
              <a:t>Canadian Fire Weather Situation</a:t>
            </a:r>
            <a:br>
              <a:rPr lang="en-GB" altLang="ja-JP" sz="2000" i="1" dirty="0">
                <a:solidFill>
                  <a:srgbClr val="C00000"/>
                </a:solidFill>
                <a:ea typeface="ＭＳ Ｐゴシック" charset="-128"/>
              </a:rPr>
            </a:br>
            <a:r>
              <a:rPr lang="en-GB" altLang="ja-JP" sz="2000" i="1" dirty="0">
                <a:solidFill>
                  <a:srgbClr val="C00000"/>
                </a:solidFill>
                <a:ea typeface="ＭＳ Ｐゴシック" charset="-128"/>
              </a:rPr>
              <a:t>Presented to the Canadian Interagency Forest Fire Centre (CIFFC)</a:t>
            </a:r>
          </a:p>
          <a:p>
            <a:pPr eaLnBrk="1" hangingPunct="1">
              <a:defRPr/>
            </a:pPr>
            <a:br>
              <a:rPr lang="en-GB" altLang="ja-JP" sz="2000" i="1" dirty="0">
                <a:solidFill>
                  <a:srgbClr val="C00000"/>
                </a:solidFill>
                <a:ea typeface="ＭＳ Ｐゴシック" charset="-128"/>
              </a:rPr>
            </a:br>
            <a:r>
              <a:rPr lang="en-US" altLang="ja-JP" sz="2000" dirty="0">
                <a:solidFill>
                  <a:srgbClr val="FF9900"/>
                </a:solidFill>
                <a:ea typeface="ＭＳ Ｐゴシック" charset="-128"/>
              </a:rPr>
              <a:t>May 28</a:t>
            </a:r>
            <a:r>
              <a:rPr lang="en-US" sz="2000" dirty="0">
                <a:solidFill>
                  <a:srgbClr val="FF9900"/>
                </a:solidFill>
              </a:rPr>
              <a:t>, 2025</a:t>
            </a:r>
          </a:p>
        </p:txBody>
      </p:sp>
      <p:sp>
        <p:nvSpPr>
          <p:cNvPr id="3" name="Text Box 15">
            <a:extLst>
              <a:ext uri="{FF2B5EF4-FFF2-40B4-BE49-F238E27FC236}">
                <a16:creationId xmlns:a16="http://schemas.microsoft.com/office/drawing/2014/main" id="{9E3B9C1D-CBC8-51C2-CDF4-FA9E5FDB87E7}"/>
              </a:ext>
            </a:extLst>
          </p:cNvPr>
          <p:cNvSpPr txBox="1">
            <a:spLocks noChangeArrowheads="1"/>
          </p:cNvSpPr>
          <p:nvPr/>
        </p:nvSpPr>
        <p:spPr bwMode="auto">
          <a:xfrm>
            <a:off x="2402542" y="4080979"/>
            <a:ext cx="4648200" cy="1523494"/>
          </a:xfrm>
          <a:prstGeom prst="rect">
            <a:avLst/>
          </a:prstGeom>
          <a:solidFill>
            <a:schemeClr val="bg1">
              <a:lumMod val="50000"/>
              <a:alpha val="50000"/>
            </a:schemeClr>
          </a:solidFill>
          <a:ln w="9525">
            <a:noFill/>
            <a:miter lim="800000"/>
            <a:headEnd/>
            <a:tailEnd/>
          </a:ln>
        </p:spPr>
        <p:txBody>
          <a:bodyPr wrap="square">
            <a:spAutoFit/>
          </a:bodyPr>
          <a:lstStyle/>
          <a:p>
            <a:pPr eaLnBrk="0" hangingPunct="0"/>
            <a:r>
              <a:rPr lang="en-CA" sz="2400" dirty="0">
                <a:solidFill>
                  <a:srgbClr val="FFFF00"/>
                </a:solidFill>
              </a:rPr>
              <a:t>Richard Carr / Liam Buchart</a:t>
            </a:r>
            <a:endParaRPr lang="en-US" sz="2400" dirty="0">
              <a:solidFill>
                <a:srgbClr val="FFFF00"/>
              </a:solidFill>
            </a:endParaRPr>
          </a:p>
          <a:p>
            <a:pPr eaLnBrk="0" hangingPunct="0"/>
            <a:r>
              <a:rPr lang="en-US" sz="2400" dirty="0">
                <a:solidFill>
                  <a:srgbClr val="FFFF00"/>
                </a:solidFill>
              </a:rPr>
              <a:t>Canadian Forest Service</a:t>
            </a:r>
          </a:p>
          <a:p>
            <a:pPr eaLnBrk="0" hangingPunct="0">
              <a:spcBef>
                <a:spcPct val="50000"/>
              </a:spcBef>
              <a:buFont typeface="Wingdings" pitchFamily="2" charset="2"/>
              <a:buNone/>
            </a:pPr>
            <a:r>
              <a:rPr lang="en-US" i="1" dirty="0">
                <a:solidFill>
                  <a:srgbClr val="FFFF00"/>
                </a:solidFill>
              </a:rPr>
              <a:t>Wildland Fire Information Systems Group, Northern Forestry Centre</a:t>
            </a:r>
          </a:p>
        </p:txBody>
      </p:sp>
      <p:sp>
        <p:nvSpPr>
          <p:cNvPr id="4" name="Rectangle 19">
            <a:extLst>
              <a:ext uri="{FF2B5EF4-FFF2-40B4-BE49-F238E27FC236}">
                <a16:creationId xmlns:a16="http://schemas.microsoft.com/office/drawing/2014/main" id="{AE42B09D-5AB1-06C9-2EF9-791F4C56DB23}"/>
              </a:ext>
            </a:extLst>
          </p:cNvPr>
          <p:cNvSpPr>
            <a:spLocks noChangeArrowheads="1"/>
          </p:cNvSpPr>
          <p:nvPr/>
        </p:nvSpPr>
        <p:spPr bwMode="auto">
          <a:xfrm>
            <a:off x="1225064" y="2663544"/>
            <a:ext cx="6705600" cy="369332"/>
          </a:xfrm>
          <a:prstGeom prst="rect">
            <a:avLst/>
          </a:prstGeom>
          <a:noFill/>
          <a:ln w="9525">
            <a:noFill/>
            <a:miter lim="800000"/>
            <a:headEnd/>
            <a:tailEnd/>
          </a:ln>
        </p:spPr>
        <p:txBody>
          <a:bodyPr lIns="0" tIns="0" rIns="0" bIns="0" anchor="ctr">
            <a:spAutoFit/>
          </a:bodyPr>
          <a:lstStyle/>
          <a:p>
            <a:pPr algn="ctr"/>
            <a:r>
              <a:rPr lang="en-CA" sz="2400" b="1" dirty="0">
                <a:solidFill>
                  <a:srgbClr val="CC66FF"/>
                </a:solidFill>
              </a:rPr>
              <a:t>Via Teams</a:t>
            </a:r>
            <a:endParaRPr lang="en-US" sz="2400" b="1" dirty="0">
              <a:solidFill>
                <a:srgbClr val="CC66FF"/>
              </a:solidFill>
            </a:endParaRPr>
          </a:p>
        </p:txBody>
      </p:sp>
    </p:spTree>
    <p:extLst>
      <p:ext uri="{BB962C8B-B14F-4D97-AF65-F5344CB8AC3E}">
        <p14:creationId xmlns:p14="http://schemas.microsoft.com/office/powerpoint/2010/main" val="2954727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bwMode="auto">
          <a:xfrm>
            <a:off x="7164000" y="6428602"/>
            <a:ext cx="228600" cy="2772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11" name="TextBox 1"/>
          <p:cNvSpPr txBox="1">
            <a:spLocks noChangeArrowheads="1"/>
          </p:cNvSpPr>
          <p:nvPr/>
        </p:nvSpPr>
        <p:spPr bwMode="auto">
          <a:xfrm>
            <a:off x="6352009" y="3188831"/>
            <a:ext cx="734496" cy="307777"/>
          </a:xfrm>
          <a:prstGeom prst="rect">
            <a:avLst/>
          </a:prstGeom>
          <a:noFill/>
          <a:ln w="9525">
            <a:noFill/>
            <a:miter lim="800000"/>
            <a:headEnd/>
            <a:tailEnd/>
          </a:ln>
        </p:spPr>
        <p:txBody>
          <a:bodyPr wrap="none">
            <a:spAutoFit/>
          </a:bodyPr>
          <a:lstStyle/>
          <a:p>
            <a:r>
              <a:rPr lang="en-CA" sz="1400" b="1" i="1" dirty="0">
                <a:solidFill>
                  <a:srgbClr val="CC0099"/>
                </a:solidFill>
              </a:rPr>
              <a:t>Thu pm</a:t>
            </a: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03307" y="3472200"/>
            <a:ext cx="4502590" cy="2700000"/>
          </a:xfrm>
          <a:prstGeom prst="rect">
            <a:avLst/>
          </a:prstGeom>
        </p:spPr>
      </p:pic>
      <p:pic>
        <p:nvPicPr>
          <p:cNvPr id="20" name="Picture 19">
            <a:extLst>
              <a:ext uri="{FF2B5EF4-FFF2-40B4-BE49-F238E27FC236}">
                <a16:creationId xmlns:a16="http://schemas.microsoft.com/office/drawing/2014/main" id="{09824398-9D77-C6DB-FEF3-1FE62B068BD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076104" y="3179342"/>
            <a:ext cx="4928044" cy="3096000"/>
          </a:xfrm>
          <a:prstGeom prst="rect">
            <a:avLst/>
          </a:prstGeom>
          <a:ln w="12700">
            <a:solidFill>
              <a:srgbClr val="0000FF"/>
            </a:solidFill>
          </a:ln>
        </p:spPr>
      </p:pic>
      <p:sp>
        <p:nvSpPr>
          <p:cNvPr id="12" name="TextBox 1"/>
          <p:cNvSpPr txBox="1">
            <a:spLocks noChangeArrowheads="1"/>
          </p:cNvSpPr>
          <p:nvPr/>
        </p:nvSpPr>
        <p:spPr bwMode="auto">
          <a:xfrm>
            <a:off x="1869923" y="3751071"/>
            <a:ext cx="802977" cy="307777"/>
          </a:xfrm>
          <a:prstGeom prst="rect">
            <a:avLst/>
          </a:prstGeom>
          <a:noFill/>
          <a:ln w="9525">
            <a:noFill/>
            <a:miter lim="800000"/>
            <a:headEnd/>
            <a:tailEnd/>
          </a:ln>
        </p:spPr>
        <p:txBody>
          <a:bodyPr wrap="none">
            <a:spAutoFit/>
          </a:bodyPr>
          <a:lstStyle/>
          <a:p>
            <a:r>
              <a:rPr lang="en-CA" sz="1400" b="1" i="1" dirty="0">
                <a:solidFill>
                  <a:srgbClr val="CC0099"/>
                </a:solidFill>
              </a:rPr>
              <a:t>Wed pm</a:t>
            </a:r>
          </a:p>
        </p:txBody>
      </p: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5718" y="1110000"/>
            <a:ext cx="4502590" cy="2700000"/>
          </a:xfrm>
          <a:prstGeom prst="rect">
            <a:avLst/>
          </a:prstGeom>
        </p:spPr>
      </p:pic>
      <p:pic>
        <p:nvPicPr>
          <p:cNvPr id="10" name="Picture 9">
            <a:extLst>
              <a:ext uri="{FF2B5EF4-FFF2-40B4-BE49-F238E27FC236}">
                <a16:creationId xmlns:a16="http://schemas.microsoft.com/office/drawing/2014/main" id="{27FE65F9-1FD9-11F3-FA89-E56CABA9AFD4}"/>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200868" y="864922"/>
            <a:ext cx="4962968" cy="3118345"/>
          </a:xfrm>
          <a:prstGeom prst="rect">
            <a:avLst/>
          </a:prstGeom>
          <a:ln w="12700">
            <a:solidFill>
              <a:srgbClr val="0000FF"/>
            </a:solidFill>
          </a:ln>
        </p:spPr>
      </p:pic>
      <p:pic>
        <p:nvPicPr>
          <p:cNvPr id="5" name="Picture 4">
            <a:extLst>
              <a:ext uri="{FF2B5EF4-FFF2-40B4-BE49-F238E27FC236}">
                <a16:creationId xmlns:a16="http://schemas.microsoft.com/office/drawing/2014/main" id="{1198D2FA-679B-CDCC-B173-0775E55CEE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2462" y="4151002"/>
            <a:ext cx="2709474" cy="2340000"/>
          </a:xfrm>
          <a:prstGeom prst="rect">
            <a:avLst/>
          </a:prstGeom>
        </p:spPr>
      </p:pic>
      <p:sp>
        <p:nvSpPr>
          <p:cNvPr id="14" name="Rectangle 13"/>
          <p:cNvSpPr/>
          <p:nvPr/>
        </p:nvSpPr>
        <p:spPr bwMode="auto">
          <a:xfrm>
            <a:off x="7092000" y="6352402"/>
            <a:ext cx="228600" cy="277200"/>
          </a:xfrm>
          <a:prstGeom prst="rect">
            <a:avLst/>
          </a:prstGeom>
          <a:solidFill>
            <a:srgbClr val="00B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6" name="Rectangle 2"/>
          <p:cNvSpPr>
            <a:spLocks noGrp="1" noChangeArrowheads="1"/>
          </p:cNvSpPr>
          <p:nvPr>
            <p:ph type="title" idx="4294967295"/>
          </p:nvPr>
        </p:nvSpPr>
        <p:spPr>
          <a:xfrm>
            <a:off x="1187823" y="234000"/>
            <a:ext cx="6858000" cy="430887"/>
          </a:xfrm>
        </p:spPr>
        <p:txBody>
          <a:bodyPr/>
          <a:lstStyle/>
          <a:p>
            <a:pPr algn="ctr" eaLnBrk="1" hangingPunct="1"/>
            <a:r>
              <a:rPr lang="en-CA" sz="2800" dirty="0">
                <a:solidFill>
                  <a:srgbClr val="C00000"/>
                </a:solidFill>
              </a:rPr>
              <a:t>Lightning Forecast</a:t>
            </a:r>
            <a:endParaRPr lang="en-US" sz="2800" dirty="0">
              <a:solidFill>
                <a:srgbClr val="C00000"/>
              </a:solidFill>
            </a:endParaRPr>
          </a:p>
        </p:txBody>
      </p:sp>
      <p:pic>
        <p:nvPicPr>
          <p:cNvPr id="7" name="Picture 4"/>
          <p:cNvPicPr>
            <a:picLocks noChangeAspect="1" noChangeArrowheads="1"/>
          </p:cNvPicPr>
          <p:nvPr/>
        </p:nvPicPr>
        <p:blipFill>
          <a:blip r:embed="rId8"/>
          <a:srcRect/>
          <a:stretch>
            <a:fillRect/>
          </a:stretch>
        </p:blipFill>
        <p:spPr bwMode="auto">
          <a:xfrm>
            <a:off x="-457200" y="-457200"/>
            <a:ext cx="1587" cy="1587"/>
          </a:xfrm>
          <a:prstGeom prst="rect">
            <a:avLst/>
          </a:prstGeom>
          <a:noFill/>
          <a:ln w="9525">
            <a:noFill/>
            <a:miter lim="800000"/>
            <a:headEnd/>
            <a:tailEnd/>
          </a:ln>
        </p:spPr>
      </p:pic>
      <p:sp>
        <p:nvSpPr>
          <p:cNvPr id="8" name="Text Box 5"/>
          <p:cNvSpPr txBox="1">
            <a:spLocks noChangeArrowheads="1"/>
          </p:cNvSpPr>
          <p:nvPr/>
        </p:nvSpPr>
        <p:spPr bwMode="auto">
          <a:xfrm>
            <a:off x="4249271" y="6418730"/>
            <a:ext cx="1124026" cy="276999"/>
          </a:xfrm>
          <a:prstGeom prst="rect">
            <a:avLst/>
          </a:prstGeom>
          <a:noFill/>
          <a:ln w="9525">
            <a:noFill/>
            <a:miter lim="800000"/>
            <a:headEnd/>
            <a:tailEnd/>
          </a:ln>
        </p:spPr>
        <p:txBody>
          <a:bodyPr wrap="none">
            <a:spAutoFit/>
          </a:bodyPr>
          <a:lstStyle/>
          <a:p>
            <a:pPr eaLnBrk="0" hangingPunct="0">
              <a:spcBef>
                <a:spcPct val="50000"/>
              </a:spcBef>
            </a:pPr>
            <a:r>
              <a:rPr lang="en-CA" sz="1200" b="1" dirty="0">
                <a:latin typeface="Arial" panose="020B0604020202020204" pitchFamily="34" charset="0"/>
                <a:cs typeface="Arial" panose="020B0604020202020204" pitchFamily="34" charset="0"/>
              </a:rPr>
              <a:t>7.5H x 12.5W</a:t>
            </a:r>
            <a:endParaRPr lang="en-US" sz="1200" b="1" dirty="0">
              <a:latin typeface="Arial" panose="020B0604020202020204" pitchFamily="34" charset="0"/>
              <a:cs typeface="Arial" panose="020B0604020202020204" pitchFamily="34" charset="0"/>
            </a:endParaRPr>
          </a:p>
        </p:txBody>
      </p:sp>
      <p:sp>
        <p:nvSpPr>
          <p:cNvPr id="9" name="TextBox 1"/>
          <p:cNvSpPr txBox="1">
            <a:spLocks noChangeArrowheads="1"/>
          </p:cNvSpPr>
          <p:nvPr/>
        </p:nvSpPr>
        <p:spPr bwMode="auto">
          <a:xfrm>
            <a:off x="5203825" y="1752600"/>
            <a:ext cx="3390031" cy="523220"/>
          </a:xfrm>
          <a:prstGeom prst="rect">
            <a:avLst/>
          </a:prstGeom>
          <a:noFill/>
          <a:ln w="9525">
            <a:noFill/>
            <a:miter lim="800000"/>
            <a:headEnd/>
            <a:tailEnd/>
          </a:ln>
        </p:spPr>
        <p:txBody>
          <a:bodyPr wrap="none">
            <a:spAutoFit/>
          </a:bodyPr>
          <a:lstStyle/>
          <a:p>
            <a:r>
              <a:rPr lang="en-CA" sz="1400" b="1" i="1" dirty="0">
                <a:solidFill>
                  <a:srgbClr val="CC0099"/>
                </a:solidFill>
              </a:rPr>
              <a:t>Maps generated by Environment Canada – </a:t>
            </a:r>
          </a:p>
          <a:p>
            <a:r>
              <a:rPr lang="en-CA" sz="1400" b="1" i="1" dirty="0">
                <a:solidFill>
                  <a:srgbClr val="CC0099"/>
                </a:solidFill>
              </a:rPr>
              <a:t>Meteorological Service of Canada</a:t>
            </a:r>
          </a:p>
        </p:txBody>
      </p:sp>
      <p:sp>
        <p:nvSpPr>
          <p:cNvPr id="13" name="TextBox 12"/>
          <p:cNvSpPr txBox="1">
            <a:spLocks noChangeArrowheads="1"/>
          </p:cNvSpPr>
          <p:nvPr/>
        </p:nvSpPr>
        <p:spPr bwMode="auto">
          <a:xfrm>
            <a:off x="2605236" y="702000"/>
            <a:ext cx="3933529" cy="147733"/>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defPPr>
              <a:defRPr lang="en-US"/>
            </a:defPPr>
            <a:lvl1pPr algn="l" rtl="0" fontAlgn="base">
              <a:spcBef>
                <a:spcPct val="0"/>
              </a:spcBef>
              <a:spcAft>
                <a:spcPct val="0"/>
              </a:spcAft>
              <a:defRPr sz="1200" b="1" kern="1200">
                <a:solidFill>
                  <a:schemeClr val="tx1"/>
                </a:solidFill>
                <a:latin typeface="Arial" charset="0"/>
                <a:ea typeface="+mn-ea"/>
                <a:cs typeface="Arial" charset="0"/>
              </a:defRPr>
            </a:lvl1pPr>
            <a:lvl2pPr marL="457200" algn="l" rtl="0" fontAlgn="base">
              <a:spcBef>
                <a:spcPct val="0"/>
              </a:spcBef>
              <a:spcAft>
                <a:spcPct val="0"/>
              </a:spcAft>
              <a:defRPr sz="1200" b="1" kern="1200">
                <a:solidFill>
                  <a:schemeClr val="tx1"/>
                </a:solidFill>
                <a:latin typeface="Arial" charset="0"/>
                <a:ea typeface="+mn-ea"/>
                <a:cs typeface="Arial" charset="0"/>
              </a:defRPr>
            </a:lvl2pPr>
            <a:lvl3pPr marL="914400" algn="l" rtl="0" fontAlgn="base">
              <a:spcBef>
                <a:spcPct val="0"/>
              </a:spcBef>
              <a:spcAft>
                <a:spcPct val="0"/>
              </a:spcAft>
              <a:defRPr sz="1200" b="1" kern="1200">
                <a:solidFill>
                  <a:schemeClr val="tx1"/>
                </a:solidFill>
                <a:latin typeface="Arial" charset="0"/>
                <a:ea typeface="+mn-ea"/>
                <a:cs typeface="Arial" charset="0"/>
              </a:defRPr>
            </a:lvl3pPr>
            <a:lvl4pPr marL="1371600" algn="l" rtl="0" fontAlgn="base">
              <a:spcBef>
                <a:spcPct val="0"/>
              </a:spcBef>
              <a:spcAft>
                <a:spcPct val="0"/>
              </a:spcAft>
              <a:defRPr sz="1200" b="1" kern="1200">
                <a:solidFill>
                  <a:schemeClr val="tx1"/>
                </a:solidFill>
                <a:latin typeface="Arial" charset="0"/>
                <a:ea typeface="+mn-ea"/>
                <a:cs typeface="Arial" charset="0"/>
              </a:defRPr>
            </a:lvl4pPr>
            <a:lvl5pPr marL="1828800" algn="l" rtl="0" fontAlgn="base">
              <a:spcBef>
                <a:spcPct val="0"/>
              </a:spcBef>
              <a:spcAft>
                <a:spcPct val="0"/>
              </a:spcAft>
              <a:defRPr sz="1200" b="1" kern="1200">
                <a:solidFill>
                  <a:schemeClr val="tx1"/>
                </a:solidFill>
                <a:latin typeface="Arial" charset="0"/>
                <a:ea typeface="+mn-ea"/>
                <a:cs typeface="Arial" charset="0"/>
              </a:defRPr>
            </a:lvl5pPr>
            <a:lvl6pPr marL="2286000" algn="l" defTabSz="914400" rtl="0" eaLnBrk="1" latinLnBrk="0" hangingPunct="1">
              <a:defRPr sz="1200" b="1" kern="1200">
                <a:solidFill>
                  <a:schemeClr val="tx1"/>
                </a:solidFill>
                <a:latin typeface="Arial" charset="0"/>
                <a:ea typeface="+mn-ea"/>
                <a:cs typeface="Arial" charset="0"/>
              </a:defRPr>
            </a:lvl6pPr>
            <a:lvl7pPr marL="2743200" algn="l" defTabSz="914400" rtl="0" eaLnBrk="1" latinLnBrk="0" hangingPunct="1">
              <a:defRPr sz="1200" b="1" kern="1200">
                <a:solidFill>
                  <a:schemeClr val="tx1"/>
                </a:solidFill>
                <a:latin typeface="Arial" charset="0"/>
                <a:ea typeface="+mn-ea"/>
                <a:cs typeface="Arial" charset="0"/>
              </a:defRPr>
            </a:lvl7pPr>
            <a:lvl8pPr marL="3200400" algn="l" defTabSz="914400" rtl="0" eaLnBrk="1" latinLnBrk="0" hangingPunct="1">
              <a:defRPr sz="1200" b="1" kern="1200">
                <a:solidFill>
                  <a:schemeClr val="tx1"/>
                </a:solidFill>
                <a:latin typeface="Arial" charset="0"/>
                <a:ea typeface="+mn-ea"/>
                <a:cs typeface="Arial" charset="0"/>
              </a:defRPr>
            </a:lvl8pPr>
            <a:lvl9pPr marL="3657600" algn="l" defTabSz="914400" rtl="0" eaLnBrk="1" latinLnBrk="0" hangingPunct="1">
              <a:defRPr sz="1200" b="1" kern="1200">
                <a:solidFill>
                  <a:schemeClr val="tx1"/>
                </a:solidFill>
                <a:latin typeface="Arial" charset="0"/>
                <a:ea typeface="+mn-ea"/>
                <a:cs typeface="Arial" charset="0"/>
              </a:defRPr>
            </a:lvl9pPr>
          </a:lstStyle>
          <a:p>
            <a:pPr marL="0" indent="0" algn="ctr" defTabSz="361950" eaLnBrk="1" hangingPunct="1">
              <a:lnSpc>
                <a:spcPct val="80000"/>
              </a:lnSpc>
              <a:buNone/>
            </a:pPr>
            <a:r>
              <a:rPr lang="en-CA" sz="1200" b="0" i="1" u="sng" dirty="0">
                <a:hlinkClick r:id="rId9" action="ppaction://hlinkfile"/>
              </a:rPr>
              <a:t>\\s-bsc-uiftprd1.nrn.nrcan.gc.ca\incoming\burrows_ltg</a:t>
            </a:r>
            <a:endParaRPr lang="en-CA" sz="1200" b="0" i="1" kern="0" dirty="0"/>
          </a:p>
        </p:txBody>
      </p:sp>
      <p:sp>
        <p:nvSpPr>
          <p:cNvPr id="19" name="Text Box 5">
            <a:extLst>
              <a:ext uri="{FF2B5EF4-FFF2-40B4-BE49-F238E27FC236}">
                <a16:creationId xmlns:a16="http://schemas.microsoft.com/office/drawing/2014/main" id="{290A2D90-8355-6AB6-8CC3-414207FE2DCB}"/>
              </a:ext>
            </a:extLst>
          </p:cNvPr>
          <p:cNvSpPr txBox="1">
            <a:spLocks noChangeArrowheads="1"/>
          </p:cNvSpPr>
          <p:nvPr/>
        </p:nvSpPr>
        <p:spPr bwMode="auto">
          <a:xfrm>
            <a:off x="5203825" y="2795535"/>
            <a:ext cx="3813352" cy="369332"/>
          </a:xfrm>
          <a:prstGeom prst="rect">
            <a:avLst/>
          </a:prstGeom>
          <a:noFill/>
          <a:ln w="9525">
            <a:noFill/>
            <a:miter lim="800000"/>
            <a:headEnd/>
            <a:tailEnd/>
          </a:ln>
        </p:spPr>
        <p:txBody>
          <a:bodyPr wrap="none">
            <a:spAutoFit/>
          </a:bodyPr>
          <a:lstStyle/>
          <a:p>
            <a:pPr eaLnBrk="0" hangingPunct="0">
              <a:spcBef>
                <a:spcPct val="50000"/>
              </a:spcBef>
            </a:pPr>
            <a:r>
              <a:rPr lang="en-CA" b="1" dirty="0">
                <a:solidFill>
                  <a:srgbClr val="CC00CC"/>
                </a:solidFill>
              </a:rPr>
              <a:t>Mon June 2 pm, Surface-based CAPE</a:t>
            </a:r>
            <a:endParaRPr lang="en-US" b="1" dirty="0">
              <a:solidFill>
                <a:srgbClr val="CC00CC"/>
              </a:solidFill>
            </a:endParaRPr>
          </a:p>
        </p:txBody>
      </p:sp>
      <p:sp>
        <p:nvSpPr>
          <p:cNvPr id="16" name="Text Box 5">
            <a:extLst>
              <a:ext uri="{FF2B5EF4-FFF2-40B4-BE49-F238E27FC236}">
                <a16:creationId xmlns:a16="http://schemas.microsoft.com/office/drawing/2014/main" id="{595F7B1C-9EE9-CCEF-4004-F093D28744D4}"/>
              </a:ext>
            </a:extLst>
          </p:cNvPr>
          <p:cNvSpPr txBox="1">
            <a:spLocks noChangeArrowheads="1"/>
          </p:cNvSpPr>
          <p:nvPr/>
        </p:nvSpPr>
        <p:spPr bwMode="auto">
          <a:xfrm>
            <a:off x="2724905" y="1168025"/>
            <a:ext cx="2082108" cy="784830"/>
          </a:xfrm>
          <a:prstGeom prst="rect">
            <a:avLst/>
          </a:prstGeom>
          <a:noFill/>
          <a:ln w="9525">
            <a:noFill/>
            <a:miter lim="800000"/>
            <a:headEnd/>
            <a:tailEnd/>
          </a:ln>
        </p:spPr>
        <p:txBody>
          <a:bodyPr wrap="none">
            <a:spAutoFit/>
          </a:bodyPr>
          <a:lstStyle/>
          <a:p>
            <a:pPr eaLnBrk="0" hangingPunct="0">
              <a:spcBef>
                <a:spcPct val="50000"/>
              </a:spcBef>
            </a:pPr>
            <a:r>
              <a:rPr lang="en-CA" b="1" dirty="0" err="1">
                <a:solidFill>
                  <a:srgbClr val="CC00CC"/>
                </a:solidFill>
              </a:rPr>
              <a:t>Thur</a:t>
            </a:r>
            <a:r>
              <a:rPr lang="en-CA" b="1" dirty="0">
                <a:solidFill>
                  <a:srgbClr val="CC00CC"/>
                </a:solidFill>
              </a:rPr>
              <a:t> May 29 pm, </a:t>
            </a:r>
          </a:p>
          <a:p>
            <a:pPr eaLnBrk="0" hangingPunct="0">
              <a:spcBef>
                <a:spcPct val="50000"/>
              </a:spcBef>
            </a:pPr>
            <a:r>
              <a:rPr lang="en-CA" b="1" dirty="0">
                <a:solidFill>
                  <a:srgbClr val="CC00CC"/>
                </a:solidFill>
              </a:rPr>
              <a:t>Surface-based CAPE</a:t>
            </a:r>
            <a:endParaRPr lang="en-US" b="1" dirty="0">
              <a:solidFill>
                <a:srgbClr val="CC00CC"/>
              </a:solidFill>
            </a:endParaRPr>
          </a:p>
        </p:txBody>
      </p:sp>
    </p:spTree>
    <p:extLst>
      <p:ext uri="{BB962C8B-B14F-4D97-AF65-F5344CB8AC3E}">
        <p14:creationId xmlns:p14="http://schemas.microsoft.com/office/powerpoint/2010/main" val="39050814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a:off x="7164000" y="6428602"/>
            <a:ext cx="228600" cy="2772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16" name="Rectangle 15"/>
          <p:cNvSpPr/>
          <p:nvPr/>
        </p:nvSpPr>
        <p:spPr bwMode="auto">
          <a:xfrm>
            <a:off x="7092000" y="6352402"/>
            <a:ext cx="228600" cy="277200"/>
          </a:xfrm>
          <a:prstGeom prst="rect">
            <a:avLst/>
          </a:prstGeom>
          <a:solidFill>
            <a:srgbClr val="00B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15" name="Picture 14">
            <a:extLst>
              <a:ext uri="{FF2B5EF4-FFF2-40B4-BE49-F238E27FC236}">
                <a16:creationId xmlns:a16="http://schemas.microsoft.com/office/drawing/2014/main" id="{A5050C1B-79E5-2C7F-DB2D-0970F7F083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5844" y="1516372"/>
            <a:ext cx="4500000" cy="3600000"/>
          </a:xfrm>
          <a:prstGeom prst="rect">
            <a:avLst/>
          </a:prstGeom>
          <a:ln w="12700">
            <a:solidFill>
              <a:srgbClr val="0000FF"/>
            </a:solidFill>
          </a:ln>
        </p:spPr>
      </p:pic>
      <p:pic>
        <p:nvPicPr>
          <p:cNvPr id="3" name="Picture 2">
            <a:extLst>
              <a:ext uri="{FF2B5EF4-FFF2-40B4-BE49-F238E27FC236}">
                <a16:creationId xmlns:a16="http://schemas.microsoft.com/office/drawing/2014/main" id="{BF4011C2-3EAC-0B79-72B4-5429BE17BF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6987" y="1504015"/>
            <a:ext cx="4500000" cy="3600000"/>
          </a:xfrm>
          <a:prstGeom prst="rect">
            <a:avLst/>
          </a:prstGeom>
          <a:ln w="12700">
            <a:solidFill>
              <a:srgbClr val="0000FF"/>
            </a:solidFill>
          </a:ln>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08019">
            <a:off x="1051155" y="1143659"/>
            <a:ext cx="3266520" cy="2844000"/>
          </a:xfrm>
          <a:prstGeom prst="rect">
            <a:avLst/>
          </a:prstGeom>
        </p:spPr>
      </p:pic>
      <p:sp>
        <p:nvSpPr>
          <p:cNvPr id="6" name="Rectangle 2"/>
          <p:cNvSpPr txBox="1">
            <a:spLocks noChangeArrowheads="1"/>
          </p:cNvSpPr>
          <p:nvPr/>
        </p:nvSpPr>
        <p:spPr bwMode="auto">
          <a:xfrm>
            <a:off x="1577790" y="234000"/>
            <a:ext cx="60198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342891"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891" rtl="0" eaLnBrk="0" fontAlgn="base" hangingPunct="0">
              <a:spcBef>
                <a:spcPct val="0"/>
              </a:spcBef>
              <a:spcAft>
                <a:spcPct val="0"/>
              </a:spcAft>
              <a:defRPr sz="2700" b="1">
                <a:solidFill>
                  <a:srgbClr val="306120"/>
                </a:solidFill>
                <a:latin typeface="Myriad Pro"/>
                <a:ea typeface="Myriad Pro"/>
                <a:cs typeface="Myriad Pro"/>
              </a:defRPr>
            </a:lvl2pPr>
            <a:lvl3pPr algn="l" defTabSz="342891" rtl="0" eaLnBrk="0" fontAlgn="base" hangingPunct="0">
              <a:spcBef>
                <a:spcPct val="0"/>
              </a:spcBef>
              <a:spcAft>
                <a:spcPct val="0"/>
              </a:spcAft>
              <a:defRPr sz="2700" b="1">
                <a:solidFill>
                  <a:srgbClr val="306120"/>
                </a:solidFill>
                <a:latin typeface="Myriad Pro"/>
                <a:ea typeface="Myriad Pro"/>
                <a:cs typeface="Myriad Pro"/>
              </a:defRPr>
            </a:lvl3pPr>
            <a:lvl4pPr algn="l" defTabSz="342891" rtl="0" eaLnBrk="0" fontAlgn="base" hangingPunct="0">
              <a:spcBef>
                <a:spcPct val="0"/>
              </a:spcBef>
              <a:spcAft>
                <a:spcPct val="0"/>
              </a:spcAft>
              <a:defRPr sz="2700" b="1">
                <a:solidFill>
                  <a:srgbClr val="306120"/>
                </a:solidFill>
                <a:latin typeface="Myriad Pro"/>
                <a:ea typeface="Myriad Pro"/>
                <a:cs typeface="Myriad Pro"/>
              </a:defRPr>
            </a:lvl4pPr>
            <a:lvl5pPr algn="l" defTabSz="342891" rtl="0" eaLnBrk="0" fontAlgn="base" hangingPunct="0">
              <a:spcBef>
                <a:spcPct val="0"/>
              </a:spcBef>
              <a:spcAft>
                <a:spcPct val="0"/>
              </a:spcAft>
              <a:defRPr sz="2700" b="1">
                <a:solidFill>
                  <a:srgbClr val="306120"/>
                </a:solidFill>
                <a:latin typeface="Myriad Pro"/>
                <a:ea typeface="Myriad Pro"/>
                <a:cs typeface="Myriad Pro"/>
              </a:defRPr>
            </a:lvl5pPr>
            <a:lvl6pPr marL="342891" algn="l" defTabSz="342891" rtl="0" fontAlgn="base">
              <a:spcBef>
                <a:spcPct val="0"/>
              </a:spcBef>
              <a:spcAft>
                <a:spcPct val="0"/>
              </a:spcAft>
              <a:defRPr sz="2700" b="1">
                <a:solidFill>
                  <a:srgbClr val="306120"/>
                </a:solidFill>
                <a:latin typeface="Myriad Pro"/>
                <a:ea typeface="Myriad Pro"/>
                <a:cs typeface="Myriad Pro"/>
              </a:defRPr>
            </a:lvl6pPr>
            <a:lvl7pPr marL="685783" algn="l" defTabSz="342891" rtl="0" fontAlgn="base">
              <a:spcBef>
                <a:spcPct val="0"/>
              </a:spcBef>
              <a:spcAft>
                <a:spcPct val="0"/>
              </a:spcAft>
              <a:defRPr sz="2700" b="1">
                <a:solidFill>
                  <a:srgbClr val="306120"/>
                </a:solidFill>
                <a:latin typeface="Myriad Pro"/>
                <a:ea typeface="Myriad Pro"/>
                <a:cs typeface="Myriad Pro"/>
              </a:defRPr>
            </a:lvl7pPr>
            <a:lvl8pPr marL="1028674" algn="l" defTabSz="342891" rtl="0" fontAlgn="base">
              <a:spcBef>
                <a:spcPct val="0"/>
              </a:spcBef>
              <a:spcAft>
                <a:spcPct val="0"/>
              </a:spcAft>
              <a:defRPr sz="2700" b="1">
                <a:solidFill>
                  <a:srgbClr val="306120"/>
                </a:solidFill>
                <a:latin typeface="Myriad Pro"/>
                <a:ea typeface="Myriad Pro"/>
                <a:cs typeface="Myriad Pro"/>
              </a:defRPr>
            </a:lvl8pPr>
            <a:lvl9pPr marL="1371566" algn="l" defTabSz="342891" rtl="0" fontAlgn="base">
              <a:spcBef>
                <a:spcPct val="0"/>
              </a:spcBef>
              <a:spcAft>
                <a:spcPct val="0"/>
              </a:spcAft>
              <a:defRPr sz="2700" b="1">
                <a:solidFill>
                  <a:srgbClr val="306120"/>
                </a:solidFill>
                <a:latin typeface="Myriad Pro"/>
                <a:ea typeface="Myriad Pro"/>
                <a:cs typeface="Myriad Pro"/>
              </a:defRPr>
            </a:lvl9pPr>
          </a:lstStyle>
          <a:p>
            <a:pPr algn="ctr" eaLnBrk="1" hangingPunct="1"/>
            <a:r>
              <a:rPr lang="en-CA" sz="2800">
                <a:solidFill>
                  <a:srgbClr val="C00000"/>
                </a:solidFill>
              </a:rPr>
              <a:t>NAM/GFS/NAEFS</a:t>
            </a:r>
            <a:endParaRPr lang="en-US" sz="2800" dirty="0">
              <a:solidFill>
                <a:srgbClr val="C00000"/>
              </a:solidFill>
            </a:endParaRPr>
          </a:p>
        </p:txBody>
      </p:sp>
      <p:pic>
        <p:nvPicPr>
          <p:cNvPr id="7" name="Picture 4"/>
          <p:cNvPicPr>
            <a:picLocks noChangeAspect="1" noChangeArrowheads="1"/>
          </p:cNvPicPr>
          <p:nvPr/>
        </p:nvPicPr>
        <p:blipFill>
          <a:blip r:embed="rId6"/>
          <a:srcRect/>
          <a:stretch>
            <a:fillRect/>
          </a:stretch>
        </p:blipFill>
        <p:spPr bwMode="auto">
          <a:xfrm>
            <a:off x="-457200" y="-457200"/>
            <a:ext cx="1587" cy="1587"/>
          </a:xfrm>
          <a:prstGeom prst="rect">
            <a:avLst/>
          </a:prstGeom>
          <a:noFill/>
          <a:ln w="9525">
            <a:noFill/>
            <a:miter lim="800000"/>
            <a:headEnd/>
            <a:tailEnd/>
          </a:ln>
        </p:spPr>
      </p:pic>
      <p:sp>
        <p:nvSpPr>
          <p:cNvPr id="8" name="Text Box 5"/>
          <p:cNvSpPr txBox="1">
            <a:spLocks noChangeArrowheads="1"/>
          </p:cNvSpPr>
          <p:nvPr/>
        </p:nvSpPr>
        <p:spPr bwMode="auto">
          <a:xfrm>
            <a:off x="3881713" y="6400800"/>
            <a:ext cx="1794691" cy="307777"/>
          </a:xfrm>
          <a:prstGeom prst="rect">
            <a:avLst/>
          </a:prstGeom>
          <a:noFill/>
          <a:ln w="9525">
            <a:noFill/>
            <a:miter lim="800000"/>
            <a:headEnd/>
            <a:tailEnd/>
          </a:ln>
        </p:spPr>
        <p:txBody>
          <a:bodyPr wrap="square">
            <a:spAutoFit/>
          </a:bodyPr>
          <a:lstStyle/>
          <a:p>
            <a:pPr eaLnBrk="0" hangingPunct="0">
              <a:spcBef>
                <a:spcPct val="50000"/>
              </a:spcBef>
            </a:pPr>
            <a:r>
              <a:rPr lang="en-CA" sz="1400" b="1" dirty="0">
                <a:latin typeface="Arial" panose="020B0604020202020204" pitchFamily="34" charset="0"/>
                <a:cs typeface="Arial" panose="020B0604020202020204" pitchFamily="34" charset="0"/>
              </a:rPr>
              <a:t>each 10H x 12.4W</a:t>
            </a:r>
            <a:endParaRPr lang="en-US" sz="1400" b="1" dirty="0">
              <a:latin typeface="Arial" panose="020B0604020202020204" pitchFamily="34" charset="0"/>
              <a:cs typeface="Arial" panose="020B0604020202020204" pitchFamily="34" charset="0"/>
            </a:endParaRPr>
          </a:p>
        </p:txBody>
      </p:sp>
      <p:sp>
        <p:nvSpPr>
          <p:cNvPr id="9" name="Rectangle 3"/>
          <p:cNvSpPr txBox="1">
            <a:spLocks noChangeArrowheads="1"/>
          </p:cNvSpPr>
          <p:nvPr/>
        </p:nvSpPr>
        <p:spPr bwMode="auto">
          <a:xfrm>
            <a:off x="1905000" y="702000"/>
            <a:ext cx="5410200" cy="147733"/>
          </a:xfrm>
          <a:prstGeom prst="rect">
            <a:avLst/>
          </a:prstGeom>
          <a:noFill/>
          <a:ln w="9525">
            <a:noFill/>
            <a:miter lim="800000"/>
            <a:headEnd/>
            <a:tailEnd/>
          </a:ln>
        </p:spPr>
        <p:txBody>
          <a:bodyPr lIns="0" tIns="0" rIns="0" bIns="0">
            <a:spAutoFit/>
          </a:bodyPr>
          <a:lstStyle>
            <a:lvl1pPr marL="342900" indent="-342900" algn="l" rtl="0" eaLnBrk="0" fontAlgn="base" hangingPunct="0">
              <a:spcBef>
                <a:spcPct val="20000"/>
              </a:spcBef>
              <a:spcAft>
                <a:spcPct val="0"/>
              </a:spcAft>
              <a:buClr>
                <a:srgbClr val="D14D02"/>
              </a:buClr>
              <a:buFont typeface="Wingdings" pitchFamily="2" charset="2"/>
              <a:buChar char="§"/>
              <a:defRPr sz="2600">
                <a:solidFill>
                  <a:srgbClr val="333333"/>
                </a:solidFill>
                <a:latin typeface="+mn-lt"/>
                <a:ea typeface="+mn-ea"/>
                <a:cs typeface="+mn-cs"/>
              </a:defRPr>
            </a:lvl1pPr>
            <a:lvl2pPr marL="742950" indent="-285750" algn="l" rtl="0" eaLnBrk="0" fontAlgn="base" hangingPunct="0">
              <a:spcBef>
                <a:spcPct val="20000"/>
              </a:spcBef>
              <a:spcAft>
                <a:spcPct val="0"/>
              </a:spcAft>
              <a:buClr>
                <a:srgbClr val="D14D02"/>
              </a:buClr>
              <a:buFont typeface="Wingdings" pitchFamily="2" charset="2"/>
              <a:buChar char="§"/>
              <a:defRPr sz="2400">
                <a:solidFill>
                  <a:srgbClr val="333333"/>
                </a:solidFill>
                <a:latin typeface="+mn-lt"/>
              </a:defRPr>
            </a:lvl2pPr>
            <a:lvl3pPr marL="1143000" indent="-228600" algn="l" rtl="0" eaLnBrk="0" fontAlgn="base" hangingPunct="0">
              <a:spcBef>
                <a:spcPct val="20000"/>
              </a:spcBef>
              <a:spcAft>
                <a:spcPct val="0"/>
              </a:spcAft>
              <a:buClr>
                <a:srgbClr val="D14D02"/>
              </a:buClr>
              <a:buFont typeface="Wingdings" pitchFamily="2" charset="2"/>
              <a:buChar char="§"/>
              <a:defRPr sz="2400">
                <a:solidFill>
                  <a:srgbClr val="333333"/>
                </a:solidFill>
                <a:latin typeface="+mn-lt"/>
              </a:defRPr>
            </a:lvl3pPr>
            <a:lvl4pPr marL="1600200" indent="-228600" algn="l" rtl="0" eaLnBrk="0" fontAlgn="base" hangingPunct="0">
              <a:spcBef>
                <a:spcPct val="20000"/>
              </a:spcBef>
              <a:spcAft>
                <a:spcPct val="0"/>
              </a:spcAft>
              <a:buClr>
                <a:srgbClr val="D14D02"/>
              </a:buClr>
              <a:buFont typeface="Wingdings" pitchFamily="2" charset="2"/>
              <a:buChar char="§"/>
              <a:defRPr sz="2000">
                <a:solidFill>
                  <a:srgbClr val="333333"/>
                </a:solidFill>
                <a:latin typeface="+mn-lt"/>
              </a:defRPr>
            </a:lvl4pPr>
            <a:lvl5pPr marL="2057400" indent="-228600" algn="l" rtl="0" eaLnBrk="0" fontAlgn="base" hangingPunct="0">
              <a:spcBef>
                <a:spcPct val="20000"/>
              </a:spcBef>
              <a:spcAft>
                <a:spcPct val="0"/>
              </a:spcAft>
              <a:buClr>
                <a:srgbClr val="D14D02"/>
              </a:buClr>
              <a:buFont typeface="Wingdings" pitchFamily="2" charset="2"/>
              <a:buChar char="§"/>
              <a:defRPr sz="2000">
                <a:solidFill>
                  <a:srgbClr val="333333"/>
                </a:solidFill>
                <a:latin typeface="+mn-lt"/>
              </a:defRPr>
            </a:lvl5pPr>
            <a:lvl6pPr marL="2514600" indent="-228600" algn="l" rtl="0" fontAlgn="base">
              <a:spcBef>
                <a:spcPct val="20000"/>
              </a:spcBef>
              <a:spcAft>
                <a:spcPct val="0"/>
              </a:spcAft>
              <a:buClr>
                <a:srgbClr val="D14D02"/>
              </a:buClr>
              <a:buFont typeface="Wingdings" pitchFamily="2" charset="2"/>
              <a:buChar char="§"/>
              <a:defRPr sz="2000">
                <a:solidFill>
                  <a:srgbClr val="333333"/>
                </a:solidFill>
                <a:latin typeface="+mn-lt"/>
              </a:defRPr>
            </a:lvl6pPr>
            <a:lvl7pPr marL="2971800" indent="-228600" algn="l" rtl="0" fontAlgn="base">
              <a:spcBef>
                <a:spcPct val="20000"/>
              </a:spcBef>
              <a:spcAft>
                <a:spcPct val="0"/>
              </a:spcAft>
              <a:buClr>
                <a:srgbClr val="D14D02"/>
              </a:buClr>
              <a:buFont typeface="Wingdings" pitchFamily="2" charset="2"/>
              <a:buChar char="§"/>
              <a:defRPr sz="2000">
                <a:solidFill>
                  <a:srgbClr val="333333"/>
                </a:solidFill>
                <a:latin typeface="+mn-lt"/>
              </a:defRPr>
            </a:lvl7pPr>
            <a:lvl8pPr marL="3429000" indent="-228600" algn="l" rtl="0" fontAlgn="base">
              <a:spcBef>
                <a:spcPct val="20000"/>
              </a:spcBef>
              <a:spcAft>
                <a:spcPct val="0"/>
              </a:spcAft>
              <a:buClr>
                <a:srgbClr val="D14D02"/>
              </a:buClr>
              <a:buFont typeface="Wingdings" pitchFamily="2" charset="2"/>
              <a:buChar char="§"/>
              <a:defRPr sz="2000">
                <a:solidFill>
                  <a:srgbClr val="333333"/>
                </a:solidFill>
                <a:latin typeface="+mn-lt"/>
              </a:defRPr>
            </a:lvl8pPr>
            <a:lvl9pPr marL="3886200" indent="-228600" algn="l" rtl="0" fontAlgn="base">
              <a:spcBef>
                <a:spcPct val="20000"/>
              </a:spcBef>
              <a:spcAft>
                <a:spcPct val="0"/>
              </a:spcAft>
              <a:buClr>
                <a:srgbClr val="D14D02"/>
              </a:buClr>
              <a:buFont typeface="Wingdings" pitchFamily="2" charset="2"/>
              <a:buChar char="§"/>
              <a:defRPr sz="2000">
                <a:solidFill>
                  <a:srgbClr val="333333"/>
                </a:solidFill>
                <a:latin typeface="+mn-lt"/>
              </a:defRPr>
            </a:lvl9pPr>
          </a:lstStyle>
          <a:p>
            <a:pPr marL="0" indent="0" algn="ctr" defTabSz="361950" eaLnBrk="1" hangingPunct="1">
              <a:lnSpc>
                <a:spcPct val="80000"/>
              </a:lnSpc>
              <a:buNone/>
              <a:defRPr/>
            </a:pPr>
            <a:r>
              <a:rPr lang="en-US" sz="1200" b="0" i="1" kern="0" dirty="0">
                <a:hlinkClick r:id="rId7"/>
              </a:rPr>
              <a:t>http://mag.ncep.noaa.gov/model-guidance-model-area.php</a:t>
            </a:r>
            <a:endParaRPr lang="en-US" sz="1200" b="0" i="1" kern="0" dirty="0"/>
          </a:p>
        </p:txBody>
      </p:sp>
      <p:sp>
        <p:nvSpPr>
          <p:cNvPr id="18" name="TextBox 17">
            <a:extLst>
              <a:ext uri="{FF2B5EF4-FFF2-40B4-BE49-F238E27FC236}">
                <a16:creationId xmlns:a16="http://schemas.microsoft.com/office/drawing/2014/main" id="{64D4332A-7C13-4256-9A2C-C1EC62F9179D}"/>
              </a:ext>
            </a:extLst>
          </p:cNvPr>
          <p:cNvSpPr txBox="1"/>
          <p:nvPr/>
        </p:nvSpPr>
        <p:spPr>
          <a:xfrm>
            <a:off x="2047108" y="2816533"/>
            <a:ext cx="498855" cy="523220"/>
          </a:xfrm>
          <a:prstGeom prst="rect">
            <a:avLst/>
          </a:prstGeom>
          <a:noFill/>
        </p:spPr>
        <p:txBody>
          <a:bodyPr wrap="none" rtlCol="0">
            <a:spAutoFit/>
          </a:bodyPr>
          <a:lstStyle/>
          <a:p>
            <a:r>
              <a:rPr lang="en-CA" sz="2800" b="1" dirty="0">
                <a:solidFill>
                  <a:srgbClr val="C00000"/>
                </a:solidFill>
                <a:latin typeface="Rockwell Extra Bold" panose="02060903040505020403" pitchFamily="18" charset="0"/>
              </a:rPr>
              <a:t>H</a:t>
            </a:r>
          </a:p>
        </p:txBody>
      </p:sp>
      <p:pic>
        <p:nvPicPr>
          <p:cNvPr id="19" name="Picture 18">
            <a:extLst>
              <a:ext uri="{FF2B5EF4-FFF2-40B4-BE49-F238E27FC236}">
                <a16:creationId xmlns:a16="http://schemas.microsoft.com/office/drawing/2014/main" id="{6A97E0BE-D39B-457F-9F85-C9436C6A80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69537">
            <a:off x="5257361" y="1139749"/>
            <a:ext cx="3266520" cy="2844000"/>
          </a:xfrm>
          <a:prstGeom prst="rect">
            <a:avLst/>
          </a:prstGeom>
        </p:spPr>
      </p:pic>
      <p:sp>
        <p:nvSpPr>
          <p:cNvPr id="32" name="TextBox 31">
            <a:extLst>
              <a:ext uri="{FF2B5EF4-FFF2-40B4-BE49-F238E27FC236}">
                <a16:creationId xmlns:a16="http://schemas.microsoft.com/office/drawing/2014/main" id="{41629293-42B5-4339-91FB-A1EA09ADFA8F}"/>
              </a:ext>
            </a:extLst>
          </p:cNvPr>
          <p:cNvSpPr txBox="1"/>
          <p:nvPr/>
        </p:nvSpPr>
        <p:spPr>
          <a:xfrm>
            <a:off x="5075965" y="2496227"/>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34" name="Rectangle 33"/>
          <p:cNvSpPr/>
          <p:nvPr/>
        </p:nvSpPr>
        <p:spPr bwMode="auto">
          <a:xfrm>
            <a:off x="2407877" y="1096689"/>
            <a:ext cx="4383499" cy="369332"/>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CA" b="1" i="0" u="none" strike="noStrike" cap="none" normalizeH="0" baseline="0" dirty="0">
                <a:ln>
                  <a:noFill/>
                </a:ln>
                <a:solidFill>
                  <a:schemeClr val="tx1"/>
                </a:solidFill>
                <a:effectLst/>
                <a:latin typeface="Arial" panose="020B0604020202020204" pitchFamily="34" charset="0"/>
                <a:cs typeface="Arial" panose="020B0604020202020204" pitchFamily="34" charset="0"/>
              </a:rPr>
              <a:t>t=</a:t>
            </a:r>
            <a:r>
              <a:rPr lang="en-CA" b="1" dirty="0">
                <a:latin typeface="Arial" panose="020B0604020202020204" pitchFamily="34" charset="0"/>
                <a:cs typeface="Arial" panose="020B0604020202020204" pitchFamily="34" charset="0"/>
              </a:rPr>
              <a:t>45</a:t>
            </a:r>
            <a:r>
              <a:rPr kumimoji="0" lang="en-CA" b="1" i="0" u="none" strike="noStrike" cap="none" normalizeH="0" baseline="0" dirty="0">
                <a:ln>
                  <a:noFill/>
                </a:ln>
                <a:solidFill>
                  <a:schemeClr val="tx1"/>
                </a:solidFill>
                <a:effectLst/>
                <a:latin typeface="Arial" panose="020B0604020202020204" pitchFamily="34" charset="0"/>
                <a:cs typeface="Arial" panose="020B0604020202020204" pitchFamily="34" charset="0"/>
              </a:rPr>
              <a:t>h</a:t>
            </a:r>
            <a:r>
              <a:rPr kumimoji="0" lang="en-CA" b="1" i="0" u="none" strike="noStrike" cap="none" normalizeH="0" dirty="0">
                <a:ln>
                  <a:noFill/>
                </a:ln>
                <a:solidFill>
                  <a:schemeClr val="tx1"/>
                </a:solidFill>
                <a:effectLst/>
                <a:latin typeface="Arial" panose="020B0604020202020204" pitchFamily="34" charset="0"/>
                <a:cs typeface="Arial" panose="020B0604020202020204" pitchFamily="34" charset="0"/>
              </a:rPr>
              <a:t> 2025053003</a:t>
            </a:r>
            <a:r>
              <a:rPr lang="en-CA" b="1" dirty="0">
                <a:latin typeface="Arial" panose="020B0604020202020204" pitchFamily="34" charset="0"/>
                <a:cs typeface="Arial" panose="020B0604020202020204" pitchFamily="34" charset="0"/>
              </a:rPr>
              <a:t>Z   Thu May 20 eve</a:t>
            </a:r>
            <a:endParaRPr kumimoji="0" lang="en-CA"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48445CDF-CEF2-30D0-22E1-3E8F5B2DC0A8}"/>
              </a:ext>
            </a:extLst>
          </p:cNvPr>
          <p:cNvSpPr txBox="1"/>
          <p:nvPr/>
        </p:nvSpPr>
        <p:spPr>
          <a:xfrm>
            <a:off x="6541464" y="2429397"/>
            <a:ext cx="498855" cy="523220"/>
          </a:xfrm>
          <a:prstGeom prst="rect">
            <a:avLst/>
          </a:prstGeom>
          <a:noFill/>
        </p:spPr>
        <p:txBody>
          <a:bodyPr wrap="none" rtlCol="0">
            <a:spAutoFit/>
          </a:bodyPr>
          <a:lstStyle/>
          <a:p>
            <a:r>
              <a:rPr lang="en-CA" sz="2800" b="1" dirty="0">
                <a:solidFill>
                  <a:srgbClr val="C00000"/>
                </a:solidFill>
                <a:latin typeface="Rockwell Extra Bold" panose="02060903040505020403" pitchFamily="18" charset="0"/>
              </a:rPr>
              <a:t>H</a:t>
            </a:r>
          </a:p>
        </p:txBody>
      </p:sp>
      <p:sp>
        <p:nvSpPr>
          <p:cNvPr id="4" name="TextBox 3">
            <a:extLst>
              <a:ext uri="{FF2B5EF4-FFF2-40B4-BE49-F238E27FC236}">
                <a16:creationId xmlns:a16="http://schemas.microsoft.com/office/drawing/2014/main" id="{80CF371D-623D-F68A-E0A4-4A72A4D0E5DB}"/>
              </a:ext>
            </a:extLst>
          </p:cNvPr>
          <p:cNvSpPr txBox="1"/>
          <p:nvPr/>
        </p:nvSpPr>
        <p:spPr>
          <a:xfrm>
            <a:off x="5799155" y="1872989"/>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12" name="TextBox 11">
            <a:extLst>
              <a:ext uri="{FF2B5EF4-FFF2-40B4-BE49-F238E27FC236}">
                <a16:creationId xmlns:a16="http://schemas.microsoft.com/office/drawing/2014/main" id="{3107883B-BDEF-D29D-8532-440C311A1B9D}"/>
              </a:ext>
            </a:extLst>
          </p:cNvPr>
          <p:cNvSpPr txBox="1"/>
          <p:nvPr/>
        </p:nvSpPr>
        <p:spPr>
          <a:xfrm>
            <a:off x="818573" y="2506367"/>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14" name="TextBox 13">
            <a:extLst>
              <a:ext uri="{FF2B5EF4-FFF2-40B4-BE49-F238E27FC236}">
                <a16:creationId xmlns:a16="http://schemas.microsoft.com/office/drawing/2014/main" id="{D6C28E3D-471E-DF39-303D-6B466D112602}"/>
              </a:ext>
            </a:extLst>
          </p:cNvPr>
          <p:cNvSpPr txBox="1"/>
          <p:nvPr/>
        </p:nvSpPr>
        <p:spPr>
          <a:xfrm>
            <a:off x="7266676" y="2464472"/>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10" name="TextBox 9">
            <a:extLst>
              <a:ext uri="{FF2B5EF4-FFF2-40B4-BE49-F238E27FC236}">
                <a16:creationId xmlns:a16="http://schemas.microsoft.com/office/drawing/2014/main" id="{FBE420FA-CC7C-FDA5-E5C7-1A873DAA3C7B}"/>
              </a:ext>
            </a:extLst>
          </p:cNvPr>
          <p:cNvSpPr txBox="1"/>
          <p:nvPr/>
        </p:nvSpPr>
        <p:spPr>
          <a:xfrm>
            <a:off x="1470266" y="3952667"/>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13" name="TextBox 12">
            <a:extLst>
              <a:ext uri="{FF2B5EF4-FFF2-40B4-BE49-F238E27FC236}">
                <a16:creationId xmlns:a16="http://schemas.microsoft.com/office/drawing/2014/main" id="{E30171E3-38BB-37AB-EF15-80335BF429CD}"/>
              </a:ext>
            </a:extLst>
          </p:cNvPr>
          <p:cNvSpPr txBox="1"/>
          <p:nvPr/>
        </p:nvSpPr>
        <p:spPr>
          <a:xfrm>
            <a:off x="1053523" y="1691812"/>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22" name="TextBox 21">
            <a:extLst>
              <a:ext uri="{FF2B5EF4-FFF2-40B4-BE49-F238E27FC236}">
                <a16:creationId xmlns:a16="http://schemas.microsoft.com/office/drawing/2014/main" id="{E1282241-7114-BFD1-40AF-4EA7DFD9BF42}"/>
              </a:ext>
            </a:extLst>
          </p:cNvPr>
          <p:cNvSpPr txBox="1"/>
          <p:nvPr/>
        </p:nvSpPr>
        <p:spPr>
          <a:xfrm>
            <a:off x="2798212" y="2582117"/>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2" name="TextBox 1">
            <a:extLst>
              <a:ext uri="{FF2B5EF4-FFF2-40B4-BE49-F238E27FC236}">
                <a16:creationId xmlns:a16="http://schemas.microsoft.com/office/drawing/2014/main" id="{4A4785D3-9E39-F703-7659-B1048393DF0D}"/>
              </a:ext>
            </a:extLst>
          </p:cNvPr>
          <p:cNvSpPr txBox="1"/>
          <p:nvPr/>
        </p:nvSpPr>
        <p:spPr>
          <a:xfrm>
            <a:off x="2564299" y="3424284"/>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23" name="TextBox 22">
            <a:extLst>
              <a:ext uri="{FF2B5EF4-FFF2-40B4-BE49-F238E27FC236}">
                <a16:creationId xmlns:a16="http://schemas.microsoft.com/office/drawing/2014/main" id="{07578A88-81E5-2056-8DCE-A1E37A623C53}"/>
              </a:ext>
            </a:extLst>
          </p:cNvPr>
          <p:cNvSpPr txBox="1"/>
          <p:nvPr/>
        </p:nvSpPr>
        <p:spPr>
          <a:xfrm>
            <a:off x="3894950" y="1858232"/>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26" name="TextBox 25">
            <a:extLst>
              <a:ext uri="{FF2B5EF4-FFF2-40B4-BE49-F238E27FC236}">
                <a16:creationId xmlns:a16="http://schemas.microsoft.com/office/drawing/2014/main" id="{B16B7FAF-2A96-277F-C239-095123923DD8}"/>
              </a:ext>
            </a:extLst>
          </p:cNvPr>
          <p:cNvSpPr txBox="1"/>
          <p:nvPr/>
        </p:nvSpPr>
        <p:spPr>
          <a:xfrm>
            <a:off x="6058142" y="2786118"/>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27" name="TextBox 26">
            <a:extLst>
              <a:ext uri="{FF2B5EF4-FFF2-40B4-BE49-F238E27FC236}">
                <a16:creationId xmlns:a16="http://schemas.microsoft.com/office/drawing/2014/main" id="{8D9528D6-53C2-69EC-BA0F-B078A78C9FE0}"/>
              </a:ext>
            </a:extLst>
          </p:cNvPr>
          <p:cNvSpPr txBox="1"/>
          <p:nvPr/>
        </p:nvSpPr>
        <p:spPr>
          <a:xfrm>
            <a:off x="8110489" y="1758017"/>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28" name="TextBox 27">
            <a:extLst>
              <a:ext uri="{FF2B5EF4-FFF2-40B4-BE49-F238E27FC236}">
                <a16:creationId xmlns:a16="http://schemas.microsoft.com/office/drawing/2014/main" id="{80CED3D0-18A0-F9F9-09B5-5F8C3FAD3736}"/>
              </a:ext>
            </a:extLst>
          </p:cNvPr>
          <p:cNvSpPr txBox="1"/>
          <p:nvPr/>
        </p:nvSpPr>
        <p:spPr>
          <a:xfrm>
            <a:off x="6541464" y="3308490"/>
            <a:ext cx="498855" cy="523220"/>
          </a:xfrm>
          <a:prstGeom prst="rect">
            <a:avLst/>
          </a:prstGeom>
          <a:noFill/>
        </p:spPr>
        <p:txBody>
          <a:bodyPr wrap="none" rtlCol="0">
            <a:spAutoFit/>
          </a:bodyPr>
          <a:lstStyle/>
          <a:p>
            <a:r>
              <a:rPr lang="en-CA" sz="2800" b="1" dirty="0">
                <a:solidFill>
                  <a:srgbClr val="C00000"/>
                </a:solidFill>
                <a:latin typeface="Rockwell Extra Bold" panose="02060903040505020403" pitchFamily="18" charset="0"/>
              </a:rPr>
              <a:t>H</a:t>
            </a:r>
          </a:p>
        </p:txBody>
      </p:sp>
      <p:sp>
        <p:nvSpPr>
          <p:cNvPr id="29" name="TextBox 28">
            <a:extLst>
              <a:ext uri="{FF2B5EF4-FFF2-40B4-BE49-F238E27FC236}">
                <a16:creationId xmlns:a16="http://schemas.microsoft.com/office/drawing/2014/main" id="{6BDA1DA8-619A-91BD-675E-B32E637D0F2D}"/>
              </a:ext>
            </a:extLst>
          </p:cNvPr>
          <p:cNvSpPr txBox="1"/>
          <p:nvPr/>
        </p:nvSpPr>
        <p:spPr>
          <a:xfrm>
            <a:off x="4688009" y="3372224"/>
            <a:ext cx="498855" cy="523220"/>
          </a:xfrm>
          <a:prstGeom prst="rect">
            <a:avLst/>
          </a:prstGeom>
          <a:noFill/>
        </p:spPr>
        <p:txBody>
          <a:bodyPr wrap="none" rtlCol="0">
            <a:spAutoFit/>
          </a:bodyPr>
          <a:lstStyle/>
          <a:p>
            <a:r>
              <a:rPr lang="en-CA" sz="2800" b="1" dirty="0">
                <a:solidFill>
                  <a:srgbClr val="C00000"/>
                </a:solidFill>
                <a:latin typeface="Rockwell Extra Bold" panose="02060903040505020403" pitchFamily="18" charset="0"/>
              </a:rPr>
              <a:t>H</a:t>
            </a:r>
          </a:p>
        </p:txBody>
      </p:sp>
      <p:sp>
        <p:nvSpPr>
          <p:cNvPr id="31" name="TextBox 30">
            <a:extLst>
              <a:ext uri="{FF2B5EF4-FFF2-40B4-BE49-F238E27FC236}">
                <a16:creationId xmlns:a16="http://schemas.microsoft.com/office/drawing/2014/main" id="{273BB499-B891-0349-91A5-8BE5B54F964E}"/>
              </a:ext>
            </a:extLst>
          </p:cNvPr>
          <p:cNvSpPr txBox="1"/>
          <p:nvPr/>
        </p:nvSpPr>
        <p:spPr>
          <a:xfrm>
            <a:off x="671113" y="3828414"/>
            <a:ext cx="498855" cy="523220"/>
          </a:xfrm>
          <a:prstGeom prst="rect">
            <a:avLst/>
          </a:prstGeom>
          <a:noFill/>
        </p:spPr>
        <p:txBody>
          <a:bodyPr wrap="none" rtlCol="0">
            <a:spAutoFit/>
          </a:bodyPr>
          <a:lstStyle/>
          <a:p>
            <a:r>
              <a:rPr lang="en-CA" sz="2800" b="1" dirty="0">
                <a:solidFill>
                  <a:srgbClr val="C00000"/>
                </a:solidFill>
                <a:latin typeface="Rockwell Extra Bold" panose="02060903040505020403" pitchFamily="18" charset="0"/>
              </a:rPr>
              <a:t>H</a:t>
            </a:r>
          </a:p>
        </p:txBody>
      </p:sp>
      <p:sp>
        <p:nvSpPr>
          <p:cNvPr id="24" name="TextBox 23">
            <a:extLst>
              <a:ext uri="{FF2B5EF4-FFF2-40B4-BE49-F238E27FC236}">
                <a16:creationId xmlns:a16="http://schemas.microsoft.com/office/drawing/2014/main" id="{17084EB7-ED3F-9958-1CCB-62F13B85925C}"/>
              </a:ext>
            </a:extLst>
          </p:cNvPr>
          <p:cNvSpPr txBox="1"/>
          <p:nvPr/>
        </p:nvSpPr>
        <p:spPr>
          <a:xfrm>
            <a:off x="3795162" y="2836117"/>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25" name="TextBox 24">
            <a:extLst>
              <a:ext uri="{FF2B5EF4-FFF2-40B4-BE49-F238E27FC236}">
                <a16:creationId xmlns:a16="http://schemas.microsoft.com/office/drawing/2014/main" id="{2C075983-F9B3-2B8A-F7C0-1CEA1B01588C}"/>
              </a:ext>
            </a:extLst>
          </p:cNvPr>
          <p:cNvSpPr txBox="1"/>
          <p:nvPr/>
        </p:nvSpPr>
        <p:spPr>
          <a:xfrm>
            <a:off x="1648862" y="2988517"/>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pic>
        <p:nvPicPr>
          <p:cNvPr id="35" name="Picture 34">
            <a:extLst>
              <a:ext uri="{FF2B5EF4-FFF2-40B4-BE49-F238E27FC236}">
                <a16:creationId xmlns:a16="http://schemas.microsoft.com/office/drawing/2014/main" id="{4B85FBA3-62E4-9CE7-D4F0-93A3BA856F6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99470" y="3608814"/>
            <a:ext cx="3126316" cy="2700000"/>
          </a:xfrm>
          <a:prstGeom prst="rect">
            <a:avLst/>
          </a:prstGeom>
        </p:spPr>
      </p:pic>
      <p:pic>
        <p:nvPicPr>
          <p:cNvPr id="36" name="Picture 35">
            <a:extLst>
              <a:ext uri="{FF2B5EF4-FFF2-40B4-BE49-F238E27FC236}">
                <a16:creationId xmlns:a16="http://schemas.microsoft.com/office/drawing/2014/main" id="{102A657A-024D-746B-E6B3-0D002C40EA4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40671" y="3603607"/>
            <a:ext cx="3122410" cy="2700000"/>
          </a:xfrm>
          <a:prstGeom prst="rect">
            <a:avLst/>
          </a:prstGeom>
        </p:spPr>
      </p:pic>
    </p:spTree>
    <p:extLst>
      <p:ext uri="{BB962C8B-B14F-4D97-AF65-F5344CB8AC3E}">
        <p14:creationId xmlns:p14="http://schemas.microsoft.com/office/powerpoint/2010/main" val="3299083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500" fill="hold"/>
                                        <p:tgtEl>
                                          <p:spTgt spid="35"/>
                                        </p:tgtEl>
                                        <p:attrNameLst>
                                          <p:attrName>ppt_x</p:attrName>
                                        </p:attrNameLst>
                                      </p:cBhvr>
                                      <p:tavLst>
                                        <p:tav tm="0">
                                          <p:val>
                                            <p:strVal val="#ppt_x"/>
                                          </p:val>
                                        </p:tav>
                                        <p:tav tm="100000">
                                          <p:val>
                                            <p:strVal val="#ppt_x"/>
                                          </p:val>
                                        </p:tav>
                                      </p:tavLst>
                                    </p:anim>
                                    <p:anim calcmode="lin" valueType="num">
                                      <p:cBhvr additive="base">
                                        <p:cTn id="12"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B0DE71-9403-F672-C9CB-F4348A1C75A4}"/>
            </a:ext>
          </a:extLst>
        </p:cNvPr>
        <p:cNvGrpSpPr/>
        <p:nvPr/>
      </p:nvGrpSpPr>
      <p:grpSpPr>
        <a:xfrm>
          <a:off x="0" y="0"/>
          <a:ext cx="0" cy="0"/>
          <a:chOff x="0" y="0"/>
          <a:chExt cx="0" cy="0"/>
        </a:xfrm>
      </p:grpSpPr>
      <p:pic>
        <p:nvPicPr>
          <p:cNvPr id="23" name="Picture 22">
            <a:extLst>
              <a:ext uri="{FF2B5EF4-FFF2-40B4-BE49-F238E27FC236}">
                <a16:creationId xmlns:a16="http://schemas.microsoft.com/office/drawing/2014/main" id="{3A0F07B8-32DE-0266-41A5-BCE29C165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300" y="1506907"/>
            <a:ext cx="4500000" cy="3600000"/>
          </a:xfrm>
          <a:prstGeom prst="rect">
            <a:avLst/>
          </a:prstGeom>
          <a:ln w="12700">
            <a:solidFill>
              <a:srgbClr val="0000FF"/>
            </a:solidFill>
          </a:ln>
        </p:spPr>
      </p:pic>
      <p:pic>
        <p:nvPicPr>
          <p:cNvPr id="3" name="Picture 2">
            <a:extLst>
              <a:ext uri="{FF2B5EF4-FFF2-40B4-BE49-F238E27FC236}">
                <a16:creationId xmlns:a16="http://schemas.microsoft.com/office/drawing/2014/main" id="{D364FED2-79D4-1559-AB96-4FB421E74A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46030" y="1497673"/>
            <a:ext cx="4500000" cy="3600000"/>
          </a:xfrm>
          <a:prstGeom prst="rect">
            <a:avLst/>
          </a:prstGeom>
          <a:ln w="12700">
            <a:solidFill>
              <a:srgbClr val="0000FF"/>
            </a:solidFill>
          </a:ln>
        </p:spPr>
      </p:pic>
      <p:sp>
        <p:nvSpPr>
          <p:cNvPr id="17" name="Rectangle 16">
            <a:extLst>
              <a:ext uri="{FF2B5EF4-FFF2-40B4-BE49-F238E27FC236}">
                <a16:creationId xmlns:a16="http://schemas.microsoft.com/office/drawing/2014/main" id="{D8DB64B0-144B-F1EE-D219-3F1FF4AC5F78}"/>
              </a:ext>
            </a:extLst>
          </p:cNvPr>
          <p:cNvSpPr/>
          <p:nvPr/>
        </p:nvSpPr>
        <p:spPr bwMode="auto">
          <a:xfrm>
            <a:off x="7164000" y="6428602"/>
            <a:ext cx="228600" cy="2772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16" name="Rectangle 15">
            <a:extLst>
              <a:ext uri="{FF2B5EF4-FFF2-40B4-BE49-F238E27FC236}">
                <a16:creationId xmlns:a16="http://schemas.microsoft.com/office/drawing/2014/main" id="{E6B13ACE-E3CC-A752-7322-6136D46B0258}"/>
              </a:ext>
            </a:extLst>
          </p:cNvPr>
          <p:cNvSpPr/>
          <p:nvPr/>
        </p:nvSpPr>
        <p:spPr bwMode="auto">
          <a:xfrm>
            <a:off x="7092000" y="6352402"/>
            <a:ext cx="228600" cy="277200"/>
          </a:xfrm>
          <a:prstGeom prst="rect">
            <a:avLst/>
          </a:prstGeom>
          <a:solidFill>
            <a:srgbClr val="00B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11" name="Picture 10">
            <a:extLst>
              <a:ext uri="{FF2B5EF4-FFF2-40B4-BE49-F238E27FC236}">
                <a16:creationId xmlns:a16="http://schemas.microsoft.com/office/drawing/2014/main" id="{0FBD786B-9944-556B-7CEF-2F88DE0B9D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08019">
            <a:off x="1081299" y="1143659"/>
            <a:ext cx="3266520" cy="2844000"/>
          </a:xfrm>
          <a:prstGeom prst="rect">
            <a:avLst/>
          </a:prstGeom>
        </p:spPr>
      </p:pic>
      <p:sp>
        <p:nvSpPr>
          <p:cNvPr id="6" name="Rectangle 2">
            <a:extLst>
              <a:ext uri="{FF2B5EF4-FFF2-40B4-BE49-F238E27FC236}">
                <a16:creationId xmlns:a16="http://schemas.microsoft.com/office/drawing/2014/main" id="{6974619A-D704-C702-B3D3-46573BA9E19A}"/>
              </a:ext>
            </a:extLst>
          </p:cNvPr>
          <p:cNvSpPr txBox="1">
            <a:spLocks noChangeArrowheads="1"/>
          </p:cNvSpPr>
          <p:nvPr/>
        </p:nvSpPr>
        <p:spPr bwMode="auto">
          <a:xfrm>
            <a:off x="1577790" y="234000"/>
            <a:ext cx="60198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342891"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891" rtl="0" eaLnBrk="0" fontAlgn="base" hangingPunct="0">
              <a:spcBef>
                <a:spcPct val="0"/>
              </a:spcBef>
              <a:spcAft>
                <a:spcPct val="0"/>
              </a:spcAft>
              <a:defRPr sz="2700" b="1">
                <a:solidFill>
                  <a:srgbClr val="306120"/>
                </a:solidFill>
                <a:latin typeface="Myriad Pro"/>
                <a:ea typeface="Myriad Pro"/>
                <a:cs typeface="Myriad Pro"/>
              </a:defRPr>
            </a:lvl2pPr>
            <a:lvl3pPr algn="l" defTabSz="342891" rtl="0" eaLnBrk="0" fontAlgn="base" hangingPunct="0">
              <a:spcBef>
                <a:spcPct val="0"/>
              </a:spcBef>
              <a:spcAft>
                <a:spcPct val="0"/>
              </a:spcAft>
              <a:defRPr sz="2700" b="1">
                <a:solidFill>
                  <a:srgbClr val="306120"/>
                </a:solidFill>
                <a:latin typeface="Myriad Pro"/>
                <a:ea typeface="Myriad Pro"/>
                <a:cs typeface="Myriad Pro"/>
              </a:defRPr>
            </a:lvl3pPr>
            <a:lvl4pPr algn="l" defTabSz="342891" rtl="0" eaLnBrk="0" fontAlgn="base" hangingPunct="0">
              <a:spcBef>
                <a:spcPct val="0"/>
              </a:spcBef>
              <a:spcAft>
                <a:spcPct val="0"/>
              </a:spcAft>
              <a:defRPr sz="2700" b="1">
                <a:solidFill>
                  <a:srgbClr val="306120"/>
                </a:solidFill>
                <a:latin typeface="Myriad Pro"/>
                <a:ea typeface="Myriad Pro"/>
                <a:cs typeface="Myriad Pro"/>
              </a:defRPr>
            </a:lvl4pPr>
            <a:lvl5pPr algn="l" defTabSz="342891" rtl="0" eaLnBrk="0" fontAlgn="base" hangingPunct="0">
              <a:spcBef>
                <a:spcPct val="0"/>
              </a:spcBef>
              <a:spcAft>
                <a:spcPct val="0"/>
              </a:spcAft>
              <a:defRPr sz="2700" b="1">
                <a:solidFill>
                  <a:srgbClr val="306120"/>
                </a:solidFill>
                <a:latin typeface="Myriad Pro"/>
                <a:ea typeface="Myriad Pro"/>
                <a:cs typeface="Myriad Pro"/>
              </a:defRPr>
            </a:lvl5pPr>
            <a:lvl6pPr marL="342891" algn="l" defTabSz="342891" rtl="0" fontAlgn="base">
              <a:spcBef>
                <a:spcPct val="0"/>
              </a:spcBef>
              <a:spcAft>
                <a:spcPct val="0"/>
              </a:spcAft>
              <a:defRPr sz="2700" b="1">
                <a:solidFill>
                  <a:srgbClr val="306120"/>
                </a:solidFill>
                <a:latin typeface="Myriad Pro"/>
                <a:ea typeface="Myriad Pro"/>
                <a:cs typeface="Myriad Pro"/>
              </a:defRPr>
            </a:lvl6pPr>
            <a:lvl7pPr marL="685783" algn="l" defTabSz="342891" rtl="0" fontAlgn="base">
              <a:spcBef>
                <a:spcPct val="0"/>
              </a:spcBef>
              <a:spcAft>
                <a:spcPct val="0"/>
              </a:spcAft>
              <a:defRPr sz="2700" b="1">
                <a:solidFill>
                  <a:srgbClr val="306120"/>
                </a:solidFill>
                <a:latin typeface="Myriad Pro"/>
                <a:ea typeface="Myriad Pro"/>
                <a:cs typeface="Myriad Pro"/>
              </a:defRPr>
            </a:lvl7pPr>
            <a:lvl8pPr marL="1028674" algn="l" defTabSz="342891" rtl="0" fontAlgn="base">
              <a:spcBef>
                <a:spcPct val="0"/>
              </a:spcBef>
              <a:spcAft>
                <a:spcPct val="0"/>
              </a:spcAft>
              <a:defRPr sz="2700" b="1">
                <a:solidFill>
                  <a:srgbClr val="306120"/>
                </a:solidFill>
                <a:latin typeface="Myriad Pro"/>
                <a:ea typeface="Myriad Pro"/>
                <a:cs typeface="Myriad Pro"/>
              </a:defRPr>
            </a:lvl8pPr>
            <a:lvl9pPr marL="1371566" algn="l" defTabSz="342891" rtl="0" fontAlgn="base">
              <a:spcBef>
                <a:spcPct val="0"/>
              </a:spcBef>
              <a:spcAft>
                <a:spcPct val="0"/>
              </a:spcAft>
              <a:defRPr sz="2700" b="1">
                <a:solidFill>
                  <a:srgbClr val="306120"/>
                </a:solidFill>
                <a:latin typeface="Myriad Pro"/>
                <a:ea typeface="Myriad Pro"/>
                <a:cs typeface="Myriad Pro"/>
              </a:defRPr>
            </a:lvl9pPr>
          </a:lstStyle>
          <a:p>
            <a:pPr algn="ctr" eaLnBrk="1" hangingPunct="1"/>
            <a:r>
              <a:rPr lang="en-CA" sz="2800">
                <a:solidFill>
                  <a:srgbClr val="C00000"/>
                </a:solidFill>
              </a:rPr>
              <a:t>NAM/GFS/NAEFS</a:t>
            </a:r>
            <a:endParaRPr lang="en-US" sz="2800" dirty="0">
              <a:solidFill>
                <a:srgbClr val="C00000"/>
              </a:solidFill>
            </a:endParaRPr>
          </a:p>
        </p:txBody>
      </p:sp>
      <p:pic>
        <p:nvPicPr>
          <p:cNvPr id="7" name="Picture 4">
            <a:extLst>
              <a:ext uri="{FF2B5EF4-FFF2-40B4-BE49-F238E27FC236}">
                <a16:creationId xmlns:a16="http://schemas.microsoft.com/office/drawing/2014/main" id="{4B9A3C7C-6F03-A43D-C2A3-2502922CB3CE}"/>
              </a:ext>
            </a:extLst>
          </p:cNvPr>
          <p:cNvPicPr>
            <a:picLocks noChangeAspect="1" noChangeArrowheads="1"/>
          </p:cNvPicPr>
          <p:nvPr/>
        </p:nvPicPr>
        <p:blipFill>
          <a:blip r:embed="rId6"/>
          <a:srcRect/>
          <a:stretch>
            <a:fillRect/>
          </a:stretch>
        </p:blipFill>
        <p:spPr bwMode="auto">
          <a:xfrm>
            <a:off x="-457200" y="-457200"/>
            <a:ext cx="1587" cy="1587"/>
          </a:xfrm>
          <a:prstGeom prst="rect">
            <a:avLst/>
          </a:prstGeom>
          <a:noFill/>
          <a:ln w="9525">
            <a:noFill/>
            <a:miter lim="800000"/>
            <a:headEnd/>
            <a:tailEnd/>
          </a:ln>
        </p:spPr>
      </p:pic>
      <p:sp>
        <p:nvSpPr>
          <p:cNvPr id="8" name="Text Box 5">
            <a:extLst>
              <a:ext uri="{FF2B5EF4-FFF2-40B4-BE49-F238E27FC236}">
                <a16:creationId xmlns:a16="http://schemas.microsoft.com/office/drawing/2014/main" id="{62DE2A93-6387-D7C4-246A-C8D022F3B485}"/>
              </a:ext>
            </a:extLst>
          </p:cNvPr>
          <p:cNvSpPr txBox="1">
            <a:spLocks noChangeArrowheads="1"/>
          </p:cNvSpPr>
          <p:nvPr/>
        </p:nvSpPr>
        <p:spPr bwMode="auto">
          <a:xfrm>
            <a:off x="3881713" y="6400800"/>
            <a:ext cx="1794691" cy="307777"/>
          </a:xfrm>
          <a:prstGeom prst="rect">
            <a:avLst/>
          </a:prstGeom>
          <a:noFill/>
          <a:ln w="9525">
            <a:noFill/>
            <a:miter lim="800000"/>
            <a:headEnd/>
            <a:tailEnd/>
          </a:ln>
        </p:spPr>
        <p:txBody>
          <a:bodyPr wrap="square">
            <a:spAutoFit/>
          </a:bodyPr>
          <a:lstStyle/>
          <a:p>
            <a:pPr eaLnBrk="0" hangingPunct="0">
              <a:spcBef>
                <a:spcPct val="50000"/>
              </a:spcBef>
            </a:pPr>
            <a:r>
              <a:rPr lang="en-CA" sz="1400" b="1" dirty="0">
                <a:latin typeface="Arial" panose="020B0604020202020204" pitchFamily="34" charset="0"/>
                <a:cs typeface="Arial" panose="020B0604020202020204" pitchFamily="34" charset="0"/>
              </a:rPr>
              <a:t>each 10H x 12.4W</a:t>
            </a:r>
            <a:endParaRPr lang="en-US" sz="1400" b="1" dirty="0">
              <a:latin typeface="Arial" panose="020B0604020202020204" pitchFamily="34" charset="0"/>
              <a:cs typeface="Arial" panose="020B0604020202020204" pitchFamily="34" charset="0"/>
            </a:endParaRPr>
          </a:p>
        </p:txBody>
      </p:sp>
      <p:sp>
        <p:nvSpPr>
          <p:cNvPr id="9" name="Rectangle 3">
            <a:extLst>
              <a:ext uri="{FF2B5EF4-FFF2-40B4-BE49-F238E27FC236}">
                <a16:creationId xmlns:a16="http://schemas.microsoft.com/office/drawing/2014/main" id="{D9E11A4F-35AC-3D8C-42B1-0B9C2A9D9E63}"/>
              </a:ext>
            </a:extLst>
          </p:cNvPr>
          <p:cNvSpPr txBox="1">
            <a:spLocks noChangeArrowheads="1"/>
          </p:cNvSpPr>
          <p:nvPr/>
        </p:nvSpPr>
        <p:spPr bwMode="auto">
          <a:xfrm>
            <a:off x="1905000" y="702000"/>
            <a:ext cx="5410200" cy="147733"/>
          </a:xfrm>
          <a:prstGeom prst="rect">
            <a:avLst/>
          </a:prstGeom>
          <a:noFill/>
          <a:ln w="9525">
            <a:noFill/>
            <a:miter lim="800000"/>
            <a:headEnd/>
            <a:tailEnd/>
          </a:ln>
        </p:spPr>
        <p:txBody>
          <a:bodyPr lIns="0" tIns="0" rIns="0" bIns="0">
            <a:spAutoFit/>
          </a:bodyPr>
          <a:lstStyle>
            <a:lvl1pPr marL="342900" indent="-342900" algn="l" rtl="0" eaLnBrk="0" fontAlgn="base" hangingPunct="0">
              <a:spcBef>
                <a:spcPct val="20000"/>
              </a:spcBef>
              <a:spcAft>
                <a:spcPct val="0"/>
              </a:spcAft>
              <a:buClr>
                <a:srgbClr val="D14D02"/>
              </a:buClr>
              <a:buFont typeface="Wingdings" pitchFamily="2" charset="2"/>
              <a:buChar char="§"/>
              <a:defRPr sz="2600">
                <a:solidFill>
                  <a:srgbClr val="333333"/>
                </a:solidFill>
                <a:latin typeface="+mn-lt"/>
                <a:ea typeface="+mn-ea"/>
                <a:cs typeface="+mn-cs"/>
              </a:defRPr>
            </a:lvl1pPr>
            <a:lvl2pPr marL="742950" indent="-285750" algn="l" rtl="0" eaLnBrk="0" fontAlgn="base" hangingPunct="0">
              <a:spcBef>
                <a:spcPct val="20000"/>
              </a:spcBef>
              <a:spcAft>
                <a:spcPct val="0"/>
              </a:spcAft>
              <a:buClr>
                <a:srgbClr val="D14D02"/>
              </a:buClr>
              <a:buFont typeface="Wingdings" pitchFamily="2" charset="2"/>
              <a:buChar char="§"/>
              <a:defRPr sz="2400">
                <a:solidFill>
                  <a:srgbClr val="333333"/>
                </a:solidFill>
                <a:latin typeface="+mn-lt"/>
              </a:defRPr>
            </a:lvl2pPr>
            <a:lvl3pPr marL="1143000" indent="-228600" algn="l" rtl="0" eaLnBrk="0" fontAlgn="base" hangingPunct="0">
              <a:spcBef>
                <a:spcPct val="20000"/>
              </a:spcBef>
              <a:spcAft>
                <a:spcPct val="0"/>
              </a:spcAft>
              <a:buClr>
                <a:srgbClr val="D14D02"/>
              </a:buClr>
              <a:buFont typeface="Wingdings" pitchFamily="2" charset="2"/>
              <a:buChar char="§"/>
              <a:defRPr sz="2400">
                <a:solidFill>
                  <a:srgbClr val="333333"/>
                </a:solidFill>
                <a:latin typeface="+mn-lt"/>
              </a:defRPr>
            </a:lvl3pPr>
            <a:lvl4pPr marL="1600200" indent="-228600" algn="l" rtl="0" eaLnBrk="0" fontAlgn="base" hangingPunct="0">
              <a:spcBef>
                <a:spcPct val="20000"/>
              </a:spcBef>
              <a:spcAft>
                <a:spcPct val="0"/>
              </a:spcAft>
              <a:buClr>
                <a:srgbClr val="D14D02"/>
              </a:buClr>
              <a:buFont typeface="Wingdings" pitchFamily="2" charset="2"/>
              <a:buChar char="§"/>
              <a:defRPr sz="2000">
                <a:solidFill>
                  <a:srgbClr val="333333"/>
                </a:solidFill>
                <a:latin typeface="+mn-lt"/>
              </a:defRPr>
            </a:lvl4pPr>
            <a:lvl5pPr marL="2057400" indent="-228600" algn="l" rtl="0" eaLnBrk="0" fontAlgn="base" hangingPunct="0">
              <a:spcBef>
                <a:spcPct val="20000"/>
              </a:spcBef>
              <a:spcAft>
                <a:spcPct val="0"/>
              </a:spcAft>
              <a:buClr>
                <a:srgbClr val="D14D02"/>
              </a:buClr>
              <a:buFont typeface="Wingdings" pitchFamily="2" charset="2"/>
              <a:buChar char="§"/>
              <a:defRPr sz="2000">
                <a:solidFill>
                  <a:srgbClr val="333333"/>
                </a:solidFill>
                <a:latin typeface="+mn-lt"/>
              </a:defRPr>
            </a:lvl5pPr>
            <a:lvl6pPr marL="2514600" indent="-228600" algn="l" rtl="0" fontAlgn="base">
              <a:spcBef>
                <a:spcPct val="20000"/>
              </a:spcBef>
              <a:spcAft>
                <a:spcPct val="0"/>
              </a:spcAft>
              <a:buClr>
                <a:srgbClr val="D14D02"/>
              </a:buClr>
              <a:buFont typeface="Wingdings" pitchFamily="2" charset="2"/>
              <a:buChar char="§"/>
              <a:defRPr sz="2000">
                <a:solidFill>
                  <a:srgbClr val="333333"/>
                </a:solidFill>
                <a:latin typeface="+mn-lt"/>
              </a:defRPr>
            </a:lvl6pPr>
            <a:lvl7pPr marL="2971800" indent="-228600" algn="l" rtl="0" fontAlgn="base">
              <a:spcBef>
                <a:spcPct val="20000"/>
              </a:spcBef>
              <a:spcAft>
                <a:spcPct val="0"/>
              </a:spcAft>
              <a:buClr>
                <a:srgbClr val="D14D02"/>
              </a:buClr>
              <a:buFont typeface="Wingdings" pitchFamily="2" charset="2"/>
              <a:buChar char="§"/>
              <a:defRPr sz="2000">
                <a:solidFill>
                  <a:srgbClr val="333333"/>
                </a:solidFill>
                <a:latin typeface="+mn-lt"/>
              </a:defRPr>
            </a:lvl7pPr>
            <a:lvl8pPr marL="3429000" indent="-228600" algn="l" rtl="0" fontAlgn="base">
              <a:spcBef>
                <a:spcPct val="20000"/>
              </a:spcBef>
              <a:spcAft>
                <a:spcPct val="0"/>
              </a:spcAft>
              <a:buClr>
                <a:srgbClr val="D14D02"/>
              </a:buClr>
              <a:buFont typeface="Wingdings" pitchFamily="2" charset="2"/>
              <a:buChar char="§"/>
              <a:defRPr sz="2000">
                <a:solidFill>
                  <a:srgbClr val="333333"/>
                </a:solidFill>
                <a:latin typeface="+mn-lt"/>
              </a:defRPr>
            </a:lvl8pPr>
            <a:lvl9pPr marL="3886200" indent="-228600" algn="l" rtl="0" fontAlgn="base">
              <a:spcBef>
                <a:spcPct val="20000"/>
              </a:spcBef>
              <a:spcAft>
                <a:spcPct val="0"/>
              </a:spcAft>
              <a:buClr>
                <a:srgbClr val="D14D02"/>
              </a:buClr>
              <a:buFont typeface="Wingdings" pitchFamily="2" charset="2"/>
              <a:buChar char="§"/>
              <a:defRPr sz="2000">
                <a:solidFill>
                  <a:srgbClr val="333333"/>
                </a:solidFill>
                <a:latin typeface="+mn-lt"/>
              </a:defRPr>
            </a:lvl9pPr>
          </a:lstStyle>
          <a:p>
            <a:pPr marL="0" indent="0" algn="ctr" defTabSz="361950" eaLnBrk="1" hangingPunct="1">
              <a:lnSpc>
                <a:spcPct val="80000"/>
              </a:lnSpc>
              <a:buNone/>
              <a:defRPr/>
            </a:pPr>
            <a:r>
              <a:rPr lang="en-US" sz="1200" b="0" i="1" kern="0" dirty="0">
                <a:hlinkClick r:id="rId7"/>
              </a:rPr>
              <a:t>http://mag.ncep.noaa.gov/model-guidance-model-area.php</a:t>
            </a:r>
            <a:endParaRPr lang="en-US" sz="1200" b="0" i="1" kern="0" dirty="0"/>
          </a:p>
        </p:txBody>
      </p:sp>
      <p:sp>
        <p:nvSpPr>
          <p:cNvPr id="18" name="TextBox 17">
            <a:extLst>
              <a:ext uri="{FF2B5EF4-FFF2-40B4-BE49-F238E27FC236}">
                <a16:creationId xmlns:a16="http://schemas.microsoft.com/office/drawing/2014/main" id="{F3144060-FA63-CD13-C93D-F81934162660}"/>
              </a:ext>
            </a:extLst>
          </p:cNvPr>
          <p:cNvSpPr txBox="1"/>
          <p:nvPr/>
        </p:nvSpPr>
        <p:spPr>
          <a:xfrm>
            <a:off x="2126257" y="2845033"/>
            <a:ext cx="498855" cy="523220"/>
          </a:xfrm>
          <a:prstGeom prst="rect">
            <a:avLst/>
          </a:prstGeom>
          <a:noFill/>
        </p:spPr>
        <p:txBody>
          <a:bodyPr wrap="none" rtlCol="0">
            <a:spAutoFit/>
          </a:bodyPr>
          <a:lstStyle/>
          <a:p>
            <a:r>
              <a:rPr lang="en-CA" sz="2800" b="1" dirty="0">
                <a:solidFill>
                  <a:srgbClr val="C00000"/>
                </a:solidFill>
                <a:latin typeface="Rockwell Extra Bold" panose="02060903040505020403" pitchFamily="18" charset="0"/>
              </a:rPr>
              <a:t>H</a:t>
            </a:r>
          </a:p>
        </p:txBody>
      </p:sp>
      <p:sp>
        <p:nvSpPr>
          <p:cNvPr id="20" name="TextBox 19">
            <a:extLst>
              <a:ext uri="{FF2B5EF4-FFF2-40B4-BE49-F238E27FC236}">
                <a16:creationId xmlns:a16="http://schemas.microsoft.com/office/drawing/2014/main" id="{E575AAAD-ACF1-760F-8B8E-141C631D1188}"/>
              </a:ext>
            </a:extLst>
          </p:cNvPr>
          <p:cNvSpPr txBox="1"/>
          <p:nvPr/>
        </p:nvSpPr>
        <p:spPr>
          <a:xfrm>
            <a:off x="352169" y="1585549"/>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pic>
        <p:nvPicPr>
          <p:cNvPr id="19" name="Picture 18">
            <a:extLst>
              <a:ext uri="{FF2B5EF4-FFF2-40B4-BE49-F238E27FC236}">
                <a16:creationId xmlns:a16="http://schemas.microsoft.com/office/drawing/2014/main" id="{ACC141A1-A1E1-9A2D-A162-2605553A42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69537">
            <a:off x="5207121" y="1129701"/>
            <a:ext cx="3266520" cy="2844000"/>
          </a:xfrm>
          <a:prstGeom prst="rect">
            <a:avLst/>
          </a:prstGeom>
        </p:spPr>
      </p:pic>
      <p:sp>
        <p:nvSpPr>
          <p:cNvPr id="21" name="TextBox 20">
            <a:extLst>
              <a:ext uri="{FF2B5EF4-FFF2-40B4-BE49-F238E27FC236}">
                <a16:creationId xmlns:a16="http://schemas.microsoft.com/office/drawing/2014/main" id="{D0476AE2-BCC6-BCB1-C331-1F38696E0896}"/>
              </a:ext>
            </a:extLst>
          </p:cNvPr>
          <p:cNvSpPr txBox="1"/>
          <p:nvPr/>
        </p:nvSpPr>
        <p:spPr>
          <a:xfrm>
            <a:off x="673137" y="3658683"/>
            <a:ext cx="498855" cy="523220"/>
          </a:xfrm>
          <a:prstGeom prst="rect">
            <a:avLst/>
          </a:prstGeom>
          <a:noFill/>
        </p:spPr>
        <p:txBody>
          <a:bodyPr wrap="none" rtlCol="0">
            <a:spAutoFit/>
          </a:bodyPr>
          <a:lstStyle/>
          <a:p>
            <a:r>
              <a:rPr lang="en-CA" sz="2800" b="1" dirty="0">
                <a:solidFill>
                  <a:srgbClr val="C00000"/>
                </a:solidFill>
                <a:latin typeface="Rockwell Extra Bold" panose="02060903040505020403" pitchFamily="18" charset="0"/>
              </a:rPr>
              <a:t>H</a:t>
            </a:r>
          </a:p>
        </p:txBody>
      </p:sp>
      <p:sp>
        <p:nvSpPr>
          <p:cNvPr id="24" name="TextBox 23">
            <a:extLst>
              <a:ext uri="{FF2B5EF4-FFF2-40B4-BE49-F238E27FC236}">
                <a16:creationId xmlns:a16="http://schemas.microsoft.com/office/drawing/2014/main" id="{2107702E-15DE-E8D2-FC7E-B0A4CEA27043}"/>
              </a:ext>
            </a:extLst>
          </p:cNvPr>
          <p:cNvSpPr txBox="1"/>
          <p:nvPr/>
        </p:nvSpPr>
        <p:spPr>
          <a:xfrm>
            <a:off x="3255531" y="1808595"/>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25" name="TextBox 24">
            <a:extLst>
              <a:ext uri="{FF2B5EF4-FFF2-40B4-BE49-F238E27FC236}">
                <a16:creationId xmlns:a16="http://schemas.microsoft.com/office/drawing/2014/main" id="{94879707-6A53-21B1-9E71-7E9DFC6696BF}"/>
              </a:ext>
            </a:extLst>
          </p:cNvPr>
          <p:cNvSpPr txBox="1"/>
          <p:nvPr/>
        </p:nvSpPr>
        <p:spPr>
          <a:xfrm>
            <a:off x="7602140" y="2789405"/>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26" name="TextBox 25">
            <a:extLst>
              <a:ext uri="{FF2B5EF4-FFF2-40B4-BE49-F238E27FC236}">
                <a16:creationId xmlns:a16="http://schemas.microsoft.com/office/drawing/2014/main" id="{374A2EB4-CFE3-9FDF-DEA2-4FAF54B7D625}"/>
              </a:ext>
            </a:extLst>
          </p:cNvPr>
          <p:cNvSpPr txBox="1"/>
          <p:nvPr/>
        </p:nvSpPr>
        <p:spPr>
          <a:xfrm>
            <a:off x="5024746" y="2948435"/>
            <a:ext cx="498855" cy="523220"/>
          </a:xfrm>
          <a:prstGeom prst="rect">
            <a:avLst/>
          </a:prstGeom>
          <a:noFill/>
        </p:spPr>
        <p:txBody>
          <a:bodyPr wrap="none" rtlCol="0">
            <a:spAutoFit/>
          </a:bodyPr>
          <a:lstStyle/>
          <a:p>
            <a:r>
              <a:rPr lang="en-CA" sz="2800" b="1" dirty="0">
                <a:solidFill>
                  <a:srgbClr val="C00000"/>
                </a:solidFill>
                <a:latin typeface="Rockwell Extra Bold" panose="02060903040505020403" pitchFamily="18" charset="0"/>
              </a:rPr>
              <a:t>H</a:t>
            </a:r>
          </a:p>
        </p:txBody>
      </p:sp>
      <p:sp>
        <p:nvSpPr>
          <p:cNvPr id="27" name="TextBox 26">
            <a:extLst>
              <a:ext uri="{FF2B5EF4-FFF2-40B4-BE49-F238E27FC236}">
                <a16:creationId xmlns:a16="http://schemas.microsoft.com/office/drawing/2014/main" id="{688697A2-A4DD-FF66-5EDC-88D73BB02511}"/>
              </a:ext>
            </a:extLst>
          </p:cNvPr>
          <p:cNvSpPr txBox="1"/>
          <p:nvPr/>
        </p:nvSpPr>
        <p:spPr>
          <a:xfrm>
            <a:off x="7778816" y="1772210"/>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29" name="TextBox 28">
            <a:extLst>
              <a:ext uri="{FF2B5EF4-FFF2-40B4-BE49-F238E27FC236}">
                <a16:creationId xmlns:a16="http://schemas.microsoft.com/office/drawing/2014/main" id="{AFDDE88E-5D70-CAC9-67EF-61135DE4D1B8}"/>
              </a:ext>
            </a:extLst>
          </p:cNvPr>
          <p:cNvSpPr txBox="1"/>
          <p:nvPr/>
        </p:nvSpPr>
        <p:spPr>
          <a:xfrm>
            <a:off x="6443205" y="3523331"/>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30" name="TextBox 29">
            <a:extLst>
              <a:ext uri="{FF2B5EF4-FFF2-40B4-BE49-F238E27FC236}">
                <a16:creationId xmlns:a16="http://schemas.microsoft.com/office/drawing/2014/main" id="{5752C9FA-4790-105E-E146-16BDB2C5F10C}"/>
              </a:ext>
            </a:extLst>
          </p:cNvPr>
          <p:cNvSpPr txBox="1"/>
          <p:nvPr/>
        </p:nvSpPr>
        <p:spPr>
          <a:xfrm>
            <a:off x="1495538" y="2636995"/>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32" name="TextBox 31">
            <a:extLst>
              <a:ext uri="{FF2B5EF4-FFF2-40B4-BE49-F238E27FC236}">
                <a16:creationId xmlns:a16="http://schemas.microsoft.com/office/drawing/2014/main" id="{AD29A636-FDD7-C1F8-33D6-DD597C807449}"/>
              </a:ext>
            </a:extLst>
          </p:cNvPr>
          <p:cNvSpPr txBox="1"/>
          <p:nvPr/>
        </p:nvSpPr>
        <p:spPr>
          <a:xfrm>
            <a:off x="4670750" y="1811480"/>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34" name="Rectangle 33">
            <a:extLst>
              <a:ext uri="{FF2B5EF4-FFF2-40B4-BE49-F238E27FC236}">
                <a16:creationId xmlns:a16="http://schemas.microsoft.com/office/drawing/2014/main" id="{319FE452-5B2A-CA9A-9901-29FB86781DC8}"/>
              </a:ext>
            </a:extLst>
          </p:cNvPr>
          <p:cNvSpPr/>
          <p:nvPr/>
        </p:nvSpPr>
        <p:spPr bwMode="auto">
          <a:xfrm>
            <a:off x="2407877" y="1096689"/>
            <a:ext cx="4383499" cy="369332"/>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CA" b="1" i="0" u="none" strike="noStrike" cap="none" normalizeH="0" baseline="0" dirty="0">
                <a:ln>
                  <a:noFill/>
                </a:ln>
                <a:solidFill>
                  <a:schemeClr val="tx1"/>
                </a:solidFill>
                <a:effectLst/>
                <a:latin typeface="Arial" panose="020B0604020202020204" pitchFamily="34" charset="0"/>
                <a:cs typeface="Arial" panose="020B0604020202020204" pitchFamily="34" charset="0"/>
              </a:rPr>
              <a:t>t=</a:t>
            </a:r>
            <a:r>
              <a:rPr lang="en-CA" b="1" dirty="0">
                <a:latin typeface="Arial" panose="020B0604020202020204" pitchFamily="34" charset="0"/>
                <a:cs typeface="Arial" panose="020B0604020202020204" pitchFamily="34" charset="0"/>
              </a:rPr>
              <a:t>93</a:t>
            </a:r>
            <a:r>
              <a:rPr kumimoji="0" lang="en-CA" b="1" i="0" u="none" strike="noStrike" cap="none" normalizeH="0" baseline="0" dirty="0">
                <a:ln>
                  <a:noFill/>
                </a:ln>
                <a:solidFill>
                  <a:schemeClr val="tx1"/>
                </a:solidFill>
                <a:effectLst/>
                <a:latin typeface="Arial" panose="020B0604020202020204" pitchFamily="34" charset="0"/>
                <a:cs typeface="Arial" panose="020B0604020202020204" pitchFamily="34" charset="0"/>
              </a:rPr>
              <a:t>h</a:t>
            </a:r>
            <a:r>
              <a:rPr kumimoji="0" lang="en-CA" b="1" i="0" u="none" strike="noStrike" cap="none" normalizeH="0" dirty="0">
                <a:ln>
                  <a:noFill/>
                </a:ln>
                <a:solidFill>
                  <a:schemeClr val="tx1"/>
                </a:solidFill>
                <a:effectLst/>
                <a:latin typeface="Arial" panose="020B0604020202020204" pitchFamily="34" charset="0"/>
                <a:cs typeface="Arial" panose="020B0604020202020204" pitchFamily="34" charset="0"/>
              </a:rPr>
              <a:t> 2025060103</a:t>
            </a:r>
            <a:r>
              <a:rPr lang="en-CA" b="1" dirty="0">
                <a:latin typeface="Arial" panose="020B0604020202020204" pitchFamily="34" charset="0"/>
                <a:cs typeface="Arial" panose="020B0604020202020204" pitchFamily="34" charset="0"/>
              </a:rPr>
              <a:t>Z   Sun Jun 1 eve</a:t>
            </a:r>
            <a:endParaRPr kumimoji="0" lang="en-CA"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B2E5BC32-1674-2F28-A3EE-5DA15ED41983}"/>
              </a:ext>
            </a:extLst>
          </p:cNvPr>
          <p:cNvSpPr txBox="1"/>
          <p:nvPr/>
        </p:nvSpPr>
        <p:spPr>
          <a:xfrm>
            <a:off x="1377193" y="3920293"/>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33" name="TextBox 32">
            <a:extLst>
              <a:ext uri="{FF2B5EF4-FFF2-40B4-BE49-F238E27FC236}">
                <a16:creationId xmlns:a16="http://schemas.microsoft.com/office/drawing/2014/main" id="{E0757056-65F7-6462-2001-FA24866EF25A}"/>
              </a:ext>
            </a:extLst>
          </p:cNvPr>
          <p:cNvSpPr txBox="1"/>
          <p:nvPr/>
        </p:nvSpPr>
        <p:spPr>
          <a:xfrm>
            <a:off x="6911789" y="2475849"/>
            <a:ext cx="498855" cy="523220"/>
          </a:xfrm>
          <a:prstGeom prst="rect">
            <a:avLst/>
          </a:prstGeom>
          <a:noFill/>
        </p:spPr>
        <p:txBody>
          <a:bodyPr wrap="none" rtlCol="0">
            <a:spAutoFit/>
          </a:bodyPr>
          <a:lstStyle/>
          <a:p>
            <a:r>
              <a:rPr lang="en-CA" sz="2800" b="1" dirty="0">
                <a:solidFill>
                  <a:srgbClr val="C00000"/>
                </a:solidFill>
                <a:latin typeface="Rockwell Extra Bold" panose="02060903040505020403" pitchFamily="18" charset="0"/>
              </a:rPr>
              <a:t>H</a:t>
            </a:r>
          </a:p>
        </p:txBody>
      </p:sp>
      <p:sp>
        <p:nvSpPr>
          <p:cNvPr id="2" name="TextBox 1">
            <a:extLst>
              <a:ext uri="{FF2B5EF4-FFF2-40B4-BE49-F238E27FC236}">
                <a16:creationId xmlns:a16="http://schemas.microsoft.com/office/drawing/2014/main" id="{9A6CB3C7-7398-BBFF-AEC5-0E38311DA316}"/>
              </a:ext>
            </a:extLst>
          </p:cNvPr>
          <p:cNvSpPr txBox="1"/>
          <p:nvPr/>
        </p:nvSpPr>
        <p:spPr>
          <a:xfrm>
            <a:off x="3101944" y="2948435"/>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4" name="TextBox 3">
            <a:extLst>
              <a:ext uri="{FF2B5EF4-FFF2-40B4-BE49-F238E27FC236}">
                <a16:creationId xmlns:a16="http://schemas.microsoft.com/office/drawing/2014/main" id="{A1ADAB2D-78F9-76AB-658D-DD667DE6648A}"/>
              </a:ext>
            </a:extLst>
          </p:cNvPr>
          <p:cNvSpPr txBox="1"/>
          <p:nvPr/>
        </p:nvSpPr>
        <p:spPr>
          <a:xfrm>
            <a:off x="6252319" y="2477446"/>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13" name="TextBox 12">
            <a:extLst>
              <a:ext uri="{FF2B5EF4-FFF2-40B4-BE49-F238E27FC236}">
                <a16:creationId xmlns:a16="http://schemas.microsoft.com/office/drawing/2014/main" id="{D2ACFF43-6014-C4D7-46AA-23B862CA52B6}"/>
              </a:ext>
            </a:extLst>
          </p:cNvPr>
          <p:cNvSpPr txBox="1"/>
          <p:nvPr/>
        </p:nvSpPr>
        <p:spPr>
          <a:xfrm>
            <a:off x="1940950" y="1698836"/>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15" name="TextBox 14">
            <a:extLst>
              <a:ext uri="{FF2B5EF4-FFF2-40B4-BE49-F238E27FC236}">
                <a16:creationId xmlns:a16="http://schemas.microsoft.com/office/drawing/2014/main" id="{2D5029E4-12EF-C1F5-8236-682BCC1C0DDF}"/>
              </a:ext>
            </a:extLst>
          </p:cNvPr>
          <p:cNvSpPr txBox="1"/>
          <p:nvPr/>
        </p:nvSpPr>
        <p:spPr>
          <a:xfrm>
            <a:off x="4135628" y="3000111"/>
            <a:ext cx="498855" cy="523220"/>
          </a:xfrm>
          <a:prstGeom prst="rect">
            <a:avLst/>
          </a:prstGeom>
          <a:noFill/>
        </p:spPr>
        <p:txBody>
          <a:bodyPr wrap="none" rtlCol="0">
            <a:spAutoFit/>
          </a:bodyPr>
          <a:lstStyle/>
          <a:p>
            <a:r>
              <a:rPr lang="en-CA" sz="2800" b="1" dirty="0">
                <a:solidFill>
                  <a:srgbClr val="C00000"/>
                </a:solidFill>
                <a:latin typeface="Rockwell Extra Bold" panose="02060903040505020403" pitchFamily="18" charset="0"/>
              </a:rPr>
              <a:t>H</a:t>
            </a:r>
          </a:p>
        </p:txBody>
      </p:sp>
      <p:sp>
        <p:nvSpPr>
          <p:cNvPr id="10" name="TextBox 9">
            <a:extLst>
              <a:ext uri="{FF2B5EF4-FFF2-40B4-BE49-F238E27FC236}">
                <a16:creationId xmlns:a16="http://schemas.microsoft.com/office/drawing/2014/main" id="{A90F682A-F249-F5B4-0B7C-1BC432580A12}"/>
              </a:ext>
            </a:extLst>
          </p:cNvPr>
          <p:cNvSpPr txBox="1"/>
          <p:nvPr/>
        </p:nvSpPr>
        <p:spPr>
          <a:xfrm>
            <a:off x="6178616" y="1607110"/>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Tree>
    <p:extLst>
      <p:ext uri="{BB962C8B-B14F-4D97-AF65-F5344CB8AC3E}">
        <p14:creationId xmlns:p14="http://schemas.microsoft.com/office/powerpoint/2010/main" val="21983890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28A41D-B37B-5114-880D-6B4F49CE6CF1}"/>
            </a:ext>
          </a:extLst>
        </p:cNvPr>
        <p:cNvGrpSpPr/>
        <p:nvPr/>
      </p:nvGrpSpPr>
      <p:grpSpPr>
        <a:xfrm>
          <a:off x="0" y="0"/>
          <a:ext cx="0" cy="0"/>
          <a:chOff x="0" y="0"/>
          <a:chExt cx="0" cy="0"/>
        </a:xfrm>
      </p:grpSpPr>
      <p:pic>
        <p:nvPicPr>
          <p:cNvPr id="35" name="Picture 34">
            <a:extLst>
              <a:ext uri="{FF2B5EF4-FFF2-40B4-BE49-F238E27FC236}">
                <a16:creationId xmlns:a16="http://schemas.microsoft.com/office/drawing/2014/main" id="{2C2F3842-F34E-8F0F-EB0A-3B013CF966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929" y="1507483"/>
            <a:ext cx="4500000" cy="3600000"/>
          </a:xfrm>
          <a:prstGeom prst="rect">
            <a:avLst/>
          </a:prstGeom>
          <a:ln w="12700">
            <a:solidFill>
              <a:srgbClr val="0000FF"/>
            </a:solidFill>
          </a:ln>
        </p:spPr>
      </p:pic>
      <p:pic>
        <p:nvPicPr>
          <p:cNvPr id="5" name="Picture 4">
            <a:extLst>
              <a:ext uri="{FF2B5EF4-FFF2-40B4-BE49-F238E27FC236}">
                <a16:creationId xmlns:a16="http://schemas.microsoft.com/office/drawing/2014/main" id="{655A4720-1B07-7850-DEF9-7AB302283A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1932" y="1495928"/>
            <a:ext cx="4500000" cy="3600000"/>
          </a:xfrm>
          <a:prstGeom prst="rect">
            <a:avLst/>
          </a:prstGeom>
          <a:ln w="12700">
            <a:solidFill>
              <a:srgbClr val="0000FF"/>
            </a:solidFill>
          </a:ln>
        </p:spPr>
      </p:pic>
      <p:sp>
        <p:nvSpPr>
          <p:cNvPr id="17" name="Rectangle 16">
            <a:extLst>
              <a:ext uri="{FF2B5EF4-FFF2-40B4-BE49-F238E27FC236}">
                <a16:creationId xmlns:a16="http://schemas.microsoft.com/office/drawing/2014/main" id="{843AC445-2E47-7B0C-580A-1DAB59443838}"/>
              </a:ext>
            </a:extLst>
          </p:cNvPr>
          <p:cNvSpPr/>
          <p:nvPr/>
        </p:nvSpPr>
        <p:spPr bwMode="auto">
          <a:xfrm>
            <a:off x="7164000" y="6428602"/>
            <a:ext cx="228600" cy="2772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16" name="Rectangle 15">
            <a:extLst>
              <a:ext uri="{FF2B5EF4-FFF2-40B4-BE49-F238E27FC236}">
                <a16:creationId xmlns:a16="http://schemas.microsoft.com/office/drawing/2014/main" id="{C90329C8-17F4-E7F2-FA26-EB8BAE4908C3}"/>
              </a:ext>
            </a:extLst>
          </p:cNvPr>
          <p:cNvSpPr/>
          <p:nvPr/>
        </p:nvSpPr>
        <p:spPr bwMode="auto">
          <a:xfrm>
            <a:off x="7092000" y="6352402"/>
            <a:ext cx="228600" cy="277200"/>
          </a:xfrm>
          <a:prstGeom prst="rect">
            <a:avLst/>
          </a:prstGeom>
          <a:solidFill>
            <a:srgbClr val="00B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11" name="Picture 10">
            <a:extLst>
              <a:ext uri="{FF2B5EF4-FFF2-40B4-BE49-F238E27FC236}">
                <a16:creationId xmlns:a16="http://schemas.microsoft.com/office/drawing/2014/main" id="{AC47E857-91FD-9622-A259-8710021666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08019">
            <a:off x="1081299" y="1143659"/>
            <a:ext cx="3266520" cy="2844000"/>
          </a:xfrm>
          <a:prstGeom prst="rect">
            <a:avLst/>
          </a:prstGeom>
        </p:spPr>
      </p:pic>
      <p:sp>
        <p:nvSpPr>
          <p:cNvPr id="6" name="Rectangle 2">
            <a:extLst>
              <a:ext uri="{FF2B5EF4-FFF2-40B4-BE49-F238E27FC236}">
                <a16:creationId xmlns:a16="http://schemas.microsoft.com/office/drawing/2014/main" id="{037F54DB-5F0F-54E4-5BB1-3F6836E0E2F3}"/>
              </a:ext>
            </a:extLst>
          </p:cNvPr>
          <p:cNvSpPr txBox="1">
            <a:spLocks noChangeArrowheads="1"/>
          </p:cNvSpPr>
          <p:nvPr/>
        </p:nvSpPr>
        <p:spPr bwMode="auto">
          <a:xfrm>
            <a:off x="1577790" y="234000"/>
            <a:ext cx="60198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342891"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891" rtl="0" eaLnBrk="0" fontAlgn="base" hangingPunct="0">
              <a:spcBef>
                <a:spcPct val="0"/>
              </a:spcBef>
              <a:spcAft>
                <a:spcPct val="0"/>
              </a:spcAft>
              <a:defRPr sz="2700" b="1">
                <a:solidFill>
                  <a:srgbClr val="306120"/>
                </a:solidFill>
                <a:latin typeface="Myriad Pro"/>
                <a:ea typeface="Myriad Pro"/>
                <a:cs typeface="Myriad Pro"/>
              </a:defRPr>
            </a:lvl2pPr>
            <a:lvl3pPr algn="l" defTabSz="342891" rtl="0" eaLnBrk="0" fontAlgn="base" hangingPunct="0">
              <a:spcBef>
                <a:spcPct val="0"/>
              </a:spcBef>
              <a:spcAft>
                <a:spcPct val="0"/>
              </a:spcAft>
              <a:defRPr sz="2700" b="1">
                <a:solidFill>
                  <a:srgbClr val="306120"/>
                </a:solidFill>
                <a:latin typeface="Myriad Pro"/>
                <a:ea typeface="Myriad Pro"/>
                <a:cs typeface="Myriad Pro"/>
              </a:defRPr>
            </a:lvl3pPr>
            <a:lvl4pPr algn="l" defTabSz="342891" rtl="0" eaLnBrk="0" fontAlgn="base" hangingPunct="0">
              <a:spcBef>
                <a:spcPct val="0"/>
              </a:spcBef>
              <a:spcAft>
                <a:spcPct val="0"/>
              </a:spcAft>
              <a:defRPr sz="2700" b="1">
                <a:solidFill>
                  <a:srgbClr val="306120"/>
                </a:solidFill>
                <a:latin typeface="Myriad Pro"/>
                <a:ea typeface="Myriad Pro"/>
                <a:cs typeface="Myriad Pro"/>
              </a:defRPr>
            </a:lvl4pPr>
            <a:lvl5pPr algn="l" defTabSz="342891" rtl="0" eaLnBrk="0" fontAlgn="base" hangingPunct="0">
              <a:spcBef>
                <a:spcPct val="0"/>
              </a:spcBef>
              <a:spcAft>
                <a:spcPct val="0"/>
              </a:spcAft>
              <a:defRPr sz="2700" b="1">
                <a:solidFill>
                  <a:srgbClr val="306120"/>
                </a:solidFill>
                <a:latin typeface="Myriad Pro"/>
                <a:ea typeface="Myriad Pro"/>
                <a:cs typeface="Myriad Pro"/>
              </a:defRPr>
            </a:lvl5pPr>
            <a:lvl6pPr marL="342891" algn="l" defTabSz="342891" rtl="0" fontAlgn="base">
              <a:spcBef>
                <a:spcPct val="0"/>
              </a:spcBef>
              <a:spcAft>
                <a:spcPct val="0"/>
              </a:spcAft>
              <a:defRPr sz="2700" b="1">
                <a:solidFill>
                  <a:srgbClr val="306120"/>
                </a:solidFill>
                <a:latin typeface="Myriad Pro"/>
                <a:ea typeface="Myriad Pro"/>
                <a:cs typeface="Myriad Pro"/>
              </a:defRPr>
            </a:lvl6pPr>
            <a:lvl7pPr marL="685783" algn="l" defTabSz="342891" rtl="0" fontAlgn="base">
              <a:spcBef>
                <a:spcPct val="0"/>
              </a:spcBef>
              <a:spcAft>
                <a:spcPct val="0"/>
              </a:spcAft>
              <a:defRPr sz="2700" b="1">
                <a:solidFill>
                  <a:srgbClr val="306120"/>
                </a:solidFill>
                <a:latin typeface="Myriad Pro"/>
                <a:ea typeface="Myriad Pro"/>
                <a:cs typeface="Myriad Pro"/>
              </a:defRPr>
            </a:lvl7pPr>
            <a:lvl8pPr marL="1028674" algn="l" defTabSz="342891" rtl="0" fontAlgn="base">
              <a:spcBef>
                <a:spcPct val="0"/>
              </a:spcBef>
              <a:spcAft>
                <a:spcPct val="0"/>
              </a:spcAft>
              <a:defRPr sz="2700" b="1">
                <a:solidFill>
                  <a:srgbClr val="306120"/>
                </a:solidFill>
                <a:latin typeface="Myriad Pro"/>
                <a:ea typeface="Myriad Pro"/>
                <a:cs typeface="Myriad Pro"/>
              </a:defRPr>
            </a:lvl8pPr>
            <a:lvl9pPr marL="1371566" algn="l" defTabSz="342891" rtl="0" fontAlgn="base">
              <a:spcBef>
                <a:spcPct val="0"/>
              </a:spcBef>
              <a:spcAft>
                <a:spcPct val="0"/>
              </a:spcAft>
              <a:defRPr sz="2700" b="1">
                <a:solidFill>
                  <a:srgbClr val="306120"/>
                </a:solidFill>
                <a:latin typeface="Myriad Pro"/>
                <a:ea typeface="Myriad Pro"/>
                <a:cs typeface="Myriad Pro"/>
              </a:defRPr>
            </a:lvl9pPr>
          </a:lstStyle>
          <a:p>
            <a:pPr algn="ctr" eaLnBrk="1" hangingPunct="1"/>
            <a:r>
              <a:rPr lang="en-CA" sz="2800">
                <a:solidFill>
                  <a:srgbClr val="C00000"/>
                </a:solidFill>
              </a:rPr>
              <a:t>NAM/GFS/NAEFS</a:t>
            </a:r>
            <a:endParaRPr lang="en-US" sz="2800" dirty="0">
              <a:solidFill>
                <a:srgbClr val="C00000"/>
              </a:solidFill>
            </a:endParaRPr>
          </a:p>
        </p:txBody>
      </p:sp>
      <p:pic>
        <p:nvPicPr>
          <p:cNvPr id="7" name="Picture 4">
            <a:extLst>
              <a:ext uri="{FF2B5EF4-FFF2-40B4-BE49-F238E27FC236}">
                <a16:creationId xmlns:a16="http://schemas.microsoft.com/office/drawing/2014/main" id="{2BB80F73-9735-AB1A-AE06-7AC581316AEA}"/>
              </a:ext>
            </a:extLst>
          </p:cNvPr>
          <p:cNvPicPr>
            <a:picLocks noChangeAspect="1" noChangeArrowheads="1"/>
          </p:cNvPicPr>
          <p:nvPr/>
        </p:nvPicPr>
        <p:blipFill>
          <a:blip r:embed="rId6"/>
          <a:srcRect/>
          <a:stretch>
            <a:fillRect/>
          </a:stretch>
        </p:blipFill>
        <p:spPr bwMode="auto">
          <a:xfrm>
            <a:off x="-457200" y="-457200"/>
            <a:ext cx="1587" cy="1587"/>
          </a:xfrm>
          <a:prstGeom prst="rect">
            <a:avLst/>
          </a:prstGeom>
          <a:noFill/>
          <a:ln w="9525">
            <a:noFill/>
            <a:miter lim="800000"/>
            <a:headEnd/>
            <a:tailEnd/>
          </a:ln>
        </p:spPr>
      </p:pic>
      <p:sp>
        <p:nvSpPr>
          <p:cNvPr id="8" name="Text Box 5">
            <a:extLst>
              <a:ext uri="{FF2B5EF4-FFF2-40B4-BE49-F238E27FC236}">
                <a16:creationId xmlns:a16="http://schemas.microsoft.com/office/drawing/2014/main" id="{548FF242-4E26-76D7-3643-8482120D6081}"/>
              </a:ext>
            </a:extLst>
          </p:cNvPr>
          <p:cNvSpPr txBox="1">
            <a:spLocks noChangeArrowheads="1"/>
          </p:cNvSpPr>
          <p:nvPr/>
        </p:nvSpPr>
        <p:spPr bwMode="auto">
          <a:xfrm>
            <a:off x="3881713" y="6400800"/>
            <a:ext cx="1794691" cy="307777"/>
          </a:xfrm>
          <a:prstGeom prst="rect">
            <a:avLst/>
          </a:prstGeom>
          <a:noFill/>
          <a:ln w="9525">
            <a:noFill/>
            <a:miter lim="800000"/>
            <a:headEnd/>
            <a:tailEnd/>
          </a:ln>
        </p:spPr>
        <p:txBody>
          <a:bodyPr wrap="square">
            <a:spAutoFit/>
          </a:bodyPr>
          <a:lstStyle/>
          <a:p>
            <a:pPr eaLnBrk="0" hangingPunct="0">
              <a:spcBef>
                <a:spcPct val="50000"/>
              </a:spcBef>
            </a:pPr>
            <a:r>
              <a:rPr lang="en-CA" sz="1400" b="1" dirty="0">
                <a:latin typeface="Arial" panose="020B0604020202020204" pitchFamily="34" charset="0"/>
                <a:cs typeface="Arial" panose="020B0604020202020204" pitchFamily="34" charset="0"/>
              </a:rPr>
              <a:t>each 10H x 12.4W</a:t>
            </a:r>
            <a:endParaRPr lang="en-US" sz="1400" b="1" dirty="0">
              <a:latin typeface="Arial" panose="020B0604020202020204" pitchFamily="34" charset="0"/>
              <a:cs typeface="Arial" panose="020B0604020202020204" pitchFamily="34" charset="0"/>
            </a:endParaRPr>
          </a:p>
        </p:txBody>
      </p:sp>
      <p:sp>
        <p:nvSpPr>
          <p:cNvPr id="9" name="Rectangle 3">
            <a:extLst>
              <a:ext uri="{FF2B5EF4-FFF2-40B4-BE49-F238E27FC236}">
                <a16:creationId xmlns:a16="http://schemas.microsoft.com/office/drawing/2014/main" id="{C9A7AE95-E752-682F-5D14-61F9D4108C0E}"/>
              </a:ext>
            </a:extLst>
          </p:cNvPr>
          <p:cNvSpPr txBox="1">
            <a:spLocks noChangeArrowheads="1"/>
          </p:cNvSpPr>
          <p:nvPr/>
        </p:nvSpPr>
        <p:spPr bwMode="auto">
          <a:xfrm>
            <a:off x="1905000" y="702000"/>
            <a:ext cx="5410200" cy="147733"/>
          </a:xfrm>
          <a:prstGeom prst="rect">
            <a:avLst/>
          </a:prstGeom>
          <a:noFill/>
          <a:ln w="9525">
            <a:noFill/>
            <a:miter lim="800000"/>
            <a:headEnd/>
            <a:tailEnd/>
          </a:ln>
        </p:spPr>
        <p:txBody>
          <a:bodyPr lIns="0" tIns="0" rIns="0" bIns="0">
            <a:spAutoFit/>
          </a:bodyPr>
          <a:lstStyle>
            <a:lvl1pPr marL="342900" indent="-342900" algn="l" rtl="0" eaLnBrk="0" fontAlgn="base" hangingPunct="0">
              <a:spcBef>
                <a:spcPct val="20000"/>
              </a:spcBef>
              <a:spcAft>
                <a:spcPct val="0"/>
              </a:spcAft>
              <a:buClr>
                <a:srgbClr val="D14D02"/>
              </a:buClr>
              <a:buFont typeface="Wingdings" pitchFamily="2" charset="2"/>
              <a:buChar char="§"/>
              <a:defRPr sz="2600">
                <a:solidFill>
                  <a:srgbClr val="333333"/>
                </a:solidFill>
                <a:latin typeface="+mn-lt"/>
                <a:ea typeface="+mn-ea"/>
                <a:cs typeface="+mn-cs"/>
              </a:defRPr>
            </a:lvl1pPr>
            <a:lvl2pPr marL="742950" indent="-285750" algn="l" rtl="0" eaLnBrk="0" fontAlgn="base" hangingPunct="0">
              <a:spcBef>
                <a:spcPct val="20000"/>
              </a:spcBef>
              <a:spcAft>
                <a:spcPct val="0"/>
              </a:spcAft>
              <a:buClr>
                <a:srgbClr val="D14D02"/>
              </a:buClr>
              <a:buFont typeface="Wingdings" pitchFamily="2" charset="2"/>
              <a:buChar char="§"/>
              <a:defRPr sz="2400">
                <a:solidFill>
                  <a:srgbClr val="333333"/>
                </a:solidFill>
                <a:latin typeface="+mn-lt"/>
              </a:defRPr>
            </a:lvl2pPr>
            <a:lvl3pPr marL="1143000" indent="-228600" algn="l" rtl="0" eaLnBrk="0" fontAlgn="base" hangingPunct="0">
              <a:spcBef>
                <a:spcPct val="20000"/>
              </a:spcBef>
              <a:spcAft>
                <a:spcPct val="0"/>
              </a:spcAft>
              <a:buClr>
                <a:srgbClr val="D14D02"/>
              </a:buClr>
              <a:buFont typeface="Wingdings" pitchFamily="2" charset="2"/>
              <a:buChar char="§"/>
              <a:defRPr sz="2400">
                <a:solidFill>
                  <a:srgbClr val="333333"/>
                </a:solidFill>
                <a:latin typeface="+mn-lt"/>
              </a:defRPr>
            </a:lvl3pPr>
            <a:lvl4pPr marL="1600200" indent="-228600" algn="l" rtl="0" eaLnBrk="0" fontAlgn="base" hangingPunct="0">
              <a:spcBef>
                <a:spcPct val="20000"/>
              </a:spcBef>
              <a:spcAft>
                <a:spcPct val="0"/>
              </a:spcAft>
              <a:buClr>
                <a:srgbClr val="D14D02"/>
              </a:buClr>
              <a:buFont typeface="Wingdings" pitchFamily="2" charset="2"/>
              <a:buChar char="§"/>
              <a:defRPr sz="2000">
                <a:solidFill>
                  <a:srgbClr val="333333"/>
                </a:solidFill>
                <a:latin typeface="+mn-lt"/>
              </a:defRPr>
            </a:lvl4pPr>
            <a:lvl5pPr marL="2057400" indent="-228600" algn="l" rtl="0" eaLnBrk="0" fontAlgn="base" hangingPunct="0">
              <a:spcBef>
                <a:spcPct val="20000"/>
              </a:spcBef>
              <a:spcAft>
                <a:spcPct val="0"/>
              </a:spcAft>
              <a:buClr>
                <a:srgbClr val="D14D02"/>
              </a:buClr>
              <a:buFont typeface="Wingdings" pitchFamily="2" charset="2"/>
              <a:buChar char="§"/>
              <a:defRPr sz="2000">
                <a:solidFill>
                  <a:srgbClr val="333333"/>
                </a:solidFill>
                <a:latin typeface="+mn-lt"/>
              </a:defRPr>
            </a:lvl5pPr>
            <a:lvl6pPr marL="2514600" indent="-228600" algn="l" rtl="0" fontAlgn="base">
              <a:spcBef>
                <a:spcPct val="20000"/>
              </a:spcBef>
              <a:spcAft>
                <a:spcPct val="0"/>
              </a:spcAft>
              <a:buClr>
                <a:srgbClr val="D14D02"/>
              </a:buClr>
              <a:buFont typeface="Wingdings" pitchFamily="2" charset="2"/>
              <a:buChar char="§"/>
              <a:defRPr sz="2000">
                <a:solidFill>
                  <a:srgbClr val="333333"/>
                </a:solidFill>
                <a:latin typeface="+mn-lt"/>
              </a:defRPr>
            </a:lvl6pPr>
            <a:lvl7pPr marL="2971800" indent="-228600" algn="l" rtl="0" fontAlgn="base">
              <a:spcBef>
                <a:spcPct val="20000"/>
              </a:spcBef>
              <a:spcAft>
                <a:spcPct val="0"/>
              </a:spcAft>
              <a:buClr>
                <a:srgbClr val="D14D02"/>
              </a:buClr>
              <a:buFont typeface="Wingdings" pitchFamily="2" charset="2"/>
              <a:buChar char="§"/>
              <a:defRPr sz="2000">
                <a:solidFill>
                  <a:srgbClr val="333333"/>
                </a:solidFill>
                <a:latin typeface="+mn-lt"/>
              </a:defRPr>
            </a:lvl7pPr>
            <a:lvl8pPr marL="3429000" indent="-228600" algn="l" rtl="0" fontAlgn="base">
              <a:spcBef>
                <a:spcPct val="20000"/>
              </a:spcBef>
              <a:spcAft>
                <a:spcPct val="0"/>
              </a:spcAft>
              <a:buClr>
                <a:srgbClr val="D14D02"/>
              </a:buClr>
              <a:buFont typeface="Wingdings" pitchFamily="2" charset="2"/>
              <a:buChar char="§"/>
              <a:defRPr sz="2000">
                <a:solidFill>
                  <a:srgbClr val="333333"/>
                </a:solidFill>
                <a:latin typeface="+mn-lt"/>
              </a:defRPr>
            </a:lvl8pPr>
            <a:lvl9pPr marL="3886200" indent="-228600" algn="l" rtl="0" fontAlgn="base">
              <a:spcBef>
                <a:spcPct val="20000"/>
              </a:spcBef>
              <a:spcAft>
                <a:spcPct val="0"/>
              </a:spcAft>
              <a:buClr>
                <a:srgbClr val="D14D02"/>
              </a:buClr>
              <a:buFont typeface="Wingdings" pitchFamily="2" charset="2"/>
              <a:buChar char="§"/>
              <a:defRPr sz="2000">
                <a:solidFill>
                  <a:srgbClr val="333333"/>
                </a:solidFill>
                <a:latin typeface="+mn-lt"/>
              </a:defRPr>
            </a:lvl9pPr>
          </a:lstStyle>
          <a:p>
            <a:pPr marL="0" indent="0" algn="ctr" defTabSz="361950" eaLnBrk="1" hangingPunct="1">
              <a:lnSpc>
                <a:spcPct val="80000"/>
              </a:lnSpc>
              <a:buNone/>
              <a:defRPr/>
            </a:pPr>
            <a:r>
              <a:rPr lang="en-US" sz="1200" b="0" i="1" kern="0" dirty="0">
                <a:hlinkClick r:id="rId7"/>
              </a:rPr>
              <a:t>http://mag.ncep.noaa.gov/model-guidance-model-area.php</a:t>
            </a:r>
            <a:endParaRPr lang="en-US" sz="1200" b="0" i="1" kern="0" dirty="0"/>
          </a:p>
        </p:txBody>
      </p:sp>
      <p:sp>
        <p:nvSpPr>
          <p:cNvPr id="20" name="TextBox 19">
            <a:extLst>
              <a:ext uri="{FF2B5EF4-FFF2-40B4-BE49-F238E27FC236}">
                <a16:creationId xmlns:a16="http://schemas.microsoft.com/office/drawing/2014/main" id="{6B361A5E-264A-BB98-BB6D-C13981067907}"/>
              </a:ext>
            </a:extLst>
          </p:cNvPr>
          <p:cNvSpPr txBox="1"/>
          <p:nvPr/>
        </p:nvSpPr>
        <p:spPr>
          <a:xfrm>
            <a:off x="756114" y="1769313"/>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pic>
        <p:nvPicPr>
          <p:cNvPr id="19" name="Picture 18">
            <a:extLst>
              <a:ext uri="{FF2B5EF4-FFF2-40B4-BE49-F238E27FC236}">
                <a16:creationId xmlns:a16="http://schemas.microsoft.com/office/drawing/2014/main" id="{FB5C5B02-AF8B-7222-B595-32A74B46ABF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69537">
            <a:off x="5207121" y="1129701"/>
            <a:ext cx="3266520" cy="2844000"/>
          </a:xfrm>
          <a:prstGeom prst="rect">
            <a:avLst/>
          </a:prstGeom>
        </p:spPr>
      </p:pic>
      <p:sp>
        <p:nvSpPr>
          <p:cNvPr id="21" name="TextBox 20">
            <a:extLst>
              <a:ext uri="{FF2B5EF4-FFF2-40B4-BE49-F238E27FC236}">
                <a16:creationId xmlns:a16="http://schemas.microsoft.com/office/drawing/2014/main" id="{028A0467-0F42-FF16-78B9-21E25CFBCC2E}"/>
              </a:ext>
            </a:extLst>
          </p:cNvPr>
          <p:cNvSpPr txBox="1"/>
          <p:nvPr/>
        </p:nvSpPr>
        <p:spPr>
          <a:xfrm>
            <a:off x="588926" y="2873464"/>
            <a:ext cx="498855" cy="523220"/>
          </a:xfrm>
          <a:prstGeom prst="rect">
            <a:avLst/>
          </a:prstGeom>
          <a:noFill/>
        </p:spPr>
        <p:txBody>
          <a:bodyPr wrap="none" rtlCol="0">
            <a:spAutoFit/>
          </a:bodyPr>
          <a:lstStyle/>
          <a:p>
            <a:r>
              <a:rPr lang="en-CA" sz="2800" b="1" dirty="0">
                <a:solidFill>
                  <a:srgbClr val="C00000"/>
                </a:solidFill>
                <a:latin typeface="Rockwell Extra Bold" panose="02060903040505020403" pitchFamily="18" charset="0"/>
              </a:rPr>
              <a:t>H</a:t>
            </a:r>
          </a:p>
        </p:txBody>
      </p:sp>
      <p:sp>
        <p:nvSpPr>
          <p:cNvPr id="24" name="TextBox 23">
            <a:extLst>
              <a:ext uri="{FF2B5EF4-FFF2-40B4-BE49-F238E27FC236}">
                <a16:creationId xmlns:a16="http://schemas.microsoft.com/office/drawing/2014/main" id="{F2188656-333D-FC0A-77BE-F1E8CFE25DC1}"/>
              </a:ext>
            </a:extLst>
          </p:cNvPr>
          <p:cNvSpPr txBox="1"/>
          <p:nvPr/>
        </p:nvSpPr>
        <p:spPr>
          <a:xfrm>
            <a:off x="3402502" y="1690072"/>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25" name="TextBox 24">
            <a:extLst>
              <a:ext uri="{FF2B5EF4-FFF2-40B4-BE49-F238E27FC236}">
                <a16:creationId xmlns:a16="http://schemas.microsoft.com/office/drawing/2014/main" id="{B47791CE-1B5F-DB92-C03B-F5D4080B2D41}"/>
              </a:ext>
            </a:extLst>
          </p:cNvPr>
          <p:cNvSpPr txBox="1"/>
          <p:nvPr/>
        </p:nvSpPr>
        <p:spPr>
          <a:xfrm>
            <a:off x="7754540" y="2960855"/>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26" name="TextBox 25">
            <a:extLst>
              <a:ext uri="{FF2B5EF4-FFF2-40B4-BE49-F238E27FC236}">
                <a16:creationId xmlns:a16="http://schemas.microsoft.com/office/drawing/2014/main" id="{23645FE4-76E0-E623-075C-15D39A1FD78D}"/>
              </a:ext>
            </a:extLst>
          </p:cNvPr>
          <p:cNvSpPr txBox="1"/>
          <p:nvPr/>
        </p:nvSpPr>
        <p:spPr>
          <a:xfrm>
            <a:off x="4872346" y="2910335"/>
            <a:ext cx="498855" cy="523220"/>
          </a:xfrm>
          <a:prstGeom prst="rect">
            <a:avLst/>
          </a:prstGeom>
          <a:noFill/>
        </p:spPr>
        <p:txBody>
          <a:bodyPr wrap="none" rtlCol="0">
            <a:spAutoFit/>
          </a:bodyPr>
          <a:lstStyle/>
          <a:p>
            <a:r>
              <a:rPr lang="en-CA" sz="2800" b="1" dirty="0">
                <a:solidFill>
                  <a:srgbClr val="C00000"/>
                </a:solidFill>
                <a:latin typeface="Rockwell Extra Bold" panose="02060903040505020403" pitchFamily="18" charset="0"/>
              </a:rPr>
              <a:t>H</a:t>
            </a:r>
          </a:p>
        </p:txBody>
      </p:sp>
      <p:sp>
        <p:nvSpPr>
          <p:cNvPr id="27" name="TextBox 26">
            <a:extLst>
              <a:ext uri="{FF2B5EF4-FFF2-40B4-BE49-F238E27FC236}">
                <a16:creationId xmlns:a16="http://schemas.microsoft.com/office/drawing/2014/main" id="{03BA947B-184F-DB1F-A5C7-04CF893AFBF7}"/>
              </a:ext>
            </a:extLst>
          </p:cNvPr>
          <p:cNvSpPr txBox="1"/>
          <p:nvPr/>
        </p:nvSpPr>
        <p:spPr>
          <a:xfrm>
            <a:off x="8128066" y="1530910"/>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29" name="TextBox 28">
            <a:extLst>
              <a:ext uri="{FF2B5EF4-FFF2-40B4-BE49-F238E27FC236}">
                <a16:creationId xmlns:a16="http://schemas.microsoft.com/office/drawing/2014/main" id="{403638A3-97A5-6751-B15B-D5F5B701CA99}"/>
              </a:ext>
            </a:extLst>
          </p:cNvPr>
          <p:cNvSpPr txBox="1"/>
          <p:nvPr/>
        </p:nvSpPr>
        <p:spPr>
          <a:xfrm>
            <a:off x="6500355" y="3072481"/>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30" name="TextBox 29">
            <a:extLst>
              <a:ext uri="{FF2B5EF4-FFF2-40B4-BE49-F238E27FC236}">
                <a16:creationId xmlns:a16="http://schemas.microsoft.com/office/drawing/2014/main" id="{F41B6843-CFED-9694-7110-06A5A352008F}"/>
              </a:ext>
            </a:extLst>
          </p:cNvPr>
          <p:cNvSpPr txBox="1"/>
          <p:nvPr/>
        </p:nvSpPr>
        <p:spPr>
          <a:xfrm>
            <a:off x="1973369" y="3034609"/>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32" name="TextBox 31">
            <a:extLst>
              <a:ext uri="{FF2B5EF4-FFF2-40B4-BE49-F238E27FC236}">
                <a16:creationId xmlns:a16="http://schemas.microsoft.com/office/drawing/2014/main" id="{061A0834-1B04-6643-9F84-951BED55F792}"/>
              </a:ext>
            </a:extLst>
          </p:cNvPr>
          <p:cNvSpPr txBox="1"/>
          <p:nvPr/>
        </p:nvSpPr>
        <p:spPr>
          <a:xfrm>
            <a:off x="5070800" y="1843230"/>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34" name="Rectangle 33">
            <a:extLst>
              <a:ext uri="{FF2B5EF4-FFF2-40B4-BE49-F238E27FC236}">
                <a16:creationId xmlns:a16="http://schemas.microsoft.com/office/drawing/2014/main" id="{7ACD7780-7B68-138B-1621-4E80766CF4EC}"/>
              </a:ext>
            </a:extLst>
          </p:cNvPr>
          <p:cNvSpPr/>
          <p:nvPr/>
        </p:nvSpPr>
        <p:spPr bwMode="auto">
          <a:xfrm>
            <a:off x="2407877" y="1096689"/>
            <a:ext cx="4383499" cy="369332"/>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CA" b="1" i="0" u="none" strike="noStrike" cap="none" normalizeH="0" baseline="0" dirty="0">
                <a:ln>
                  <a:noFill/>
                </a:ln>
                <a:solidFill>
                  <a:schemeClr val="tx1"/>
                </a:solidFill>
                <a:effectLst/>
                <a:latin typeface="Arial" panose="020B0604020202020204" pitchFamily="34" charset="0"/>
                <a:cs typeface="Arial" panose="020B0604020202020204" pitchFamily="34" charset="0"/>
              </a:rPr>
              <a:t>t=162h</a:t>
            </a:r>
            <a:r>
              <a:rPr kumimoji="0" lang="en-CA" b="1" i="0" u="none" strike="noStrike" cap="none" normalizeH="0" dirty="0">
                <a:ln>
                  <a:noFill/>
                </a:ln>
                <a:solidFill>
                  <a:schemeClr val="tx1"/>
                </a:solidFill>
                <a:effectLst/>
                <a:latin typeface="Arial" panose="020B0604020202020204" pitchFamily="34" charset="0"/>
                <a:cs typeface="Arial" panose="020B0604020202020204" pitchFamily="34" charset="0"/>
              </a:rPr>
              <a:t> 2025060400</a:t>
            </a:r>
            <a:r>
              <a:rPr lang="en-CA" b="1" dirty="0">
                <a:latin typeface="Arial" panose="020B0604020202020204" pitchFamily="34" charset="0"/>
                <a:cs typeface="Arial" panose="020B0604020202020204" pitchFamily="34" charset="0"/>
              </a:rPr>
              <a:t>Z   Tue Jun 3 eve</a:t>
            </a:r>
            <a:endParaRPr kumimoji="0" lang="en-CA"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CBCBBA9A-1A2B-19A8-3EF4-4B0460BC6F6C}"/>
              </a:ext>
            </a:extLst>
          </p:cNvPr>
          <p:cNvSpPr txBox="1"/>
          <p:nvPr/>
        </p:nvSpPr>
        <p:spPr>
          <a:xfrm>
            <a:off x="1438729" y="3312915"/>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33" name="TextBox 32">
            <a:extLst>
              <a:ext uri="{FF2B5EF4-FFF2-40B4-BE49-F238E27FC236}">
                <a16:creationId xmlns:a16="http://schemas.microsoft.com/office/drawing/2014/main" id="{D5380C2B-3BE0-1015-F668-816FF5A7F23A}"/>
              </a:ext>
            </a:extLst>
          </p:cNvPr>
          <p:cNvSpPr txBox="1"/>
          <p:nvPr/>
        </p:nvSpPr>
        <p:spPr>
          <a:xfrm>
            <a:off x="6327589" y="2488549"/>
            <a:ext cx="498855" cy="523220"/>
          </a:xfrm>
          <a:prstGeom prst="rect">
            <a:avLst/>
          </a:prstGeom>
          <a:noFill/>
        </p:spPr>
        <p:txBody>
          <a:bodyPr wrap="none" rtlCol="0">
            <a:spAutoFit/>
          </a:bodyPr>
          <a:lstStyle/>
          <a:p>
            <a:r>
              <a:rPr lang="en-CA" sz="2800" b="1" dirty="0">
                <a:solidFill>
                  <a:srgbClr val="C00000"/>
                </a:solidFill>
                <a:latin typeface="Rockwell Extra Bold" panose="02060903040505020403" pitchFamily="18" charset="0"/>
              </a:rPr>
              <a:t>H</a:t>
            </a:r>
          </a:p>
        </p:txBody>
      </p:sp>
      <p:sp>
        <p:nvSpPr>
          <p:cNvPr id="2" name="TextBox 1">
            <a:extLst>
              <a:ext uri="{FF2B5EF4-FFF2-40B4-BE49-F238E27FC236}">
                <a16:creationId xmlns:a16="http://schemas.microsoft.com/office/drawing/2014/main" id="{DA15AA64-2142-867D-9598-237C0972CE94}"/>
              </a:ext>
            </a:extLst>
          </p:cNvPr>
          <p:cNvSpPr txBox="1"/>
          <p:nvPr/>
        </p:nvSpPr>
        <p:spPr>
          <a:xfrm>
            <a:off x="3342357" y="3070055"/>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13" name="TextBox 12">
            <a:extLst>
              <a:ext uri="{FF2B5EF4-FFF2-40B4-BE49-F238E27FC236}">
                <a16:creationId xmlns:a16="http://schemas.microsoft.com/office/drawing/2014/main" id="{84C6546A-37C7-1075-1B24-D7F355900756}"/>
              </a:ext>
            </a:extLst>
          </p:cNvPr>
          <p:cNvSpPr txBox="1"/>
          <p:nvPr/>
        </p:nvSpPr>
        <p:spPr>
          <a:xfrm>
            <a:off x="2125697" y="1981665"/>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14" name="TextBox 13">
            <a:extLst>
              <a:ext uri="{FF2B5EF4-FFF2-40B4-BE49-F238E27FC236}">
                <a16:creationId xmlns:a16="http://schemas.microsoft.com/office/drawing/2014/main" id="{ED15793A-47D6-08AF-20C4-5747C6A67615}"/>
              </a:ext>
            </a:extLst>
          </p:cNvPr>
          <p:cNvSpPr txBox="1"/>
          <p:nvPr/>
        </p:nvSpPr>
        <p:spPr>
          <a:xfrm>
            <a:off x="2689497" y="3123539"/>
            <a:ext cx="498855" cy="523220"/>
          </a:xfrm>
          <a:prstGeom prst="rect">
            <a:avLst/>
          </a:prstGeom>
          <a:noFill/>
        </p:spPr>
        <p:txBody>
          <a:bodyPr wrap="none" rtlCol="0">
            <a:spAutoFit/>
          </a:bodyPr>
          <a:lstStyle/>
          <a:p>
            <a:r>
              <a:rPr lang="en-CA" sz="2800" b="1" dirty="0">
                <a:solidFill>
                  <a:srgbClr val="C00000"/>
                </a:solidFill>
                <a:latin typeface="Rockwell Extra Bold" panose="02060903040505020403" pitchFamily="18" charset="0"/>
              </a:rPr>
              <a:t>H</a:t>
            </a:r>
          </a:p>
        </p:txBody>
      </p:sp>
      <p:sp>
        <p:nvSpPr>
          <p:cNvPr id="15" name="TextBox 14">
            <a:extLst>
              <a:ext uri="{FF2B5EF4-FFF2-40B4-BE49-F238E27FC236}">
                <a16:creationId xmlns:a16="http://schemas.microsoft.com/office/drawing/2014/main" id="{F4DC39C1-F2C1-AC66-3041-A9E8D4496DF4}"/>
              </a:ext>
            </a:extLst>
          </p:cNvPr>
          <p:cNvSpPr txBox="1"/>
          <p:nvPr/>
        </p:nvSpPr>
        <p:spPr>
          <a:xfrm>
            <a:off x="4082687" y="2737459"/>
            <a:ext cx="498855" cy="523220"/>
          </a:xfrm>
          <a:prstGeom prst="rect">
            <a:avLst/>
          </a:prstGeom>
          <a:noFill/>
        </p:spPr>
        <p:txBody>
          <a:bodyPr wrap="none" rtlCol="0">
            <a:spAutoFit/>
          </a:bodyPr>
          <a:lstStyle/>
          <a:p>
            <a:r>
              <a:rPr lang="en-CA" sz="2800" b="1" dirty="0">
                <a:solidFill>
                  <a:srgbClr val="C00000"/>
                </a:solidFill>
                <a:latin typeface="Rockwell Extra Bold" panose="02060903040505020403" pitchFamily="18" charset="0"/>
              </a:rPr>
              <a:t>H</a:t>
            </a:r>
          </a:p>
        </p:txBody>
      </p:sp>
      <p:sp>
        <p:nvSpPr>
          <p:cNvPr id="10" name="TextBox 9">
            <a:extLst>
              <a:ext uri="{FF2B5EF4-FFF2-40B4-BE49-F238E27FC236}">
                <a16:creationId xmlns:a16="http://schemas.microsoft.com/office/drawing/2014/main" id="{15ACD2F9-D5DE-6B77-AB14-93524170ACDC}"/>
              </a:ext>
            </a:extLst>
          </p:cNvPr>
          <p:cNvSpPr txBox="1"/>
          <p:nvPr/>
        </p:nvSpPr>
        <p:spPr>
          <a:xfrm>
            <a:off x="6616766" y="1911910"/>
            <a:ext cx="434734" cy="523220"/>
          </a:xfrm>
          <a:prstGeom prst="rect">
            <a:avLst/>
          </a:prstGeom>
          <a:noFill/>
        </p:spPr>
        <p:txBody>
          <a:bodyPr wrap="none" rtlCol="0">
            <a:spAutoFit/>
          </a:bodyPr>
          <a:lstStyle/>
          <a:p>
            <a:r>
              <a:rPr lang="en-CA" sz="2800" b="1" dirty="0">
                <a:solidFill>
                  <a:srgbClr val="1EB4FF"/>
                </a:solidFill>
                <a:latin typeface="Rockwell Extra Bold" panose="02060903040505020403" pitchFamily="18" charset="0"/>
              </a:rPr>
              <a:t>L</a:t>
            </a:r>
          </a:p>
        </p:txBody>
      </p:sp>
      <p:sp>
        <p:nvSpPr>
          <p:cNvPr id="23" name="TextBox 22">
            <a:extLst>
              <a:ext uri="{FF2B5EF4-FFF2-40B4-BE49-F238E27FC236}">
                <a16:creationId xmlns:a16="http://schemas.microsoft.com/office/drawing/2014/main" id="{CEC52EC6-8FA8-A4CE-37CA-E32F35B1EAF4}"/>
              </a:ext>
            </a:extLst>
          </p:cNvPr>
          <p:cNvSpPr txBox="1"/>
          <p:nvPr/>
        </p:nvSpPr>
        <p:spPr>
          <a:xfrm>
            <a:off x="7184839" y="3053699"/>
            <a:ext cx="498855" cy="523220"/>
          </a:xfrm>
          <a:prstGeom prst="rect">
            <a:avLst/>
          </a:prstGeom>
          <a:noFill/>
        </p:spPr>
        <p:txBody>
          <a:bodyPr wrap="none" rtlCol="0">
            <a:spAutoFit/>
          </a:bodyPr>
          <a:lstStyle/>
          <a:p>
            <a:r>
              <a:rPr lang="en-CA" sz="2800" b="1" dirty="0">
                <a:solidFill>
                  <a:srgbClr val="C00000"/>
                </a:solidFill>
                <a:latin typeface="Rockwell Extra Bold" panose="02060903040505020403" pitchFamily="18" charset="0"/>
              </a:rPr>
              <a:t>H</a:t>
            </a:r>
          </a:p>
        </p:txBody>
      </p:sp>
      <p:sp>
        <p:nvSpPr>
          <p:cNvPr id="28" name="TextBox 27">
            <a:extLst>
              <a:ext uri="{FF2B5EF4-FFF2-40B4-BE49-F238E27FC236}">
                <a16:creationId xmlns:a16="http://schemas.microsoft.com/office/drawing/2014/main" id="{D68409B0-D1D6-875F-96E0-03AE0A562C86}"/>
              </a:ext>
            </a:extLst>
          </p:cNvPr>
          <p:cNvSpPr txBox="1"/>
          <p:nvPr/>
        </p:nvSpPr>
        <p:spPr>
          <a:xfrm>
            <a:off x="7197539" y="2488549"/>
            <a:ext cx="498855" cy="523220"/>
          </a:xfrm>
          <a:prstGeom prst="rect">
            <a:avLst/>
          </a:prstGeom>
          <a:noFill/>
        </p:spPr>
        <p:txBody>
          <a:bodyPr wrap="none" rtlCol="0">
            <a:spAutoFit/>
          </a:bodyPr>
          <a:lstStyle/>
          <a:p>
            <a:r>
              <a:rPr lang="en-CA" sz="2800" b="1" dirty="0">
                <a:solidFill>
                  <a:srgbClr val="C00000"/>
                </a:solidFill>
                <a:latin typeface="Rockwell Extra Bold" panose="02060903040505020403" pitchFamily="18" charset="0"/>
              </a:rPr>
              <a:t>H</a:t>
            </a:r>
          </a:p>
        </p:txBody>
      </p:sp>
    </p:spTree>
    <p:extLst>
      <p:ext uri="{BB962C8B-B14F-4D97-AF65-F5344CB8AC3E}">
        <p14:creationId xmlns:p14="http://schemas.microsoft.com/office/powerpoint/2010/main" val="42090164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7164000" y="6428602"/>
            <a:ext cx="228600" cy="2772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8" name="Rectangle 7"/>
          <p:cNvSpPr/>
          <p:nvPr/>
        </p:nvSpPr>
        <p:spPr bwMode="auto">
          <a:xfrm>
            <a:off x="7092000" y="6352402"/>
            <a:ext cx="228600" cy="277200"/>
          </a:xfrm>
          <a:prstGeom prst="rect">
            <a:avLst/>
          </a:prstGeom>
          <a:solidFill>
            <a:srgbClr val="00B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5" name="Rectangle 2"/>
          <p:cNvSpPr>
            <a:spLocks noChangeArrowheads="1"/>
          </p:cNvSpPr>
          <p:nvPr/>
        </p:nvSpPr>
        <p:spPr bwMode="auto">
          <a:xfrm>
            <a:off x="1586755" y="234000"/>
            <a:ext cx="6019800" cy="584775"/>
          </a:xfrm>
          <a:prstGeom prst="rect">
            <a:avLst/>
          </a:prstGeom>
          <a:noFill/>
          <a:ln w="9525">
            <a:noFill/>
            <a:miter lim="800000"/>
            <a:headEnd/>
            <a:tailEnd/>
          </a:ln>
        </p:spPr>
        <p:txBody>
          <a:bodyPr lIns="0" tIns="0" rIns="0" bIns="0" anchor="ctr">
            <a:spAutoFit/>
          </a:bodyPr>
          <a:lstStyle/>
          <a:p>
            <a:pPr algn="ctr"/>
            <a:r>
              <a:rPr lang="en-CA" sz="2800" b="1" dirty="0">
                <a:solidFill>
                  <a:srgbClr val="C00000"/>
                </a:solidFill>
                <a:latin typeface="Myriad Pro"/>
              </a:rPr>
              <a:t>CFFWIS</a:t>
            </a:r>
          </a:p>
          <a:p>
            <a:pPr algn="ctr"/>
            <a:endParaRPr lang="en-US" sz="1000" b="1" dirty="0">
              <a:solidFill>
                <a:srgbClr val="C00000"/>
              </a:solidFill>
              <a:latin typeface="Myriad Pro"/>
            </a:endParaRPr>
          </a:p>
        </p:txBody>
      </p:sp>
      <p:sp>
        <p:nvSpPr>
          <p:cNvPr id="6" name="Text Box 5"/>
          <p:cNvSpPr txBox="1">
            <a:spLocks noChangeArrowheads="1"/>
          </p:cNvSpPr>
          <p:nvPr/>
        </p:nvSpPr>
        <p:spPr bwMode="auto">
          <a:xfrm>
            <a:off x="4724400" y="6400800"/>
            <a:ext cx="995785" cy="276999"/>
          </a:xfrm>
          <a:prstGeom prst="rect">
            <a:avLst/>
          </a:prstGeom>
          <a:noFill/>
          <a:ln w="9525">
            <a:noFill/>
            <a:miter lim="800000"/>
            <a:headEnd/>
            <a:tailEnd/>
          </a:ln>
        </p:spPr>
        <p:txBody>
          <a:bodyPr wrap="none">
            <a:spAutoFit/>
          </a:bodyPr>
          <a:lstStyle/>
          <a:p>
            <a:pPr eaLnBrk="0" hangingPunct="0">
              <a:spcBef>
                <a:spcPct val="50000"/>
              </a:spcBef>
            </a:pPr>
            <a:r>
              <a:rPr lang="en-CA" sz="1200" b="1" dirty="0">
                <a:latin typeface="Arial" panose="020B0604020202020204" pitchFamily="34" charset="0"/>
                <a:cs typeface="Arial" panose="020B0604020202020204" pitchFamily="34" charset="0"/>
              </a:rPr>
              <a:t>9H x 10.4W</a:t>
            </a:r>
            <a:endParaRPr lang="en-US" sz="1200" b="1" dirty="0">
              <a:latin typeface="Arial" panose="020B0604020202020204" pitchFamily="34" charset="0"/>
              <a:cs typeface="Arial" panose="020B0604020202020204" pitchFamily="34" charset="0"/>
            </a:endParaRPr>
          </a:p>
        </p:txBody>
      </p:sp>
      <p:sp>
        <p:nvSpPr>
          <p:cNvPr id="14" name="Text Box 5">
            <a:extLst>
              <a:ext uri="{FF2B5EF4-FFF2-40B4-BE49-F238E27FC236}">
                <a16:creationId xmlns:a16="http://schemas.microsoft.com/office/drawing/2014/main" id="{C89BD7B3-EFA0-5A93-D6A1-F98E3D535628}"/>
              </a:ext>
            </a:extLst>
          </p:cNvPr>
          <p:cNvSpPr txBox="1">
            <a:spLocks noChangeArrowheads="1"/>
          </p:cNvSpPr>
          <p:nvPr/>
        </p:nvSpPr>
        <p:spPr bwMode="auto">
          <a:xfrm>
            <a:off x="3067661" y="6405717"/>
            <a:ext cx="782587" cy="276999"/>
          </a:xfrm>
          <a:prstGeom prst="rect">
            <a:avLst/>
          </a:prstGeom>
          <a:noFill/>
          <a:ln w="9525">
            <a:noFill/>
            <a:miter lim="800000"/>
            <a:headEnd/>
            <a:tailEnd/>
          </a:ln>
        </p:spPr>
        <p:txBody>
          <a:bodyPr wrap="none">
            <a:spAutoFit/>
          </a:bodyPr>
          <a:lstStyle/>
          <a:p>
            <a:pPr eaLnBrk="0" hangingPunct="0">
              <a:spcBef>
                <a:spcPct val="50000"/>
              </a:spcBef>
            </a:pPr>
            <a:r>
              <a:rPr lang="en-CA" sz="1200" b="1" dirty="0">
                <a:latin typeface="Arial" panose="020B0604020202020204" pitchFamily="34" charset="0"/>
                <a:cs typeface="Arial" panose="020B0604020202020204" pitchFamily="34" charset="0"/>
              </a:rPr>
              <a:t>9H x 8W</a:t>
            </a:r>
            <a:endParaRPr lang="en-US" sz="1200" b="1"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DDA5414F-A33D-89C8-FF5A-2B469936BA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234" y="1263959"/>
            <a:ext cx="4168421" cy="3600000"/>
          </a:xfrm>
          <a:prstGeom prst="rect">
            <a:avLst/>
          </a:prstGeom>
        </p:spPr>
      </p:pic>
      <p:pic>
        <p:nvPicPr>
          <p:cNvPr id="3" name="Picture 2">
            <a:extLst>
              <a:ext uri="{FF2B5EF4-FFF2-40B4-BE49-F238E27FC236}">
                <a16:creationId xmlns:a16="http://schemas.microsoft.com/office/drawing/2014/main" id="{353E7DFC-2317-4EBD-6461-6E03E6282A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4400" y="1263959"/>
            <a:ext cx="4168421" cy="3600000"/>
          </a:xfrm>
          <a:prstGeom prst="rect">
            <a:avLst/>
          </a:prstGeom>
        </p:spPr>
      </p:pic>
    </p:spTree>
    <p:extLst>
      <p:ext uri="{BB962C8B-B14F-4D97-AF65-F5344CB8AC3E}">
        <p14:creationId xmlns:p14="http://schemas.microsoft.com/office/powerpoint/2010/main" val="1698781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Rectangle 15"/>
          <p:cNvSpPr/>
          <p:nvPr/>
        </p:nvSpPr>
        <p:spPr bwMode="auto">
          <a:xfrm>
            <a:off x="7092000" y="6352402"/>
            <a:ext cx="228600" cy="277200"/>
          </a:xfrm>
          <a:prstGeom prst="rect">
            <a:avLst/>
          </a:prstGeom>
          <a:solidFill>
            <a:srgbClr val="00B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17" name="Rectangle 16"/>
          <p:cNvSpPr/>
          <p:nvPr/>
        </p:nvSpPr>
        <p:spPr bwMode="auto">
          <a:xfrm>
            <a:off x="7164000" y="6428602"/>
            <a:ext cx="228600" cy="2772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3" name="Picture 2">
            <a:extLst>
              <a:ext uri="{FF2B5EF4-FFF2-40B4-BE49-F238E27FC236}">
                <a16:creationId xmlns:a16="http://schemas.microsoft.com/office/drawing/2014/main" id="{CD2656FB-4EE7-742F-AD0F-FDA5356DDF9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9540" y="1153468"/>
            <a:ext cx="4140000" cy="4320000"/>
          </a:xfrm>
          <a:prstGeom prst="rect">
            <a:avLst/>
          </a:prstGeom>
        </p:spPr>
      </p:pic>
      <p:pic>
        <p:nvPicPr>
          <p:cNvPr id="10" name="Picture 9">
            <a:extLst>
              <a:ext uri="{FF2B5EF4-FFF2-40B4-BE49-F238E27FC236}">
                <a16:creationId xmlns:a16="http://schemas.microsoft.com/office/drawing/2014/main" id="{046267C4-3CA9-B8B6-06D7-01EC2D1D019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6452"/>
          <a:stretch/>
        </p:blipFill>
        <p:spPr>
          <a:xfrm>
            <a:off x="3302218" y="6078144"/>
            <a:ext cx="5822673" cy="324000"/>
          </a:xfrm>
          <a:prstGeom prst="rect">
            <a:avLst/>
          </a:prstGeom>
        </p:spPr>
      </p:pic>
      <p:sp>
        <p:nvSpPr>
          <p:cNvPr id="6" name="Rectangle 2"/>
          <p:cNvSpPr txBox="1">
            <a:spLocks noChangeArrowheads="1"/>
          </p:cNvSpPr>
          <p:nvPr/>
        </p:nvSpPr>
        <p:spPr bwMode="auto">
          <a:xfrm>
            <a:off x="1577790" y="234000"/>
            <a:ext cx="60198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342891"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891" rtl="0" eaLnBrk="0" fontAlgn="base" hangingPunct="0">
              <a:spcBef>
                <a:spcPct val="0"/>
              </a:spcBef>
              <a:spcAft>
                <a:spcPct val="0"/>
              </a:spcAft>
              <a:defRPr sz="2700" b="1">
                <a:solidFill>
                  <a:srgbClr val="306120"/>
                </a:solidFill>
                <a:latin typeface="Myriad Pro"/>
                <a:ea typeface="Myriad Pro"/>
                <a:cs typeface="Myriad Pro"/>
              </a:defRPr>
            </a:lvl2pPr>
            <a:lvl3pPr algn="l" defTabSz="342891" rtl="0" eaLnBrk="0" fontAlgn="base" hangingPunct="0">
              <a:spcBef>
                <a:spcPct val="0"/>
              </a:spcBef>
              <a:spcAft>
                <a:spcPct val="0"/>
              </a:spcAft>
              <a:defRPr sz="2700" b="1">
                <a:solidFill>
                  <a:srgbClr val="306120"/>
                </a:solidFill>
                <a:latin typeface="Myriad Pro"/>
                <a:ea typeface="Myriad Pro"/>
                <a:cs typeface="Myriad Pro"/>
              </a:defRPr>
            </a:lvl3pPr>
            <a:lvl4pPr algn="l" defTabSz="342891" rtl="0" eaLnBrk="0" fontAlgn="base" hangingPunct="0">
              <a:spcBef>
                <a:spcPct val="0"/>
              </a:spcBef>
              <a:spcAft>
                <a:spcPct val="0"/>
              </a:spcAft>
              <a:defRPr sz="2700" b="1">
                <a:solidFill>
                  <a:srgbClr val="306120"/>
                </a:solidFill>
                <a:latin typeface="Myriad Pro"/>
                <a:ea typeface="Myriad Pro"/>
                <a:cs typeface="Myriad Pro"/>
              </a:defRPr>
            </a:lvl4pPr>
            <a:lvl5pPr algn="l" defTabSz="342891" rtl="0" eaLnBrk="0" fontAlgn="base" hangingPunct="0">
              <a:spcBef>
                <a:spcPct val="0"/>
              </a:spcBef>
              <a:spcAft>
                <a:spcPct val="0"/>
              </a:spcAft>
              <a:defRPr sz="2700" b="1">
                <a:solidFill>
                  <a:srgbClr val="306120"/>
                </a:solidFill>
                <a:latin typeface="Myriad Pro"/>
                <a:ea typeface="Myriad Pro"/>
                <a:cs typeface="Myriad Pro"/>
              </a:defRPr>
            </a:lvl5pPr>
            <a:lvl6pPr marL="342891" algn="l" defTabSz="342891" rtl="0" fontAlgn="base">
              <a:spcBef>
                <a:spcPct val="0"/>
              </a:spcBef>
              <a:spcAft>
                <a:spcPct val="0"/>
              </a:spcAft>
              <a:defRPr sz="2700" b="1">
                <a:solidFill>
                  <a:srgbClr val="306120"/>
                </a:solidFill>
                <a:latin typeface="Myriad Pro"/>
                <a:ea typeface="Myriad Pro"/>
                <a:cs typeface="Myriad Pro"/>
              </a:defRPr>
            </a:lvl6pPr>
            <a:lvl7pPr marL="685783" algn="l" defTabSz="342891" rtl="0" fontAlgn="base">
              <a:spcBef>
                <a:spcPct val="0"/>
              </a:spcBef>
              <a:spcAft>
                <a:spcPct val="0"/>
              </a:spcAft>
              <a:defRPr sz="2700" b="1">
                <a:solidFill>
                  <a:srgbClr val="306120"/>
                </a:solidFill>
                <a:latin typeface="Myriad Pro"/>
                <a:ea typeface="Myriad Pro"/>
                <a:cs typeface="Myriad Pro"/>
              </a:defRPr>
            </a:lvl7pPr>
            <a:lvl8pPr marL="1028674" algn="l" defTabSz="342891" rtl="0" fontAlgn="base">
              <a:spcBef>
                <a:spcPct val="0"/>
              </a:spcBef>
              <a:spcAft>
                <a:spcPct val="0"/>
              </a:spcAft>
              <a:defRPr sz="2700" b="1">
                <a:solidFill>
                  <a:srgbClr val="306120"/>
                </a:solidFill>
                <a:latin typeface="Myriad Pro"/>
                <a:ea typeface="Myriad Pro"/>
                <a:cs typeface="Myriad Pro"/>
              </a:defRPr>
            </a:lvl8pPr>
            <a:lvl9pPr marL="1371566" algn="l" defTabSz="342891" rtl="0" fontAlgn="base">
              <a:spcBef>
                <a:spcPct val="0"/>
              </a:spcBef>
              <a:spcAft>
                <a:spcPct val="0"/>
              </a:spcAft>
              <a:defRPr sz="2700" b="1">
                <a:solidFill>
                  <a:srgbClr val="306120"/>
                </a:solidFill>
                <a:latin typeface="Myriad Pro"/>
                <a:ea typeface="Myriad Pro"/>
                <a:cs typeface="Myriad Pro"/>
              </a:defRPr>
            </a:lvl9pPr>
          </a:lstStyle>
          <a:p>
            <a:pPr algn="ctr" eaLnBrk="1" hangingPunct="1"/>
            <a:r>
              <a:rPr lang="en-CA" sz="2800" dirty="0">
                <a:solidFill>
                  <a:srgbClr val="C00000"/>
                </a:solidFill>
              </a:rPr>
              <a:t>Madden-Julian Oscillation</a:t>
            </a:r>
            <a:endParaRPr lang="en-US" sz="2800" dirty="0">
              <a:solidFill>
                <a:srgbClr val="C00000"/>
              </a:solidFill>
            </a:endParaRPr>
          </a:p>
        </p:txBody>
      </p:sp>
      <p:sp>
        <p:nvSpPr>
          <p:cNvPr id="9" name="Rectangle 3"/>
          <p:cNvSpPr txBox="1">
            <a:spLocks noChangeArrowheads="1"/>
          </p:cNvSpPr>
          <p:nvPr/>
        </p:nvSpPr>
        <p:spPr bwMode="auto">
          <a:xfrm>
            <a:off x="1905000" y="702000"/>
            <a:ext cx="5410200" cy="336118"/>
          </a:xfrm>
          <a:prstGeom prst="rect">
            <a:avLst/>
          </a:prstGeom>
          <a:noFill/>
          <a:ln w="9525">
            <a:noFill/>
            <a:miter lim="800000"/>
            <a:headEnd/>
            <a:tailEnd/>
          </a:ln>
        </p:spPr>
        <p:txBody>
          <a:bodyPr lIns="0" tIns="0" rIns="0" bIns="0">
            <a:spAutoFit/>
          </a:bodyPr>
          <a:lstStyle>
            <a:lvl1pPr marL="342900" indent="-342900" algn="l" rtl="0" eaLnBrk="0" fontAlgn="base" hangingPunct="0">
              <a:spcBef>
                <a:spcPct val="20000"/>
              </a:spcBef>
              <a:spcAft>
                <a:spcPct val="0"/>
              </a:spcAft>
              <a:buClr>
                <a:srgbClr val="D14D02"/>
              </a:buClr>
              <a:buFont typeface="Wingdings" pitchFamily="2" charset="2"/>
              <a:buChar char="§"/>
              <a:defRPr sz="2600">
                <a:solidFill>
                  <a:srgbClr val="333333"/>
                </a:solidFill>
                <a:latin typeface="+mn-lt"/>
                <a:ea typeface="+mn-ea"/>
                <a:cs typeface="+mn-cs"/>
              </a:defRPr>
            </a:lvl1pPr>
            <a:lvl2pPr marL="742950" indent="-285750" algn="l" rtl="0" eaLnBrk="0" fontAlgn="base" hangingPunct="0">
              <a:spcBef>
                <a:spcPct val="20000"/>
              </a:spcBef>
              <a:spcAft>
                <a:spcPct val="0"/>
              </a:spcAft>
              <a:buClr>
                <a:srgbClr val="D14D02"/>
              </a:buClr>
              <a:buFont typeface="Wingdings" pitchFamily="2" charset="2"/>
              <a:buChar char="§"/>
              <a:defRPr sz="2400">
                <a:solidFill>
                  <a:srgbClr val="333333"/>
                </a:solidFill>
                <a:latin typeface="+mn-lt"/>
              </a:defRPr>
            </a:lvl2pPr>
            <a:lvl3pPr marL="1143000" indent="-228600" algn="l" rtl="0" eaLnBrk="0" fontAlgn="base" hangingPunct="0">
              <a:spcBef>
                <a:spcPct val="20000"/>
              </a:spcBef>
              <a:spcAft>
                <a:spcPct val="0"/>
              </a:spcAft>
              <a:buClr>
                <a:srgbClr val="D14D02"/>
              </a:buClr>
              <a:buFont typeface="Wingdings" pitchFamily="2" charset="2"/>
              <a:buChar char="§"/>
              <a:defRPr sz="2400">
                <a:solidFill>
                  <a:srgbClr val="333333"/>
                </a:solidFill>
                <a:latin typeface="+mn-lt"/>
              </a:defRPr>
            </a:lvl3pPr>
            <a:lvl4pPr marL="1600200" indent="-228600" algn="l" rtl="0" eaLnBrk="0" fontAlgn="base" hangingPunct="0">
              <a:spcBef>
                <a:spcPct val="20000"/>
              </a:spcBef>
              <a:spcAft>
                <a:spcPct val="0"/>
              </a:spcAft>
              <a:buClr>
                <a:srgbClr val="D14D02"/>
              </a:buClr>
              <a:buFont typeface="Wingdings" pitchFamily="2" charset="2"/>
              <a:buChar char="§"/>
              <a:defRPr sz="2000">
                <a:solidFill>
                  <a:srgbClr val="333333"/>
                </a:solidFill>
                <a:latin typeface="+mn-lt"/>
              </a:defRPr>
            </a:lvl4pPr>
            <a:lvl5pPr marL="2057400" indent="-228600" algn="l" rtl="0" eaLnBrk="0" fontAlgn="base" hangingPunct="0">
              <a:spcBef>
                <a:spcPct val="20000"/>
              </a:spcBef>
              <a:spcAft>
                <a:spcPct val="0"/>
              </a:spcAft>
              <a:buClr>
                <a:srgbClr val="D14D02"/>
              </a:buClr>
              <a:buFont typeface="Wingdings" pitchFamily="2" charset="2"/>
              <a:buChar char="§"/>
              <a:defRPr sz="2000">
                <a:solidFill>
                  <a:srgbClr val="333333"/>
                </a:solidFill>
                <a:latin typeface="+mn-lt"/>
              </a:defRPr>
            </a:lvl5pPr>
            <a:lvl6pPr marL="2514600" indent="-228600" algn="l" rtl="0" fontAlgn="base">
              <a:spcBef>
                <a:spcPct val="20000"/>
              </a:spcBef>
              <a:spcAft>
                <a:spcPct val="0"/>
              </a:spcAft>
              <a:buClr>
                <a:srgbClr val="D14D02"/>
              </a:buClr>
              <a:buFont typeface="Wingdings" pitchFamily="2" charset="2"/>
              <a:buChar char="§"/>
              <a:defRPr sz="2000">
                <a:solidFill>
                  <a:srgbClr val="333333"/>
                </a:solidFill>
                <a:latin typeface="+mn-lt"/>
              </a:defRPr>
            </a:lvl6pPr>
            <a:lvl7pPr marL="2971800" indent="-228600" algn="l" rtl="0" fontAlgn="base">
              <a:spcBef>
                <a:spcPct val="20000"/>
              </a:spcBef>
              <a:spcAft>
                <a:spcPct val="0"/>
              </a:spcAft>
              <a:buClr>
                <a:srgbClr val="D14D02"/>
              </a:buClr>
              <a:buFont typeface="Wingdings" pitchFamily="2" charset="2"/>
              <a:buChar char="§"/>
              <a:defRPr sz="2000">
                <a:solidFill>
                  <a:srgbClr val="333333"/>
                </a:solidFill>
                <a:latin typeface="+mn-lt"/>
              </a:defRPr>
            </a:lvl7pPr>
            <a:lvl8pPr marL="3429000" indent="-228600" algn="l" rtl="0" fontAlgn="base">
              <a:spcBef>
                <a:spcPct val="20000"/>
              </a:spcBef>
              <a:spcAft>
                <a:spcPct val="0"/>
              </a:spcAft>
              <a:buClr>
                <a:srgbClr val="D14D02"/>
              </a:buClr>
              <a:buFont typeface="Wingdings" pitchFamily="2" charset="2"/>
              <a:buChar char="§"/>
              <a:defRPr sz="2000">
                <a:solidFill>
                  <a:srgbClr val="333333"/>
                </a:solidFill>
                <a:latin typeface="+mn-lt"/>
              </a:defRPr>
            </a:lvl8pPr>
            <a:lvl9pPr marL="3886200" indent="-228600" algn="l" rtl="0" fontAlgn="base">
              <a:spcBef>
                <a:spcPct val="20000"/>
              </a:spcBef>
              <a:spcAft>
                <a:spcPct val="0"/>
              </a:spcAft>
              <a:buClr>
                <a:srgbClr val="D14D02"/>
              </a:buClr>
              <a:buFont typeface="Wingdings" pitchFamily="2" charset="2"/>
              <a:buChar char="§"/>
              <a:defRPr sz="2000">
                <a:solidFill>
                  <a:srgbClr val="333333"/>
                </a:solidFill>
                <a:latin typeface="+mn-lt"/>
              </a:defRPr>
            </a:lvl9pPr>
          </a:lstStyle>
          <a:p>
            <a:pPr marL="0" indent="0" algn="ctr" defTabSz="361950" eaLnBrk="1" hangingPunct="1">
              <a:lnSpc>
                <a:spcPct val="80000"/>
              </a:lnSpc>
              <a:buNone/>
              <a:defRPr/>
            </a:pPr>
            <a:r>
              <a:rPr lang="en-US" sz="1200" i="1" kern="0" dirty="0">
                <a:hlinkClick r:id="rId5"/>
              </a:rPr>
              <a:t>https://www.cpc.ncep.noaa.gov/products/precip/CWlink/MJO/foregfs.shtml</a:t>
            </a:r>
            <a:endParaRPr lang="en-US" sz="1200" i="1" kern="0" dirty="0"/>
          </a:p>
          <a:p>
            <a:pPr marL="0" indent="0" algn="ctr" defTabSz="361950" eaLnBrk="1" hangingPunct="1">
              <a:lnSpc>
                <a:spcPct val="80000"/>
              </a:lnSpc>
              <a:buNone/>
              <a:defRPr/>
            </a:pPr>
            <a:r>
              <a:rPr lang="en-US" sz="1200" kern="0" dirty="0">
                <a:solidFill>
                  <a:srgbClr val="0000FF"/>
                </a:solidFill>
              </a:rPr>
              <a:t>Local Repository: </a:t>
            </a:r>
            <a:r>
              <a:rPr lang="en-US" sz="1200" i="1" kern="0" dirty="0">
                <a:solidFill>
                  <a:srgbClr val="0000FF"/>
                </a:solidFill>
              </a:rPr>
              <a:t>W:\EDM\Fire\CIFFC\WeatherBriefings\Gen_Image_Repo\MJO1.png </a:t>
            </a:r>
          </a:p>
        </p:txBody>
      </p:sp>
      <p:cxnSp>
        <p:nvCxnSpPr>
          <p:cNvPr id="5" name="Straight Arrow Connector 4">
            <a:extLst>
              <a:ext uri="{FF2B5EF4-FFF2-40B4-BE49-F238E27FC236}">
                <a16:creationId xmlns:a16="http://schemas.microsoft.com/office/drawing/2014/main" id="{B0E689F7-0824-21D8-1492-3E0A182BA4C8}"/>
              </a:ext>
            </a:extLst>
          </p:cNvPr>
          <p:cNvCxnSpPr>
            <a:cxnSpLocks/>
          </p:cNvCxnSpPr>
          <p:nvPr/>
        </p:nvCxnSpPr>
        <p:spPr>
          <a:xfrm>
            <a:off x="2234913" y="2175637"/>
            <a:ext cx="69574" cy="954156"/>
          </a:xfrm>
          <a:prstGeom prst="straightConnector1">
            <a:avLst/>
          </a:prstGeom>
          <a:ln w="47625">
            <a:solidFill>
              <a:srgbClr val="0000FF"/>
            </a:solidFill>
            <a:tailEnd type="triangle"/>
          </a:ln>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642AF620-FC57-DCE5-7998-5DAB25B702C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37989"/>
          <a:stretch/>
        </p:blipFill>
        <p:spPr>
          <a:xfrm>
            <a:off x="3382833" y="4317427"/>
            <a:ext cx="5682615" cy="268402"/>
          </a:xfrm>
          <a:prstGeom prst="rect">
            <a:avLst/>
          </a:prstGeom>
        </p:spPr>
      </p:pic>
      <p:sp>
        <p:nvSpPr>
          <p:cNvPr id="12" name="TextBox 11">
            <a:extLst>
              <a:ext uri="{FF2B5EF4-FFF2-40B4-BE49-F238E27FC236}">
                <a16:creationId xmlns:a16="http://schemas.microsoft.com/office/drawing/2014/main" id="{45578F37-1EDB-D4EB-B7D5-AE0936659A65}"/>
              </a:ext>
            </a:extLst>
          </p:cNvPr>
          <p:cNvSpPr txBox="1"/>
          <p:nvPr/>
        </p:nvSpPr>
        <p:spPr>
          <a:xfrm>
            <a:off x="3472405" y="4190032"/>
            <a:ext cx="1406924" cy="369332"/>
          </a:xfrm>
          <a:prstGeom prst="rect">
            <a:avLst/>
          </a:prstGeom>
          <a:noFill/>
        </p:spPr>
        <p:txBody>
          <a:bodyPr wrap="none" rtlCol="0">
            <a:spAutoFit/>
          </a:bodyPr>
          <a:lstStyle/>
          <a:p>
            <a:r>
              <a:rPr lang="en-CA" b="1" dirty="0">
                <a:solidFill>
                  <a:srgbClr val="CC00CC"/>
                </a:solidFill>
              </a:rPr>
              <a:t>Temperature</a:t>
            </a:r>
          </a:p>
        </p:txBody>
      </p:sp>
      <p:sp>
        <p:nvSpPr>
          <p:cNvPr id="15" name="TextBox 14">
            <a:extLst>
              <a:ext uri="{FF2B5EF4-FFF2-40B4-BE49-F238E27FC236}">
                <a16:creationId xmlns:a16="http://schemas.microsoft.com/office/drawing/2014/main" id="{0A266F0B-867E-7C63-EB01-A38F5C996019}"/>
              </a:ext>
            </a:extLst>
          </p:cNvPr>
          <p:cNvSpPr txBox="1"/>
          <p:nvPr/>
        </p:nvSpPr>
        <p:spPr>
          <a:xfrm>
            <a:off x="4817374" y="2548556"/>
            <a:ext cx="2678319" cy="276999"/>
          </a:xfrm>
          <a:prstGeom prst="rect">
            <a:avLst/>
          </a:prstGeom>
          <a:noFill/>
        </p:spPr>
        <p:txBody>
          <a:bodyPr wrap="square">
            <a:spAutoFit/>
          </a:bodyPr>
          <a:lstStyle/>
          <a:p>
            <a:pPr algn="ctr"/>
            <a:r>
              <a:rPr lang="en-CA" sz="1200" b="1" i="1" dirty="0">
                <a:solidFill>
                  <a:srgbClr val="0000FF"/>
                </a:solidFill>
              </a:rPr>
              <a:t>https://hpfx.science.gc.ca/~lin001/</a:t>
            </a:r>
          </a:p>
        </p:txBody>
      </p:sp>
      <p:sp>
        <p:nvSpPr>
          <p:cNvPr id="2" name="TextBox 1">
            <a:extLst>
              <a:ext uri="{FF2B5EF4-FFF2-40B4-BE49-F238E27FC236}">
                <a16:creationId xmlns:a16="http://schemas.microsoft.com/office/drawing/2014/main" id="{6D117D8F-6D74-8043-BD54-5644B4B0E20B}"/>
              </a:ext>
            </a:extLst>
          </p:cNvPr>
          <p:cNvSpPr txBox="1"/>
          <p:nvPr/>
        </p:nvSpPr>
        <p:spPr>
          <a:xfrm>
            <a:off x="4212000" y="1060028"/>
            <a:ext cx="4741081" cy="1538883"/>
          </a:xfrm>
          <a:prstGeom prst="rect">
            <a:avLst/>
          </a:prstGeom>
          <a:noFill/>
          <a:ln w="12700">
            <a:solidFill>
              <a:srgbClr val="006600"/>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1400" b="1" i="0" u="none" strike="noStrike" kern="1200" cap="none" spc="0" normalizeH="0" baseline="0" noProof="0" dirty="0">
                <a:ln>
                  <a:noFill/>
                </a:ln>
                <a:solidFill>
                  <a:srgbClr val="000000"/>
                </a:solidFill>
                <a:effectLst/>
                <a:uLnTx/>
                <a:uFillTx/>
                <a:latin typeface="Arial" charset="0"/>
                <a:ea typeface="+mn-ea"/>
                <a:cs typeface="Arial" charset="0"/>
              </a:rPr>
              <a:t>MJO presence is indicated by 2 of 3 of:</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1000" b="1" i="0" u="none" strike="noStrike" kern="1200" cap="none" spc="0" normalizeH="0" baseline="0" noProof="0" dirty="0">
              <a:ln>
                <a:noFill/>
              </a:ln>
              <a:solidFill>
                <a:srgbClr val="000000"/>
              </a:solidFill>
              <a:effectLst/>
              <a:uLnTx/>
              <a:uFillTx/>
              <a:latin typeface="Arial" charset="0"/>
              <a:ea typeface="+mn-ea"/>
              <a:cs typeface="Arial" charset="0"/>
            </a:endParaRP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CA" sz="1200" b="1" i="0" u="none" strike="noStrike" kern="1200" cap="none" spc="0" normalizeH="0" baseline="0" noProof="0" dirty="0">
                <a:ln>
                  <a:noFill/>
                </a:ln>
                <a:solidFill>
                  <a:srgbClr val="006600"/>
                </a:solidFill>
                <a:effectLst/>
                <a:uLnTx/>
                <a:uFillTx/>
                <a:latin typeface="Arial" charset="0"/>
                <a:ea typeface="+mn-ea"/>
                <a:cs typeface="Arial" charset="0"/>
              </a:rPr>
              <a:t>200 </a:t>
            </a:r>
            <a:r>
              <a:rPr kumimoji="0" lang="en-CA" sz="1200" b="1" i="0" u="none" strike="noStrike" kern="1200" cap="none" spc="0" normalizeH="0" baseline="0" noProof="0" dirty="0" err="1">
                <a:ln>
                  <a:noFill/>
                </a:ln>
                <a:solidFill>
                  <a:srgbClr val="006600"/>
                </a:solidFill>
                <a:effectLst/>
                <a:uLnTx/>
                <a:uFillTx/>
                <a:latin typeface="Arial" charset="0"/>
                <a:ea typeface="+mn-ea"/>
                <a:cs typeface="Arial" charset="0"/>
              </a:rPr>
              <a:t>hPa</a:t>
            </a:r>
            <a:r>
              <a:rPr kumimoji="0" lang="en-CA" sz="1200" b="1" i="0" u="none" strike="noStrike" kern="1200" cap="none" spc="0" normalizeH="0" baseline="0" noProof="0" dirty="0">
                <a:ln>
                  <a:noFill/>
                </a:ln>
                <a:solidFill>
                  <a:srgbClr val="006600"/>
                </a:solidFill>
                <a:effectLst/>
                <a:uLnTx/>
                <a:uFillTx/>
                <a:latin typeface="Arial" charset="0"/>
                <a:ea typeface="+mn-ea"/>
                <a:cs typeface="Arial" charset="0"/>
              </a:rPr>
              <a:t> zonal wind anomaly</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CA" sz="1200" b="1" i="0" u="none" strike="noStrike" kern="1200" cap="none" spc="0" normalizeH="0" baseline="0" noProof="0" dirty="0">
                <a:ln>
                  <a:noFill/>
                </a:ln>
                <a:solidFill>
                  <a:srgbClr val="006600"/>
                </a:solidFill>
                <a:effectLst/>
                <a:uLnTx/>
                <a:uFillTx/>
                <a:latin typeface="Arial" charset="0"/>
                <a:ea typeface="+mn-ea"/>
                <a:cs typeface="Arial" charset="0"/>
              </a:rPr>
              <a:t>850 </a:t>
            </a:r>
            <a:r>
              <a:rPr kumimoji="0" lang="en-CA" sz="1200" b="1" i="0" u="none" strike="noStrike" kern="1200" cap="none" spc="0" normalizeH="0" baseline="0" noProof="0" dirty="0" err="1">
                <a:ln>
                  <a:noFill/>
                </a:ln>
                <a:solidFill>
                  <a:srgbClr val="006600"/>
                </a:solidFill>
                <a:effectLst/>
                <a:uLnTx/>
                <a:uFillTx/>
                <a:latin typeface="Arial" charset="0"/>
                <a:ea typeface="+mn-ea"/>
                <a:cs typeface="Arial" charset="0"/>
              </a:rPr>
              <a:t>hPa</a:t>
            </a:r>
            <a:r>
              <a:rPr kumimoji="0" lang="en-CA" sz="1200" b="1" i="0" u="none" strike="noStrike" kern="1200" cap="none" spc="0" normalizeH="0" baseline="0" noProof="0" dirty="0">
                <a:ln>
                  <a:noFill/>
                </a:ln>
                <a:solidFill>
                  <a:srgbClr val="006600"/>
                </a:solidFill>
                <a:effectLst/>
                <a:uLnTx/>
                <a:uFillTx/>
                <a:latin typeface="Arial" charset="0"/>
                <a:ea typeface="+mn-ea"/>
                <a:cs typeface="Arial" charset="0"/>
              </a:rPr>
              <a:t> zonal wind anomaly</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CA" sz="1200" b="1" i="0" u="none" strike="noStrike" kern="1200" cap="none" spc="0" normalizeH="0" baseline="0" noProof="0" dirty="0">
                <a:ln>
                  <a:noFill/>
                </a:ln>
                <a:solidFill>
                  <a:srgbClr val="006600"/>
                </a:solidFill>
                <a:effectLst/>
                <a:uLnTx/>
                <a:uFillTx/>
                <a:latin typeface="Arial" charset="0"/>
                <a:ea typeface="+mn-ea"/>
                <a:cs typeface="Arial" charset="0"/>
              </a:rPr>
              <a:t>OLR anomaly</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CA" sz="1000" b="1" i="0" u="none" strike="noStrike" kern="1200" cap="none" spc="0" normalizeH="0" baseline="0" noProof="0" dirty="0">
              <a:ln>
                <a:noFill/>
              </a:ln>
              <a:solidFill>
                <a:srgbClr val="000000"/>
              </a:solidFill>
              <a:effectLst/>
              <a:uLnTx/>
              <a:uFillTx/>
              <a:latin typeface="Arial"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1200" b="1" i="0" u="none" strike="noStrike" kern="1200" cap="none" spc="0" normalizeH="0" baseline="0" noProof="0" dirty="0">
                <a:ln>
                  <a:noFill/>
                </a:ln>
                <a:solidFill>
                  <a:srgbClr val="000000"/>
                </a:solidFill>
                <a:effectLst/>
                <a:uLnTx/>
                <a:uFillTx/>
                <a:latin typeface="Arial" charset="0"/>
                <a:ea typeface="+mn-ea"/>
                <a:cs typeface="Arial" charset="0"/>
              </a:rPr>
              <a:t>These are indicated by RMM1 and RMM2 on the phase diagrams.</a:t>
            </a:r>
          </a:p>
        </p:txBody>
      </p:sp>
      <p:sp>
        <p:nvSpPr>
          <p:cNvPr id="13" name="TextBox 12">
            <a:extLst>
              <a:ext uri="{FF2B5EF4-FFF2-40B4-BE49-F238E27FC236}">
                <a16:creationId xmlns:a16="http://schemas.microsoft.com/office/drawing/2014/main" id="{14A868EF-371C-9373-B2BB-8DE9DC9532EF}"/>
              </a:ext>
            </a:extLst>
          </p:cNvPr>
          <p:cNvSpPr txBox="1"/>
          <p:nvPr/>
        </p:nvSpPr>
        <p:spPr>
          <a:xfrm>
            <a:off x="3520632" y="6032336"/>
            <a:ext cx="1407245" cy="369332"/>
          </a:xfrm>
          <a:prstGeom prst="rect">
            <a:avLst/>
          </a:prstGeom>
          <a:noFill/>
        </p:spPr>
        <p:txBody>
          <a:bodyPr wrap="none" rtlCol="0">
            <a:spAutoFit/>
          </a:bodyPr>
          <a:lstStyle/>
          <a:p>
            <a:r>
              <a:rPr lang="en-CA" b="1" dirty="0">
                <a:solidFill>
                  <a:srgbClr val="CC00CC"/>
                </a:solidFill>
              </a:rPr>
              <a:t>Precipitation</a:t>
            </a:r>
          </a:p>
        </p:txBody>
      </p:sp>
      <p:pic>
        <p:nvPicPr>
          <p:cNvPr id="11" name="Picture 10">
            <a:extLst>
              <a:ext uri="{FF2B5EF4-FFF2-40B4-BE49-F238E27FC236}">
                <a16:creationId xmlns:a16="http://schemas.microsoft.com/office/drawing/2014/main" id="{9F5D19B9-1333-A89F-9A52-0A69BB4804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62348" y="2792903"/>
            <a:ext cx="5832000" cy="1521180"/>
          </a:xfrm>
          <a:prstGeom prst="rect">
            <a:avLst/>
          </a:prstGeom>
        </p:spPr>
      </p:pic>
      <p:pic>
        <p:nvPicPr>
          <p:cNvPr id="20" name="Picture 19">
            <a:extLst>
              <a:ext uri="{FF2B5EF4-FFF2-40B4-BE49-F238E27FC236}">
                <a16:creationId xmlns:a16="http://schemas.microsoft.com/office/drawing/2014/main" id="{C67509DD-3B48-672B-19C4-A201FC252AE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23378" y="4616788"/>
            <a:ext cx="5832000" cy="1529941"/>
          </a:xfrm>
          <a:prstGeom prst="rect">
            <a:avLst/>
          </a:prstGeom>
        </p:spPr>
      </p:pic>
    </p:spTree>
    <p:extLst>
      <p:ext uri="{BB962C8B-B14F-4D97-AF65-F5344CB8AC3E}">
        <p14:creationId xmlns:p14="http://schemas.microsoft.com/office/powerpoint/2010/main" val="27179931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7164000" y="6428602"/>
            <a:ext cx="228600" cy="2772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2" name="Picture 1">
            <a:extLst>
              <a:ext uri="{FF2B5EF4-FFF2-40B4-BE49-F238E27FC236}">
                <a16:creationId xmlns:a16="http://schemas.microsoft.com/office/drawing/2014/main" id="{F7E0907A-52D6-0427-D971-827370641E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710" y="1110848"/>
            <a:ext cx="7194000" cy="5220000"/>
          </a:xfrm>
          <a:prstGeom prst="rect">
            <a:avLst/>
          </a:prstGeom>
        </p:spPr>
      </p:pic>
      <p:sp>
        <p:nvSpPr>
          <p:cNvPr id="8" name="Rectangle 7"/>
          <p:cNvSpPr/>
          <p:nvPr/>
        </p:nvSpPr>
        <p:spPr bwMode="auto">
          <a:xfrm>
            <a:off x="7092000" y="6352402"/>
            <a:ext cx="228600" cy="277200"/>
          </a:xfrm>
          <a:prstGeom prst="rect">
            <a:avLst/>
          </a:prstGeom>
          <a:solidFill>
            <a:srgbClr val="00B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3" name="Rectangle 2"/>
          <p:cNvSpPr>
            <a:spLocks noChangeArrowheads="1"/>
          </p:cNvSpPr>
          <p:nvPr/>
        </p:nvSpPr>
        <p:spPr bwMode="auto">
          <a:xfrm>
            <a:off x="1600200" y="234000"/>
            <a:ext cx="6019800" cy="430887"/>
          </a:xfrm>
          <a:prstGeom prst="rect">
            <a:avLst/>
          </a:prstGeom>
          <a:noFill/>
          <a:ln w="9525">
            <a:noFill/>
            <a:miter lim="800000"/>
            <a:headEnd/>
            <a:tailEnd/>
          </a:ln>
        </p:spPr>
        <p:txBody>
          <a:bodyPr lIns="0" tIns="0" rIns="0" bIns="0" anchor="ctr">
            <a:spAutoFit/>
          </a:bodyPr>
          <a:lstStyle/>
          <a:p>
            <a:pPr algn="ctr"/>
            <a:r>
              <a:rPr lang="en-CA" sz="2800" b="1" dirty="0">
                <a:solidFill>
                  <a:srgbClr val="C00000"/>
                </a:solidFill>
                <a:latin typeface="Myriad Pro"/>
              </a:rPr>
              <a:t>Ensemble 7d (t=168h  Tue pm)</a:t>
            </a:r>
          </a:p>
        </p:txBody>
      </p:sp>
      <p:sp>
        <p:nvSpPr>
          <p:cNvPr id="4" name="Text Box 5"/>
          <p:cNvSpPr txBox="1">
            <a:spLocks noChangeArrowheads="1"/>
          </p:cNvSpPr>
          <p:nvPr/>
        </p:nvSpPr>
        <p:spPr bwMode="auto">
          <a:xfrm>
            <a:off x="4329953" y="6400800"/>
            <a:ext cx="1080745" cy="276999"/>
          </a:xfrm>
          <a:prstGeom prst="rect">
            <a:avLst/>
          </a:prstGeom>
          <a:noFill/>
          <a:ln w="9525">
            <a:noFill/>
            <a:miter lim="800000"/>
            <a:headEnd/>
            <a:tailEnd/>
          </a:ln>
        </p:spPr>
        <p:txBody>
          <a:bodyPr wrap="none">
            <a:spAutoFit/>
          </a:bodyPr>
          <a:lstStyle/>
          <a:p>
            <a:pPr eaLnBrk="0" hangingPunct="0">
              <a:spcBef>
                <a:spcPct val="50000"/>
              </a:spcBef>
            </a:pPr>
            <a:r>
              <a:rPr lang="en-CA" sz="1200" b="1" dirty="0">
                <a:latin typeface="Arial" panose="020B0604020202020204" pitchFamily="34" charset="0"/>
                <a:cs typeface="Arial" panose="020B0604020202020204" pitchFamily="34" charset="0"/>
              </a:rPr>
              <a:t>14.5H x 20W</a:t>
            </a:r>
            <a:endParaRPr lang="en-US" sz="1200" b="1" dirty="0">
              <a:latin typeface="Arial" panose="020B0604020202020204" pitchFamily="34" charset="0"/>
              <a:cs typeface="Arial" panose="020B0604020202020204" pitchFamily="34" charset="0"/>
            </a:endParaRPr>
          </a:p>
        </p:txBody>
      </p:sp>
      <p:sp>
        <p:nvSpPr>
          <p:cNvPr id="5" name="Text Box 5"/>
          <p:cNvSpPr txBox="1">
            <a:spLocks noChangeArrowheads="1"/>
          </p:cNvSpPr>
          <p:nvPr/>
        </p:nvSpPr>
        <p:spPr bwMode="auto">
          <a:xfrm>
            <a:off x="77244" y="2438400"/>
            <a:ext cx="1013419" cy="369332"/>
          </a:xfrm>
          <a:prstGeom prst="rect">
            <a:avLst/>
          </a:prstGeom>
          <a:noFill/>
          <a:ln w="9525">
            <a:noFill/>
            <a:miter lim="800000"/>
            <a:headEnd/>
            <a:tailEnd/>
          </a:ln>
        </p:spPr>
        <p:txBody>
          <a:bodyPr wrap="none">
            <a:spAutoFit/>
          </a:bodyPr>
          <a:lstStyle/>
          <a:p>
            <a:pPr eaLnBrk="0" hangingPunct="0">
              <a:spcBef>
                <a:spcPct val="50000"/>
              </a:spcBef>
            </a:pPr>
            <a:r>
              <a:rPr lang="en-CA" b="1" dirty="0">
                <a:solidFill>
                  <a:srgbClr val="CC00CC"/>
                </a:solidFill>
              </a:rPr>
              <a:t>570 dam</a:t>
            </a:r>
            <a:endParaRPr lang="en-US" b="1" dirty="0">
              <a:solidFill>
                <a:srgbClr val="CC00CC"/>
              </a:solidFill>
            </a:endParaRPr>
          </a:p>
        </p:txBody>
      </p:sp>
      <p:sp>
        <p:nvSpPr>
          <p:cNvPr id="6" name="Rectangle 3"/>
          <p:cNvSpPr txBox="1">
            <a:spLocks noChangeArrowheads="1"/>
          </p:cNvSpPr>
          <p:nvPr/>
        </p:nvSpPr>
        <p:spPr bwMode="auto">
          <a:xfrm>
            <a:off x="1346478" y="681904"/>
            <a:ext cx="6571622" cy="336118"/>
          </a:xfrm>
          <a:prstGeom prst="rect">
            <a:avLst/>
          </a:prstGeom>
          <a:noFill/>
          <a:ln w="9525">
            <a:noFill/>
            <a:miter lim="800000"/>
            <a:headEnd/>
            <a:tailEnd/>
          </a:ln>
        </p:spPr>
        <p:txBody>
          <a:bodyPr wrap="square" lIns="0" tIns="0" rIns="0" bIns="0">
            <a:spAutoFit/>
          </a:bodyPr>
          <a:lstStyle>
            <a:lvl1pPr marL="342900" indent="-342900" algn="l" rtl="0" eaLnBrk="0" fontAlgn="base" hangingPunct="0">
              <a:spcBef>
                <a:spcPct val="20000"/>
              </a:spcBef>
              <a:spcAft>
                <a:spcPct val="0"/>
              </a:spcAft>
              <a:buClr>
                <a:srgbClr val="D14D02"/>
              </a:buClr>
              <a:buFont typeface="Wingdings" pitchFamily="2" charset="2"/>
              <a:buChar char="§"/>
              <a:defRPr sz="2600">
                <a:solidFill>
                  <a:srgbClr val="333333"/>
                </a:solidFill>
                <a:latin typeface="+mn-lt"/>
                <a:ea typeface="+mn-ea"/>
                <a:cs typeface="+mn-cs"/>
              </a:defRPr>
            </a:lvl1pPr>
            <a:lvl2pPr marL="742950" indent="-285750" algn="l" rtl="0" eaLnBrk="0" fontAlgn="base" hangingPunct="0">
              <a:spcBef>
                <a:spcPct val="20000"/>
              </a:spcBef>
              <a:spcAft>
                <a:spcPct val="0"/>
              </a:spcAft>
              <a:buClr>
                <a:srgbClr val="D14D02"/>
              </a:buClr>
              <a:buFont typeface="Wingdings" pitchFamily="2" charset="2"/>
              <a:buChar char="§"/>
              <a:defRPr sz="2400">
                <a:solidFill>
                  <a:srgbClr val="333333"/>
                </a:solidFill>
                <a:latin typeface="+mn-lt"/>
              </a:defRPr>
            </a:lvl2pPr>
            <a:lvl3pPr marL="1143000" indent="-228600" algn="l" rtl="0" eaLnBrk="0" fontAlgn="base" hangingPunct="0">
              <a:spcBef>
                <a:spcPct val="20000"/>
              </a:spcBef>
              <a:spcAft>
                <a:spcPct val="0"/>
              </a:spcAft>
              <a:buClr>
                <a:srgbClr val="D14D02"/>
              </a:buClr>
              <a:buFont typeface="Wingdings" pitchFamily="2" charset="2"/>
              <a:buChar char="§"/>
              <a:defRPr sz="2400">
                <a:solidFill>
                  <a:srgbClr val="333333"/>
                </a:solidFill>
                <a:latin typeface="+mn-lt"/>
              </a:defRPr>
            </a:lvl3pPr>
            <a:lvl4pPr marL="1600200" indent="-228600" algn="l" rtl="0" eaLnBrk="0" fontAlgn="base" hangingPunct="0">
              <a:spcBef>
                <a:spcPct val="20000"/>
              </a:spcBef>
              <a:spcAft>
                <a:spcPct val="0"/>
              </a:spcAft>
              <a:buClr>
                <a:srgbClr val="D14D02"/>
              </a:buClr>
              <a:buFont typeface="Wingdings" pitchFamily="2" charset="2"/>
              <a:buChar char="§"/>
              <a:defRPr sz="2000">
                <a:solidFill>
                  <a:srgbClr val="333333"/>
                </a:solidFill>
                <a:latin typeface="+mn-lt"/>
              </a:defRPr>
            </a:lvl4pPr>
            <a:lvl5pPr marL="2057400" indent="-228600" algn="l" rtl="0" eaLnBrk="0" fontAlgn="base" hangingPunct="0">
              <a:spcBef>
                <a:spcPct val="20000"/>
              </a:spcBef>
              <a:spcAft>
                <a:spcPct val="0"/>
              </a:spcAft>
              <a:buClr>
                <a:srgbClr val="D14D02"/>
              </a:buClr>
              <a:buFont typeface="Wingdings" pitchFamily="2" charset="2"/>
              <a:buChar char="§"/>
              <a:defRPr sz="2000">
                <a:solidFill>
                  <a:srgbClr val="333333"/>
                </a:solidFill>
                <a:latin typeface="+mn-lt"/>
              </a:defRPr>
            </a:lvl5pPr>
            <a:lvl6pPr marL="2514600" indent="-228600" algn="l" rtl="0" fontAlgn="base">
              <a:spcBef>
                <a:spcPct val="20000"/>
              </a:spcBef>
              <a:spcAft>
                <a:spcPct val="0"/>
              </a:spcAft>
              <a:buClr>
                <a:srgbClr val="D14D02"/>
              </a:buClr>
              <a:buFont typeface="Wingdings" pitchFamily="2" charset="2"/>
              <a:buChar char="§"/>
              <a:defRPr sz="2000">
                <a:solidFill>
                  <a:srgbClr val="333333"/>
                </a:solidFill>
                <a:latin typeface="+mn-lt"/>
              </a:defRPr>
            </a:lvl6pPr>
            <a:lvl7pPr marL="2971800" indent="-228600" algn="l" rtl="0" fontAlgn="base">
              <a:spcBef>
                <a:spcPct val="20000"/>
              </a:spcBef>
              <a:spcAft>
                <a:spcPct val="0"/>
              </a:spcAft>
              <a:buClr>
                <a:srgbClr val="D14D02"/>
              </a:buClr>
              <a:buFont typeface="Wingdings" pitchFamily="2" charset="2"/>
              <a:buChar char="§"/>
              <a:defRPr sz="2000">
                <a:solidFill>
                  <a:srgbClr val="333333"/>
                </a:solidFill>
                <a:latin typeface="+mn-lt"/>
              </a:defRPr>
            </a:lvl7pPr>
            <a:lvl8pPr marL="3429000" indent="-228600" algn="l" rtl="0" fontAlgn="base">
              <a:spcBef>
                <a:spcPct val="20000"/>
              </a:spcBef>
              <a:spcAft>
                <a:spcPct val="0"/>
              </a:spcAft>
              <a:buClr>
                <a:srgbClr val="D14D02"/>
              </a:buClr>
              <a:buFont typeface="Wingdings" pitchFamily="2" charset="2"/>
              <a:buChar char="§"/>
              <a:defRPr sz="2000">
                <a:solidFill>
                  <a:srgbClr val="333333"/>
                </a:solidFill>
                <a:latin typeface="+mn-lt"/>
              </a:defRPr>
            </a:lvl8pPr>
            <a:lvl9pPr marL="3886200" indent="-228600" algn="l" rtl="0" fontAlgn="base">
              <a:spcBef>
                <a:spcPct val="20000"/>
              </a:spcBef>
              <a:spcAft>
                <a:spcPct val="0"/>
              </a:spcAft>
              <a:buClr>
                <a:srgbClr val="D14D02"/>
              </a:buClr>
              <a:buFont typeface="Wingdings" pitchFamily="2" charset="2"/>
              <a:buChar char="§"/>
              <a:defRPr sz="2000">
                <a:solidFill>
                  <a:srgbClr val="333333"/>
                </a:solidFill>
                <a:latin typeface="+mn-lt"/>
              </a:defRPr>
            </a:lvl9pPr>
          </a:lstStyle>
          <a:p>
            <a:pPr marL="0" indent="0" algn="ctr" defTabSz="361950" eaLnBrk="1" hangingPunct="1">
              <a:lnSpc>
                <a:spcPct val="80000"/>
              </a:lnSpc>
              <a:buNone/>
              <a:defRPr/>
            </a:pPr>
            <a:r>
              <a:rPr lang="en-US" sz="1200" b="0" i="1" kern="0" dirty="0">
                <a:hlinkClick r:id="rId4"/>
              </a:rPr>
              <a:t>http://weather.gc.ca/ensemble/index_e.html#spagat</a:t>
            </a:r>
            <a:endParaRPr lang="en-US" sz="1200" b="0" i="1" kern="0" dirty="0"/>
          </a:p>
          <a:p>
            <a:pPr marL="0" indent="0" algn="ctr" defTabSz="361950" eaLnBrk="1" hangingPunct="1">
              <a:lnSpc>
                <a:spcPct val="80000"/>
              </a:lnSpc>
              <a:buNone/>
              <a:defRPr/>
            </a:pPr>
            <a:r>
              <a:rPr lang="en-US" sz="1200" kern="0" dirty="0">
                <a:solidFill>
                  <a:srgbClr val="0000FF"/>
                </a:solidFill>
              </a:rPr>
              <a:t>Local repository: </a:t>
            </a:r>
            <a:r>
              <a:rPr lang="en-CA" sz="1200" i="1" dirty="0">
                <a:solidFill>
                  <a:srgbClr val="0000FF"/>
                </a:solidFill>
              </a:rPr>
              <a:t>W:\EDM\Fire\CIFFC\WeatherBriefings\Gen_Image_Repo\cef5702.png</a:t>
            </a:r>
            <a:endParaRPr lang="en-US" sz="1200" b="0" i="1" kern="0" dirty="0">
              <a:solidFill>
                <a:srgbClr val="0000FF"/>
              </a:solidFill>
            </a:endParaRPr>
          </a:p>
        </p:txBody>
      </p:sp>
      <p:sp>
        <p:nvSpPr>
          <p:cNvPr id="7" name="TextBox 6"/>
          <p:cNvSpPr txBox="1"/>
          <p:nvPr/>
        </p:nvSpPr>
        <p:spPr>
          <a:xfrm>
            <a:off x="5193381" y="3009407"/>
            <a:ext cx="498855" cy="523220"/>
          </a:xfrm>
          <a:prstGeom prst="rect">
            <a:avLst/>
          </a:prstGeom>
          <a:noFill/>
        </p:spPr>
        <p:txBody>
          <a:bodyPr wrap="none" rtlCol="0">
            <a:spAutoFit/>
          </a:bodyPr>
          <a:lstStyle/>
          <a:p>
            <a:r>
              <a:rPr lang="en-CA" sz="2800" dirty="0">
                <a:solidFill>
                  <a:srgbClr val="C00000"/>
                </a:solidFill>
                <a:latin typeface="Rockwell Extra Bold" panose="02060903040505020403" pitchFamily="18" charset="0"/>
              </a:rPr>
              <a:t>H</a:t>
            </a:r>
          </a:p>
        </p:txBody>
      </p:sp>
      <p:sp>
        <p:nvSpPr>
          <p:cNvPr id="12" name="TextBox 11"/>
          <p:cNvSpPr txBox="1"/>
          <p:nvPr/>
        </p:nvSpPr>
        <p:spPr>
          <a:xfrm>
            <a:off x="5763315" y="2164430"/>
            <a:ext cx="434734" cy="523220"/>
          </a:xfrm>
          <a:prstGeom prst="rect">
            <a:avLst/>
          </a:prstGeom>
          <a:noFill/>
        </p:spPr>
        <p:txBody>
          <a:bodyPr wrap="none" rtlCol="0">
            <a:spAutoFit/>
          </a:bodyPr>
          <a:lstStyle/>
          <a:p>
            <a:r>
              <a:rPr lang="en-CA" sz="2800" dirty="0">
                <a:solidFill>
                  <a:srgbClr val="0000FF"/>
                </a:solidFill>
                <a:latin typeface="Rockwell Extra Bold" panose="02060903040505020403" pitchFamily="18" charset="0"/>
              </a:rPr>
              <a:t>L</a:t>
            </a:r>
          </a:p>
        </p:txBody>
      </p:sp>
      <p:sp>
        <p:nvSpPr>
          <p:cNvPr id="13" name="TextBox 12"/>
          <p:cNvSpPr txBox="1"/>
          <p:nvPr/>
        </p:nvSpPr>
        <p:spPr>
          <a:xfrm>
            <a:off x="2363971" y="2361456"/>
            <a:ext cx="434734" cy="523220"/>
          </a:xfrm>
          <a:prstGeom prst="rect">
            <a:avLst/>
          </a:prstGeom>
          <a:noFill/>
        </p:spPr>
        <p:txBody>
          <a:bodyPr wrap="none" rtlCol="0">
            <a:spAutoFit/>
          </a:bodyPr>
          <a:lstStyle/>
          <a:p>
            <a:r>
              <a:rPr lang="en-CA" sz="2800" dirty="0">
                <a:solidFill>
                  <a:srgbClr val="0000FF"/>
                </a:solidFill>
                <a:latin typeface="Rockwell Extra Bold" panose="02060903040505020403" pitchFamily="18" charset="0"/>
              </a:rPr>
              <a:t>L</a:t>
            </a:r>
          </a:p>
        </p:txBody>
      </p:sp>
      <p:sp>
        <p:nvSpPr>
          <p:cNvPr id="14" name="TextBox 13"/>
          <p:cNvSpPr txBox="1"/>
          <p:nvPr/>
        </p:nvSpPr>
        <p:spPr>
          <a:xfrm>
            <a:off x="2363972" y="3446126"/>
            <a:ext cx="684162" cy="523220"/>
          </a:xfrm>
          <a:prstGeom prst="rect">
            <a:avLst/>
          </a:prstGeom>
          <a:noFill/>
        </p:spPr>
        <p:txBody>
          <a:bodyPr wrap="square" rtlCol="0">
            <a:spAutoFit/>
          </a:bodyPr>
          <a:lstStyle/>
          <a:p>
            <a:r>
              <a:rPr lang="en-CA" sz="2800" dirty="0">
                <a:solidFill>
                  <a:srgbClr val="C00000"/>
                </a:solidFill>
                <a:latin typeface="Rockwell Extra Bold" panose="02060903040505020403" pitchFamily="18" charset="0"/>
              </a:rPr>
              <a:t>H</a:t>
            </a:r>
          </a:p>
        </p:txBody>
      </p:sp>
      <p:sp>
        <p:nvSpPr>
          <p:cNvPr id="11" name="TextBox 10">
            <a:extLst>
              <a:ext uri="{FF2B5EF4-FFF2-40B4-BE49-F238E27FC236}">
                <a16:creationId xmlns:a16="http://schemas.microsoft.com/office/drawing/2014/main" id="{A6E9B864-9DC5-DF61-367E-4894637909FA}"/>
              </a:ext>
            </a:extLst>
          </p:cNvPr>
          <p:cNvSpPr txBox="1"/>
          <p:nvPr/>
        </p:nvSpPr>
        <p:spPr>
          <a:xfrm>
            <a:off x="3259008" y="3590889"/>
            <a:ext cx="434734" cy="523220"/>
          </a:xfrm>
          <a:prstGeom prst="rect">
            <a:avLst/>
          </a:prstGeom>
          <a:noFill/>
        </p:spPr>
        <p:txBody>
          <a:bodyPr wrap="none" rtlCol="0">
            <a:spAutoFit/>
          </a:bodyPr>
          <a:lstStyle/>
          <a:p>
            <a:r>
              <a:rPr lang="en-CA" sz="2800" dirty="0">
                <a:solidFill>
                  <a:srgbClr val="0000FF"/>
                </a:solidFill>
                <a:latin typeface="Rockwell Extra Bold" panose="02060903040505020403" pitchFamily="18" charset="0"/>
              </a:rPr>
              <a:t>L</a:t>
            </a:r>
          </a:p>
        </p:txBody>
      </p:sp>
    </p:spTree>
    <p:extLst>
      <p:ext uri="{BB962C8B-B14F-4D97-AF65-F5344CB8AC3E}">
        <p14:creationId xmlns:p14="http://schemas.microsoft.com/office/powerpoint/2010/main" val="1815102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7164000" y="6428602"/>
            <a:ext cx="228600" cy="2772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2" name="Picture 1">
            <a:extLst>
              <a:ext uri="{FF2B5EF4-FFF2-40B4-BE49-F238E27FC236}">
                <a16:creationId xmlns:a16="http://schemas.microsoft.com/office/drawing/2014/main" id="{AE6E8286-34B9-FDC3-9950-D6CB9B62D9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3964" y="1087608"/>
            <a:ext cx="6049479" cy="5220000"/>
          </a:xfrm>
          <a:prstGeom prst="rect">
            <a:avLst/>
          </a:prstGeom>
        </p:spPr>
      </p:pic>
      <p:sp>
        <p:nvSpPr>
          <p:cNvPr id="7" name="Rectangle 6"/>
          <p:cNvSpPr/>
          <p:nvPr/>
        </p:nvSpPr>
        <p:spPr bwMode="auto">
          <a:xfrm>
            <a:off x="7092000" y="6352402"/>
            <a:ext cx="228600" cy="277200"/>
          </a:xfrm>
          <a:prstGeom prst="rect">
            <a:avLst/>
          </a:prstGeom>
          <a:solidFill>
            <a:srgbClr val="00B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3" name="Rectangle 2"/>
          <p:cNvSpPr txBox="1">
            <a:spLocks noChangeArrowheads="1"/>
          </p:cNvSpPr>
          <p:nvPr/>
        </p:nvSpPr>
        <p:spPr bwMode="auto">
          <a:xfrm>
            <a:off x="1568825" y="234000"/>
            <a:ext cx="60198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342891"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891" rtl="0" eaLnBrk="0" fontAlgn="base" hangingPunct="0">
              <a:spcBef>
                <a:spcPct val="0"/>
              </a:spcBef>
              <a:spcAft>
                <a:spcPct val="0"/>
              </a:spcAft>
              <a:defRPr sz="2700" b="1">
                <a:solidFill>
                  <a:srgbClr val="306120"/>
                </a:solidFill>
                <a:latin typeface="Myriad Pro"/>
                <a:ea typeface="Myriad Pro"/>
                <a:cs typeface="Myriad Pro"/>
              </a:defRPr>
            </a:lvl2pPr>
            <a:lvl3pPr algn="l" defTabSz="342891" rtl="0" eaLnBrk="0" fontAlgn="base" hangingPunct="0">
              <a:spcBef>
                <a:spcPct val="0"/>
              </a:spcBef>
              <a:spcAft>
                <a:spcPct val="0"/>
              </a:spcAft>
              <a:defRPr sz="2700" b="1">
                <a:solidFill>
                  <a:srgbClr val="306120"/>
                </a:solidFill>
                <a:latin typeface="Myriad Pro"/>
                <a:ea typeface="Myriad Pro"/>
                <a:cs typeface="Myriad Pro"/>
              </a:defRPr>
            </a:lvl3pPr>
            <a:lvl4pPr algn="l" defTabSz="342891" rtl="0" eaLnBrk="0" fontAlgn="base" hangingPunct="0">
              <a:spcBef>
                <a:spcPct val="0"/>
              </a:spcBef>
              <a:spcAft>
                <a:spcPct val="0"/>
              </a:spcAft>
              <a:defRPr sz="2700" b="1">
                <a:solidFill>
                  <a:srgbClr val="306120"/>
                </a:solidFill>
                <a:latin typeface="Myriad Pro"/>
                <a:ea typeface="Myriad Pro"/>
                <a:cs typeface="Myriad Pro"/>
              </a:defRPr>
            </a:lvl4pPr>
            <a:lvl5pPr algn="l" defTabSz="342891" rtl="0" eaLnBrk="0" fontAlgn="base" hangingPunct="0">
              <a:spcBef>
                <a:spcPct val="0"/>
              </a:spcBef>
              <a:spcAft>
                <a:spcPct val="0"/>
              </a:spcAft>
              <a:defRPr sz="2700" b="1">
                <a:solidFill>
                  <a:srgbClr val="306120"/>
                </a:solidFill>
                <a:latin typeface="Myriad Pro"/>
                <a:ea typeface="Myriad Pro"/>
                <a:cs typeface="Myriad Pro"/>
              </a:defRPr>
            </a:lvl5pPr>
            <a:lvl6pPr marL="342891" algn="l" defTabSz="342891" rtl="0" fontAlgn="base">
              <a:spcBef>
                <a:spcPct val="0"/>
              </a:spcBef>
              <a:spcAft>
                <a:spcPct val="0"/>
              </a:spcAft>
              <a:defRPr sz="2700" b="1">
                <a:solidFill>
                  <a:srgbClr val="306120"/>
                </a:solidFill>
                <a:latin typeface="Myriad Pro"/>
                <a:ea typeface="Myriad Pro"/>
                <a:cs typeface="Myriad Pro"/>
              </a:defRPr>
            </a:lvl6pPr>
            <a:lvl7pPr marL="685783" algn="l" defTabSz="342891" rtl="0" fontAlgn="base">
              <a:spcBef>
                <a:spcPct val="0"/>
              </a:spcBef>
              <a:spcAft>
                <a:spcPct val="0"/>
              </a:spcAft>
              <a:defRPr sz="2700" b="1">
                <a:solidFill>
                  <a:srgbClr val="306120"/>
                </a:solidFill>
                <a:latin typeface="Myriad Pro"/>
                <a:ea typeface="Myriad Pro"/>
                <a:cs typeface="Myriad Pro"/>
              </a:defRPr>
            </a:lvl7pPr>
            <a:lvl8pPr marL="1028674" algn="l" defTabSz="342891" rtl="0" fontAlgn="base">
              <a:spcBef>
                <a:spcPct val="0"/>
              </a:spcBef>
              <a:spcAft>
                <a:spcPct val="0"/>
              </a:spcAft>
              <a:defRPr sz="2700" b="1">
                <a:solidFill>
                  <a:srgbClr val="306120"/>
                </a:solidFill>
                <a:latin typeface="Myriad Pro"/>
                <a:ea typeface="Myriad Pro"/>
                <a:cs typeface="Myriad Pro"/>
              </a:defRPr>
            </a:lvl8pPr>
            <a:lvl9pPr marL="1371566" algn="l" defTabSz="342891" rtl="0" fontAlgn="base">
              <a:spcBef>
                <a:spcPct val="0"/>
              </a:spcBef>
              <a:spcAft>
                <a:spcPct val="0"/>
              </a:spcAft>
              <a:defRPr sz="2700" b="1">
                <a:solidFill>
                  <a:srgbClr val="306120"/>
                </a:solidFill>
                <a:latin typeface="Myriad Pro"/>
                <a:ea typeface="Myriad Pro"/>
                <a:cs typeface="Myriad Pro"/>
              </a:defRPr>
            </a:lvl9pPr>
          </a:lstStyle>
          <a:p>
            <a:pPr algn="ctr" eaLnBrk="1" hangingPunct="1"/>
            <a:r>
              <a:rPr lang="en-CA" sz="2800" dirty="0">
                <a:solidFill>
                  <a:srgbClr val="C00000"/>
                </a:solidFill>
              </a:rPr>
              <a:t>NAEFS</a:t>
            </a:r>
            <a:endParaRPr lang="en-US" sz="2800" dirty="0">
              <a:solidFill>
                <a:srgbClr val="C00000"/>
              </a:solidFill>
            </a:endParaRPr>
          </a:p>
        </p:txBody>
      </p:sp>
      <p:pic>
        <p:nvPicPr>
          <p:cNvPr id="4" name="Picture 4"/>
          <p:cNvPicPr>
            <a:picLocks noChangeAspect="1" noChangeArrowheads="1"/>
          </p:cNvPicPr>
          <p:nvPr/>
        </p:nvPicPr>
        <p:blipFill>
          <a:blip r:embed="rId4"/>
          <a:srcRect/>
          <a:stretch>
            <a:fillRect/>
          </a:stretch>
        </p:blipFill>
        <p:spPr bwMode="auto">
          <a:xfrm>
            <a:off x="-457200" y="-457200"/>
            <a:ext cx="1587" cy="1587"/>
          </a:xfrm>
          <a:prstGeom prst="rect">
            <a:avLst/>
          </a:prstGeom>
          <a:noFill/>
          <a:ln w="9525">
            <a:noFill/>
            <a:miter lim="800000"/>
            <a:headEnd/>
            <a:tailEnd/>
          </a:ln>
        </p:spPr>
      </p:pic>
      <p:sp>
        <p:nvSpPr>
          <p:cNvPr id="5" name="Text Box 5"/>
          <p:cNvSpPr txBox="1">
            <a:spLocks noChangeArrowheads="1"/>
          </p:cNvSpPr>
          <p:nvPr/>
        </p:nvSpPr>
        <p:spPr bwMode="auto">
          <a:xfrm>
            <a:off x="3611828" y="6400800"/>
            <a:ext cx="2824812" cy="276999"/>
          </a:xfrm>
          <a:prstGeom prst="rect">
            <a:avLst/>
          </a:prstGeom>
          <a:noFill/>
          <a:ln w="9525">
            <a:noFill/>
            <a:miter lim="800000"/>
            <a:headEnd/>
            <a:tailEnd/>
          </a:ln>
        </p:spPr>
        <p:txBody>
          <a:bodyPr wrap="none">
            <a:spAutoFit/>
          </a:bodyPr>
          <a:lstStyle/>
          <a:p>
            <a:pPr eaLnBrk="0" hangingPunct="0">
              <a:spcBef>
                <a:spcPct val="50000"/>
              </a:spcBef>
            </a:pPr>
            <a:r>
              <a:rPr lang="en-CA" sz="1200" b="1" dirty="0">
                <a:latin typeface="Arial" panose="020B0604020202020204" pitchFamily="34" charset="0"/>
                <a:cs typeface="Arial" panose="020B0604020202020204" pitchFamily="34" charset="0"/>
              </a:rPr>
              <a:t>14.5H x 16.8W	Inset 250%</a:t>
            </a:r>
            <a:endParaRPr lang="en-US" sz="1200" b="1" dirty="0">
              <a:latin typeface="Arial" panose="020B0604020202020204" pitchFamily="34" charset="0"/>
              <a:cs typeface="Arial" panose="020B0604020202020204" pitchFamily="34" charset="0"/>
            </a:endParaRPr>
          </a:p>
        </p:txBody>
      </p:sp>
      <p:sp>
        <p:nvSpPr>
          <p:cNvPr id="6" name="Rectangle 5"/>
          <p:cNvSpPr/>
          <p:nvPr/>
        </p:nvSpPr>
        <p:spPr bwMode="auto">
          <a:xfrm>
            <a:off x="231573" y="1898016"/>
            <a:ext cx="2275952" cy="78483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CA" sz="1800" b="1" i="0" u="none" strike="noStrike" cap="none" normalizeH="0" baseline="0" dirty="0">
                <a:ln>
                  <a:noFill/>
                </a:ln>
                <a:solidFill>
                  <a:srgbClr val="CC00CC"/>
                </a:solidFill>
                <a:effectLst/>
              </a:rPr>
              <a:t>May </a:t>
            </a:r>
            <a:r>
              <a:rPr lang="en-CA" b="1" dirty="0">
                <a:solidFill>
                  <a:srgbClr val="CC00CC"/>
                </a:solidFill>
              </a:rPr>
              <a:t>28</a:t>
            </a:r>
            <a:r>
              <a:rPr kumimoji="0" lang="en-CA" sz="1800" b="1" i="0" u="none" strike="noStrike" cap="none" normalizeH="0" baseline="0" dirty="0">
                <a:ln>
                  <a:noFill/>
                </a:ln>
                <a:solidFill>
                  <a:srgbClr val="CC00CC"/>
                </a:solidFill>
                <a:effectLst/>
              </a:rPr>
              <a:t> – </a:t>
            </a:r>
            <a:r>
              <a:rPr lang="en-CA" b="1" dirty="0">
                <a:solidFill>
                  <a:srgbClr val="CC00CC"/>
                </a:solidFill>
              </a:rPr>
              <a:t>June 3</a:t>
            </a:r>
            <a:r>
              <a:rPr kumimoji="0" lang="en-CA" sz="1800" b="1" i="0" u="none" strike="noStrike" cap="none" normalizeH="0" baseline="0" dirty="0">
                <a:ln>
                  <a:noFill/>
                </a:ln>
                <a:solidFill>
                  <a:srgbClr val="CC00CC"/>
                </a:solidFill>
                <a:effectLst/>
              </a:rPr>
              <a:t> 00z</a:t>
            </a:r>
          </a:p>
          <a:p>
            <a:pPr marL="0" marR="0" indent="0" algn="ctr" defTabSz="914400" rtl="0" eaLnBrk="0" fontAlgn="base" latinLnBrk="0" hangingPunct="0">
              <a:lnSpc>
                <a:spcPct val="100000"/>
              </a:lnSpc>
              <a:spcBef>
                <a:spcPct val="50000"/>
              </a:spcBef>
              <a:spcAft>
                <a:spcPct val="0"/>
              </a:spcAft>
              <a:buClrTx/>
              <a:buSzTx/>
              <a:buFontTx/>
              <a:buNone/>
              <a:tabLst/>
            </a:pPr>
            <a:r>
              <a:rPr kumimoji="0" lang="en-CA" sz="1800" b="1" i="0" u="none" strike="noStrike" cap="none" normalizeH="0" baseline="0" dirty="0">
                <a:ln>
                  <a:noFill/>
                </a:ln>
                <a:solidFill>
                  <a:srgbClr val="CC00CC"/>
                </a:solidFill>
                <a:effectLst/>
              </a:rPr>
              <a:t>	</a:t>
            </a:r>
            <a:r>
              <a:rPr lang="en-CA" sz="1800" b="1" dirty="0">
                <a:solidFill>
                  <a:srgbClr val="CC00CC"/>
                </a:solidFill>
              </a:rPr>
              <a:t>10</a:t>
            </a:r>
            <a:r>
              <a:rPr kumimoji="0" lang="en-CA" sz="1800" b="1" i="0" u="none" strike="noStrike" cap="none" normalizeH="0" baseline="0" dirty="0">
                <a:ln>
                  <a:noFill/>
                </a:ln>
                <a:solidFill>
                  <a:srgbClr val="CC00CC"/>
                </a:solidFill>
                <a:effectLst/>
              </a:rPr>
              <a:t> mm</a:t>
            </a:r>
            <a:r>
              <a:rPr kumimoji="0" lang="en-CA" sz="1800" b="1" i="0" u="none" strike="noStrike" cap="none" normalizeH="0" dirty="0">
                <a:ln>
                  <a:noFill/>
                </a:ln>
                <a:solidFill>
                  <a:srgbClr val="CC00CC"/>
                </a:solidFill>
                <a:effectLst/>
              </a:rPr>
              <a:t> total</a:t>
            </a:r>
          </a:p>
        </p:txBody>
      </p:sp>
      <p:sp>
        <p:nvSpPr>
          <p:cNvPr id="14" name="Rectangle 3">
            <a:extLst>
              <a:ext uri="{FF2B5EF4-FFF2-40B4-BE49-F238E27FC236}">
                <a16:creationId xmlns:a16="http://schemas.microsoft.com/office/drawing/2014/main" id="{A08BB392-55B3-27B8-91DF-47A513FE4A7A}"/>
              </a:ext>
            </a:extLst>
          </p:cNvPr>
          <p:cNvSpPr txBox="1">
            <a:spLocks noChangeArrowheads="1"/>
          </p:cNvSpPr>
          <p:nvPr/>
        </p:nvSpPr>
        <p:spPr bwMode="auto">
          <a:xfrm>
            <a:off x="1346478" y="681904"/>
            <a:ext cx="6571622" cy="336118"/>
          </a:xfrm>
          <a:prstGeom prst="rect">
            <a:avLst/>
          </a:prstGeom>
          <a:noFill/>
          <a:ln w="9525">
            <a:noFill/>
            <a:miter lim="800000"/>
            <a:headEnd/>
            <a:tailEnd/>
          </a:ln>
        </p:spPr>
        <p:txBody>
          <a:bodyPr wrap="square" lIns="0" tIns="0" rIns="0" bIns="0">
            <a:spAutoFit/>
          </a:bodyPr>
          <a:lstStyle>
            <a:lvl1pPr marL="342900" indent="-342900" algn="l" rtl="0" eaLnBrk="0" fontAlgn="base" hangingPunct="0">
              <a:spcBef>
                <a:spcPct val="20000"/>
              </a:spcBef>
              <a:spcAft>
                <a:spcPct val="0"/>
              </a:spcAft>
              <a:buClr>
                <a:srgbClr val="D14D02"/>
              </a:buClr>
              <a:buFont typeface="Wingdings" pitchFamily="2" charset="2"/>
              <a:buChar char="§"/>
              <a:defRPr sz="2600">
                <a:solidFill>
                  <a:srgbClr val="333333"/>
                </a:solidFill>
                <a:latin typeface="+mn-lt"/>
                <a:ea typeface="+mn-ea"/>
                <a:cs typeface="+mn-cs"/>
              </a:defRPr>
            </a:lvl1pPr>
            <a:lvl2pPr marL="742950" indent="-285750" algn="l" rtl="0" eaLnBrk="0" fontAlgn="base" hangingPunct="0">
              <a:spcBef>
                <a:spcPct val="20000"/>
              </a:spcBef>
              <a:spcAft>
                <a:spcPct val="0"/>
              </a:spcAft>
              <a:buClr>
                <a:srgbClr val="D14D02"/>
              </a:buClr>
              <a:buFont typeface="Wingdings" pitchFamily="2" charset="2"/>
              <a:buChar char="§"/>
              <a:defRPr sz="2400">
                <a:solidFill>
                  <a:srgbClr val="333333"/>
                </a:solidFill>
                <a:latin typeface="+mn-lt"/>
              </a:defRPr>
            </a:lvl2pPr>
            <a:lvl3pPr marL="1143000" indent="-228600" algn="l" rtl="0" eaLnBrk="0" fontAlgn="base" hangingPunct="0">
              <a:spcBef>
                <a:spcPct val="20000"/>
              </a:spcBef>
              <a:spcAft>
                <a:spcPct val="0"/>
              </a:spcAft>
              <a:buClr>
                <a:srgbClr val="D14D02"/>
              </a:buClr>
              <a:buFont typeface="Wingdings" pitchFamily="2" charset="2"/>
              <a:buChar char="§"/>
              <a:defRPr sz="2400">
                <a:solidFill>
                  <a:srgbClr val="333333"/>
                </a:solidFill>
                <a:latin typeface="+mn-lt"/>
              </a:defRPr>
            </a:lvl3pPr>
            <a:lvl4pPr marL="1600200" indent="-228600" algn="l" rtl="0" eaLnBrk="0" fontAlgn="base" hangingPunct="0">
              <a:spcBef>
                <a:spcPct val="20000"/>
              </a:spcBef>
              <a:spcAft>
                <a:spcPct val="0"/>
              </a:spcAft>
              <a:buClr>
                <a:srgbClr val="D14D02"/>
              </a:buClr>
              <a:buFont typeface="Wingdings" pitchFamily="2" charset="2"/>
              <a:buChar char="§"/>
              <a:defRPr sz="2000">
                <a:solidFill>
                  <a:srgbClr val="333333"/>
                </a:solidFill>
                <a:latin typeface="+mn-lt"/>
              </a:defRPr>
            </a:lvl4pPr>
            <a:lvl5pPr marL="2057400" indent="-228600" algn="l" rtl="0" eaLnBrk="0" fontAlgn="base" hangingPunct="0">
              <a:spcBef>
                <a:spcPct val="20000"/>
              </a:spcBef>
              <a:spcAft>
                <a:spcPct val="0"/>
              </a:spcAft>
              <a:buClr>
                <a:srgbClr val="D14D02"/>
              </a:buClr>
              <a:buFont typeface="Wingdings" pitchFamily="2" charset="2"/>
              <a:buChar char="§"/>
              <a:defRPr sz="2000">
                <a:solidFill>
                  <a:srgbClr val="333333"/>
                </a:solidFill>
                <a:latin typeface="+mn-lt"/>
              </a:defRPr>
            </a:lvl5pPr>
            <a:lvl6pPr marL="2514600" indent="-228600" algn="l" rtl="0" fontAlgn="base">
              <a:spcBef>
                <a:spcPct val="20000"/>
              </a:spcBef>
              <a:spcAft>
                <a:spcPct val="0"/>
              </a:spcAft>
              <a:buClr>
                <a:srgbClr val="D14D02"/>
              </a:buClr>
              <a:buFont typeface="Wingdings" pitchFamily="2" charset="2"/>
              <a:buChar char="§"/>
              <a:defRPr sz="2000">
                <a:solidFill>
                  <a:srgbClr val="333333"/>
                </a:solidFill>
                <a:latin typeface="+mn-lt"/>
              </a:defRPr>
            </a:lvl6pPr>
            <a:lvl7pPr marL="2971800" indent="-228600" algn="l" rtl="0" fontAlgn="base">
              <a:spcBef>
                <a:spcPct val="20000"/>
              </a:spcBef>
              <a:spcAft>
                <a:spcPct val="0"/>
              </a:spcAft>
              <a:buClr>
                <a:srgbClr val="D14D02"/>
              </a:buClr>
              <a:buFont typeface="Wingdings" pitchFamily="2" charset="2"/>
              <a:buChar char="§"/>
              <a:defRPr sz="2000">
                <a:solidFill>
                  <a:srgbClr val="333333"/>
                </a:solidFill>
                <a:latin typeface="+mn-lt"/>
              </a:defRPr>
            </a:lvl7pPr>
            <a:lvl8pPr marL="3429000" indent="-228600" algn="l" rtl="0" fontAlgn="base">
              <a:spcBef>
                <a:spcPct val="20000"/>
              </a:spcBef>
              <a:spcAft>
                <a:spcPct val="0"/>
              </a:spcAft>
              <a:buClr>
                <a:srgbClr val="D14D02"/>
              </a:buClr>
              <a:buFont typeface="Wingdings" pitchFamily="2" charset="2"/>
              <a:buChar char="§"/>
              <a:defRPr sz="2000">
                <a:solidFill>
                  <a:srgbClr val="333333"/>
                </a:solidFill>
                <a:latin typeface="+mn-lt"/>
              </a:defRPr>
            </a:lvl8pPr>
            <a:lvl9pPr marL="3886200" indent="-228600" algn="l" rtl="0" fontAlgn="base">
              <a:spcBef>
                <a:spcPct val="20000"/>
              </a:spcBef>
              <a:spcAft>
                <a:spcPct val="0"/>
              </a:spcAft>
              <a:buClr>
                <a:srgbClr val="D14D02"/>
              </a:buClr>
              <a:buFont typeface="Wingdings" pitchFamily="2" charset="2"/>
              <a:buChar char="§"/>
              <a:defRPr sz="2000">
                <a:solidFill>
                  <a:srgbClr val="333333"/>
                </a:solidFill>
                <a:latin typeface="+mn-lt"/>
              </a:defRPr>
            </a:lvl9pPr>
          </a:lstStyle>
          <a:p>
            <a:pPr marL="0" indent="0" algn="ctr" defTabSz="361950" eaLnBrk="1" hangingPunct="1">
              <a:lnSpc>
                <a:spcPct val="80000"/>
              </a:lnSpc>
              <a:buNone/>
              <a:defRPr/>
            </a:pPr>
            <a:r>
              <a:rPr lang="en-US" sz="1200" b="0" i="1" kern="0" dirty="0">
                <a:hlinkClick r:id="rId5"/>
              </a:rPr>
              <a:t>http://weather.gc.ca/ensemble/index_e.html#spagat</a:t>
            </a:r>
            <a:endParaRPr lang="en-US" sz="1200" b="0" i="1" kern="0" dirty="0"/>
          </a:p>
          <a:p>
            <a:pPr marL="0" indent="0" algn="ctr" defTabSz="361950" eaLnBrk="1" hangingPunct="1">
              <a:lnSpc>
                <a:spcPct val="80000"/>
              </a:lnSpc>
              <a:buNone/>
              <a:defRPr/>
            </a:pPr>
            <a:r>
              <a:rPr lang="en-US" sz="1200" kern="0" dirty="0">
                <a:solidFill>
                  <a:srgbClr val="0000FF"/>
                </a:solidFill>
              </a:rPr>
              <a:t>Local repository: </a:t>
            </a:r>
            <a:r>
              <a:rPr lang="en-CA" sz="1200" i="1" dirty="0">
                <a:solidFill>
                  <a:srgbClr val="0000FF"/>
                </a:solidFill>
              </a:rPr>
              <a:t>W:\EDM\Fire\CIFFC\WeatherBriefings\Gen_Image_Repo\naefstotalPcp168h1.png</a:t>
            </a:r>
            <a:endParaRPr lang="en-US" sz="1200" b="0" i="1" kern="0" dirty="0">
              <a:solidFill>
                <a:srgbClr val="0000FF"/>
              </a:solidFill>
            </a:endParaRPr>
          </a:p>
        </p:txBody>
      </p:sp>
    </p:spTree>
    <p:extLst>
      <p:ext uri="{BB962C8B-B14F-4D97-AF65-F5344CB8AC3E}">
        <p14:creationId xmlns:p14="http://schemas.microsoft.com/office/powerpoint/2010/main" val="33297648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7164000" y="6428602"/>
            <a:ext cx="228600" cy="2772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11" name="Rectangle 10"/>
          <p:cNvSpPr/>
          <p:nvPr/>
        </p:nvSpPr>
        <p:spPr bwMode="auto">
          <a:xfrm>
            <a:off x="7092000" y="6352402"/>
            <a:ext cx="228600" cy="277200"/>
          </a:xfrm>
          <a:prstGeom prst="rect">
            <a:avLst/>
          </a:prstGeom>
          <a:solidFill>
            <a:srgbClr val="00B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6" name="Picture 5">
            <a:extLst>
              <a:ext uri="{FF2B5EF4-FFF2-40B4-BE49-F238E27FC236}">
                <a16:creationId xmlns:a16="http://schemas.microsoft.com/office/drawing/2014/main" id="{4B50E386-1F98-CB92-AE06-82614A30E1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140" y="831540"/>
            <a:ext cx="8571719" cy="5255207"/>
          </a:xfrm>
          <a:prstGeom prst="rect">
            <a:avLst/>
          </a:prstGeom>
        </p:spPr>
      </p:pic>
      <p:sp>
        <p:nvSpPr>
          <p:cNvPr id="3" name="Rectangle 2"/>
          <p:cNvSpPr txBox="1">
            <a:spLocks noChangeArrowheads="1"/>
          </p:cNvSpPr>
          <p:nvPr/>
        </p:nvSpPr>
        <p:spPr bwMode="auto">
          <a:xfrm>
            <a:off x="1534510" y="255020"/>
            <a:ext cx="6019800" cy="572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342891"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891" rtl="0" eaLnBrk="0" fontAlgn="base" hangingPunct="0">
              <a:spcBef>
                <a:spcPct val="0"/>
              </a:spcBef>
              <a:spcAft>
                <a:spcPct val="0"/>
              </a:spcAft>
              <a:defRPr sz="2700" b="1">
                <a:solidFill>
                  <a:srgbClr val="306120"/>
                </a:solidFill>
                <a:latin typeface="Myriad Pro"/>
                <a:ea typeface="Myriad Pro"/>
                <a:cs typeface="Myriad Pro"/>
              </a:defRPr>
            </a:lvl2pPr>
            <a:lvl3pPr algn="l" defTabSz="342891" rtl="0" eaLnBrk="0" fontAlgn="base" hangingPunct="0">
              <a:spcBef>
                <a:spcPct val="0"/>
              </a:spcBef>
              <a:spcAft>
                <a:spcPct val="0"/>
              </a:spcAft>
              <a:defRPr sz="2700" b="1">
                <a:solidFill>
                  <a:srgbClr val="306120"/>
                </a:solidFill>
                <a:latin typeface="Myriad Pro"/>
                <a:ea typeface="Myriad Pro"/>
                <a:cs typeface="Myriad Pro"/>
              </a:defRPr>
            </a:lvl3pPr>
            <a:lvl4pPr algn="l" defTabSz="342891" rtl="0" eaLnBrk="0" fontAlgn="base" hangingPunct="0">
              <a:spcBef>
                <a:spcPct val="0"/>
              </a:spcBef>
              <a:spcAft>
                <a:spcPct val="0"/>
              </a:spcAft>
              <a:defRPr sz="2700" b="1">
                <a:solidFill>
                  <a:srgbClr val="306120"/>
                </a:solidFill>
                <a:latin typeface="Myriad Pro"/>
                <a:ea typeface="Myriad Pro"/>
                <a:cs typeface="Myriad Pro"/>
              </a:defRPr>
            </a:lvl4pPr>
            <a:lvl5pPr algn="l" defTabSz="342891" rtl="0" eaLnBrk="0" fontAlgn="base" hangingPunct="0">
              <a:spcBef>
                <a:spcPct val="0"/>
              </a:spcBef>
              <a:spcAft>
                <a:spcPct val="0"/>
              </a:spcAft>
              <a:defRPr sz="2700" b="1">
                <a:solidFill>
                  <a:srgbClr val="306120"/>
                </a:solidFill>
                <a:latin typeface="Myriad Pro"/>
                <a:ea typeface="Myriad Pro"/>
                <a:cs typeface="Myriad Pro"/>
              </a:defRPr>
            </a:lvl5pPr>
            <a:lvl6pPr marL="342891" algn="l" defTabSz="342891" rtl="0" fontAlgn="base">
              <a:spcBef>
                <a:spcPct val="0"/>
              </a:spcBef>
              <a:spcAft>
                <a:spcPct val="0"/>
              </a:spcAft>
              <a:defRPr sz="2700" b="1">
                <a:solidFill>
                  <a:srgbClr val="306120"/>
                </a:solidFill>
                <a:latin typeface="Myriad Pro"/>
                <a:ea typeface="Myriad Pro"/>
                <a:cs typeface="Myriad Pro"/>
              </a:defRPr>
            </a:lvl6pPr>
            <a:lvl7pPr marL="685783" algn="l" defTabSz="342891" rtl="0" fontAlgn="base">
              <a:spcBef>
                <a:spcPct val="0"/>
              </a:spcBef>
              <a:spcAft>
                <a:spcPct val="0"/>
              </a:spcAft>
              <a:defRPr sz="2700" b="1">
                <a:solidFill>
                  <a:srgbClr val="306120"/>
                </a:solidFill>
                <a:latin typeface="Myriad Pro"/>
                <a:ea typeface="Myriad Pro"/>
                <a:cs typeface="Myriad Pro"/>
              </a:defRPr>
            </a:lvl7pPr>
            <a:lvl8pPr marL="1028674" algn="l" defTabSz="342891" rtl="0" fontAlgn="base">
              <a:spcBef>
                <a:spcPct val="0"/>
              </a:spcBef>
              <a:spcAft>
                <a:spcPct val="0"/>
              </a:spcAft>
              <a:defRPr sz="2700" b="1">
                <a:solidFill>
                  <a:srgbClr val="306120"/>
                </a:solidFill>
                <a:latin typeface="Myriad Pro"/>
                <a:ea typeface="Myriad Pro"/>
                <a:cs typeface="Myriad Pro"/>
              </a:defRPr>
            </a:lvl8pPr>
            <a:lvl9pPr marL="1371566" algn="l" defTabSz="342891" rtl="0" fontAlgn="base">
              <a:spcBef>
                <a:spcPct val="0"/>
              </a:spcBef>
              <a:spcAft>
                <a:spcPct val="0"/>
              </a:spcAft>
              <a:defRPr sz="2700" b="1">
                <a:solidFill>
                  <a:srgbClr val="306120"/>
                </a:solidFill>
                <a:latin typeface="Myriad Pro"/>
                <a:ea typeface="Myriad Pro"/>
                <a:cs typeface="Myriad Pro"/>
              </a:defRPr>
            </a:lvl9pPr>
          </a:lstStyle>
          <a:p>
            <a:pPr algn="ctr" eaLnBrk="1" hangingPunct="1"/>
            <a:r>
              <a:rPr lang="en-CA" sz="2800" dirty="0">
                <a:solidFill>
                  <a:srgbClr val="C00000"/>
                </a:solidFill>
              </a:rPr>
              <a:t>Graphic Summary – Week 1</a:t>
            </a:r>
          </a:p>
        </p:txBody>
      </p:sp>
      <p:pic>
        <p:nvPicPr>
          <p:cNvPr id="4" name="Picture 4"/>
          <p:cNvPicPr>
            <a:picLocks noChangeAspect="1" noChangeArrowheads="1"/>
          </p:cNvPicPr>
          <p:nvPr/>
        </p:nvPicPr>
        <p:blipFill>
          <a:blip r:embed="rId4"/>
          <a:srcRect/>
          <a:stretch>
            <a:fillRect/>
          </a:stretch>
        </p:blipFill>
        <p:spPr bwMode="auto">
          <a:xfrm>
            <a:off x="-457200" y="-457200"/>
            <a:ext cx="1587" cy="1587"/>
          </a:xfrm>
          <a:prstGeom prst="rect">
            <a:avLst/>
          </a:prstGeom>
          <a:noFill/>
          <a:ln w="9525">
            <a:noFill/>
            <a:miter lim="800000"/>
            <a:headEnd/>
            <a:tailEnd/>
          </a:ln>
        </p:spPr>
      </p:pic>
      <p:sp>
        <p:nvSpPr>
          <p:cNvPr id="5" name="Text Box 5"/>
          <p:cNvSpPr txBox="1">
            <a:spLocks noChangeArrowheads="1"/>
          </p:cNvSpPr>
          <p:nvPr/>
        </p:nvSpPr>
        <p:spPr bwMode="auto">
          <a:xfrm>
            <a:off x="4320986" y="6400800"/>
            <a:ext cx="1208985" cy="276999"/>
          </a:xfrm>
          <a:prstGeom prst="rect">
            <a:avLst/>
          </a:prstGeom>
          <a:noFill/>
          <a:ln w="9525">
            <a:noFill/>
            <a:miter lim="800000"/>
            <a:headEnd/>
            <a:tailEnd/>
          </a:ln>
        </p:spPr>
        <p:txBody>
          <a:bodyPr wrap="none">
            <a:spAutoFit/>
          </a:bodyPr>
          <a:lstStyle/>
          <a:p>
            <a:pPr eaLnBrk="0" hangingPunct="0">
              <a:spcBef>
                <a:spcPct val="50000"/>
              </a:spcBef>
            </a:pPr>
            <a:r>
              <a:rPr lang="en-CA" sz="1200" b="1" dirty="0">
                <a:latin typeface="Arial" panose="020B0604020202020204" pitchFamily="34" charset="0"/>
                <a:cs typeface="Arial" panose="020B0604020202020204" pitchFamily="34" charset="0"/>
              </a:rPr>
              <a:t>15.5H x 20.0W</a:t>
            </a:r>
            <a:endParaRPr lang="en-US" sz="1200" b="1" dirty="0">
              <a:latin typeface="Arial" panose="020B0604020202020204" pitchFamily="34" charset="0"/>
              <a:cs typeface="Arial" panose="020B0604020202020204" pitchFamily="34" charset="0"/>
            </a:endParaRPr>
          </a:p>
        </p:txBody>
      </p:sp>
      <p:sp>
        <p:nvSpPr>
          <p:cNvPr id="13" name="TextBox 12"/>
          <p:cNvSpPr txBox="1"/>
          <p:nvPr/>
        </p:nvSpPr>
        <p:spPr>
          <a:xfrm rot="315362">
            <a:off x="3268264" y="3967981"/>
            <a:ext cx="2082382" cy="369332"/>
          </a:xfrm>
          <a:prstGeom prst="rect">
            <a:avLst/>
          </a:prstGeom>
          <a:solidFill>
            <a:schemeClr val="bg1">
              <a:lumMod val="85000"/>
              <a:alpha val="75000"/>
            </a:schemeClr>
          </a:solidFill>
        </p:spPr>
        <p:txBody>
          <a:bodyPr wrap="square" rtlCol="0">
            <a:spAutoFit/>
          </a:bodyPr>
          <a:lstStyle/>
          <a:p>
            <a:pPr algn="ctr"/>
            <a:r>
              <a:rPr lang="en-CA" b="1" dirty="0">
                <a:solidFill>
                  <a:srgbClr val="FF6600"/>
                </a:solidFill>
              </a:rPr>
              <a:t>Continued Drying</a:t>
            </a:r>
          </a:p>
        </p:txBody>
      </p:sp>
      <p:sp>
        <p:nvSpPr>
          <p:cNvPr id="15" name="Lightning Bolt 14"/>
          <p:cNvSpPr/>
          <p:nvPr/>
        </p:nvSpPr>
        <p:spPr bwMode="auto">
          <a:xfrm>
            <a:off x="2704155" y="3848664"/>
            <a:ext cx="228600" cy="228600"/>
          </a:xfrm>
          <a:prstGeom prst="lightningBol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CA" sz="1200" b="1" i="0" u="none" strike="noStrike" cap="none" normalizeH="0" baseline="0">
              <a:ln>
                <a:noFill/>
              </a:ln>
              <a:solidFill>
                <a:schemeClr val="tx1"/>
              </a:solidFill>
              <a:effectLst/>
              <a:latin typeface="Arial" charset="0"/>
            </a:endParaRPr>
          </a:p>
        </p:txBody>
      </p:sp>
      <p:sp>
        <p:nvSpPr>
          <p:cNvPr id="16" name="TextBox 15"/>
          <p:cNvSpPr txBox="1"/>
          <p:nvPr/>
        </p:nvSpPr>
        <p:spPr>
          <a:xfrm rot="19385601">
            <a:off x="374577" y="3359603"/>
            <a:ext cx="3871327" cy="646331"/>
          </a:xfrm>
          <a:prstGeom prst="rect">
            <a:avLst/>
          </a:prstGeom>
          <a:solidFill>
            <a:schemeClr val="bg1">
              <a:lumMod val="85000"/>
              <a:alpha val="50000"/>
            </a:schemeClr>
          </a:solidFill>
        </p:spPr>
        <p:txBody>
          <a:bodyPr wrap="square" rtlCol="0">
            <a:spAutoFit/>
          </a:bodyPr>
          <a:lstStyle/>
          <a:p>
            <a:pPr algn="ctr"/>
            <a:r>
              <a:rPr lang="en-CA" b="1" dirty="0">
                <a:solidFill>
                  <a:srgbClr val="0000FF"/>
                </a:solidFill>
              </a:rPr>
              <a:t>Periodic Showers/thundershowers</a:t>
            </a:r>
          </a:p>
          <a:p>
            <a:pPr algn="ctr"/>
            <a:r>
              <a:rPr lang="en-CA" b="1" dirty="0">
                <a:solidFill>
                  <a:srgbClr val="FF6600"/>
                </a:solidFill>
              </a:rPr>
              <a:t>with windy periods</a:t>
            </a:r>
          </a:p>
        </p:txBody>
      </p:sp>
      <p:sp>
        <p:nvSpPr>
          <p:cNvPr id="20" name="Lightning Bolt 19"/>
          <p:cNvSpPr/>
          <p:nvPr/>
        </p:nvSpPr>
        <p:spPr bwMode="auto">
          <a:xfrm>
            <a:off x="2081642" y="4054240"/>
            <a:ext cx="228600" cy="228600"/>
          </a:xfrm>
          <a:prstGeom prst="lightningBol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CA" sz="1200" b="1" i="0" u="none" strike="noStrike" cap="none" normalizeH="0" baseline="0">
              <a:ln>
                <a:noFill/>
              </a:ln>
              <a:solidFill>
                <a:schemeClr val="tx1"/>
              </a:solidFill>
              <a:effectLst/>
              <a:latin typeface="Arial" charset="0"/>
            </a:endParaRPr>
          </a:p>
        </p:txBody>
      </p:sp>
      <p:sp>
        <p:nvSpPr>
          <p:cNvPr id="21" name="Lightning Bolt 20"/>
          <p:cNvSpPr/>
          <p:nvPr/>
        </p:nvSpPr>
        <p:spPr bwMode="auto">
          <a:xfrm>
            <a:off x="2081642" y="2914196"/>
            <a:ext cx="228600" cy="228600"/>
          </a:xfrm>
          <a:prstGeom prst="lightningBol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CA" sz="1200" b="1" i="0" u="none" strike="noStrike" cap="none" normalizeH="0" baseline="0">
              <a:ln>
                <a:noFill/>
              </a:ln>
              <a:solidFill>
                <a:schemeClr val="tx1"/>
              </a:solidFill>
              <a:effectLst/>
              <a:latin typeface="Arial" charset="0"/>
            </a:endParaRPr>
          </a:p>
        </p:txBody>
      </p:sp>
      <p:sp>
        <p:nvSpPr>
          <p:cNvPr id="17" name="Lightning Bolt 16"/>
          <p:cNvSpPr/>
          <p:nvPr/>
        </p:nvSpPr>
        <p:spPr bwMode="auto">
          <a:xfrm>
            <a:off x="2569029" y="3391300"/>
            <a:ext cx="228600" cy="228600"/>
          </a:xfrm>
          <a:prstGeom prst="lightningBol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CA" sz="1200" b="1" i="0" u="none" strike="noStrike" cap="none" normalizeH="0" baseline="0">
              <a:ln>
                <a:noFill/>
              </a:ln>
              <a:solidFill>
                <a:schemeClr val="tx1"/>
              </a:solidFill>
              <a:effectLst/>
              <a:latin typeface="Arial" charset="0"/>
            </a:endParaRPr>
          </a:p>
        </p:txBody>
      </p:sp>
      <p:sp>
        <p:nvSpPr>
          <p:cNvPr id="18" name="Rectangle 2"/>
          <p:cNvSpPr txBox="1">
            <a:spLocks noChangeArrowheads="1"/>
          </p:cNvSpPr>
          <p:nvPr/>
        </p:nvSpPr>
        <p:spPr bwMode="auto">
          <a:xfrm>
            <a:off x="2569029" y="850443"/>
            <a:ext cx="4140000" cy="514253"/>
          </a:xfrm>
          <a:prstGeom prst="rect">
            <a:avLst/>
          </a:prstGeom>
          <a:solidFill>
            <a:schemeClr val="bg1">
              <a:lumMod val="85000"/>
              <a:alpha val="75000"/>
            </a:schemeClr>
          </a:solidFill>
          <a:ln>
            <a:noFill/>
          </a:ln>
        </p:spPr>
        <p:txBody>
          <a:bodyPr vert="horz" wrap="square" lIns="91440" tIns="45720" rIns="91440" bIns="45720" numCol="1" anchor="ctr" anchorCtr="0" compatLnSpc="1">
            <a:prstTxWarp prst="textNoShape">
              <a:avLst/>
            </a:prstTxWarp>
          </a:bodyPr>
          <a:lstStyle>
            <a:lvl1pPr algn="l" defTabSz="342891"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891" rtl="0" eaLnBrk="0" fontAlgn="base" hangingPunct="0">
              <a:spcBef>
                <a:spcPct val="0"/>
              </a:spcBef>
              <a:spcAft>
                <a:spcPct val="0"/>
              </a:spcAft>
              <a:defRPr sz="2700" b="1">
                <a:solidFill>
                  <a:srgbClr val="306120"/>
                </a:solidFill>
                <a:latin typeface="Myriad Pro"/>
                <a:ea typeface="Myriad Pro"/>
                <a:cs typeface="Myriad Pro"/>
              </a:defRPr>
            </a:lvl2pPr>
            <a:lvl3pPr algn="l" defTabSz="342891" rtl="0" eaLnBrk="0" fontAlgn="base" hangingPunct="0">
              <a:spcBef>
                <a:spcPct val="0"/>
              </a:spcBef>
              <a:spcAft>
                <a:spcPct val="0"/>
              </a:spcAft>
              <a:defRPr sz="2700" b="1">
                <a:solidFill>
                  <a:srgbClr val="306120"/>
                </a:solidFill>
                <a:latin typeface="Myriad Pro"/>
                <a:ea typeface="Myriad Pro"/>
                <a:cs typeface="Myriad Pro"/>
              </a:defRPr>
            </a:lvl3pPr>
            <a:lvl4pPr algn="l" defTabSz="342891" rtl="0" eaLnBrk="0" fontAlgn="base" hangingPunct="0">
              <a:spcBef>
                <a:spcPct val="0"/>
              </a:spcBef>
              <a:spcAft>
                <a:spcPct val="0"/>
              </a:spcAft>
              <a:defRPr sz="2700" b="1">
                <a:solidFill>
                  <a:srgbClr val="306120"/>
                </a:solidFill>
                <a:latin typeface="Myriad Pro"/>
                <a:ea typeface="Myriad Pro"/>
                <a:cs typeface="Myriad Pro"/>
              </a:defRPr>
            </a:lvl4pPr>
            <a:lvl5pPr algn="l" defTabSz="342891" rtl="0" eaLnBrk="0" fontAlgn="base" hangingPunct="0">
              <a:spcBef>
                <a:spcPct val="0"/>
              </a:spcBef>
              <a:spcAft>
                <a:spcPct val="0"/>
              </a:spcAft>
              <a:defRPr sz="2700" b="1">
                <a:solidFill>
                  <a:srgbClr val="306120"/>
                </a:solidFill>
                <a:latin typeface="Myriad Pro"/>
                <a:ea typeface="Myriad Pro"/>
                <a:cs typeface="Myriad Pro"/>
              </a:defRPr>
            </a:lvl5pPr>
            <a:lvl6pPr marL="342891" algn="l" defTabSz="342891" rtl="0" fontAlgn="base">
              <a:spcBef>
                <a:spcPct val="0"/>
              </a:spcBef>
              <a:spcAft>
                <a:spcPct val="0"/>
              </a:spcAft>
              <a:defRPr sz="2700" b="1">
                <a:solidFill>
                  <a:srgbClr val="306120"/>
                </a:solidFill>
                <a:latin typeface="Myriad Pro"/>
                <a:ea typeface="Myriad Pro"/>
                <a:cs typeface="Myriad Pro"/>
              </a:defRPr>
            </a:lvl6pPr>
            <a:lvl7pPr marL="685783" algn="l" defTabSz="342891" rtl="0" fontAlgn="base">
              <a:spcBef>
                <a:spcPct val="0"/>
              </a:spcBef>
              <a:spcAft>
                <a:spcPct val="0"/>
              </a:spcAft>
              <a:defRPr sz="2700" b="1">
                <a:solidFill>
                  <a:srgbClr val="306120"/>
                </a:solidFill>
                <a:latin typeface="Myriad Pro"/>
                <a:ea typeface="Myriad Pro"/>
                <a:cs typeface="Myriad Pro"/>
              </a:defRPr>
            </a:lvl7pPr>
            <a:lvl8pPr marL="1028674" algn="l" defTabSz="342891" rtl="0" fontAlgn="base">
              <a:spcBef>
                <a:spcPct val="0"/>
              </a:spcBef>
              <a:spcAft>
                <a:spcPct val="0"/>
              </a:spcAft>
              <a:defRPr sz="2700" b="1">
                <a:solidFill>
                  <a:srgbClr val="306120"/>
                </a:solidFill>
                <a:latin typeface="Myriad Pro"/>
                <a:ea typeface="Myriad Pro"/>
                <a:cs typeface="Myriad Pro"/>
              </a:defRPr>
            </a:lvl8pPr>
            <a:lvl9pPr marL="1371566" algn="l" defTabSz="342891" rtl="0" fontAlgn="base">
              <a:spcBef>
                <a:spcPct val="0"/>
              </a:spcBef>
              <a:spcAft>
                <a:spcPct val="0"/>
              </a:spcAft>
              <a:defRPr sz="2700" b="1">
                <a:solidFill>
                  <a:srgbClr val="306120"/>
                </a:solidFill>
                <a:latin typeface="Myriad Pro"/>
                <a:ea typeface="Myriad Pro"/>
                <a:cs typeface="Myriad Pro"/>
              </a:defRPr>
            </a:lvl9pPr>
          </a:lstStyle>
          <a:p>
            <a:pPr algn="ctr" eaLnBrk="1" hangingPunct="1"/>
            <a:r>
              <a:rPr lang="en-CA" sz="2400" dirty="0">
                <a:solidFill>
                  <a:srgbClr val="FF6600"/>
                </a:solidFill>
              </a:rPr>
              <a:t>May 28 – June 3, 2025</a:t>
            </a:r>
            <a:endParaRPr lang="en-US" sz="2400" dirty="0">
              <a:solidFill>
                <a:srgbClr val="FF6600"/>
              </a:solidFill>
            </a:endParaRPr>
          </a:p>
        </p:txBody>
      </p:sp>
      <p:sp>
        <p:nvSpPr>
          <p:cNvPr id="2" name="TextBox 1">
            <a:extLst>
              <a:ext uri="{FF2B5EF4-FFF2-40B4-BE49-F238E27FC236}">
                <a16:creationId xmlns:a16="http://schemas.microsoft.com/office/drawing/2014/main" id="{7130EF0C-E7C3-48BE-C8C7-2ABF945160DC}"/>
              </a:ext>
            </a:extLst>
          </p:cNvPr>
          <p:cNvSpPr txBox="1"/>
          <p:nvPr/>
        </p:nvSpPr>
        <p:spPr>
          <a:xfrm rot="19978769">
            <a:off x="5364677" y="4139347"/>
            <a:ext cx="2442046" cy="646331"/>
          </a:xfrm>
          <a:prstGeom prst="rect">
            <a:avLst/>
          </a:prstGeom>
          <a:solidFill>
            <a:schemeClr val="bg1">
              <a:lumMod val="85000"/>
              <a:alpha val="50000"/>
            </a:schemeClr>
          </a:solidFill>
        </p:spPr>
        <p:txBody>
          <a:bodyPr wrap="square" rtlCol="0">
            <a:spAutoFit/>
          </a:bodyPr>
          <a:lstStyle/>
          <a:p>
            <a:pPr algn="ctr"/>
            <a:r>
              <a:rPr lang="en-CA" b="1" dirty="0">
                <a:solidFill>
                  <a:srgbClr val="0000FF"/>
                </a:solidFill>
              </a:rPr>
              <a:t>Periodic showers on/after weekend</a:t>
            </a:r>
          </a:p>
        </p:txBody>
      </p:sp>
    </p:spTree>
    <p:extLst>
      <p:ext uri="{BB962C8B-B14F-4D97-AF65-F5344CB8AC3E}">
        <p14:creationId xmlns:p14="http://schemas.microsoft.com/office/powerpoint/2010/main" val="10930653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7164000" y="6428602"/>
            <a:ext cx="228600" cy="2772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0" fontAlgn="auto" latinLnBrk="0" hangingPunct="0">
              <a:lnSpc>
                <a:spcPct val="100000"/>
              </a:lnSpc>
              <a:spcBef>
                <a:spcPct val="50000"/>
              </a:spcBef>
              <a:spcAft>
                <a:spcPts val="0"/>
              </a:spcAft>
              <a:buClrTx/>
              <a:buSzTx/>
              <a:buFontTx/>
              <a:buNone/>
              <a:tabLst/>
              <a:defRPr/>
            </a:pPr>
            <a:endParaRPr kumimoji="0" lang="en-CA"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 name="Rectangle 5"/>
          <p:cNvSpPr/>
          <p:nvPr/>
        </p:nvSpPr>
        <p:spPr bwMode="auto">
          <a:xfrm>
            <a:off x="7092000" y="6352402"/>
            <a:ext cx="228600" cy="277200"/>
          </a:xfrm>
          <a:prstGeom prst="rect">
            <a:avLst/>
          </a:prstGeom>
          <a:solidFill>
            <a:srgbClr val="00B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0" fontAlgn="auto" latinLnBrk="0" hangingPunct="0">
              <a:lnSpc>
                <a:spcPct val="100000"/>
              </a:lnSpc>
              <a:spcBef>
                <a:spcPct val="50000"/>
              </a:spcBef>
              <a:spcAft>
                <a:spcPts val="0"/>
              </a:spcAft>
              <a:buClrTx/>
              <a:buSzTx/>
              <a:buFontTx/>
              <a:buNone/>
              <a:tabLst/>
              <a:defRPr/>
            </a:pPr>
            <a:endParaRPr kumimoji="0" lang="en-CA"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9" name="Rectangle 202"/>
          <p:cNvSpPr>
            <a:spLocks noChangeAspect="1" noChangeArrowheads="1"/>
          </p:cNvSpPr>
          <p:nvPr/>
        </p:nvSpPr>
        <p:spPr bwMode="auto">
          <a:xfrm>
            <a:off x="261257" y="854799"/>
            <a:ext cx="8643257" cy="5324535"/>
          </a:xfrm>
          <a:prstGeom prst="rect">
            <a:avLst/>
          </a:prstGeom>
          <a:solidFill>
            <a:schemeClr val="bg1">
              <a:lumMod val="75000"/>
            </a:schemeClr>
          </a:solidFill>
          <a:ln w="38100" algn="ctr">
            <a:solidFill>
              <a:srgbClr val="800000"/>
            </a:solidFill>
            <a:miter lim="800000"/>
            <a:headEnd/>
            <a:tailEnd/>
          </a:ln>
        </p:spPr>
        <p:txBody>
          <a:bodyPr wrap="square" anchor="ctr">
            <a:spAutoFit/>
          </a:body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CA" sz="1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Summary of national fire weather expectations </a:t>
            </a:r>
            <a:r>
              <a:rPr lang="en-CA" b="1" dirty="0">
                <a:solidFill>
                  <a:srgbClr val="008000"/>
                </a:solidFill>
                <a:latin typeface="Arial" panose="020B0604020202020204" pitchFamily="34" charset="0"/>
                <a:cs typeface="Arial" panose="020B0604020202020204" pitchFamily="34" charset="0"/>
              </a:rPr>
              <a:t>May 28</a:t>
            </a:r>
            <a:r>
              <a:rPr kumimoji="0" lang="en-CA" sz="1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 June</a:t>
            </a:r>
            <a:r>
              <a:rPr lang="en-CA" b="1" dirty="0">
                <a:solidFill>
                  <a:srgbClr val="008000"/>
                </a:solidFill>
                <a:latin typeface="Arial" panose="020B0604020202020204" pitchFamily="34" charset="0"/>
                <a:cs typeface="Arial" panose="020B0604020202020204" pitchFamily="34" charset="0"/>
              </a:rPr>
              <a:t> 3</a:t>
            </a:r>
            <a:r>
              <a:rPr kumimoji="0" lang="en-CA" sz="1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2025:</a:t>
            </a:r>
          </a:p>
          <a:p>
            <a:pPr marL="0" marR="0" lvl="0" indent="0" algn="l" defTabSz="914400" rtl="0" eaLnBrk="0" fontAlgn="auto" latinLnBrk="0" hangingPunct="0">
              <a:lnSpc>
                <a:spcPct val="100000"/>
              </a:lnSpc>
              <a:spcBef>
                <a:spcPct val="50000"/>
              </a:spcBef>
              <a:spcAft>
                <a:spcPts val="0"/>
              </a:spcAft>
              <a:buClrTx/>
              <a:buSzTx/>
              <a:buFontTx/>
              <a:buNone/>
              <a:tabLst/>
              <a:defRPr/>
            </a:pPr>
            <a:endParaRPr kumimoji="0" lang="en-CA" sz="12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endParaRPr>
          </a:p>
          <a:p>
            <a:pPr marL="179388" marR="0" lvl="0" indent="177800" algn="l" defTabSz="357188" rtl="0" eaLnBrk="0" fontAlgn="auto" latinLnBrk="0" hangingPunct="0">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Little or no activity</a:t>
            </a:r>
            <a:r>
              <a:rPr kumimoji="0" lang="en-CA" sz="16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CA"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 few small fires </a:t>
            </a:r>
            <a:r>
              <a:rPr kumimoji="0" lang="en-CA" sz="16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p>
          <a:p>
            <a:pPr marL="179388" marR="0" lvl="0" indent="177800" algn="l" defTabSz="357188" rtl="0" eaLnBrk="0" fontAlgn="auto" latinLnBrk="0" hangingPunct="0">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srgbClr val="FF6600"/>
                </a:solidFill>
                <a:effectLst/>
                <a:uLnTx/>
                <a:uFillTx/>
                <a:latin typeface="Arial" panose="020B0604020202020204" pitchFamily="34" charset="0"/>
                <a:ea typeface="+mn-ea"/>
                <a:cs typeface="Arial" panose="020B0604020202020204" pitchFamily="34" charset="0"/>
              </a:rPr>
              <a:t>		Large fires possible</a:t>
            </a:r>
            <a:r>
              <a:rPr kumimoji="0" lang="en-CA" sz="16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CA" sz="1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Widespread intense activity</a:t>
            </a:r>
          </a:p>
          <a:p>
            <a:pPr marL="179388" marR="0" lvl="0" indent="177800" algn="l" defTabSz="357188" rtl="0" eaLnBrk="0" fontAlgn="auto" latinLnBrk="0" hangingPunct="0">
              <a:lnSpc>
                <a:spcPct val="100000"/>
              </a:lnSpc>
              <a:spcBef>
                <a:spcPts val="0"/>
              </a:spcBef>
              <a:spcAft>
                <a:spcPts val="0"/>
              </a:spcAft>
              <a:buClrTx/>
              <a:buSzTx/>
              <a:buFontTx/>
              <a:buNone/>
              <a:tabLst/>
              <a:defRPr/>
            </a:pPr>
            <a:endParaRPr kumimoji="0" lang="en-CA" sz="1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p>
            <a:pPr marL="179388" marR="0" lvl="0" indent="-6350" algn="l" defTabSz="357188" rtl="0" eaLnBrk="0" fontAlgn="auto" latinLnBrk="0" hangingPunct="0">
              <a:lnSpc>
                <a:spcPct val="100000"/>
              </a:lnSpc>
              <a:spcBef>
                <a:spcPts val="0"/>
              </a:spcBef>
              <a:spcAft>
                <a:spcPts val="0"/>
              </a:spcAft>
              <a:buClrTx/>
              <a:buSzTx/>
              <a:buFontTx/>
              <a:buNone/>
              <a:tabLst/>
              <a:defRPr/>
            </a:pPr>
            <a:r>
              <a:rPr kumimoji="0" lang="en-CA" sz="16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Atmospheric features are still moving quickly, providing variable weather in most regions. Wind could be a growth factor in active fire areas with these transitions.</a:t>
            </a:r>
            <a:endParaRPr kumimoji="0" lang="en-CA" sz="12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CA" sz="1200" b="1"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endParaRPr>
          </a:p>
          <a:p>
            <a:pPr marL="0" marR="0" lvl="0" indent="0" algn="l" defTabSz="355600" rtl="0" eaLnBrk="0" fontAlgn="auto" latinLnBrk="0" hangingPunct="0">
              <a:lnSpc>
                <a:spcPct val="100000"/>
              </a:lnSpc>
              <a:spcBef>
                <a:spcPts val="0"/>
              </a:spcBef>
              <a:spcAft>
                <a:spcPts val="0"/>
              </a:spcAft>
              <a:buClrTx/>
              <a:buSzTx/>
              <a:buFontTx/>
              <a:buChar char="•"/>
              <a:tabLst/>
              <a:defRPr/>
            </a:pPr>
            <a:r>
              <a:rPr kumimoji="0" lang="en-CA" sz="1600" b="1"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 West (</a:t>
            </a:r>
            <a:r>
              <a:rPr kumimoji="0" lang="en-CA" sz="16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BC/YT/NT/AB):</a:t>
            </a:r>
          </a:p>
          <a:p>
            <a:pPr marL="0" marR="0" lvl="0" indent="0" algn="l" defTabSz="355600" rtl="0" eaLnBrk="0" fontAlgn="auto" latinLnBrk="0" hangingPunct="0">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CA" sz="1600" b="1" i="0" u="none" strike="noStrike" kern="1200" cap="none" spc="0" normalizeH="0" baseline="0" noProof="0" dirty="0">
                <a:ln>
                  <a:noFill/>
                </a:ln>
                <a:solidFill>
                  <a:srgbClr val="FF6600"/>
                </a:solidFill>
                <a:effectLst/>
                <a:uLnTx/>
                <a:uFillTx/>
                <a:latin typeface="Arial" panose="020B0604020202020204" pitchFamily="34" charset="0"/>
                <a:ea typeface="+mn-ea"/>
                <a:cs typeface="Arial" panose="020B0604020202020204" pitchFamily="34" charset="0"/>
              </a:rPr>
              <a:t>BC:			</a:t>
            </a:r>
            <a:r>
              <a:rPr lang="en-CA" sz="1600" b="1" dirty="0">
                <a:solidFill>
                  <a:srgbClr val="FF6600"/>
                </a:solidFill>
                <a:latin typeface="Arial" panose="020B0604020202020204" pitchFamily="34" charset="0"/>
                <a:cs typeface="Arial" panose="020B0604020202020204" pitchFamily="34" charset="0"/>
              </a:rPr>
              <a:t>Steady</a:t>
            </a:r>
          </a:p>
          <a:p>
            <a:pPr marL="0" marR="0" lvl="0" indent="0" algn="l" defTabSz="355600" rtl="0" eaLnBrk="0" fontAlgn="auto" latinLnBrk="0" hangingPunct="0">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srgbClr val="FF6600"/>
                </a:solidFill>
                <a:effectLst/>
                <a:uLnTx/>
                <a:uFillTx/>
                <a:latin typeface="Arial" panose="020B0604020202020204" pitchFamily="34" charset="0"/>
                <a:ea typeface="+mn-ea"/>
                <a:cs typeface="Arial" panose="020B0604020202020204" pitchFamily="34" charset="0"/>
              </a:rPr>
              <a:t>       </a:t>
            </a:r>
            <a:r>
              <a:rPr kumimoji="0" lang="en-CA"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YT:			 	</a:t>
            </a:r>
            <a:r>
              <a:rPr lang="en-CA" sz="1600" b="1" dirty="0">
                <a:solidFill>
                  <a:srgbClr val="FFFF00"/>
                </a:solidFill>
                <a:latin typeface="Arial" panose="020B0604020202020204" pitchFamily="34" charset="0"/>
                <a:cs typeface="Arial" panose="020B0604020202020204" pitchFamily="34" charset="0"/>
              </a:rPr>
              <a:t>Steady</a:t>
            </a:r>
            <a:endParaRPr kumimoji="0" lang="en-CA"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355600" rtl="0" eaLnBrk="0" fontAlgn="auto" latinLnBrk="0" hangingPunct="0">
              <a:lnSpc>
                <a:spcPct val="100000"/>
              </a:lnSpc>
              <a:spcBef>
                <a:spcPts val="0"/>
              </a:spcBef>
              <a:spcAft>
                <a:spcPts val="0"/>
              </a:spcAft>
              <a:buClrTx/>
              <a:buSzTx/>
              <a:buFontTx/>
              <a:buNone/>
              <a:tabLst/>
              <a:defRPr/>
            </a:pPr>
            <a:r>
              <a:rPr lang="en-CA" sz="1600" b="1" dirty="0">
                <a:solidFill>
                  <a:srgbClr val="FFFF00"/>
                </a:solidFill>
                <a:latin typeface="Arial" panose="020B0604020202020204" pitchFamily="34" charset="0"/>
                <a:cs typeface="Arial" panose="020B0604020202020204" pitchFamily="34" charset="0"/>
              </a:rPr>
              <a:t>        </a:t>
            </a:r>
            <a:r>
              <a:rPr kumimoji="0" lang="en-CA" sz="16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CA"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NT:				Steady</a:t>
            </a:r>
          </a:p>
          <a:p>
            <a:pPr marL="457200" marR="0" lvl="1" indent="0" algn="l" defTabSz="355600" rtl="0" eaLnBrk="0" fontAlgn="auto" latinLnBrk="0" hangingPunct="0">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CA" sz="1600" b="1" i="0" u="none" strike="noStrike" kern="1200" cap="none" spc="0" normalizeH="0" baseline="0" noProof="0" dirty="0">
                <a:ln>
                  <a:noFill/>
                </a:ln>
                <a:solidFill>
                  <a:srgbClr val="FF6600"/>
                </a:solidFill>
                <a:effectLst/>
                <a:uLnTx/>
                <a:uFillTx/>
                <a:latin typeface="Arial" panose="020B0604020202020204" pitchFamily="34" charset="0"/>
                <a:ea typeface="+mn-ea"/>
                <a:cs typeface="Arial" panose="020B0604020202020204" pitchFamily="34" charset="0"/>
              </a:rPr>
              <a:t>AB:   			Rising then falling/steady after weekend</a:t>
            </a:r>
            <a:endParaRPr kumimoji="0" lang="en-CA" sz="1600" b="1" i="0" u="none" strike="noStrike" kern="1200" cap="none" spc="0" normalizeH="0" baseline="0" noProof="0" dirty="0">
              <a:ln>
                <a:noFill/>
              </a:ln>
              <a:solidFill>
                <a:srgbClr val="FF6600"/>
              </a:solidFill>
              <a:effectLst/>
              <a:highlight>
                <a:srgbClr val="FFFF00"/>
              </a:highlight>
              <a:uLnTx/>
              <a:uFillTx/>
              <a:latin typeface="Arial" panose="020B0604020202020204" pitchFamily="34" charset="0"/>
              <a:ea typeface="+mn-ea"/>
              <a:cs typeface="Arial" panose="020B0604020202020204" pitchFamily="34" charset="0"/>
            </a:endParaRPr>
          </a:p>
          <a:p>
            <a:pPr marL="457200" marR="0" lvl="1" indent="0" algn="l" defTabSz="355600" rtl="0" eaLnBrk="0" fontAlgn="auto" latinLnBrk="0" hangingPunct="0">
              <a:lnSpc>
                <a:spcPct val="100000"/>
              </a:lnSpc>
              <a:spcBef>
                <a:spcPts val="0"/>
              </a:spcBef>
              <a:spcAft>
                <a:spcPts val="0"/>
              </a:spcAft>
              <a:buClrTx/>
              <a:buSzTx/>
              <a:buFontTx/>
              <a:buNone/>
              <a:tabLst/>
              <a:defRPr/>
            </a:pPr>
            <a:endParaRPr kumimoji="0" lang="en-CA" sz="1200" b="1" i="0" u="none" strike="noStrike" kern="1200" cap="none" spc="0" normalizeH="0" baseline="0" noProof="0" dirty="0">
              <a:ln>
                <a:noFill/>
              </a:ln>
              <a:solidFill>
                <a:srgbClr val="FF6600"/>
              </a:solidFill>
              <a:effectLst/>
              <a:uLnTx/>
              <a:uFillTx/>
              <a:latin typeface="Arial" panose="020B0604020202020204" pitchFamily="34" charset="0"/>
              <a:ea typeface="+mn-ea"/>
              <a:cs typeface="Arial" panose="020B0604020202020204" pitchFamily="34" charset="0"/>
            </a:endParaRPr>
          </a:p>
          <a:p>
            <a:pPr marL="0" marR="0" lvl="0" indent="0" algn="l" defTabSz="355600" rtl="0" eaLnBrk="0" fontAlgn="auto" latinLnBrk="0" hangingPunct="0">
              <a:lnSpc>
                <a:spcPct val="100000"/>
              </a:lnSpc>
              <a:spcBef>
                <a:spcPts val="0"/>
              </a:spcBef>
              <a:spcAft>
                <a:spcPts val="0"/>
              </a:spcAft>
              <a:buClrTx/>
              <a:buSzTx/>
              <a:buFontTx/>
              <a:buChar char="•"/>
              <a:tabLst/>
              <a:defRPr/>
            </a:pPr>
            <a:r>
              <a:rPr kumimoji="0" lang="en-CA" sz="1600" b="1"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 Central (</a:t>
            </a:r>
            <a:r>
              <a:rPr kumimoji="0" lang="en-CA" sz="16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SK/MB/NU/ON):</a:t>
            </a:r>
            <a:endParaRPr kumimoji="0" lang="en-CA" sz="1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p>
            <a:pPr marL="457200" marR="0" lvl="1" indent="0" algn="l" defTabSz="355600" rtl="0" eaLnBrk="0" fontAlgn="auto" latinLnBrk="0" hangingPunct="0">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srgbClr val="FF6600"/>
                </a:solidFill>
                <a:effectLst/>
                <a:uLnTx/>
                <a:uFillTx/>
                <a:latin typeface="Arial" panose="020B0604020202020204" pitchFamily="34" charset="0"/>
                <a:ea typeface="+mn-ea"/>
                <a:cs typeface="Arial" panose="020B0604020202020204" pitchFamily="34" charset="0"/>
              </a:rPr>
              <a:t>	SK:				</a:t>
            </a:r>
            <a:r>
              <a:rPr lang="en-CA" sz="1600" b="1" dirty="0">
                <a:solidFill>
                  <a:srgbClr val="FF6600"/>
                </a:solidFill>
                <a:latin typeface="Arial" panose="020B0604020202020204" pitchFamily="34" charset="0"/>
                <a:cs typeface="Arial" panose="020B0604020202020204" pitchFamily="34" charset="0"/>
              </a:rPr>
              <a:t>Rising, periodic thundershowers </a:t>
            </a:r>
            <a:r>
              <a:rPr lang="en-CA" sz="1600" b="1" dirty="0" err="1">
                <a:solidFill>
                  <a:srgbClr val="FF6600"/>
                </a:solidFill>
                <a:latin typeface="Arial" panose="020B0604020202020204" pitchFamily="34" charset="0"/>
                <a:cs typeface="Arial" panose="020B0604020202020204" pitchFamily="34" charset="0"/>
              </a:rPr>
              <a:t>esp</a:t>
            </a:r>
            <a:r>
              <a:rPr lang="en-CA" sz="1600" b="1" dirty="0">
                <a:solidFill>
                  <a:srgbClr val="FF6600"/>
                </a:solidFill>
                <a:latin typeface="Arial" panose="020B0604020202020204" pitchFamily="34" charset="0"/>
                <a:cs typeface="Arial" panose="020B0604020202020204" pitchFamily="34" charset="0"/>
              </a:rPr>
              <a:t> in north</a:t>
            </a:r>
            <a:endParaRPr kumimoji="0" lang="en-CA" sz="1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p>
            <a:pPr marL="457200" marR="0" lvl="1" indent="0" algn="l" defTabSz="355600" rtl="0" eaLnBrk="0" fontAlgn="auto" latinLnBrk="0" hangingPunct="0">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srgbClr val="FF6600"/>
                </a:solidFill>
                <a:effectLst/>
                <a:uLnTx/>
                <a:uFillTx/>
                <a:latin typeface="Arial" panose="020B0604020202020204" pitchFamily="34" charset="0"/>
                <a:ea typeface="+mn-ea"/>
                <a:cs typeface="Arial" panose="020B0604020202020204" pitchFamily="34" charset="0"/>
              </a:rPr>
              <a:t>	MB:			Rising</a:t>
            </a:r>
          </a:p>
          <a:p>
            <a:pPr marL="457200" marR="0" lvl="1" indent="0" algn="l" defTabSz="355600" rtl="0" eaLnBrk="0" fontAlgn="auto" latinLnBrk="0" hangingPunct="0">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CA" sz="1600" b="1" i="0" u="none" strike="noStrike" kern="1200" cap="none" spc="0" normalizeH="0" baseline="0" noProof="0" dirty="0">
                <a:ln>
                  <a:noFill/>
                </a:ln>
                <a:solidFill>
                  <a:srgbClr val="FF6600"/>
                </a:solidFill>
                <a:effectLst/>
                <a:uLnTx/>
                <a:uFillTx/>
                <a:latin typeface="Arial" panose="020B0604020202020204" pitchFamily="34" charset="0"/>
                <a:ea typeface="+mn-ea"/>
                <a:cs typeface="Arial" panose="020B0604020202020204" pitchFamily="34" charset="0"/>
              </a:rPr>
              <a:t>ON: 			Rising in north/west</a:t>
            </a:r>
            <a:endParaRPr lang="en-CA" sz="1600" b="1" dirty="0">
              <a:solidFill>
                <a:srgbClr val="FF6600"/>
              </a:solidFill>
              <a:latin typeface="Arial" panose="020B0604020202020204" pitchFamily="34" charset="0"/>
              <a:cs typeface="Arial" panose="020B0604020202020204" pitchFamily="34" charset="0"/>
            </a:endParaRPr>
          </a:p>
          <a:p>
            <a:pPr marL="457200" marR="0" lvl="1" indent="0" algn="l" defTabSz="355600" rtl="0" eaLnBrk="0" fontAlgn="auto" latinLnBrk="0" hangingPunct="0">
              <a:lnSpc>
                <a:spcPct val="100000"/>
              </a:lnSpc>
              <a:spcBef>
                <a:spcPts val="0"/>
              </a:spcBef>
              <a:spcAft>
                <a:spcPts val="0"/>
              </a:spcAft>
              <a:buClrTx/>
              <a:buSzTx/>
              <a:buFontTx/>
              <a:buNone/>
              <a:tabLst/>
              <a:defRPr/>
            </a:pPr>
            <a:endParaRPr kumimoji="0" lang="en-CA" sz="1200" b="1" i="0" u="none" strike="noStrike" kern="1200" cap="none" spc="0" normalizeH="0" baseline="0" noProof="0" dirty="0">
              <a:ln>
                <a:noFill/>
              </a:ln>
              <a:solidFill>
                <a:srgbClr val="FF6600"/>
              </a:solidFill>
              <a:effectLst/>
              <a:uLnTx/>
              <a:uFillTx/>
              <a:latin typeface="Arial" panose="020B0604020202020204" pitchFamily="34" charset="0"/>
              <a:ea typeface="+mn-ea"/>
              <a:cs typeface="Arial" panose="020B0604020202020204" pitchFamily="34" charset="0"/>
            </a:endParaRPr>
          </a:p>
          <a:p>
            <a:pPr marL="0" marR="0" lvl="0" indent="0" algn="l" defTabSz="355600" rtl="0" eaLnBrk="0" fontAlgn="auto" latinLnBrk="0" hangingPunct="0">
              <a:lnSpc>
                <a:spcPct val="100000"/>
              </a:lnSpc>
              <a:spcBef>
                <a:spcPts val="0"/>
              </a:spcBef>
              <a:spcAft>
                <a:spcPts val="0"/>
              </a:spcAft>
              <a:buClrTx/>
              <a:buSzTx/>
              <a:buFontTx/>
              <a:buChar char="•"/>
              <a:tabLst/>
              <a:defRPr/>
            </a:pPr>
            <a:r>
              <a:rPr kumimoji="0" lang="en-CA" sz="1600" b="1"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 East	 (</a:t>
            </a:r>
            <a:r>
              <a:rPr kumimoji="0" lang="en-CA" sz="16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QC/</a:t>
            </a:r>
            <a:r>
              <a:rPr kumimoji="0" lang="en-CA" sz="16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Atl</a:t>
            </a:r>
            <a:r>
              <a:rPr kumimoji="0" lang="en-CA" sz="16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a:t>
            </a:r>
            <a:r>
              <a:rPr kumimoji="0" lang="en-CA" sz="16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p>
          <a:p>
            <a:pPr marL="0" marR="0" lvl="0" indent="0" algn="l" defTabSz="355600" rtl="0" eaLnBrk="0" fontAlgn="auto" latinLnBrk="0" hangingPunct="0">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CA"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QC: 			Falling</a:t>
            </a:r>
            <a:r>
              <a:rPr lang="en-CA" sz="1600" b="1" dirty="0">
                <a:solidFill>
                  <a:srgbClr val="FFFF00"/>
                </a:solidFill>
                <a:latin typeface="Arial" panose="020B0604020202020204" pitchFamily="34" charset="0"/>
                <a:cs typeface="Arial" panose="020B0604020202020204" pitchFamily="34" charset="0"/>
              </a:rPr>
              <a:t> on/after weekend</a:t>
            </a:r>
            <a:endParaRPr kumimoji="0" lang="en-CA"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355600" rtl="0" eaLnBrk="0" fontAlgn="auto" latinLnBrk="0" hangingPunct="0">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srgbClr val="FF6600"/>
                </a:solidFill>
                <a:effectLst/>
                <a:uLnTx/>
                <a:uFillTx/>
                <a:latin typeface="Arial" panose="020B0604020202020204" pitchFamily="34" charset="0"/>
                <a:ea typeface="+mn-ea"/>
                <a:cs typeface="Arial" panose="020B0604020202020204" pitchFamily="34" charset="0"/>
              </a:rPr>
              <a:t>		</a:t>
            </a:r>
            <a:r>
              <a:rPr kumimoji="0" lang="en-CA" sz="16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Atl</a:t>
            </a:r>
            <a:r>
              <a:rPr kumimoji="0" lang="en-CA"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Falling on/after weekend</a:t>
            </a:r>
          </a:p>
        </p:txBody>
      </p:sp>
      <p:pic>
        <p:nvPicPr>
          <p:cNvPr id="2" name="Picture 4"/>
          <p:cNvPicPr>
            <a:picLocks noChangeAspect="1" noChangeArrowheads="1"/>
          </p:cNvPicPr>
          <p:nvPr/>
        </p:nvPicPr>
        <p:blipFill>
          <a:blip r:embed="rId3"/>
          <a:srcRect/>
          <a:stretch>
            <a:fillRect/>
          </a:stretch>
        </p:blipFill>
        <p:spPr bwMode="auto">
          <a:xfrm>
            <a:off x="-457200" y="-457200"/>
            <a:ext cx="1587" cy="1587"/>
          </a:xfrm>
          <a:prstGeom prst="rect">
            <a:avLst/>
          </a:prstGeom>
          <a:noFill/>
          <a:ln w="9525">
            <a:noFill/>
            <a:miter lim="800000"/>
            <a:headEnd/>
            <a:tailEnd/>
          </a:ln>
        </p:spPr>
      </p:pic>
      <p:sp>
        <p:nvSpPr>
          <p:cNvPr id="3" name="Text Box 5"/>
          <p:cNvSpPr txBox="1">
            <a:spLocks noChangeArrowheads="1"/>
          </p:cNvSpPr>
          <p:nvPr/>
        </p:nvSpPr>
        <p:spPr bwMode="auto">
          <a:xfrm>
            <a:off x="4724400" y="6400800"/>
            <a:ext cx="843501" cy="276999"/>
          </a:xfrm>
          <a:prstGeom prst="rect">
            <a:avLst/>
          </a:prstGeom>
          <a:noFill/>
          <a:ln w="9525">
            <a:noFill/>
            <a:miter lim="800000"/>
            <a:headEnd/>
            <a:tailEnd/>
          </a:ln>
        </p:spPr>
        <p:txBody>
          <a:bodyPr wrap="none">
            <a:spAutoFit/>
          </a:body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CA" sz="1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mH</a:t>
            </a:r>
            <a:r>
              <a:rPr kumimoji="0" lang="en-CA"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x </a:t>
            </a:r>
            <a:r>
              <a:rPr kumimoji="0" lang="en-CA" sz="1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nW</a:t>
            </a: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Rectangle 2"/>
          <p:cNvSpPr txBox="1">
            <a:spLocks noChangeArrowheads="1"/>
          </p:cNvSpPr>
          <p:nvPr/>
        </p:nvSpPr>
        <p:spPr bwMode="auto">
          <a:xfrm>
            <a:off x="1600200" y="248992"/>
            <a:ext cx="6019800" cy="430887"/>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l" rtl="0" eaLnBrk="0" fontAlgn="base" hangingPunct="0">
              <a:spcBef>
                <a:spcPct val="0"/>
              </a:spcBef>
              <a:spcAft>
                <a:spcPct val="0"/>
              </a:spcAft>
              <a:defRPr sz="3200" b="1">
                <a:solidFill>
                  <a:srgbClr val="333333"/>
                </a:solidFill>
                <a:latin typeface="+mj-lt"/>
                <a:ea typeface="+mj-ea"/>
                <a:cs typeface="+mj-cs"/>
              </a:defRPr>
            </a:lvl1pPr>
            <a:lvl2pPr algn="l" rtl="0" eaLnBrk="0" fontAlgn="base" hangingPunct="0">
              <a:spcBef>
                <a:spcPct val="0"/>
              </a:spcBef>
              <a:spcAft>
                <a:spcPct val="0"/>
              </a:spcAft>
              <a:defRPr sz="3200" b="1">
                <a:solidFill>
                  <a:srgbClr val="333333"/>
                </a:solidFill>
                <a:latin typeface="Arial" charset="0"/>
              </a:defRPr>
            </a:lvl2pPr>
            <a:lvl3pPr algn="l" rtl="0" eaLnBrk="0" fontAlgn="base" hangingPunct="0">
              <a:spcBef>
                <a:spcPct val="0"/>
              </a:spcBef>
              <a:spcAft>
                <a:spcPct val="0"/>
              </a:spcAft>
              <a:defRPr sz="3200" b="1">
                <a:solidFill>
                  <a:srgbClr val="333333"/>
                </a:solidFill>
                <a:latin typeface="Arial" charset="0"/>
              </a:defRPr>
            </a:lvl3pPr>
            <a:lvl4pPr algn="l" rtl="0" eaLnBrk="0" fontAlgn="base" hangingPunct="0">
              <a:spcBef>
                <a:spcPct val="0"/>
              </a:spcBef>
              <a:spcAft>
                <a:spcPct val="0"/>
              </a:spcAft>
              <a:defRPr sz="3200" b="1">
                <a:solidFill>
                  <a:srgbClr val="333333"/>
                </a:solidFill>
                <a:latin typeface="Arial" charset="0"/>
              </a:defRPr>
            </a:lvl4pPr>
            <a:lvl5pPr algn="l" rtl="0" eaLnBrk="0" fontAlgn="base" hangingPunct="0">
              <a:spcBef>
                <a:spcPct val="0"/>
              </a:spcBef>
              <a:spcAft>
                <a:spcPct val="0"/>
              </a:spcAft>
              <a:defRPr sz="3200" b="1">
                <a:solidFill>
                  <a:srgbClr val="333333"/>
                </a:solidFill>
                <a:latin typeface="Arial" charset="0"/>
              </a:defRPr>
            </a:lvl5pPr>
            <a:lvl6pPr marL="457200" algn="l" rtl="0" fontAlgn="base">
              <a:spcBef>
                <a:spcPct val="0"/>
              </a:spcBef>
              <a:spcAft>
                <a:spcPct val="0"/>
              </a:spcAft>
              <a:defRPr sz="3200" b="1">
                <a:solidFill>
                  <a:srgbClr val="333333"/>
                </a:solidFill>
                <a:latin typeface="Arial" charset="0"/>
              </a:defRPr>
            </a:lvl6pPr>
            <a:lvl7pPr marL="914400" algn="l" rtl="0" fontAlgn="base">
              <a:spcBef>
                <a:spcPct val="0"/>
              </a:spcBef>
              <a:spcAft>
                <a:spcPct val="0"/>
              </a:spcAft>
              <a:defRPr sz="3200" b="1">
                <a:solidFill>
                  <a:srgbClr val="333333"/>
                </a:solidFill>
                <a:latin typeface="Arial" charset="0"/>
              </a:defRPr>
            </a:lvl7pPr>
            <a:lvl8pPr marL="1371600" algn="l" rtl="0" fontAlgn="base">
              <a:spcBef>
                <a:spcPct val="0"/>
              </a:spcBef>
              <a:spcAft>
                <a:spcPct val="0"/>
              </a:spcAft>
              <a:defRPr sz="3200" b="1">
                <a:solidFill>
                  <a:srgbClr val="333333"/>
                </a:solidFill>
                <a:latin typeface="Arial" charset="0"/>
              </a:defRPr>
            </a:lvl8pPr>
            <a:lvl9pPr marL="1828800" algn="l" rtl="0" fontAlgn="base">
              <a:spcBef>
                <a:spcPct val="0"/>
              </a:spcBef>
              <a:spcAft>
                <a:spcPct val="0"/>
              </a:spcAft>
              <a:defRPr sz="3200" b="1">
                <a:solidFill>
                  <a:srgbClr val="333333"/>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A" sz="2800" b="1" i="0" u="none" strike="noStrike" kern="0" cap="none" spc="0" normalizeH="0" baseline="0" noProof="0" dirty="0">
                <a:ln>
                  <a:noFill/>
                </a:ln>
                <a:solidFill>
                  <a:srgbClr val="C00000"/>
                </a:solidFill>
                <a:effectLst/>
                <a:uLnTx/>
                <a:uFillTx/>
                <a:latin typeface="Myriad Pro"/>
                <a:ea typeface="+mj-ea"/>
                <a:cs typeface="+mj-cs"/>
              </a:rPr>
              <a:t>Fire weather indexes trends</a:t>
            </a:r>
          </a:p>
        </p:txBody>
      </p:sp>
    </p:spTree>
    <p:extLst>
      <p:ext uri="{BB962C8B-B14F-4D97-AF65-F5344CB8AC3E}">
        <p14:creationId xmlns:p14="http://schemas.microsoft.com/office/powerpoint/2010/main" val="16378109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396000" y="360002"/>
            <a:ext cx="8280000" cy="646331"/>
          </a:xfrm>
          <a:prstGeom prst="rect">
            <a:avLst/>
          </a:prstGeom>
          <a:noFill/>
        </p:spPr>
        <p:txBody>
          <a:bodyPr wrap="square" rtlCol="0">
            <a:noAutofit/>
          </a:bodyPr>
          <a:lstStyle/>
          <a:p>
            <a:pPr algn="ctr"/>
            <a:r>
              <a:rPr lang="en-CA" sz="3600" kern="0" dirty="0">
                <a:solidFill>
                  <a:srgbClr val="C00000"/>
                </a:solidFill>
              </a:rPr>
              <a:t>Instructions to developer</a:t>
            </a:r>
          </a:p>
        </p:txBody>
      </p:sp>
      <p:sp>
        <p:nvSpPr>
          <p:cNvPr id="9" name="Title 4"/>
          <p:cNvSpPr txBox="1">
            <a:spLocks/>
          </p:cNvSpPr>
          <p:nvPr/>
        </p:nvSpPr>
        <p:spPr>
          <a:xfrm>
            <a:off x="421339" y="1049188"/>
            <a:ext cx="8305800" cy="5453212"/>
          </a:xfrm>
          <a:prstGeom prst="rect">
            <a:avLst/>
          </a:prstGeom>
        </p:spPr>
        <p:txBody>
          <a:bodyPr/>
          <a:lstStyle>
            <a:lvl1pPr algn="l" defTabSz="342900"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900" rtl="0" eaLnBrk="0" fontAlgn="base" hangingPunct="0">
              <a:spcBef>
                <a:spcPct val="0"/>
              </a:spcBef>
              <a:spcAft>
                <a:spcPct val="0"/>
              </a:spcAft>
              <a:defRPr sz="2700" b="1">
                <a:solidFill>
                  <a:srgbClr val="306120"/>
                </a:solidFill>
                <a:latin typeface="Myriad Pro"/>
                <a:ea typeface="Myriad Pro"/>
                <a:cs typeface="Myriad Pro"/>
              </a:defRPr>
            </a:lvl2pPr>
            <a:lvl3pPr algn="l" defTabSz="342900" rtl="0" eaLnBrk="0" fontAlgn="base" hangingPunct="0">
              <a:spcBef>
                <a:spcPct val="0"/>
              </a:spcBef>
              <a:spcAft>
                <a:spcPct val="0"/>
              </a:spcAft>
              <a:defRPr sz="2700" b="1">
                <a:solidFill>
                  <a:srgbClr val="306120"/>
                </a:solidFill>
                <a:latin typeface="Myriad Pro"/>
                <a:ea typeface="Myriad Pro"/>
                <a:cs typeface="Myriad Pro"/>
              </a:defRPr>
            </a:lvl3pPr>
            <a:lvl4pPr algn="l" defTabSz="342900" rtl="0" eaLnBrk="0" fontAlgn="base" hangingPunct="0">
              <a:spcBef>
                <a:spcPct val="0"/>
              </a:spcBef>
              <a:spcAft>
                <a:spcPct val="0"/>
              </a:spcAft>
              <a:defRPr sz="2700" b="1">
                <a:solidFill>
                  <a:srgbClr val="306120"/>
                </a:solidFill>
                <a:latin typeface="Myriad Pro"/>
                <a:ea typeface="Myriad Pro"/>
                <a:cs typeface="Myriad Pro"/>
              </a:defRPr>
            </a:lvl4pPr>
            <a:lvl5pPr algn="l" defTabSz="342900" rtl="0" eaLnBrk="0" fontAlgn="base" hangingPunct="0">
              <a:spcBef>
                <a:spcPct val="0"/>
              </a:spcBef>
              <a:spcAft>
                <a:spcPct val="0"/>
              </a:spcAft>
              <a:defRPr sz="2700" b="1">
                <a:solidFill>
                  <a:srgbClr val="306120"/>
                </a:solidFill>
                <a:latin typeface="Myriad Pro"/>
                <a:ea typeface="Myriad Pro"/>
                <a:cs typeface="Myriad Pro"/>
              </a:defRPr>
            </a:lvl5pPr>
            <a:lvl6pPr marL="342900" algn="l" defTabSz="342900" rtl="0" fontAlgn="base">
              <a:spcBef>
                <a:spcPct val="0"/>
              </a:spcBef>
              <a:spcAft>
                <a:spcPct val="0"/>
              </a:spcAft>
              <a:defRPr sz="2700" b="1">
                <a:solidFill>
                  <a:srgbClr val="306120"/>
                </a:solidFill>
                <a:latin typeface="Myriad Pro"/>
                <a:ea typeface="Myriad Pro"/>
                <a:cs typeface="Myriad Pro"/>
              </a:defRPr>
            </a:lvl6pPr>
            <a:lvl7pPr marL="685800" algn="l" defTabSz="342900" rtl="0" fontAlgn="base">
              <a:spcBef>
                <a:spcPct val="0"/>
              </a:spcBef>
              <a:spcAft>
                <a:spcPct val="0"/>
              </a:spcAft>
              <a:defRPr sz="2700" b="1">
                <a:solidFill>
                  <a:srgbClr val="306120"/>
                </a:solidFill>
                <a:latin typeface="Myriad Pro"/>
                <a:ea typeface="Myriad Pro"/>
                <a:cs typeface="Myriad Pro"/>
              </a:defRPr>
            </a:lvl7pPr>
            <a:lvl8pPr marL="1028700" algn="l" defTabSz="342900" rtl="0" fontAlgn="base">
              <a:spcBef>
                <a:spcPct val="0"/>
              </a:spcBef>
              <a:spcAft>
                <a:spcPct val="0"/>
              </a:spcAft>
              <a:defRPr sz="2700" b="1">
                <a:solidFill>
                  <a:srgbClr val="306120"/>
                </a:solidFill>
                <a:latin typeface="Myriad Pro"/>
                <a:ea typeface="Myriad Pro"/>
                <a:cs typeface="Myriad Pro"/>
              </a:defRPr>
            </a:lvl8pPr>
            <a:lvl9pPr marL="1371600" algn="l" defTabSz="342900" rtl="0" fontAlgn="base">
              <a:spcBef>
                <a:spcPct val="0"/>
              </a:spcBef>
              <a:spcAft>
                <a:spcPct val="0"/>
              </a:spcAft>
              <a:defRPr sz="2700" b="1">
                <a:solidFill>
                  <a:srgbClr val="306120"/>
                </a:solidFill>
                <a:latin typeface="Myriad Pro"/>
                <a:ea typeface="Myriad Pro"/>
                <a:cs typeface="Myriad Pro"/>
              </a:defRPr>
            </a:lvl9pPr>
          </a:lstStyle>
          <a:p>
            <a:pPr defTabSz="354004"/>
            <a:r>
              <a:rPr lang="en-CA" sz="1800" dirty="0">
                <a:solidFill>
                  <a:srgbClr val="0070C0"/>
                </a:solidFill>
              </a:rPr>
              <a:t>Linking Images: </a:t>
            </a:r>
          </a:p>
          <a:p>
            <a:pPr defTabSz="354004"/>
            <a:r>
              <a:rPr lang="en-CA" sz="1400" dirty="0">
                <a:solidFill>
                  <a:schemeClr val="tx1"/>
                </a:solidFill>
              </a:rPr>
              <a:t>Some images are linked to URLs and update automatically. Linking images can be done by using menu items &lt;Insert&gt; then &lt;Pictures&gt;, and specifying</a:t>
            </a:r>
            <a:br>
              <a:rPr lang="en-CA" sz="1400" dirty="0">
                <a:solidFill>
                  <a:schemeClr val="tx1"/>
                </a:solidFill>
              </a:rPr>
            </a:br>
            <a:r>
              <a:rPr lang="en-CA" sz="1400" dirty="0">
                <a:solidFill>
                  <a:schemeClr val="tx1"/>
                </a:solidFill>
              </a:rPr>
              <a:t>the URL or network location in the &lt;File name&gt; box, and choosing &lt;Insert&gt;</a:t>
            </a:r>
            <a:br>
              <a:rPr lang="en-CA" sz="1400" dirty="0">
                <a:solidFill>
                  <a:schemeClr val="tx1"/>
                </a:solidFill>
              </a:rPr>
            </a:br>
            <a:r>
              <a:rPr lang="en-CA" sz="1400" dirty="0">
                <a:solidFill>
                  <a:schemeClr val="tx1"/>
                </a:solidFill>
              </a:rPr>
              <a:t>then &lt;Insert and link&gt;, for example. The speaker notes on each slide indicate if images update automatically or need manual updates.</a:t>
            </a:r>
            <a:br>
              <a:rPr lang="en-CA" sz="1400" dirty="0">
                <a:solidFill>
                  <a:schemeClr val="tx1"/>
                </a:solidFill>
              </a:rPr>
            </a:br>
            <a:br>
              <a:rPr lang="en-CA" sz="1400" dirty="0">
                <a:solidFill>
                  <a:schemeClr val="tx1"/>
                </a:solidFill>
              </a:rPr>
            </a:br>
            <a:r>
              <a:rPr lang="en-CA" sz="1400" dirty="0">
                <a:solidFill>
                  <a:schemeClr val="tx1"/>
                </a:solidFill>
              </a:rPr>
              <a:t>When you are done this presentation for the current day’s briefing:</a:t>
            </a:r>
            <a:br>
              <a:rPr lang="en-CA" sz="1400" dirty="0">
                <a:solidFill>
                  <a:schemeClr val="tx1"/>
                </a:solidFill>
              </a:rPr>
            </a:br>
            <a:r>
              <a:rPr lang="en-CA" sz="1400" dirty="0">
                <a:solidFill>
                  <a:schemeClr val="tx1"/>
                </a:solidFill>
              </a:rPr>
              <a:t>	Copy it to a presentation dated for your next briefing day</a:t>
            </a:r>
            <a:br>
              <a:rPr lang="en-CA" sz="1400" dirty="0">
                <a:solidFill>
                  <a:schemeClr val="tx1"/>
                </a:solidFill>
              </a:rPr>
            </a:br>
            <a:r>
              <a:rPr lang="en-CA" sz="1400" dirty="0">
                <a:solidFill>
                  <a:schemeClr val="tx1"/>
                </a:solidFill>
              </a:rPr>
              <a:t>	On the current day’s presentation</a:t>
            </a:r>
            <a:br>
              <a:rPr lang="en-CA" sz="1400" dirty="0">
                <a:solidFill>
                  <a:schemeClr val="tx1"/>
                </a:solidFill>
              </a:rPr>
            </a:br>
            <a:r>
              <a:rPr lang="en-CA" sz="1400" dirty="0">
                <a:solidFill>
                  <a:schemeClr val="tx1"/>
                </a:solidFill>
              </a:rPr>
              <a:t>		Go to the &lt;File&gt; menu</a:t>
            </a:r>
            <a:br>
              <a:rPr lang="en-CA" sz="1400" dirty="0">
                <a:solidFill>
                  <a:schemeClr val="tx1"/>
                </a:solidFill>
              </a:rPr>
            </a:br>
            <a:r>
              <a:rPr lang="en-CA" sz="1400" dirty="0">
                <a:solidFill>
                  <a:schemeClr val="tx1"/>
                </a:solidFill>
              </a:rPr>
              <a:t>		Under &lt;Related Documents&gt;, go to &lt;Edit Links to File&gt;</a:t>
            </a:r>
            <a:br>
              <a:rPr lang="en-CA" sz="1400" dirty="0">
                <a:solidFill>
                  <a:schemeClr val="tx1"/>
                </a:solidFill>
              </a:rPr>
            </a:br>
            <a:r>
              <a:rPr lang="en-CA" sz="1400" dirty="0">
                <a:solidFill>
                  <a:schemeClr val="tx1"/>
                </a:solidFill>
              </a:rPr>
              <a:t>		Select each file and choose &lt;Break link to file&gt;</a:t>
            </a:r>
            <a:br>
              <a:rPr lang="en-CA" sz="1400" dirty="0">
                <a:solidFill>
                  <a:schemeClr val="tx1"/>
                </a:solidFill>
              </a:rPr>
            </a:br>
            <a:br>
              <a:rPr lang="en-CA" sz="1400" dirty="0">
                <a:solidFill>
                  <a:schemeClr val="tx1"/>
                </a:solidFill>
              </a:rPr>
            </a:br>
            <a:r>
              <a:rPr lang="en-CA" sz="1400" dirty="0">
                <a:solidFill>
                  <a:schemeClr val="tx1"/>
                </a:solidFill>
              </a:rPr>
              <a:t>This procedure ensures if you open an old presentation, the chosen images for that date are not overwritten by the automatic updates.</a:t>
            </a:r>
          </a:p>
          <a:p>
            <a:pPr defTabSz="354004"/>
            <a:endParaRPr lang="en-CA" sz="1400" dirty="0">
              <a:solidFill>
                <a:schemeClr val="tx1"/>
              </a:solidFill>
            </a:endParaRPr>
          </a:p>
          <a:p>
            <a:pPr defTabSz="354004"/>
            <a:r>
              <a:rPr lang="en-CA" sz="1800" dirty="0">
                <a:solidFill>
                  <a:srgbClr val="0070C0"/>
                </a:solidFill>
              </a:rPr>
              <a:t>Drawing on images:</a:t>
            </a:r>
          </a:p>
          <a:p>
            <a:pPr defTabSz="354004"/>
            <a:r>
              <a:rPr lang="en-CA" sz="1400" dirty="0">
                <a:solidFill>
                  <a:schemeClr val="tx1"/>
                </a:solidFill>
              </a:rPr>
              <a:t>Epic Pen is a versatile tool we have used to draw on images. If Epic Pen is not installed, you may try the built-in </a:t>
            </a:r>
            <a:r>
              <a:rPr lang="en-CA" sz="1400" dirty="0" err="1">
                <a:solidFill>
                  <a:schemeClr val="tx1"/>
                </a:solidFill>
              </a:rPr>
              <a:t>Powerpoint</a:t>
            </a:r>
            <a:r>
              <a:rPr lang="en-CA" sz="1400" dirty="0">
                <a:solidFill>
                  <a:schemeClr val="tx1"/>
                </a:solidFill>
              </a:rPr>
              <a:t> pen, faintly visible in the lower left corner when in Presenter (full screen) mode. This offers pen and highlighter with color choices, but apparently no choice of line weight.  Microsoft’s Snip &amp; Sketch can also be used. It offers more options, including pen thicknesses, but operates on new pop-up windows created after snipping, so is a bit clumsier. </a:t>
            </a:r>
          </a:p>
        </p:txBody>
      </p:sp>
    </p:spTree>
    <p:extLst>
      <p:ext uri="{BB962C8B-B14F-4D97-AF65-F5344CB8AC3E}">
        <p14:creationId xmlns:p14="http://schemas.microsoft.com/office/powerpoint/2010/main" val="348869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6"/>
          <p:cNvSpPr/>
          <p:nvPr/>
        </p:nvSpPr>
        <p:spPr bwMode="auto">
          <a:xfrm>
            <a:off x="7164000" y="6428602"/>
            <a:ext cx="228600" cy="2772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6" name="Rectangle 5"/>
          <p:cNvSpPr/>
          <p:nvPr/>
        </p:nvSpPr>
        <p:spPr bwMode="auto">
          <a:xfrm>
            <a:off x="7092000" y="6352402"/>
            <a:ext cx="228600" cy="277200"/>
          </a:xfrm>
          <a:prstGeom prst="rect">
            <a:avLst/>
          </a:prstGeom>
          <a:solidFill>
            <a:srgbClr val="00B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9" name="Rectangle 202"/>
          <p:cNvSpPr>
            <a:spLocks noChangeAspect="1" noChangeArrowheads="1"/>
          </p:cNvSpPr>
          <p:nvPr/>
        </p:nvSpPr>
        <p:spPr bwMode="auto">
          <a:xfrm>
            <a:off x="273521" y="73113"/>
            <a:ext cx="8643257" cy="6234848"/>
          </a:xfrm>
          <a:prstGeom prst="rect">
            <a:avLst/>
          </a:prstGeom>
          <a:noFill/>
          <a:ln w="38100" algn="ctr">
            <a:noFill/>
            <a:miter lim="800000"/>
            <a:headEnd/>
            <a:tailEnd/>
          </a:ln>
        </p:spPr>
        <p:txBody>
          <a:bodyPr wrap="square" anchor="ctr">
            <a:spAutoFit/>
          </a:bodyPr>
          <a:lstStyle/>
          <a:p>
            <a:pPr algn="ctr" eaLnBrk="0" hangingPunct="0">
              <a:spcBef>
                <a:spcPct val="50000"/>
              </a:spcBef>
            </a:pPr>
            <a:r>
              <a:rPr lang="en-CA" b="1" dirty="0">
                <a:latin typeface="Arial" panose="020B0604020202020204" pitchFamily="34" charset="0"/>
                <a:cs typeface="Arial" panose="020B0604020202020204" pitchFamily="34" charset="0"/>
              </a:rPr>
              <a:t>Weather Notes: May 28 -- June 3, 2025</a:t>
            </a:r>
          </a:p>
          <a:p>
            <a:pPr eaLnBrk="0" hangingPunct="0">
              <a:spcBef>
                <a:spcPct val="50000"/>
              </a:spcBef>
            </a:pPr>
            <a:r>
              <a:rPr lang="en-CA" sz="1600" b="1" dirty="0">
                <a:latin typeface="Arial" panose="020B0604020202020204" pitchFamily="34" charset="0"/>
                <a:cs typeface="Arial" panose="020B0604020202020204" pitchFamily="34" charset="0"/>
              </a:rPr>
              <a:t>Updates:</a:t>
            </a:r>
            <a:endParaRPr lang="en-CA" sz="1400" dirty="0">
              <a:solidFill>
                <a:srgbClr val="002060"/>
              </a:solidFill>
              <a:latin typeface="Arial" panose="020B0604020202020204" pitchFamily="34" charset="0"/>
              <a:cs typeface="Arial" panose="020B0604020202020204" pitchFamily="34" charset="0"/>
            </a:endParaRPr>
          </a:p>
          <a:p>
            <a:pPr marL="358775" indent="-173038" eaLnBrk="0" hangingPunct="0">
              <a:spcBef>
                <a:spcPct val="50000"/>
              </a:spcBef>
              <a:buFont typeface="Arial" panose="020B0604020202020204" pitchFamily="34" charset="0"/>
              <a:buChar char="•"/>
            </a:pPr>
            <a:r>
              <a:rPr lang="en-CA" sz="1400" dirty="0">
                <a:solidFill>
                  <a:srgbClr val="002060"/>
                </a:solidFill>
                <a:latin typeface="Arial" panose="020B0604020202020204" pitchFamily="34" charset="0"/>
                <a:cs typeface="Arial" panose="020B0604020202020204" pitchFamily="34" charset="0"/>
              </a:rPr>
              <a:t>1</a:t>
            </a:r>
          </a:p>
          <a:p>
            <a:pPr eaLnBrk="0" hangingPunct="0">
              <a:spcBef>
                <a:spcPct val="50000"/>
              </a:spcBef>
            </a:pPr>
            <a:r>
              <a:rPr lang="en-CA" sz="1600" b="0" i="0" dirty="0">
                <a:solidFill>
                  <a:srgbClr val="0F4761"/>
                </a:solidFill>
                <a:effectLst/>
                <a:highlight>
                  <a:srgbClr val="FFFFFF"/>
                </a:highlight>
                <a:latin typeface="Aptos" panose="020B0004020202020204" pitchFamily="34" charset="0"/>
              </a:rPr>
              <a:t>Fire Weather This Week </a:t>
            </a:r>
            <a:r>
              <a:rPr lang="en-CA" sz="1200" b="0" i="0" dirty="0">
                <a:solidFill>
                  <a:srgbClr val="0F4761"/>
                </a:solidFill>
                <a:effectLst/>
                <a:highlight>
                  <a:srgbClr val="FFFFFF"/>
                </a:highlight>
                <a:latin typeface="Aptos" panose="020B0004020202020204" pitchFamily="34" charset="0"/>
              </a:rPr>
              <a:t>(</a:t>
            </a:r>
            <a:r>
              <a:rPr lang="en-CA" sz="1200" b="0" i="1" dirty="0">
                <a:solidFill>
                  <a:srgbClr val="0F4761"/>
                </a:solidFill>
                <a:effectLst/>
                <a:highlight>
                  <a:srgbClr val="FFFFFF"/>
                </a:highlight>
                <a:latin typeface="Aptos" panose="020B0004020202020204" pitchFamily="34" charset="0"/>
              </a:rPr>
              <a:t>Updated Wednesday </a:t>
            </a:r>
            <a:r>
              <a:rPr lang="en-CA" sz="1200" i="1" dirty="0">
                <a:solidFill>
                  <a:srgbClr val="0F4761"/>
                </a:solidFill>
                <a:highlight>
                  <a:srgbClr val="FFFFFF"/>
                </a:highlight>
                <a:latin typeface="Aptos" panose="020B0004020202020204" pitchFamily="34" charset="0"/>
              </a:rPr>
              <a:t>Ma</a:t>
            </a:r>
            <a:r>
              <a:rPr lang="en-CA" sz="1200" b="0" i="1" dirty="0">
                <a:solidFill>
                  <a:srgbClr val="0F4761"/>
                </a:solidFill>
                <a:effectLst/>
                <a:highlight>
                  <a:srgbClr val="FFFFFF"/>
                </a:highlight>
                <a:latin typeface="Aptos" panose="020B0004020202020204" pitchFamily="34" charset="0"/>
              </a:rPr>
              <a:t>y 28, 2025, </a:t>
            </a:r>
            <a:r>
              <a:rPr lang="en-CA" sz="1200" i="1" dirty="0">
                <a:solidFill>
                  <a:srgbClr val="0F4761"/>
                </a:solidFill>
                <a:highlight>
                  <a:srgbClr val="FFFFFF"/>
                </a:highlight>
                <a:latin typeface="Aptos" panose="020B0004020202020204" pitchFamily="34" charset="0"/>
              </a:rPr>
              <a:t>Richard Carr</a:t>
            </a:r>
            <a:r>
              <a:rPr lang="en-CA" sz="1200" b="0" i="0" dirty="0">
                <a:solidFill>
                  <a:srgbClr val="0F4761"/>
                </a:solidFill>
                <a:effectLst/>
                <a:highlight>
                  <a:srgbClr val="FFFFFF"/>
                </a:highlight>
                <a:latin typeface="Aptos" panose="020B0004020202020204" pitchFamily="34" charset="0"/>
              </a:rPr>
              <a:t>) </a:t>
            </a:r>
          </a:p>
          <a:p>
            <a:pPr eaLnBrk="0" hangingPunct="0">
              <a:spcBef>
                <a:spcPct val="50000"/>
              </a:spcBef>
            </a:pPr>
            <a:endParaRPr lang="en-CA" sz="1200" b="0" i="0" dirty="0">
              <a:solidFill>
                <a:srgbClr val="0F4761"/>
              </a:solidFill>
              <a:effectLst/>
              <a:highlight>
                <a:srgbClr val="FFFFFF"/>
              </a:highlight>
              <a:latin typeface="Aptos" panose="020B0004020202020204" pitchFamily="34" charset="0"/>
            </a:endParaRPr>
          </a:p>
          <a:p>
            <a:pPr algn="l" rtl="0" fontAlgn="base">
              <a:lnSpc>
                <a:spcPts val="1569"/>
              </a:lnSpc>
              <a:buFont typeface="Arial" panose="020B0604020202020204" pitchFamily="34" charset="0"/>
              <a:buChar char="•"/>
            </a:pPr>
            <a:r>
              <a:rPr lang="en-CA" dirty="0">
                <a:solidFill>
                  <a:srgbClr val="000000"/>
                </a:solidFill>
                <a:latin typeface="Aptos" panose="020B0004020202020204" pitchFamily="34" charset="0"/>
              </a:rPr>
              <a:t> Clear and dry weather prevails over most of Canada between Wednesday, May 28, and Friday May 30.</a:t>
            </a:r>
          </a:p>
          <a:p>
            <a:pPr algn="l" rtl="0" fontAlgn="base">
              <a:lnSpc>
                <a:spcPts val="1569"/>
              </a:lnSpc>
            </a:pPr>
            <a:endParaRPr lang="en-CA" dirty="0">
              <a:solidFill>
                <a:srgbClr val="000000"/>
              </a:solidFill>
              <a:latin typeface="Aptos" panose="020B0004020202020204" pitchFamily="34" charset="0"/>
            </a:endParaRPr>
          </a:p>
          <a:p>
            <a:pPr algn="l" rtl="0" fontAlgn="base">
              <a:lnSpc>
                <a:spcPts val="1569"/>
              </a:lnSpc>
              <a:buFont typeface="Arial" panose="020B0604020202020204" pitchFamily="34" charset="0"/>
              <a:buChar char="•"/>
            </a:pPr>
            <a:r>
              <a:rPr lang="en-CA" sz="1800" b="0" i="0" dirty="0">
                <a:solidFill>
                  <a:srgbClr val="000000"/>
                </a:solidFill>
                <a:effectLst/>
                <a:latin typeface="Aptos" panose="020B0004020202020204" pitchFamily="34" charset="0"/>
              </a:rPr>
              <a:t>Pacific troughs cross western Canada </a:t>
            </a:r>
            <a:r>
              <a:rPr lang="en-CA" dirty="0">
                <a:solidFill>
                  <a:srgbClr val="000000"/>
                </a:solidFill>
                <a:latin typeface="Aptos" panose="020B0004020202020204" pitchFamily="34" charset="0"/>
              </a:rPr>
              <a:t>Thursday, May 29 and Sunday, June 1. These will bring active bands of thundershowers and increase wind as they pass, creating conditions conducive to new fire starts and rapid growth.</a:t>
            </a:r>
          </a:p>
          <a:p>
            <a:pPr algn="l" rtl="0" fontAlgn="base">
              <a:lnSpc>
                <a:spcPts val="1569"/>
              </a:lnSpc>
              <a:buFont typeface="Arial" panose="020B0604020202020204" pitchFamily="34" charset="0"/>
              <a:buChar char="•"/>
            </a:pPr>
            <a:endParaRPr lang="en-CA" dirty="0">
              <a:solidFill>
                <a:srgbClr val="000000"/>
              </a:solidFill>
              <a:latin typeface="Aptos" panose="020B0004020202020204" pitchFamily="34" charset="0"/>
            </a:endParaRPr>
          </a:p>
          <a:p>
            <a:pPr algn="l" rtl="0" fontAlgn="base">
              <a:lnSpc>
                <a:spcPts val="1569"/>
              </a:lnSpc>
              <a:buFont typeface="Arial" panose="020B0604020202020204" pitchFamily="34" charset="0"/>
              <a:buChar char="•"/>
            </a:pPr>
            <a:r>
              <a:rPr lang="en-CA" sz="1800" b="0" i="0" dirty="0">
                <a:solidFill>
                  <a:srgbClr val="000000"/>
                </a:solidFill>
                <a:effectLst/>
                <a:latin typeface="Aptos" panose="020B0004020202020204" pitchFamily="34" charset="0"/>
              </a:rPr>
              <a:t> Following the May 31- June 1 weekend, a cooler and moister pattern affects western regions, increasing chances of daily shower or thundershower development.</a:t>
            </a:r>
          </a:p>
          <a:p>
            <a:pPr algn="l" rtl="0" fontAlgn="base">
              <a:lnSpc>
                <a:spcPts val="1569"/>
              </a:lnSpc>
              <a:buFont typeface="Arial" panose="020B0604020202020204" pitchFamily="34" charset="0"/>
              <a:buChar char="•"/>
            </a:pPr>
            <a:endParaRPr lang="en-CA" dirty="0">
              <a:solidFill>
                <a:srgbClr val="000000"/>
              </a:solidFill>
              <a:latin typeface="Aptos" panose="020B0004020202020204" pitchFamily="34" charset="0"/>
            </a:endParaRPr>
          </a:p>
          <a:p>
            <a:pPr algn="l" rtl="0" fontAlgn="base">
              <a:lnSpc>
                <a:spcPts val="1569"/>
              </a:lnSpc>
              <a:buFont typeface="Arial" panose="020B0604020202020204" pitchFamily="34" charset="0"/>
              <a:buChar char="•"/>
            </a:pPr>
            <a:r>
              <a:rPr lang="en-CA" dirty="0">
                <a:solidFill>
                  <a:srgbClr val="000000"/>
                </a:solidFill>
                <a:latin typeface="Aptos" panose="020B0004020202020204" pitchFamily="34" charset="0"/>
              </a:rPr>
              <a:t> N</a:t>
            </a:r>
            <a:r>
              <a:rPr lang="en-CA" sz="1800" b="0" i="0" dirty="0">
                <a:solidFill>
                  <a:srgbClr val="000000"/>
                </a:solidFill>
                <a:effectLst/>
                <a:latin typeface="Aptos" panose="020B0004020202020204" pitchFamily="34" charset="0"/>
              </a:rPr>
              <a:t>orthern regions of the Prairies and Ontario appear to remain mostly dry, increasing fire weather indexes. Occasional bands of showers or thundershowers may scrape northern regions, raising chances of lightning fires, as showers passing through Alberta are forced northeast towards Nunavut.</a:t>
            </a:r>
          </a:p>
          <a:p>
            <a:pPr algn="l" rtl="0" fontAlgn="base">
              <a:lnSpc>
                <a:spcPts val="1569"/>
              </a:lnSpc>
              <a:buFont typeface="Arial" panose="020B0604020202020204" pitchFamily="34" charset="0"/>
              <a:buChar char="•"/>
            </a:pPr>
            <a:endParaRPr lang="en-CA" dirty="0">
              <a:solidFill>
                <a:srgbClr val="000000"/>
              </a:solidFill>
              <a:latin typeface="Aptos" panose="020B0004020202020204" pitchFamily="34" charset="0"/>
            </a:endParaRPr>
          </a:p>
          <a:p>
            <a:pPr algn="l" rtl="0" fontAlgn="base">
              <a:lnSpc>
                <a:spcPts val="1569"/>
              </a:lnSpc>
              <a:buFont typeface="Arial" panose="020B0604020202020204" pitchFamily="34" charset="0"/>
              <a:buChar char="•"/>
            </a:pPr>
            <a:r>
              <a:rPr lang="en-CA" sz="1800" b="0" i="0" dirty="0">
                <a:solidFill>
                  <a:srgbClr val="000000"/>
                </a:solidFill>
                <a:effectLst/>
                <a:latin typeface="Aptos" panose="020B0004020202020204" pitchFamily="34" charset="0"/>
              </a:rPr>
              <a:t> Yukon and the Northwest Territories will have spotty showers or thundershowers, although lightning fire potential remains near and south of </a:t>
            </a:r>
            <a:r>
              <a:rPr lang="en-CA" dirty="0">
                <a:solidFill>
                  <a:srgbClr val="000000"/>
                </a:solidFill>
                <a:latin typeface="Aptos" panose="020B0004020202020204" pitchFamily="34" charset="0"/>
              </a:rPr>
              <a:t> Great Slave Lake.</a:t>
            </a:r>
            <a:endParaRPr lang="en-CA" sz="1800" b="0" i="0" dirty="0">
              <a:solidFill>
                <a:srgbClr val="000000"/>
              </a:solidFill>
              <a:effectLst/>
              <a:latin typeface="Aptos" panose="020B0004020202020204" pitchFamily="34" charset="0"/>
            </a:endParaRPr>
          </a:p>
          <a:p>
            <a:pPr algn="l" rtl="0" fontAlgn="base">
              <a:lnSpc>
                <a:spcPts val="1569"/>
              </a:lnSpc>
              <a:buFont typeface="Arial" panose="020B0604020202020204" pitchFamily="34" charset="0"/>
              <a:buChar char="•"/>
            </a:pPr>
            <a:endParaRPr lang="en-CA" dirty="0">
              <a:solidFill>
                <a:srgbClr val="000000"/>
              </a:solidFill>
              <a:latin typeface="Aptos" panose="020B0004020202020204" pitchFamily="34" charset="0"/>
            </a:endParaRPr>
          </a:p>
          <a:p>
            <a:pPr algn="l" rtl="0" fontAlgn="base">
              <a:lnSpc>
                <a:spcPts val="1569"/>
              </a:lnSpc>
              <a:buFont typeface="Arial" panose="020B0604020202020204" pitchFamily="34" charset="0"/>
              <a:buChar char="•"/>
            </a:pPr>
            <a:r>
              <a:rPr lang="en-CA" sz="1800" b="0" i="0" dirty="0">
                <a:solidFill>
                  <a:srgbClr val="000000"/>
                </a:solidFill>
                <a:effectLst/>
                <a:latin typeface="Aptos" panose="020B0004020202020204" pitchFamily="34" charset="0"/>
              </a:rPr>
              <a:t>Eastern Canada starts the period with warm and dry conditions, but showers become more prevalent after the May 31 – June 1 weekend as low pressure areas from the north and south converge. This will return fire weather indexes to low or moderate.</a:t>
            </a:r>
          </a:p>
        </p:txBody>
      </p:sp>
      <p:pic>
        <p:nvPicPr>
          <p:cNvPr id="2" name="Picture 4"/>
          <p:cNvPicPr>
            <a:picLocks noChangeAspect="1" noChangeArrowheads="1"/>
          </p:cNvPicPr>
          <p:nvPr/>
        </p:nvPicPr>
        <p:blipFill>
          <a:blip r:embed="rId3"/>
          <a:srcRect/>
          <a:stretch>
            <a:fillRect/>
          </a:stretch>
        </p:blipFill>
        <p:spPr bwMode="auto">
          <a:xfrm>
            <a:off x="-457200" y="-457200"/>
            <a:ext cx="1587" cy="1587"/>
          </a:xfrm>
          <a:prstGeom prst="rect">
            <a:avLst/>
          </a:prstGeom>
          <a:noFill/>
          <a:ln w="9525">
            <a:noFill/>
            <a:miter lim="800000"/>
            <a:headEnd/>
            <a:tailEnd/>
          </a:ln>
        </p:spPr>
      </p:pic>
      <p:sp>
        <p:nvSpPr>
          <p:cNvPr id="3" name="Text Box 5"/>
          <p:cNvSpPr txBox="1">
            <a:spLocks noChangeArrowheads="1"/>
          </p:cNvSpPr>
          <p:nvPr/>
        </p:nvSpPr>
        <p:spPr bwMode="auto">
          <a:xfrm>
            <a:off x="4724400" y="6400800"/>
            <a:ext cx="843501" cy="276999"/>
          </a:xfrm>
          <a:prstGeom prst="rect">
            <a:avLst/>
          </a:prstGeom>
          <a:noFill/>
          <a:ln w="9525">
            <a:noFill/>
            <a:miter lim="800000"/>
            <a:headEnd/>
            <a:tailEnd/>
          </a:ln>
        </p:spPr>
        <p:txBody>
          <a:bodyPr wrap="none">
            <a:spAutoFit/>
          </a:bodyPr>
          <a:lstStyle/>
          <a:p>
            <a:pPr eaLnBrk="0" hangingPunct="0">
              <a:spcBef>
                <a:spcPct val="50000"/>
              </a:spcBef>
            </a:pPr>
            <a:r>
              <a:rPr lang="en-CA" sz="1200" b="1" dirty="0" err="1">
                <a:latin typeface="Arial" panose="020B0604020202020204" pitchFamily="34" charset="0"/>
                <a:cs typeface="Arial" panose="020B0604020202020204" pitchFamily="34" charset="0"/>
              </a:rPr>
              <a:t>mH</a:t>
            </a:r>
            <a:r>
              <a:rPr lang="en-CA" sz="1200" b="1" dirty="0">
                <a:latin typeface="Arial" panose="020B0604020202020204" pitchFamily="34" charset="0"/>
                <a:cs typeface="Arial" panose="020B0604020202020204" pitchFamily="34" charset="0"/>
              </a:rPr>
              <a:t> x </a:t>
            </a:r>
            <a:r>
              <a:rPr lang="en-CA" sz="1200" b="1" dirty="0" err="1">
                <a:latin typeface="Arial" panose="020B0604020202020204" pitchFamily="34" charset="0"/>
                <a:cs typeface="Arial" panose="020B0604020202020204" pitchFamily="34" charset="0"/>
              </a:rPr>
              <a:t>nW</a:t>
            </a:r>
            <a:endParaRPr lang="en-US"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07490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895406" y="1828800"/>
            <a:ext cx="466794"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3600" b="1" i="0" u="none" strike="noStrike" kern="1200" cap="none" spc="0" normalizeH="0" baseline="0" noProof="0" dirty="0">
                <a:ln>
                  <a:noFill/>
                </a:ln>
                <a:solidFill>
                  <a:srgbClr val="00B0F0"/>
                </a:solidFill>
                <a:effectLst/>
                <a:uLnTx/>
                <a:uFillTx/>
                <a:latin typeface="Arial" panose="020B0604020202020204" pitchFamily="34" charset="0"/>
                <a:ea typeface="+mn-ea"/>
                <a:cs typeface="Arial" charset="0"/>
              </a:rPr>
              <a:t>?</a:t>
            </a:r>
          </a:p>
        </p:txBody>
      </p:sp>
      <p:sp>
        <p:nvSpPr>
          <p:cNvPr id="13" name="TextBox 12"/>
          <p:cNvSpPr txBox="1"/>
          <p:nvPr/>
        </p:nvSpPr>
        <p:spPr>
          <a:xfrm>
            <a:off x="533400" y="2895600"/>
            <a:ext cx="466794"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36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charset="0"/>
              </a:rPr>
              <a:t>?</a:t>
            </a:r>
          </a:p>
        </p:txBody>
      </p:sp>
      <p:sp>
        <p:nvSpPr>
          <p:cNvPr id="3" name="TextBox 2"/>
          <p:cNvSpPr txBox="1"/>
          <p:nvPr/>
        </p:nvSpPr>
        <p:spPr>
          <a:xfrm>
            <a:off x="396000" y="360000"/>
            <a:ext cx="8280000" cy="646331"/>
          </a:xfrm>
          <a:prstGeom prst="rect">
            <a:avLst/>
          </a:prstGeom>
          <a:noFill/>
        </p:spPr>
        <p:txBody>
          <a:bodyPr wrap="square"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A" sz="3200" b="1" i="0" u="none" strike="noStrike" kern="1200" cap="none" spc="0" normalizeH="0" baseline="0" noProof="0" dirty="0">
                <a:ln>
                  <a:noFill/>
                </a:ln>
                <a:solidFill>
                  <a:srgbClr val="C00000"/>
                </a:solidFill>
                <a:effectLst/>
                <a:uLnTx/>
                <a:uFillTx/>
                <a:latin typeface="Calibri"/>
                <a:ea typeface="+mn-ea"/>
                <a:cs typeface="Arial" charset="0"/>
              </a:rPr>
              <a:t>Questions or suggestions?</a:t>
            </a:r>
          </a:p>
        </p:txBody>
      </p:sp>
      <p:sp>
        <p:nvSpPr>
          <p:cNvPr id="5" name="TextBox 4"/>
          <p:cNvSpPr txBox="1"/>
          <p:nvPr/>
        </p:nvSpPr>
        <p:spPr>
          <a:xfrm>
            <a:off x="3449855" y="1239300"/>
            <a:ext cx="4729501" cy="4789709"/>
          </a:xfrm>
          <a:prstGeom prst="rect">
            <a:avLst/>
          </a:prstGeom>
          <a:noFill/>
        </p:spPr>
        <p:txBody>
          <a:bodyPr wrap="square"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400" b="1" i="0" u="none" strike="noStrike" kern="1200" cap="none" spc="0" normalizeH="0" baseline="0" noProof="0" dirty="0">
                <a:ln>
                  <a:noFill/>
                </a:ln>
                <a:solidFill>
                  <a:srgbClr val="009900"/>
                </a:solidFill>
                <a:effectLst/>
                <a:uLnTx/>
                <a:uFillTx/>
                <a:latin typeface="Corbel" panose="020B0503020204020204" pitchFamily="34" charset="0"/>
                <a:ea typeface="+mn-ea"/>
                <a:cs typeface="Arial" charset="0"/>
              </a:rPr>
              <a:t>Contact: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400" b="1" i="0" u="none" strike="noStrike" kern="1200" cap="none" spc="0" normalizeH="0" baseline="0" noProof="0" dirty="0">
                <a:ln>
                  <a:noFill/>
                </a:ln>
                <a:solidFill>
                  <a:prstClr val="black"/>
                </a:solidFill>
                <a:effectLst/>
                <a:uLnTx/>
                <a:uFillTx/>
                <a:latin typeface="Corbel" panose="020B0503020204020204" pitchFamily="34" charset="0"/>
                <a:ea typeface="+mn-ea"/>
                <a:cs typeface="Arial" charset="0"/>
              </a:rPr>
              <a:t>Richard Carr or Liam Buchart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400" b="1" i="0" u="none" strike="noStrike" kern="1200" cap="none" spc="0" normalizeH="0" baseline="0" noProof="0" dirty="0">
                <a:ln>
                  <a:noFill/>
                </a:ln>
                <a:solidFill>
                  <a:prstClr val="black"/>
                </a:solidFill>
                <a:effectLst/>
                <a:uLnTx/>
                <a:uFillTx/>
                <a:latin typeface="Corbel" panose="020B0503020204020204" pitchFamily="34" charset="0"/>
                <a:ea typeface="+mn-ea"/>
                <a:cs typeface="Arial" charset="0"/>
              </a:rPr>
              <a:t>Wildland Fire Research Analyst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1400" b="1" i="0" u="none" strike="noStrike" kern="1200" cap="none" spc="0" normalizeH="0" baseline="0" noProof="0" dirty="0">
              <a:ln>
                <a:noFill/>
              </a:ln>
              <a:solidFill>
                <a:prstClr val="black"/>
              </a:solidFill>
              <a:effectLst/>
              <a:uLnTx/>
              <a:uFillTx/>
              <a:latin typeface="Corbel" panose="020B0503020204020204" pitchFamily="34"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000" b="1" i="0" u="none" strike="noStrike" kern="1200" cap="none" spc="0" normalizeH="0" baseline="0" noProof="0" dirty="0">
                <a:ln>
                  <a:noFill/>
                </a:ln>
                <a:solidFill>
                  <a:prstClr val="black"/>
                </a:solidFill>
                <a:effectLst/>
                <a:uLnTx/>
                <a:uFillTx/>
                <a:latin typeface="Corbel" panose="020B0503020204020204" pitchFamily="34" charset="0"/>
                <a:ea typeface="+mn-ea"/>
                <a:cs typeface="Arial" charset="0"/>
                <a:hlinkClick r:id="rId2"/>
              </a:rPr>
              <a:t>Richard.Carr@NRCan-RNCan.gc.ca</a:t>
            </a:r>
            <a:endParaRPr kumimoji="0" lang="en-CA" sz="2000" b="1" i="0" u="none" strike="noStrike" kern="1200" cap="none" spc="0" normalizeH="0" baseline="0" noProof="0" dirty="0">
              <a:ln>
                <a:noFill/>
              </a:ln>
              <a:solidFill>
                <a:prstClr val="black"/>
              </a:solidFill>
              <a:effectLst/>
              <a:uLnTx/>
              <a:uFillTx/>
              <a:latin typeface="Corbel" panose="020B0503020204020204" pitchFamily="34"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CA" sz="2000" b="1" dirty="0">
                <a:solidFill>
                  <a:prstClr val="black"/>
                </a:solidFill>
                <a:latin typeface="Corbel" panose="020B0503020204020204" pitchFamily="34" charset="0"/>
                <a:cs typeface="Arial" charset="0"/>
                <a:hlinkClick r:id="rId3"/>
              </a:rPr>
              <a:t>Liam.Buchart@NRCan-RNCan.gc.ca</a:t>
            </a:r>
            <a:r>
              <a:rPr lang="en-CA" sz="2000" b="1" dirty="0">
                <a:solidFill>
                  <a:prstClr val="black"/>
                </a:solidFill>
                <a:latin typeface="Corbel" panose="020B0503020204020204" pitchFamily="34" charset="0"/>
                <a:cs typeface="Arial" charset="0"/>
              </a:rPr>
              <a:t> </a:t>
            </a:r>
            <a:endParaRPr kumimoji="0" lang="en-CA" sz="2000" b="1" i="0" u="none" strike="noStrike" kern="1200" cap="none" spc="0" normalizeH="0" baseline="0" noProof="0" dirty="0">
              <a:ln>
                <a:noFill/>
              </a:ln>
              <a:solidFill>
                <a:prstClr val="black"/>
              </a:solidFill>
              <a:effectLst/>
              <a:uLnTx/>
              <a:uFillTx/>
              <a:latin typeface="Corbel" panose="020B0503020204020204" pitchFamily="34"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1400" b="1" i="0" u="none" strike="noStrike" kern="1200" cap="none" spc="0" normalizeH="0" baseline="0" noProof="0" dirty="0">
              <a:ln>
                <a:noFill/>
              </a:ln>
              <a:solidFill>
                <a:prstClr val="black"/>
              </a:solidFill>
              <a:effectLst/>
              <a:uLnTx/>
              <a:uFillTx/>
              <a:latin typeface="Corbel" panose="020B0503020204020204" pitchFamily="34"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400" b="1" i="0" u="none" strike="noStrike" kern="1200" cap="none" spc="0" normalizeH="0" baseline="0" noProof="0" dirty="0">
                <a:ln>
                  <a:noFill/>
                </a:ln>
                <a:solidFill>
                  <a:prstClr val="black"/>
                </a:solidFill>
                <a:effectLst/>
                <a:uLnTx/>
                <a:uFillTx/>
                <a:latin typeface="Corbel" panose="020B0503020204020204" pitchFamily="34" charset="0"/>
                <a:ea typeface="+mn-ea"/>
                <a:cs typeface="Arial" charset="0"/>
              </a:rPr>
              <a:t>5320 122 Street NW</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400" b="1" i="0" u="none" strike="noStrike" kern="1200" cap="none" spc="0" normalizeH="0" baseline="0" noProof="0" dirty="0">
                <a:ln>
                  <a:noFill/>
                </a:ln>
                <a:solidFill>
                  <a:prstClr val="black"/>
                </a:solidFill>
                <a:effectLst/>
                <a:uLnTx/>
                <a:uFillTx/>
                <a:latin typeface="Corbel" panose="020B0503020204020204" pitchFamily="34" charset="0"/>
                <a:ea typeface="+mn-ea"/>
                <a:cs typeface="Arial" charset="0"/>
              </a:rPr>
              <a:t>Edmonton, AB, Canada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400" b="1" i="0" u="none" strike="noStrike" kern="1200" cap="none" spc="0" normalizeH="0" baseline="0" noProof="0" dirty="0">
                <a:ln>
                  <a:noFill/>
                </a:ln>
                <a:solidFill>
                  <a:prstClr val="black"/>
                </a:solidFill>
                <a:effectLst/>
                <a:uLnTx/>
                <a:uFillTx/>
                <a:latin typeface="Corbel" panose="020B0503020204020204" pitchFamily="34" charset="0"/>
                <a:ea typeface="+mn-ea"/>
                <a:cs typeface="Arial" charset="0"/>
              </a:rPr>
              <a:t>T6H 3S5</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1400" b="1" i="0" u="none" strike="noStrike" kern="1200" cap="none" spc="0" normalizeH="0" baseline="0" noProof="0" dirty="0">
              <a:ln>
                <a:noFill/>
              </a:ln>
              <a:solidFill>
                <a:prstClr val="black"/>
              </a:solidFill>
              <a:effectLst/>
              <a:uLnTx/>
              <a:uFillTx/>
              <a:latin typeface="Corbel" panose="020B0503020204020204" pitchFamily="34"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CA" sz="2400" b="1" noProof="0" dirty="0">
                <a:solidFill>
                  <a:prstClr val="black"/>
                </a:solidFill>
                <a:latin typeface="Corbel" panose="020B0503020204020204" pitchFamily="34" charset="0"/>
              </a:rPr>
              <a:t>Richard:	825-510-1265 </a:t>
            </a:r>
            <a:endParaRPr lang="en-CA" sz="2400" b="1" dirty="0">
              <a:solidFill>
                <a:prstClr val="black"/>
              </a:solidFill>
              <a:latin typeface="Corbel" panose="020B0503020204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CA" sz="2400" b="1" dirty="0">
                <a:solidFill>
                  <a:prstClr val="black"/>
                </a:solidFill>
                <a:latin typeface="Corbel" panose="020B0503020204020204" pitchFamily="34" charset="0"/>
              </a:rPr>
              <a:t>Liam:		825-510-1211</a:t>
            </a:r>
            <a:endParaRPr kumimoji="0" lang="en-CA" sz="2400" b="1" i="0" u="none" kern="1200" cap="none" spc="0" normalizeH="0" baseline="0" noProof="0" dirty="0">
              <a:ln>
                <a:noFill/>
              </a:ln>
              <a:solidFill>
                <a:srgbClr val="008000"/>
              </a:solidFill>
              <a:effectLst/>
              <a:uLnTx/>
              <a:uFillTx/>
              <a:latin typeface="Corbel" panose="020B0503020204020204" pitchFamily="34" charset="0"/>
              <a:cs typeface="Arial" charset="0"/>
            </a:endParaRPr>
          </a:p>
        </p:txBody>
      </p:sp>
      <p:sp>
        <p:nvSpPr>
          <p:cNvPr id="4" name="TextBox 3"/>
          <p:cNvSpPr txBox="1"/>
          <p:nvPr/>
        </p:nvSpPr>
        <p:spPr>
          <a:xfrm>
            <a:off x="990600" y="2170331"/>
            <a:ext cx="466794"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36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charset="0"/>
              </a:rPr>
              <a:t>?</a:t>
            </a:r>
          </a:p>
        </p:txBody>
      </p:sp>
      <p:sp>
        <p:nvSpPr>
          <p:cNvPr id="9" name="TextBox 8"/>
          <p:cNvSpPr txBox="1"/>
          <p:nvPr/>
        </p:nvSpPr>
        <p:spPr>
          <a:xfrm>
            <a:off x="1457394" y="2601300"/>
            <a:ext cx="466794"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charset="0"/>
              </a:rPr>
              <a:t>?</a:t>
            </a:r>
          </a:p>
        </p:txBody>
      </p:sp>
      <p:sp>
        <p:nvSpPr>
          <p:cNvPr id="11" name="TextBox 10"/>
          <p:cNvSpPr txBox="1"/>
          <p:nvPr/>
        </p:nvSpPr>
        <p:spPr>
          <a:xfrm>
            <a:off x="1609794" y="3373800"/>
            <a:ext cx="466794"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charset="0"/>
              </a:rPr>
              <a:t>?</a:t>
            </a:r>
          </a:p>
        </p:txBody>
      </p:sp>
    </p:spTree>
    <p:extLst>
      <p:ext uri="{BB962C8B-B14F-4D97-AF65-F5344CB8AC3E}">
        <p14:creationId xmlns:p14="http://schemas.microsoft.com/office/powerpoint/2010/main" val="7632335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7164000" y="6428601"/>
            <a:ext cx="228600" cy="276999"/>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0" fontAlgn="auto" latinLnBrk="0" hangingPunct="0">
              <a:lnSpc>
                <a:spcPct val="100000"/>
              </a:lnSpc>
              <a:spcBef>
                <a:spcPct val="50000"/>
              </a:spcBef>
              <a:spcAft>
                <a:spcPts val="0"/>
              </a:spcAft>
              <a:buClrTx/>
              <a:buSzTx/>
              <a:buFontTx/>
              <a:buNone/>
              <a:tabLst/>
              <a:defRPr/>
            </a:pPr>
            <a:endParaRPr kumimoji="0" lang="en-CA" sz="18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9" name="Picture 8" descr="A map of the world with different colored continents&#10;&#10;AI-generated content may be incorrect.">
            <a:extLst>
              <a:ext uri="{FF2B5EF4-FFF2-40B4-BE49-F238E27FC236}">
                <a16:creationId xmlns:a16="http://schemas.microsoft.com/office/drawing/2014/main" id="{C5B7FCD8-9508-D501-6B5A-DD391D3F535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977545" y="1168208"/>
            <a:ext cx="6444000" cy="5040000"/>
          </a:xfrm>
          <a:prstGeom prst="rect">
            <a:avLst/>
          </a:prstGeom>
          <a:ln w="12700">
            <a:solidFill>
              <a:srgbClr val="0000FF"/>
            </a:solidFill>
          </a:ln>
        </p:spPr>
      </p:pic>
      <p:sp>
        <p:nvSpPr>
          <p:cNvPr id="13" name="Rectangle 12"/>
          <p:cNvSpPr/>
          <p:nvPr/>
        </p:nvSpPr>
        <p:spPr bwMode="auto">
          <a:xfrm>
            <a:off x="7092000" y="6352401"/>
            <a:ext cx="228600" cy="276999"/>
          </a:xfrm>
          <a:prstGeom prst="rect">
            <a:avLst/>
          </a:prstGeom>
          <a:solidFill>
            <a:srgbClr val="00B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0" fontAlgn="auto" latinLnBrk="0" hangingPunct="0">
              <a:lnSpc>
                <a:spcPct val="100000"/>
              </a:lnSpc>
              <a:spcBef>
                <a:spcPct val="50000"/>
              </a:spcBef>
              <a:spcAft>
                <a:spcPts val="0"/>
              </a:spcAft>
              <a:buClrTx/>
              <a:buSzTx/>
              <a:buFontTx/>
              <a:buNone/>
              <a:tabLst/>
              <a:defRPr/>
            </a:pPr>
            <a:endParaRPr kumimoji="0" lang="en-CA" sz="18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497340" y="1333144"/>
            <a:ext cx="468000" cy="4652963"/>
          </a:xfrm>
          <a:prstGeom prst="rect">
            <a:avLst/>
          </a:prstGeom>
        </p:spPr>
      </p:pic>
      <p:sp>
        <p:nvSpPr>
          <p:cNvPr id="3" name="Rectangle 3"/>
          <p:cNvSpPr txBox="1">
            <a:spLocks noChangeArrowheads="1"/>
          </p:cNvSpPr>
          <p:nvPr/>
        </p:nvSpPr>
        <p:spPr>
          <a:xfrm>
            <a:off x="1600200" y="234000"/>
            <a:ext cx="6019800" cy="427038"/>
          </a:xfrm>
          <a:prstGeom prst="rect">
            <a:avLst/>
          </a:prstGeom>
        </p:spPr>
        <p:txBody>
          <a:bodyPr/>
          <a:lstStyle>
            <a:lvl1pPr algn="l" defTabSz="342891"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891" rtl="0" eaLnBrk="0" fontAlgn="base" hangingPunct="0">
              <a:spcBef>
                <a:spcPct val="0"/>
              </a:spcBef>
              <a:spcAft>
                <a:spcPct val="0"/>
              </a:spcAft>
              <a:defRPr sz="2700" b="1">
                <a:solidFill>
                  <a:srgbClr val="306120"/>
                </a:solidFill>
                <a:latin typeface="Myriad Pro"/>
                <a:ea typeface="Myriad Pro"/>
                <a:cs typeface="Myriad Pro"/>
              </a:defRPr>
            </a:lvl2pPr>
            <a:lvl3pPr algn="l" defTabSz="342891" rtl="0" eaLnBrk="0" fontAlgn="base" hangingPunct="0">
              <a:spcBef>
                <a:spcPct val="0"/>
              </a:spcBef>
              <a:spcAft>
                <a:spcPct val="0"/>
              </a:spcAft>
              <a:defRPr sz="2700" b="1">
                <a:solidFill>
                  <a:srgbClr val="306120"/>
                </a:solidFill>
                <a:latin typeface="Myriad Pro"/>
                <a:ea typeface="Myriad Pro"/>
                <a:cs typeface="Myriad Pro"/>
              </a:defRPr>
            </a:lvl3pPr>
            <a:lvl4pPr algn="l" defTabSz="342891" rtl="0" eaLnBrk="0" fontAlgn="base" hangingPunct="0">
              <a:spcBef>
                <a:spcPct val="0"/>
              </a:spcBef>
              <a:spcAft>
                <a:spcPct val="0"/>
              </a:spcAft>
              <a:defRPr sz="2700" b="1">
                <a:solidFill>
                  <a:srgbClr val="306120"/>
                </a:solidFill>
                <a:latin typeface="Myriad Pro"/>
                <a:ea typeface="Myriad Pro"/>
                <a:cs typeface="Myriad Pro"/>
              </a:defRPr>
            </a:lvl4pPr>
            <a:lvl5pPr algn="l" defTabSz="342891" rtl="0" eaLnBrk="0" fontAlgn="base" hangingPunct="0">
              <a:spcBef>
                <a:spcPct val="0"/>
              </a:spcBef>
              <a:spcAft>
                <a:spcPct val="0"/>
              </a:spcAft>
              <a:defRPr sz="2700" b="1">
                <a:solidFill>
                  <a:srgbClr val="306120"/>
                </a:solidFill>
                <a:latin typeface="Myriad Pro"/>
                <a:ea typeface="Myriad Pro"/>
                <a:cs typeface="Myriad Pro"/>
              </a:defRPr>
            </a:lvl5pPr>
            <a:lvl6pPr marL="342891" algn="l" defTabSz="342891" rtl="0" fontAlgn="base">
              <a:spcBef>
                <a:spcPct val="0"/>
              </a:spcBef>
              <a:spcAft>
                <a:spcPct val="0"/>
              </a:spcAft>
              <a:defRPr sz="2700" b="1">
                <a:solidFill>
                  <a:srgbClr val="306120"/>
                </a:solidFill>
                <a:latin typeface="Myriad Pro"/>
                <a:ea typeface="Myriad Pro"/>
                <a:cs typeface="Myriad Pro"/>
              </a:defRPr>
            </a:lvl6pPr>
            <a:lvl7pPr marL="685783" algn="l" defTabSz="342891" rtl="0" fontAlgn="base">
              <a:spcBef>
                <a:spcPct val="0"/>
              </a:spcBef>
              <a:spcAft>
                <a:spcPct val="0"/>
              </a:spcAft>
              <a:defRPr sz="2700" b="1">
                <a:solidFill>
                  <a:srgbClr val="306120"/>
                </a:solidFill>
                <a:latin typeface="Myriad Pro"/>
                <a:ea typeface="Myriad Pro"/>
                <a:cs typeface="Myriad Pro"/>
              </a:defRPr>
            </a:lvl7pPr>
            <a:lvl8pPr marL="1028674" algn="l" defTabSz="342891" rtl="0" fontAlgn="base">
              <a:spcBef>
                <a:spcPct val="0"/>
              </a:spcBef>
              <a:spcAft>
                <a:spcPct val="0"/>
              </a:spcAft>
              <a:defRPr sz="2700" b="1">
                <a:solidFill>
                  <a:srgbClr val="306120"/>
                </a:solidFill>
                <a:latin typeface="Myriad Pro"/>
                <a:ea typeface="Myriad Pro"/>
                <a:cs typeface="Myriad Pro"/>
              </a:defRPr>
            </a:lvl8pPr>
            <a:lvl9pPr marL="1371566" algn="l" defTabSz="342891" rtl="0" fontAlgn="base">
              <a:spcBef>
                <a:spcPct val="0"/>
              </a:spcBef>
              <a:spcAft>
                <a:spcPct val="0"/>
              </a:spcAft>
              <a:defRPr sz="2700" b="1">
                <a:solidFill>
                  <a:srgbClr val="306120"/>
                </a:solidFill>
                <a:latin typeface="Myriad Pro"/>
                <a:ea typeface="Myriad Pro"/>
                <a:cs typeface="Myriad Pro"/>
              </a:defRPr>
            </a:lvl9pPr>
          </a:lstStyle>
          <a:p>
            <a:pPr marL="0" marR="0" lvl="0" indent="0" algn="ctr" defTabSz="342891" rtl="0" eaLnBrk="1" fontAlgn="base" latinLnBrk="0" hangingPunct="1">
              <a:lnSpc>
                <a:spcPct val="100000"/>
              </a:lnSpc>
              <a:spcBef>
                <a:spcPct val="0"/>
              </a:spcBef>
              <a:spcAft>
                <a:spcPct val="0"/>
              </a:spcAft>
              <a:buClrTx/>
              <a:buSzTx/>
              <a:buFontTx/>
              <a:buNone/>
              <a:tabLst/>
              <a:defRPr/>
            </a:pPr>
            <a:r>
              <a:rPr kumimoji="0" lang="en-CA" sz="2800" b="1" i="0" u="none" strike="noStrike" kern="1200" cap="none" spc="0" normalizeH="0" baseline="0" noProof="0" dirty="0">
                <a:ln>
                  <a:noFill/>
                </a:ln>
                <a:solidFill>
                  <a:srgbClr val="C00000"/>
                </a:solidFill>
                <a:effectLst/>
                <a:uLnTx/>
                <a:uFillTx/>
                <a:latin typeface="Myriad Pro"/>
              </a:rPr>
              <a:t>Ice and Snow</a:t>
            </a:r>
            <a:endParaRPr kumimoji="0" lang="en-US" sz="2800" b="1" i="0" u="none" strike="noStrike" kern="1200" cap="none" spc="0" normalizeH="0" baseline="0" noProof="0" dirty="0">
              <a:ln>
                <a:noFill/>
              </a:ln>
              <a:solidFill>
                <a:srgbClr val="C00000"/>
              </a:solidFill>
              <a:effectLst/>
              <a:uLnTx/>
              <a:uFillTx/>
              <a:latin typeface="Myriad Pro"/>
            </a:endParaRPr>
          </a:p>
        </p:txBody>
      </p:sp>
      <p:pic>
        <p:nvPicPr>
          <p:cNvPr id="5" name="Picture 5"/>
          <p:cNvPicPr>
            <a:picLocks noChangeAspect="1" noChangeArrowheads="1"/>
          </p:cNvPicPr>
          <p:nvPr/>
        </p:nvPicPr>
        <p:blipFill>
          <a:blip r:embed="rId5"/>
          <a:srcRect/>
          <a:stretch>
            <a:fillRect/>
          </a:stretch>
        </p:blipFill>
        <p:spPr bwMode="auto">
          <a:xfrm>
            <a:off x="-457200" y="-457200"/>
            <a:ext cx="1587" cy="1587"/>
          </a:xfrm>
          <a:prstGeom prst="rect">
            <a:avLst/>
          </a:prstGeom>
          <a:noFill/>
          <a:ln w="9525">
            <a:noFill/>
            <a:miter lim="800000"/>
            <a:headEnd/>
            <a:tailEnd/>
          </a:ln>
        </p:spPr>
      </p:pic>
      <p:sp>
        <p:nvSpPr>
          <p:cNvPr id="6" name="Text Box 6"/>
          <p:cNvSpPr txBox="1">
            <a:spLocks noChangeArrowheads="1"/>
          </p:cNvSpPr>
          <p:nvPr/>
        </p:nvSpPr>
        <p:spPr bwMode="auto">
          <a:xfrm>
            <a:off x="3962400" y="6400800"/>
            <a:ext cx="952505" cy="276999"/>
          </a:xfrm>
          <a:prstGeom prst="rect">
            <a:avLst/>
          </a:prstGeom>
          <a:noFill/>
          <a:ln w="9525">
            <a:noFill/>
            <a:miter lim="800000"/>
            <a:headEnd/>
            <a:tailEnd/>
          </a:ln>
        </p:spPr>
        <p:txBody>
          <a:bodyPr wrap="none">
            <a:spAutoFit/>
          </a:body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CA"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14H x 14W</a:t>
            </a: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Text Box 8"/>
          <p:cNvSpPr txBox="1">
            <a:spLocks noChangeArrowheads="1"/>
          </p:cNvSpPr>
          <p:nvPr/>
        </p:nvSpPr>
        <p:spPr bwMode="auto">
          <a:xfrm>
            <a:off x="5334000" y="6324600"/>
            <a:ext cx="1636987" cy="461665"/>
          </a:xfrm>
          <a:prstGeom prst="rect">
            <a:avLst/>
          </a:prstGeom>
          <a:noFill/>
          <a:ln w="9525">
            <a:noFill/>
            <a:miter lim="800000"/>
            <a:headEnd/>
            <a:tailEnd/>
          </a:ln>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CWFIS: 6.6H x 7.7W</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CCN:   10.3H x 9.7W</a:t>
            </a: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Rectangle 4"/>
          <p:cNvSpPr txBox="1">
            <a:spLocks noChangeArrowheads="1"/>
          </p:cNvSpPr>
          <p:nvPr/>
        </p:nvSpPr>
        <p:spPr bwMode="auto">
          <a:xfrm>
            <a:off x="1730216" y="699994"/>
            <a:ext cx="5796000" cy="406265"/>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marL="342900" indent="-342900" algn="l" rtl="0" eaLnBrk="0" fontAlgn="base" hangingPunct="0">
              <a:spcBef>
                <a:spcPct val="20000"/>
              </a:spcBef>
              <a:spcAft>
                <a:spcPct val="0"/>
              </a:spcAft>
              <a:buClr>
                <a:srgbClr val="D14D02"/>
              </a:buClr>
              <a:buFont typeface="Wingdings" pitchFamily="2" charset="2"/>
              <a:buChar char="§"/>
              <a:defRPr sz="2600">
                <a:solidFill>
                  <a:srgbClr val="333333"/>
                </a:solidFill>
                <a:latin typeface="+mn-lt"/>
                <a:ea typeface="+mn-ea"/>
                <a:cs typeface="+mn-cs"/>
              </a:defRPr>
            </a:lvl1pPr>
            <a:lvl2pPr marL="742950" indent="-285750" algn="l" rtl="0" eaLnBrk="0" fontAlgn="base" hangingPunct="0">
              <a:spcBef>
                <a:spcPct val="20000"/>
              </a:spcBef>
              <a:spcAft>
                <a:spcPct val="0"/>
              </a:spcAft>
              <a:buClr>
                <a:srgbClr val="D14D02"/>
              </a:buClr>
              <a:buFont typeface="Wingdings" pitchFamily="2" charset="2"/>
              <a:buChar char="§"/>
              <a:defRPr sz="2400">
                <a:solidFill>
                  <a:srgbClr val="333333"/>
                </a:solidFill>
                <a:latin typeface="+mn-lt"/>
              </a:defRPr>
            </a:lvl2pPr>
            <a:lvl3pPr marL="1143000" indent="-228600" algn="l" rtl="0" eaLnBrk="0" fontAlgn="base" hangingPunct="0">
              <a:spcBef>
                <a:spcPct val="20000"/>
              </a:spcBef>
              <a:spcAft>
                <a:spcPct val="0"/>
              </a:spcAft>
              <a:buClr>
                <a:srgbClr val="D14D02"/>
              </a:buClr>
              <a:buFont typeface="Wingdings" pitchFamily="2" charset="2"/>
              <a:buChar char="§"/>
              <a:defRPr sz="2400">
                <a:solidFill>
                  <a:srgbClr val="333333"/>
                </a:solidFill>
                <a:latin typeface="+mn-lt"/>
              </a:defRPr>
            </a:lvl3pPr>
            <a:lvl4pPr marL="1600200" indent="-228600" algn="l" rtl="0" eaLnBrk="0" fontAlgn="base" hangingPunct="0">
              <a:spcBef>
                <a:spcPct val="20000"/>
              </a:spcBef>
              <a:spcAft>
                <a:spcPct val="0"/>
              </a:spcAft>
              <a:buClr>
                <a:srgbClr val="D14D02"/>
              </a:buClr>
              <a:buFont typeface="Wingdings" pitchFamily="2" charset="2"/>
              <a:buChar char="§"/>
              <a:defRPr sz="2000">
                <a:solidFill>
                  <a:srgbClr val="333333"/>
                </a:solidFill>
                <a:latin typeface="+mn-lt"/>
              </a:defRPr>
            </a:lvl4pPr>
            <a:lvl5pPr marL="2057400" indent="-228600" algn="l" rtl="0" eaLnBrk="0" fontAlgn="base" hangingPunct="0">
              <a:spcBef>
                <a:spcPct val="20000"/>
              </a:spcBef>
              <a:spcAft>
                <a:spcPct val="0"/>
              </a:spcAft>
              <a:buClr>
                <a:srgbClr val="D14D02"/>
              </a:buClr>
              <a:buFont typeface="Wingdings" pitchFamily="2" charset="2"/>
              <a:buChar char="§"/>
              <a:defRPr sz="2000">
                <a:solidFill>
                  <a:srgbClr val="333333"/>
                </a:solidFill>
                <a:latin typeface="+mn-lt"/>
              </a:defRPr>
            </a:lvl5pPr>
            <a:lvl6pPr marL="2514600" indent="-228600" algn="l" rtl="0" fontAlgn="base">
              <a:spcBef>
                <a:spcPct val="20000"/>
              </a:spcBef>
              <a:spcAft>
                <a:spcPct val="0"/>
              </a:spcAft>
              <a:buClr>
                <a:srgbClr val="D14D02"/>
              </a:buClr>
              <a:buFont typeface="Wingdings" pitchFamily="2" charset="2"/>
              <a:buChar char="§"/>
              <a:defRPr sz="2000">
                <a:solidFill>
                  <a:srgbClr val="333333"/>
                </a:solidFill>
                <a:latin typeface="+mn-lt"/>
              </a:defRPr>
            </a:lvl6pPr>
            <a:lvl7pPr marL="2971800" indent="-228600" algn="l" rtl="0" fontAlgn="base">
              <a:spcBef>
                <a:spcPct val="20000"/>
              </a:spcBef>
              <a:spcAft>
                <a:spcPct val="0"/>
              </a:spcAft>
              <a:buClr>
                <a:srgbClr val="D14D02"/>
              </a:buClr>
              <a:buFont typeface="Wingdings" pitchFamily="2" charset="2"/>
              <a:buChar char="§"/>
              <a:defRPr sz="2000">
                <a:solidFill>
                  <a:srgbClr val="333333"/>
                </a:solidFill>
                <a:latin typeface="+mn-lt"/>
              </a:defRPr>
            </a:lvl7pPr>
            <a:lvl8pPr marL="3429000" indent="-228600" algn="l" rtl="0" fontAlgn="base">
              <a:spcBef>
                <a:spcPct val="20000"/>
              </a:spcBef>
              <a:spcAft>
                <a:spcPct val="0"/>
              </a:spcAft>
              <a:buClr>
                <a:srgbClr val="D14D02"/>
              </a:buClr>
              <a:buFont typeface="Wingdings" pitchFamily="2" charset="2"/>
              <a:buChar char="§"/>
              <a:defRPr sz="2000">
                <a:solidFill>
                  <a:srgbClr val="333333"/>
                </a:solidFill>
                <a:latin typeface="+mn-lt"/>
              </a:defRPr>
            </a:lvl8pPr>
            <a:lvl9pPr marL="3886200" indent="-228600" algn="l" rtl="0" fontAlgn="base">
              <a:spcBef>
                <a:spcPct val="20000"/>
              </a:spcBef>
              <a:spcAft>
                <a:spcPct val="0"/>
              </a:spcAft>
              <a:buClr>
                <a:srgbClr val="D14D02"/>
              </a:buClr>
              <a:buFont typeface="Wingdings" pitchFamily="2" charset="2"/>
              <a:buChar char="§"/>
              <a:defRPr sz="2000">
                <a:solidFill>
                  <a:srgbClr val="333333"/>
                </a:solidFill>
                <a:latin typeface="+mn-lt"/>
              </a:defRPr>
            </a:lvl9pPr>
          </a:lstStyle>
          <a:p>
            <a:pPr marL="0" marR="0" lvl="0" indent="0" algn="ctr" defTabSz="361950" rtl="0" eaLnBrk="1" fontAlgn="base" latinLnBrk="0" hangingPunct="1">
              <a:spcBef>
                <a:spcPct val="20000"/>
              </a:spcBef>
              <a:spcAft>
                <a:spcPct val="0"/>
              </a:spcAft>
              <a:buClr>
                <a:srgbClr val="D14D02"/>
              </a:buClr>
              <a:buSzTx/>
              <a:buFont typeface="Wingdings" pitchFamily="2" charset="2"/>
              <a:buNone/>
              <a:tabLst/>
              <a:defRPr/>
            </a:pPr>
            <a:r>
              <a:rPr kumimoji="0" lang="en-US" sz="1200" b="0" i="1" u="none" strike="noStrike" kern="0" cap="none" spc="0" normalizeH="0" baseline="0" noProof="0" dirty="0">
                <a:ln>
                  <a:noFill/>
                </a:ln>
                <a:solidFill>
                  <a:srgbClr val="333333"/>
                </a:solidFill>
                <a:effectLst/>
                <a:uLnTx/>
                <a:uFillTx/>
                <a:latin typeface="Calibri"/>
                <a:ea typeface="+mn-ea"/>
                <a:cs typeface="+mn-cs"/>
              </a:rPr>
              <a:t> </a:t>
            </a:r>
            <a:r>
              <a:rPr kumimoji="0" lang="en-US" sz="1200" b="0" i="1" u="none" strike="noStrike" kern="0" cap="none" spc="0" normalizeH="0" baseline="0" noProof="0" dirty="0">
                <a:ln>
                  <a:noFill/>
                </a:ln>
                <a:solidFill>
                  <a:srgbClr val="333333"/>
                </a:solidFill>
                <a:effectLst/>
                <a:uLnTx/>
                <a:uFillTx/>
                <a:latin typeface="Calibri"/>
                <a:ea typeface="+mn-ea"/>
                <a:cs typeface="+mn-cs"/>
                <a:hlinkClick r:id="rId6"/>
              </a:rPr>
              <a:t>https://www.ccin.ca/ccw/snow/current</a:t>
            </a:r>
            <a:endParaRPr kumimoji="0" lang="en-US" sz="1200" b="0" i="1" u="none" strike="noStrike" kern="0" cap="none" spc="0" normalizeH="0" baseline="0" noProof="0" dirty="0">
              <a:ln>
                <a:noFill/>
              </a:ln>
              <a:solidFill>
                <a:srgbClr val="333333"/>
              </a:solidFill>
              <a:effectLst/>
              <a:uLnTx/>
              <a:uFillTx/>
              <a:latin typeface="Calibri"/>
              <a:ea typeface="+mn-ea"/>
              <a:cs typeface="+mn-cs"/>
            </a:endParaRPr>
          </a:p>
          <a:p>
            <a:pPr marL="0" indent="0" algn="ctr" defTabSz="361950" eaLnBrk="1" hangingPunct="1">
              <a:buNone/>
              <a:defRPr/>
            </a:pPr>
            <a:r>
              <a:rPr lang="en-US" sz="1200" kern="0" dirty="0">
                <a:solidFill>
                  <a:srgbClr val="0000FF"/>
                </a:solidFill>
                <a:latin typeface="Calibri" panose="020F0502020204030204" pitchFamily="34" charset="0"/>
                <a:cs typeface="Calibri" panose="020F0502020204030204" pitchFamily="34" charset="0"/>
              </a:rPr>
              <a:t>Local Repository:</a:t>
            </a:r>
            <a:r>
              <a:rPr lang="en-CA" sz="1200" dirty="0">
                <a:solidFill>
                  <a:srgbClr val="0000FF"/>
                </a:solidFill>
                <a:latin typeface="Calibri" panose="020F0502020204030204" pitchFamily="34" charset="0"/>
                <a:cs typeface="Calibri" panose="020F0502020204030204" pitchFamily="34" charset="0"/>
              </a:rPr>
              <a:t> </a:t>
            </a:r>
            <a:r>
              <a:rPr lang="en-CA" sz="1200" i="1" dirty="0">
                <a:solidFill>
                  <a:srgbClr val="0000FF"/>
                </a:solidFill>
                <a:latin typeface="Calibri" panose="020F0502020204030204" pitchFamily="34" charset="0"/>
                <a:cs typeface="Calibri" panose="020F0502020204030204" pitchFamily="34" charset="0"/>
              </a:rPr>
              <a:t>W:\EDM\Fire\CIFFC\WeatherBriefings\Gen_Image_Repo\ccin1.png </a:t>
            </a:r>
            <a:endParaRPr kumimoji="0" lang="en-US" sz="1200" b="0" i="1" u="none" strike="noStrike" kern="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A2B2B91E-BBF8-3E92-CE20-3D19755643B2}"/>
              </a:ext>
            </a:extLst>
          </p:cNvPr>
          <p:cNvSpPr txBox="1"/>
          <p:nvPr/>
        </p:nvSpPr>
        <p:spPr>
          <a:xfrm>
            <a:off x="87922" y="2307740"/>
            <a:ext cx="1897507" cy="461665"/>
          </a:xfrm>
          <a:prstGeom prst="rect">
            <a:avLst/>
          </a:prstGeom>
          <a:noFill/>
        </p:spPr>
        <p:txBody>
          <a:bodyPr wrap="none" rtlCol="0">
            <a:spAutoFit/>
          </a:bodyPr>
          <a:lstStyle/>
          <a:p>
            <a:r>
              <a:rPr lang="en-CA" sz="2400" b="1" dirty="0">
                <a:solidFill>
                  <a:srgbClr val="CC00CC"/>
                </a:solidFill>
              </a:rPr>
              <a:t>May 28, 2025</a:t>
            </a:r>
          </a:p>
        </p:txBody>
      </p:sp>
    </p:spTree>
    <p:extLst>
      <p:ext uri="{BB962C8B-B14F-4D97-AF65-F5344CB8AC3E}">
        <p14:creationId xmlns:p14="http://schemas.microsoft.com/office/powerpoint/2010/main" val="30491826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alpha val="51000"/>
          </a:schemeClr>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D69E37A1-58E9-BF1E-9200-0EBC442EB85B}"/>
              </a:ext>
            </a:extLst>
          </p:cNvPr>
          <p:cNvCxnSpPr>
            <a:cxnSpLocks/>
          </p:cNvCxnSpPr>
          <p:nvPr/>
        </p:nvCxnSpPr>
        <p:spPr>
          <a:xfrm>
            <a:off x="819370" y="3277669"/>
            <a:ext cx="7610752" cy="560801"/>
          </a:xfrm>
          <a:prstGeom prst="line">
            <a:avLst/>
          </a:prstGeom>
          <a:ln w="38100">
            <a:solidFill>
              <a:srgbClr val="C00000"/>
            </a:solidFill>
          </a:ln>
        </p:spPr>
        <p:style>
          <a:lnRef idx="2">
            <a:schemeClr val="accent1"/>
          </a:lnRef>
          <a:fillRef idx="0">
            <a:schemeClr val="accent1"/>
          </a:fillRef>
          <a:effectRef idx="1">
            <a:schemeClr val="accent1"/>
          </a:effectRef>
          <a:fontRef idx="minor">
            <a:schemeClr val="tx1"/>
          </a:fontRef>
        </p:style>
      </p:cxnSp>
      <p:sp>
        <p:nvSpPr>
          <p:cNvPr id="15" name="Rectangle 14"/>
          <p:cNvSpPr/>
          <p:nvPr/>
        </p:nvSpPr>
        <p:spPr bwMode="auto">
          <a:xfrm>
            <a:off x="7164000" y="6428602"/>
            <a:ext cx="228600" cy="2772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2" name="Picture 1">
            <a:extLst>
              <a:ext uri="{FF2B5EF4-FFF2-40B4-BE49-F238E27FC236}">
                <a16:creationId xmlns:a16="http://schemas.microsoft.com/office/drawing/2014/main" id="{B1DA07E9-5CA8-AB1D-D4AF-805599C4669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23131" y="986165"/>
            <a:ext cx="8532000" cy="5220000"/>
          </a:xfrm>
          <a:prstGeom prst="rect">
            <a:avLst/>
          </a:prstGeom>
          <a:ln w="12700">
            <a:solidFill>
              <a:srgbClr val="C00000"/>
            </a:solidFill>
          </a:ln>
        </p:spPr>
      </p:pic>
      <p:pic>
        <p:nvPicPr>
          <p:cNvPr id="4" name="Picture 3">
            <a:extLst>
              <a:ext uri="{FF2B5EF4-FFF2-40B4-BE49-F238E27FC236}">
                <a16:creationId xmlns:a16="http://schemas.microsoft.com/office/drawing/2014/main" id="{85218E3C-98FC-CBE5-E233-F79D58690A39}"/>
              </a:ext>
            </a:extLst>
          </p:cNvPr>
          <p:cNvPicPr>
            <a:picLocks noChangeAspect="1"/>
          </p:cNvPicPr>
          <p:nvPr/>
        </p:nvPicPr>
        <p:blipFill>
          <a:blip r:embed="rId4" cstate="print">
            <a:alphaModFix amt="50000"/>
            <a:extLst>
              <a:ext uri="{28A0092B-C50C-407E-A947-70E740481C1C}">
                <a14:useLocalDpi xmlns:a14="http://schemas.microsoft.com/office/drawing/2010/main" val="0"/>
              </a:ext>
            </a:extLst>
          </a:blip>
          <a:srcRect/>
          <a:stretch/>
        </p:blipFill>
        <p:spPr>
          <a:xfrm rot="420000">
            <a:off x="550672" y="1786753"/>
            <a:ext cx="8064000" cy="3852000"/>
          </a:xfrm>
          <a:prstGeom prst="rect">
            <a:avLst/>
          </a:prstGeom>
        </p:spPr>
      </p:pic>
      <p:sp>
        <p:nvSpPr>
          <p:cNvPr id="14" name="Rectangle 13"/>
          <p:cNvSpPr/>
          <p:nvPr/>
        </p:nvSpPr>
        <p:spPr bwMode="auto">
          <a:xfrm>
            <a:off x="7092000" y="6352402"/>
            <a:ext cx="228600" cy="277200"/>
          </a:xfrm>
          <a:prstGeom prst="rect">
            <a:avLst/>
          </a:prstGeom>
          <a:solidFill>
            <a:srgbClr val="00B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16" name="Text Box 5"/>
          <p:cNvSpPr txBox="1">
            <a:spLocks noChangeArrowheads="1"/>
          </p:cNvSpPr>
          <p:nvPr/>
        </p:nvSpPr>
        <p:spPr bwMode="auto">
          <a:xfrm>
            <a:off x="3020711" y="6442940"/>
            <a:ext cx="4013015" cy="276999"/>
          </a:xfrm>
          <a:prstGeom prst="rect">
            <a:avLst/>
          </a:prstGeom>
          <a:noFill/>
          <a:ln w="9525">
            <a:noFill/>
            <a:miter lim="800000"/>
            <a:headEnd/>
            <a:tailEnd/>
          </a:ln>
        </p:spPr>
        <p:txBody>
          <a:bodyPr wrap="square">
            <a:spAutoFit/>
          </a:bodyPr>
          <a:lstStyle/>
          <a:p>
            <a:pPr eaLnBrk="0" hangingPunct="0"/>
            <a:r>
              <a:rPr lang="en-CA" sz="1200" b="1" dirty="0">
                <a:latin typeface="Arial" panose="020B0604020202020204" pitchFamily="34" charset="0"/>
                <a:cs typeface="Arial" panose="020B0604020202020204" pitchFamily="34" charset="0"/>
              </a:rPr>
              <a:t>Interactive map : ~14.5H x 22.8W          9Hx11.6W</a:t>
            </a:r>
            <a:endParaRPr lang="en-US" sz="1200" b="1" dirty="0">
              <a:latin typeface="Arial" panose="020B0604020202020204" pitchFamily="34" charset="0"/>
              <a:cs typeface="Arial" panose="020B0604020202020204" pitchFamily="34" charset="0"/>
            </a:endParaRPr>
          </a:p>
        </p:txBody>
      </p:sp>
      <p:sp>
        <p:nvSpPr>
          <p:cNvPr id="12" name="Rectangle 2"/>
          <p:cNvSpPr txBox="1">
            <a:spLocks noChangeArrowheads="1"/>
          </p:cNvSpPr>
          <p:nvPr/>
        </p:nvSpPr>
        <p:spPr>
          <a:xfrm>
            <a:off x="1595715" y="234000"/>
            <a:ext cx="6019800" cy="427039"/>
          </a:xfrm>
          <a:prstGeom prst="rect">
            <a:avLst/>
          </a:prstGeom>
        </p:spPr>
        <p:txBody>
          <a:bodyPr/>
          <a:lstStyle>
            <a:lvl1pPr algn="l" defTabSz="342900"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900" rtl="0" eaLnBrk="0" fontAlgn="base" hangingPunct="0">
              <a:spcBef>
                <a:spcPct val="0"/>
              </a:spcBef>
              <a:spcAft>
                <a:spcPct val="0"/>
              </a:spcAft>
              <a:defRPr sz="2700" b="1">
                <a:solidFill>
                  <a:srgbClr val="306120"/>
                </a:solidFill>
                <a:latin typeface="Myriad Pro"/>
                <a:ea typeface="Myriad Pro"/>
                <a:cs typeface="Myriad Pro"/>
              </a:defRPr>
            </a:lvl2pPr>
            <a:lvl3pPr algn="l" defTabSz="342900" rtl="0" eaLnBrk="0" fontAlgn="base" hangingPunct="0">
              <a:spcBef>
                <a:spcPct val="0"/>
              </a:spcBef>
              <a:spcAft>
                <a:spcPct val="0"/>
              </a:spcAft>
              <a:defRPr sz="2700" b="1">
                <a:solidFill>
                  <a:srgbClr val="306120"/>
                </a:solidFill>
                <a:latin typeface="Myriad Pro"/>
                <a:ea typeface="Myriad Pro"/>
                <a:cs typeface="Myriad Pro"/>
              </a:defRPr>
            </a:lvl3pPr>
            <a:lvl4pPr algn="l" defTabSz="342900" rtl="0" eaLnBrk="0" fontAlgn="base" hangingPunct="0">
              <a:spcBef>
                <a:spcPct val="0"/>
              </a:spcBef>
              <a:spcAft>
                <a:spcPct val="0"/>
              </a:spcAft>
              <a:defRPr sz="2700" b="1">
                <a:solidFill>
                  <a:srgbClr val="306120"/>
                </a:solidFill>
                <a:latin typeface="Myriad Pro"/>
                <a:ea typeface="Myriad Pro"/>
                <a:cs typeface="Myriad Pro"/>
              </a:defRPr>
            </a:lvl4pPr>
            <a:lvl5pPr algn="l" defTabSz="342900" rtl="0" eaLnBrk="0" fontAlgn="base" hangingPunct="0">
              <a:spcBef>
                <a:spcPct val="0"/>
              </a:spcBef>
              <a:spcAft>
                <a:spcPct val="0"/>
              </a:spcAft>
              <a:defRPr sz="2700" b="1">
                <a:solidFill>
                  <a:srgbClr val="306120"/>
                </a:solidFill>
                <a:latin typeface="Myriad Pro"/>
                <a:ea typeface="Myriad Pro"/>
                <a:cs typeface="Myriad Pro"/>
              </a:defRPr>
            </a:lvl5pPr>
            <a:lvl6pPr marL="342900" algn="l" defTabSz="342900" rtl="0" fontAlgn="base">
              <a:spcBef>
                <a:spcPct val="0"/>
              </a:spcBef>
              <a:spcAft>
                <a:spcPct val="0"/>
              </a:spcAft>
              <a:defRPr sz="2700" b="1">
                <a:solidFill>
                  <a:srgbClr val="306120"/>
                </a:solidFill>
                <a:latin typeface="Myriad Pro"/>
                <a:ea typeface="Myriad Pro"/>
                <a:cs typeface="Myriad Pro"/>
              </a:defRPr>
            </a:lvl6pPr>
            <a:lvl7pPr marL="685800" algn="l" defTabSz="342900" rtl="0" fontAlgn="base">
              <a:spcBef>
                <a:spcPct val="0"/>
              </a:spcBef>
              <a:spcAft>
                <a:spcPct val="0"/>
              </a:spcAft>
              <a:defRPr sz="2700" b="1">
                <a:solidFill>
                  <a:srgbClr val="306120"/>
                </a:solidFill>
                <a:latin typeface="Myriad Pro"/>
                <a:ea typeface="Myriad Pro"/>
                <a:cs typeface="Myriad Pro"/>
              </a:defRPr>
            </a:lvl7pPr>
            <a:lvl8pPr marL="1028700" algn="l" defTabSz="342900" rtl="0" fontAlgn="base">
              <a:spcBef>
                <a:spcPct val="0"/>
              </a:spcBef>
              <a:spcAft>
                <a:spcPct val="0"/>
              </a:spcAft>
              <a:defRPr sz="2700" b="1">
                <a:solidFill>
                  <a:srgbClr val="306120"/>
                </a:solidFill>
                <a:latin typeface="Myriad Pro"/>
                <a:ea typeface="Myriad Pro"/>
                <a:cs typeface="Myriad Pro"/>
              </a:defRPr>
            </a:lvl8pPr>
            <a:lvl9pPr marL="1371600" algn="l" defTabSz="342900" rtl="0" fontAlgn="base">
              <a:spcBef>
                <a:spcPct val="0"/>
              </a:spcBef>
              <a:spcAft>
                <a:spcPct val="0"/>
              </a:spcAft>
              <a:defRPr sz="2700" b="1">
                <a:solidFill>
                  <a:srgbClr val="306120"/>
                </a:solidFill>
                <a:latin typeface="Myriad Pro"/>
                <a:ea typeface="Myriad Pro"/>
                <a:cs typeface="Myriad Pro"/>
              </a:defRPr>
            </a:lvl9pPr>
          </a:lstStyle>
          <a:p>
            <a:pPr algn="ctr" eaLnBrk="1" hangingPunct="1"/>
            <a:r>
              <a:rPr lang="en-CA" sz="2800" dirty="0">
                <a:solidFill>
                  <a:srgbClr val="C00000"/>
                </a:solidFill>
              </a:rPr>
              <a:t>CWFIS Hotspots (Interactive Map)</a:t>
            </a:r>
            <a:endParaRPr lang="en-US" sz="2800" dirty="0">
              <a:solidFill>
                <a:srgbClr val="C00000"/>
              </a:solidFill>
            </a:endParaRPr>
          </a:p>
        </p:txBody>
      </p:sp>
      <p:sp>
        <p:nvSpPr>
          <p:cNvPr id="13" name="Rectangle 3"/>
          <p:cNvSpPr txBox="1">
            <a:spLocks noChangeArrowheads="1"/>
          </p:cNvSpPr>
          <p:nvPr/>
        </p:nvSpPr>
        <p:spPr bwMode="auto">
          <a:xfrm>
            <a:off x="1999128" y="702000"/>
            <a:ext cx="5257800" cy="147733"/>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marL="342900" indent="-342900" algn="l" rtl="0" eaLnBrk="0" fontAlgn="base" hangingPunct="0">
              <a:spcBef>
                <a:spcPct val="20000"/>
              </a:spcBef>
              <a:spcAft>
                <a:spcPct val="0"/>
              </a:spcAft>
              <a:buClr>
                <a:srgbClr val="D14D02"/>
              </a:buClr>
              <a:buFont typeface="Wingdings" pitchFamily="2" charset="2"/>
              <a:buChar char="§"/>
              <a:defRPr sz="2600">
                <a:solidFill>
                  <a:srgbClr val="333333"/>
                </a:solidFill>
                <a:latin typeface="+mn-lt"/>
                <a:ea typeface="+mn-ea"/>
                <a:cs typeface="+mn-cs"/>
              </a:defRPr>
            </a:lvl1pPr>
            <a:lvl2pPr marL="742950" indent="-285750" algn="l" rtl="0" eaLnBrk="0" fontAlgn="base" hangingPunct="0">
              <a:spcBef>
                <a:spcPct val="20000"/>
              </a:spcBef>
              <a:spcAft>
                <a:spcPct val="0"/>
              </a:spcAft>
              <a:buClr>
                <a:srgbClr val="D14D02"/>
              </a:buClr>
              <a:buFont typeface="Wingdings" pitchFamily="2" charset="2"/>
              <a:buChar char="§"/>
              <a:defRPr sz="2400">
                <a:solidFill>
                  <a:srgbClr val="333333"/>
                </a:solidFill>
                <a:latin typeface="+mn-lt"/>
              </a:defRPr>
            </a:lvl2pPr>
            <a:lvl3pPr marL="1143000" indent="-228600" algn="l" rtl="0" eaLnBrk="0" fontAlgn="base" hangingPunct="0">
              <a:spcBef>
                <a:spcPct val="20000"/>
              </a:spcBef>
              <a:spcAft>
                <a:spcPct val="0"/>
              </a:spcAft>
              <a:buClr>
                <a:srgbClr val="D14D02"/>
              </a:buClr>
              <a:buFont typeface="Wingdings" pitchFamily="2" charset="2"/>
              <a:buChar char="§"/>
              <a:defRPr sz="2400">
                <a:solidFill>
                  <a:srgbClr val="333333"/>
                </a:solidFill>
                <a:latin typeface="+mn-lt"/>
              </a:defRPr>
            </a:lvl3pPr>
            <a:lvl4pPr marL="1600200" indent="-228600" algn="l" rtl="0" eaLnBrk="0" fontAlgn="base" hangingPunct="0">
              <a:spcBef>
                <a:spcPct val="20000"/>
              </a:spcBef>
              <a:spcAft>
                <a:spcPct val="0"/>
              </a:spcAft>
              <a:buClr>
                <a:srgbClr val="D14D02"/>
              </a:buClr>
              <a:buFont typeface="Wingdings" pitchFamily="2" charset="2"/>
              <a:buChar char="§"/>
              <a:defRPr sz="2000">
                <a:solidFill>
                  <a:srgbClr val="333333"/>
                </a:solidFill>
                <a:latin typeface="+mn-lt"/>
              </a:defRPr>
            </a:lvl4pPr>
            <a:lvl5pPr marL="2057400" indent="-228600" algn="l" rtl="0" eaLnBrk="0" fontAlgn="base" hangingPunct="0">
              <a:spcBef>
                <a:spcPct val="20000"/>
              </a:spcBef>
              <a:spcAft>
                <a:spcPct val="0"/>
              </a:spcAft>
              <a:buClr>
                <a:srgbClr val="D14D02"/>
              </a:buClr>
              <a:buFont typeface="Wingdings" pitchFamily="2" charset="2"/>
              <a:buChar char="§"/>
              <a:defRPr sz="2000">
                <a:solidFill>
                  <a:srgbClr val="333333"/>
                </a:solidFill>
                <a:latin typeface="+mn-lt"/>
              </a:defRPr>
            </a:lvl5pPr>
            <a:lvl6pPr marL="2514600" indent="-228600" algn="l" rtl="0" fontAlgn="base">
              <a:spcBef>
                <a:spcPct val="20000"/>
              </a:spcBef>
              <a:spcAft>
                <a:spcPct val="0"/>
              </a:spcAft>
              <a:buClr>
                <a:srgbClr val="D14D02"/>
              </a:buClr>
              <a:buFont typeface="Wingdings" pitchFamily="2" charset="2"/>
              <a:buChar char="§"/>
              <a:defRPr sz="2000">
                <a:solidFill>
                  <a:srgbClr val="333333"/>
                </a:solidFill>
                <a:latin typeface="+mn-lt"/>
              </a:defRPr>
            </a:lvl6pPr>
            <a:lvl7pPr marL="2971800" indent="-228600" algn="l" rtl="0" fontAlgn="base">
              <a:spcBef>
                <a:spcPct val="20000"/>
              </a:spcBef>
              <a:spcAft>
                <a:spcPct val="0"/>
              </a:spcAft>
              <a:buClr>
                <a:srgbClr val="D14D02"/>
              </a:buClr>
              <a:buFont typeface="Wingdings" pitchFamily="2" charset="2"/>
              <a:buChar char="§"/>
              <a:defRPr sz="2000">
                <a:solidFill>
                  <a:srgbClr val="333333"/>
                </a:solidFill>
                <a:latin typeface="+mn-lt"/>
              </a:defRPr>
            </a:lvl7pPr>
            <a:lvl8pPr marL="3429000" indent="-228600" algn="l" rtl="0" fontAlgn="base">
              <a:spcBef>
                <a:spcPct val="20000"/>
              </a:spcBef>
              <a:spcAft>
                <a:spcPct val="0"/>
              </a:spcAft>
              <a:buClr>
                <a:srgbClr val="D14D02"/>
              </a:buClr>
              <a:buFont typeface="Wingdings" pitchFamily="2" charset="2"/>
              <a:buChar char="§"/>
              <a:defRPr sz="2000">
                <a:solidFill>
                  <a:srgbClr val="333333"/>
                </a:solidFill>
                <a:latin typeface="+mn-lt"/>
              </a:defRPr>
            </a:lvl8pPr>
            <a:lvl9pPr marL="3886200" indent="-228600" algn="l" rtl="0" fontAlgn="base">
              <a:spcBef>
                <a:spcPct val="20000"/>
              </a:spcBef>
              <a:spcAft>
                <a:spcPct val="0"/>
              </a:spcAft>
              <a:buClr>
                <a:srgbClr val="D14D02"/>
              </a:buClr>
              <a:buFont typeface="Wingdings" pitchFamily="2" charset="2"/>
              <a:buChar char="§"/>
              <a:defRPr sz="2000">
                <a:solidFill>
                  <a:srgbClr val="333333"/>
                </a:solidFill>
                <a:latin typeface="+mn-lt"/>
              </a:defRPr>
            </a:lvl9pPr>
          </a:lstStyle>
          <a:p>
            <a:pPr marL="0" indent="0" algn="ctr" defTabSz="361942" eaLnBrk="1" hangingPunct="1">
              <a:lnSpc>
                <a:spcPct val="80000"/>
              </a:lnSpc>
              <a:buNone/>
            </a:pPr>
            <a:r>
              <a:rPr lang="en-US" sz="1200" i="1" kern="0" dirty="0">
                <a:hlinkClick r:id="rId5"/>
              </a:rPr>
              <a:t>http://cfsdev.nofc.cfs.nrcan.gc.ca/cwfis-dev/interactive-map</a:t>
            </a:r>
            <a:r>
              <a:rPr lang="en-US" sz="1200" i="1" kern="0" dirty="0"/>
              <a:t> </a:t>
            </a:r>
          </a:p>
        </p:txBody>
      </p:sp>
      <p:sp>
        <p:nvSpPr>
          <p:cNvPr id="9" name="Rectangle 8"/>
          <p:cNvSpPr/>
          <p:nvPr/>
        </p:nvSpPr>
        <p:spPr>
          <a:xfrm>
            <a:off x="781541" y="5903352"/>
            <a:ext cx="4271426" cy="276999"/>
          </a:xfrm>
          <a:prstGeom prst="rect">
            <a:avLst/>
          </a:prstGeom>
          <a:solidFill>
            <a:schemeClr val="bg1"/>
          </a:solidFill>
        </p:spPr>
        <p:txBody>
          <a:bodyPr wrap="none">
            <a:spAutoFit/>
          </a:bodyPr>
          <a:lstStyle/>
          <a:p>
            <a:pPr fontAlgn="base">
              <a:spcBef>
                <a:spcPct val="0"/>
              </a:spcBef>
              <a:spcAft>
                <a:spcPct val="0"/>
              </a:spcAft>
            </a:pPr>
            <a:r>
              <a:rPr lang="en-CA" sz="1200" i="1" dirty="0">
                <a:solidFill>
                  <a:srgbClr val="000000"/>
                </a:solidFill>
                <a:latin typeface="Arial" charset="0"/>
                <a:cs typeface="Arial" charset="0"/>
                <a:hlinkClick r:id="rId6"/>
              </a:rPr>
              <a:t>http://weather.gc.ca/data/satellite/goes_nam_1070x_100.jpg</a:t>
            </a:r>
            <a:endParaRPr lang="en-CA" sz="1200" i="1" dirty="0">
              <a:solidFill>
                <a:srgbClr val="000000"/>
              </a:solidFill>
              <a:latin typeface="Arial" charset="0"/>
              <a:cs typeface="Arial" charset="0"/>
            </a:endParaRPr>
          </a:p>
        </p:txBody>
      </p:sp>
    </p:spTree>
    <p:extLst>
      <p:ext uri="{BB962C8B-B14F-4D97-AF65-F5344CB8AC3E}">
        <p14:creationId xmlns:p14="http://schemas.microsoft.com/office/powerpoint/2010/main" val="4171340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7086600" y="6428601"/>
            <a:ext cx="228600" cy="276999"/>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3" name="Rectangle 2"/>
          <p:cNvSpPr/>
          <p:nvPr/>
        </p:nvSpPr>
        <p:spPr bwMode="auto">
          <a:xfrm>
            <a:off x="7010400" y="6352401"/>
            <a:ext cx="228600" cy="276999"/>
          </a:xfrm>
          <a:prstGeom prst="rect">
            <a:avLst/>
          </a:prstGeom>
          <a:solidFill>
            <a:srgbClr val="00B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8600" y="1098175"/>
            <a:ext cx="6480000" cy="5040000"/>
          </a:xfrm>
          <a:prstGeom prst="rect">
            <a:avLst/>
          </a:prstGeom>
        </p:spPr>
      </p:pic>
      <p:sp>
        <p:nvSpPr>
          <p:cNvPr id="7" name="Rectangle 2"/>
          <p:cNvSpPr>
            <a:spLocks noGrp="1" noChangeArrowheads="1"/>
          </p:cNvSpPr>
          <p:nvPr>
            <p:ph type="title"/>
          </p:nvPr>
        </p:nvSpPr>
        <p:spPr>
          <a:xfrm>
            <a:off x="1600200" y="234000"/>
            <a:ext cx="6019800" cy="427038"/>
          </a:xfrm>
        </p:spPr>
        <p:txBody>
          <a:bodyPr/>
          <a:lstStyle/>
          <a:p>
            <a:pPr algn="ctr" eaLnBrk="1" hangingPunct="1"/>
            <a:r>
              <a:rPr lang="en-CA" sz="2800" dirty="0">
                <a:solidFill>
                  <a:srgbClr val="C00000"/>
                </a:solidFill>
              </a:rPr>
              <a:t>North American IR Composite</a:t>
            </a:r>
            <a:endParaRPr lang="en-US" sz="2800" dirty="0">
              <a:solidFill>
                <a:srgbClr val="C00000"/>
              </a:solidFill>
            </a:endParaRPr>
          </a:p>
        </p:txBody>
      </p:sp>
      <p:sp>
        <p:nvSpPr>
          <p:cNvPr id="8" name="Rectangle 3"/>
          <p:cNvSpPr txBox="1">
            <a:spLocks noChangeArrowheads="1"/>
          </p:cNvSpPr>
          <p:nvPr/>
        </p:nvSpPr>
        <p:spPr>
          <a:xfrm>
            <a:off x="2286000" y="702000"/>
            <a:ext cx="4572000" cy="147733"/>
          </a:xfrm>
          <a:prstGeom prst="rect">
            <a:avLst/>
          </a:prstGeom>
        </p:spPr>
        <p:txBody>
          <a:bodyPr/>
          <a:lstStyle>
            <a:lvl1pPr marL="257168" indent="-257168" algn="l" defTabSz="342891" rtl="0" eaLnBrk="0" fontAlgn="base" hangingPunct="0">
              <a:spcBef>
                <a:spcPct val="20000"/>
              </a:spcBef>
              <a:spcAft>
                <a:spcPct val="0"/>
              </a:spcAft>
              <a:buClr>
                <a:srgbClr val="306120"/>
              </a:buClr>
              <a:buFont typeface="Wingdings" panose="05000000000000000000" pitchFamily="2" charset="2"/>
              <a:buChar char="§"/>
              <a:defRPr sz="2400" kern="1200">
                <a:solidFill>
                  <a:schemeClr val="tx1"/>
                </a:solidFill>
                <a:latin typeface="Myriad Pro"/>
                <a:ea typeface="Myriad Pro"/>
                <a:cs typeface="Myriad Pro"/>
              </a:defRPr>
            </a:lvl1pPr>
            <a:lvl2pPr marL="557199" indent="-214308" algn="l" defTabSz="342891" rtl="0" eaLnBrk="0" fontAlgn="base" hangingPunct="0">
              <a:spcBef>
                <a:spcPct val="20000"/>
              </a:spcBef>
              <a:spcAft>
                <a:spcPct val="0"/>
              </a:spcAft>
              <a:buClr>
                <a:srgbClr val="306120"/>
              </a:buClr>
              <a:buFont typeface="Wingdings" panose="05000000000000000000" pitchFamily="2" charset="2"/>
              <a:buChar char="§"/>
              <a:defRPr sz="2100" kern="1200">
                <a:solidFill>
                  <a:schemeClr val="tx1"/>
                </a:solidFill>
                <a:latin typeface="Myriad Pro"/>
                <a:ea typeface="Myriad Pro"/>
                <a:cs typeface="Myriad Pro"/>
              </a:defRPr>
            </a:lvl2pPr>
            <a:lvl3pPr marL="857229" indent="-171446" algn="l" defTabSz="342891" rtl="0" eaLnBrk="0" fontAlgn="base" hangingPunct="0">
              <a:spcBef>
                <a:spcPct val="20000"/>
              </a:spcBef>
              <a:spcAft>
                <a:spcPct val="0"/>
              </a:spcAft>
              <a:buClr>
                <a:srgbClr val="306120"/>
              </a:buClr>
              <a:buFont typeface="Wingdings" panose="05000000000000000000" pitchFamily="2" charset="2"/>
              <a:buChar char="§"/>
              <a:defRPr sz="1800" kern="1200">
                <a:solidFill>
                  <a:schemeClr val="tx1"/>
                </a:solidFill>
                <a:latin typeface="Myriad Pro"/>
                <a:ea typeface="Myriad Pro"/>
                <a:cs typeface="Myriad Pro"/>
              </a:defRPr>
            </a:lvl3pPr>
            <a:lvl4pPr marL="1200121" indent="-171446" algn="l" defTabSz="342891"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4pPr>
            <a:lvl5pPr marL="1543012" indent="-171446" algn="l" defTabSz="342891"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5pPr>
            <a:lvl6pPr marL="1885904" indent="-171446" algn="l" defTabSz="342891"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1"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1" rtl="0" eaLnBrk="1" latinLnBrk="0" hangingPunct="1">
              <a:spcBef>
                <a:spcPct val="20000"/>
              </a:spcBef>
              <a:buFont typeface="Arial"/>
              <a:buChar char="•"/>
              <a:defRPr sz="1500" kern="1200">
                <a:solidFill>
                  <a:schemeClr val="tx1"/>
                </a:solidFill>
                <a:latin typeface="+mn-lt"/>
                <a:ea typeface="+mn-ea"/>
                <a:cs typeface="+mn-cs"/>
              </a:defRPr>
            </a:lvl8pPr>
            <a:lvl9pPr marL="2914578" indent="-171446" algn="l" defTabSz="342891"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defTabSz="361950" eaLnBrk="1" hangingPunct="1">
              <a:lnSpc>
                <a:spcPct val="80000"/>
              </a:lnSpc>
              <a:buFont typeface="Wingdings" panose="05000000000000000000" pitchFamily="2" charset="2"/>
              <a:buNone/>
            </a:pPr>
            <a:r>
              <a:rPr lang="en-US" sz="1200" i="1">
                <a:hlinkClick r:id="rId4"/>
              </a:rPr>
              <a:t>http://weather.gc.ca/data/satellite/goes_nam_1070_100.jpg</a:t>
            </a:r>
            <a:endParaRPr lang="en-US" sz="1200" i="1" dirty="0"/>
          </a:p>
        </p:txBody>
      </p:sp>
      <p:pic>
        <p:nvPicPr>
          <p:cNvPr id="9" name="Picture 4"/>
          <p:cNvPicPr>
            <a:picLocks noChangeAspect="1" noChangeArrowheads="1"/>
          </p:cNvPicPr>
          <p:nvPr/>
        </p:nvPicPr>
        <p:blipFill>
          <a:blip r:embed="rId5"/>
          <a:srcRect/>
          <a:stretch>
            <a:fillRect/>
          </a:stretch>
        </p:blipFill>
        <p:spPr bwMode="auto">
          <a:xfrm>
            <a:off x="-457200" y="-457200"/>
            <a:ext cx="1587" cy="1587"/>
          </a:xfrm>
          <a:prstGeom prst="rect">
            <a:avLst/>
          </a:prstGeom>
          <a:noFill/>
          <a:ln w="9525">
            <a:noFill/>
            <a:miter lim="800000"/>
            <a:headEnd/>
            <a:tailEnd/>
          </a:ln>
        </p:spPr>
      </p:pic>
      <p:sp>
        <p:nvSpPr>
          <p:cNvPr id="10" name="Text Box 5"/>
          <p:cNvSpPr txBox="1">
            <a:spLocks noChangeArrowheads="1"/>
          </p:cNvSpPr>
          <p:nvPr/>
        </p:nvSpPr>
        <p:spPr bwMode="auto">
          <a:xfrm>
            <a:off x="4724400" y="6400800"/>
            <a:ext cx="952505" cy="276999"/>
          </a:xfrm>
          <a:prstGeom prst="rect">
            <a:avLst/>
          </a:prstGeom>
          <a:noFill/>
          <a:ln w="9525">
            <a:noFill/>
            <a:miter lim="800000"/>
            <a:headEnd/>
            <a:tailEnd/>
          </a:ln>
        </p:spPr>
        <p:txBody>
          <a:bodyPr wrap="none">
            <a:spAutoFit/>
          </a:bodyPr>
          <a:lstStyle/>
          <a:p>
            <a:pPr eaLnBrk="0" hangingPunct="0">
              <a:spcBef>
                <a:spcPct val="50000"/>
              </a:spcBef>
            </a:pPr>
            <a:r>
              <a:rPr lang="en-CA" sz="1200" b="1" dirty="0">
                <a:latin typeface="Arial" panose="020B0604020202020204" pitchFamily="34" charset="0"/>
                <a:cs typeface="Arial" panose="020B0604020202020204" pitchFamily="34" charset="0"/>
              </a:rPr>
              <a:t>14H x 18W</a:t>
            </a:r>
            <a:endParaRPr lang="en-US"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7954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7164000" y="6428602"/>
            <a:ext cx="228600" cy="2772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9" name="Rectangle 8"/>
          <p:cNvSpPr/>
          <p:nvPr/>
        </p:nvSpPr>
        <p:spPr bwMode="auto">
          <a:xfrm>
            <a:off x="7092000" y="6352402"/>
            <a:ext cx="228600" cy="277200"/>
          </a:xfrm>
          <a:prstGeom prst="rect">
            <a:avLst/>
          </a:prstGeom>
          <a:solidFill>
            <a:srgbClr val="00B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16" name="Text Box 5"/>
          <p:cNvSpPr txBox="1">
            <a:spLocks noChangeArrowheads="1"/>
          </p:cNvSpPr>
          <p:nvPr/>
        </p:nvSpPr>
        <p:spPr bwMode="auto">
          <a:xfrm>
            <a:off x="3341914" y="6428602"/>
            <a:ext cx="3450772" cy="276999"/>
          </a:xfrm>
          <a:prstGeom prst="rect">
            <a:avLst/>
          </a:prstGeom>
          <a:noFill/>
          <a:ln w="9525">
            <a:noFill/>
            <a:miter lim="800000"/>
            <a:headEnd/>
            <a:tailEnd/>
          </a:ln>
        </p:spPr>
        <p:txBody>
          <a:bodyPr wrap="square">
            <a:spAutoFit/>
          </a:bodyPr>
          <a:lstStyle/>
          <a:p>
            <a:pPr eaLnBrk="0" hangingPunct="0"/>
            <a:r>
              <a:rPr lang="en-CA" sz="1200" b="1" dirty="0">
                <a:latin typeface="Arial" panose="020B0604020202020204" pitchFamily="34" charset="0"/>
                <a:cs typeface="Arial" panose="020B0604020202020204" pitchFamily="34" charset="0"/>
              </a:rPr>
              <a:t>14Hx16.8W	6.9H x 12W</a:t>
            </a:r>
            <a:endParaRPr lang="en-US" sz="1200" b="1" dirty="0">
              <a:latin typeface="Arial" panose="020B0604020202020204" pitchFamily="34" charset="0"/>
              <a:cs typeface="Arial" panose="020B0604020202020204" pitchFamily="34" charset="0"/>
            </a:endParaRPr>
          </a:p>
        </p:txBody>
      </p:sp>
      <p:sp>
        <p:nvSpPr>
          <p:cNvPr id="19" name="Rectangle 2"/>
          <p:cNvSpPr txBox="1">
            <a:spLocks noChangeArrowheads="1"/>
          </p:cNvSpPr>
          <p:nvPr/>
        </p:nvSpPr>
        <p:spPr>
          <a:xfrm>
            <a:off x="1604685" y="234000"/>
            <a:ext cx="6019800" cy="427038"/>
          </a:xfrm>
          <a:prstGeom prst="rect">
            <a:avLst/>
          </a:prstGeom>
        </p:spPr>
        <p:txBody>
          <a:bodyPr/>
          <a:lstStyle>
            <a:lvl1pPr algn="l" defTabSz="342891"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891" rtl="0" eaLnBrk="0" fontAlgn="base" hangingPunct="0">
              <a:spcBef>
                <a:spcPct val="0"/>
              </a:spcBef>
              <a:spcAft>
                <a:spcPct val="0"/>
              </a:spcAft>
              <a:defRPr sz="2700" b="1">
                <a:solidFill>
                  <a:srgbClr val="306120"/>
                </a:solidFill>
                <a:latin typeface="Myriad Pro"/>
                <a:ea typeface="Myriad Pro"/>
                <a:cs typeface="Myriad Pro"/>
              </a:defRPr>
            </a:lvl2pPr>
            <a:lvl3pPr algn="l" defTabSz="342891" rtl="0" eaLnBrk="0" fontAlgn="base" hangingPunct="0">
              <a:spcBef>
                <a:spcPct val="0"/>
              </a:spcBef>
              <a:spcAft>
                <a:spcPct val="0"/>
              </a:spcAft>
              <a:defRPr sz="2700" b="1">
                <a:solidFill>
                  <a:srgbClr val="306120"/>
                </a:solidFill>
                <a:latin typeface="Myriad Pro"/>
                <a:ea typeface="Myriad Pro"/>
                <a:cs typeface="Myriad Pro"/>
              </a:defRPr>
            </a:lvl3pPr>
            <a:lvl4pPr algn="l" defTabSz="342891" rtl="0" eaLnBrk="0" fontAlgn="base" hangingPunct="0">
              <a:spcBef>
                <a:spcPct val="0"/>
              </a:spcBef>
              <a:spcAft>
                <a:spcPct val="0"/>
              </a:spcAft>
              <a:defRPr sz="2700" b="1">
                <a:solidFill>
                  <a:srgbClr val="306120"/>
                </a:solidFill>
                <a:latin typeface="Myriad Pro"/>
                <a:ea typeface="Myriad Pro"/>
                <a:cs typeface="Myriad Pro"/>
              </a:defRPr>
            </a:lvl4pPr>
            <a:lvl5pPr algn="l" defTabSz="342891" rtl="0" eaLnBrk="0" fontAlgn="base" hangingPunct="0">
              <a:spcBef>
                <a:spcPct val="0"/>
              </a:spcBef>
              <a:spcAft>
                <a:spcPct val="0"/>
              </a:spcAft>
              <a:defRPr sz="2700" b="1">
                <a:solidFill>
                  <a:srgbClr val="306120"/>
                </a:solidFill>
                <a:latin typeface="Myriad Pro"/>
                <a:ea typeface="Myriad Pro"/>
                <a:cs typeface="Myriad Pro"/>
              </a:defRPr>
            </a:lvl5pPr>
            <a:lvl6pPr marL="342891" algn="l" defTabSz="342891" rtl="0" fontAlgn="base">
              <a:spcBef>
                <a:spcPct val="0"/>
              </a:spcBef>
              <a:spcAft>
                <a:spcPct val="0"/>
              </a:spcAft>
              <a:defRPr sz="2700" b="1">
                <a:solidFill>
                  <a:srgbClr val="306120"/>
                </a:solidFill>
                <a:latin typeface="Myriad Pro"/>
                <a:ea typeface="Myriad Pro"/>
                <a:cs typeface="Myriad Pro"/>
              </a:defRPr>
            </a:lvl6pPr>
            <a:lvl7pPr marL="685783" algn="l" defTabSz="342891" rtl="0" fontAlgn="base">
              <a:spcBef>
                <a:spcPct val="0"/>
              </a:spcBef>
              <a:spcAft>
                <a:spcPct val="0"/>
              </a:spcAft>
              <a:defRPr sz="2700" b="1">
                <a:solidFill>
                  <a:srgbClr val="306120"/>
                </a:solidFill>
                <a:latin typeface="Myriad Pro"/>
                <a:ea typeface="Myriad Pro"/>
                <a:cs typeface="Myriad Pro"/>
              </a:defRPr>
            </a:lvl7pPr>
            <a:lvl8pPr marL="1028674" algn="l" defTabSz="342891" rtl="0" fontAlgn="base">
              <a:spcBef>
                <a:spcPct val="0"/>
              </a:spcBef>
              <a:spcAft>
                <a:spcPct val="0"/>
              </a:spcAft>
              <a:defRPr sz="2700" b="1">
                <a:solidFill>
                  <a:srgbClr val="306120"/>
                </a:solidFill>
                <a:latin typeface="Myriad Pro"/>
                <a:ea typeface="Myriad Pro"/>
                <a:cs typeface="Myriad Pro"/>
              </a:defRPr>
            </a:lvl8pPr>
            <a:lvl9pPr marL="1371566" algn="l" defTabSz="342891" rtl="0" fontAlgn="base">
              <a:spcBef>
                <a:spcPct val="0"/>
              </a:spcBef>
              <a:spcAft>
                <a:spcPct val="0"/>
              </a:spcAft>
              <a:defRPr sz="2700" b="1">
                <a:solidFill>
                  <a:srgbClr val="306120"/>
                </a:solidFill>
                <a:latin typeface="Myriad Pro"/>
                <a:ea typeface="Myriad Pro"/>
                <a:cs typeface="Myriad Pro"/>
              </a:defRPr>
            </a:lvl9pPr>
          </a:lstStyle>
          <a:p>
            <a:pPr algn="ctr" eaLnBrk="1" hangingPunct="1"/>
            <a:r>
              <a:rPr lang="en-CA" sz="2800" dirty="0">
                <a:solidFill>
                  <a:srgbClr val="C00000"/>
                </a:solidFill>
              </a:rPr>
              <a:t>Lightning and </a:t>
            </a:r>
            <a:r>
              <a:rPr lang="en-CA" sz="2800" dirty="0" err="1">
                <a:solidFill>
                  <a:srgbClr val="C00000"/>
                </a:solidFill>
              </a:rPr>
              <a:t>CaPA</a:t>
            </a:r>
            <a:endParaRPr lang="en-US" sz="2800" dirty="0">
              <a:solidFill>
                <a:srgbClr val="C00000"/>
              </a:solidFill>
            </a:endParaRPr>
          </a:p>
        </p:txBody>
      </p:sp>
      <p:sp>
        <p:nvSpPr>
          <p:cNvPr id="6" name="TextBox 5"/>
          <p:cNvSpPr txBox="1"/>
          <p:nvPr/>
        </p:nvSpPr>
        <p:spPr>
          <a:xfrm>
            <a:off x="6803529" y="3521291"/>
            <a:ext cx="2041969" cy="369332"/>
          </a:xfrm>
          <a:prstGeom prst="rect">
            <a:avLst/>
          </a:prstGeom>
          <a:noFill/>
        </p:spPr>
        <p:txBody>
          <a:bodyPr wrap="none" rtlCol="0">
            <a:spAutoFit/>
          </a:bodyPr>
          <a:lstStyle/>
          <a:p>
            <a:r>
              <a:rPr lang="en-CA" b="1" dirty="0">
                <a:solidFill>
                  <a:srgbClr val="7030A0"/>
                </a:solidFill>
              </a:rPr>
              <a:t>CLDN past 48 hours</a:t>
            </a:r>
          </a:p>
        </p:txBody>
      </p:sp>
      <p:sp>
        <p:nvSpPr>
          <p:cNvPr id="11" name="TextBox 10">
            <a:extLst>
              <a:ext uri="{FF2B5EF4-FFF2-40B4-BE49-F238E27FC236}">
                <a16:creationId xmlns:a16="http://schemas.microsoft.com/office/drawing/2014/main" id="{A9836B8D-E225-E6FA-7F30-96ECA173DBA9}"/>
              </a:ext>
            </a:extLst>
          </p:cNvPr>
          <p:cNvSpPr txBox="1"/>
          <p:nvPr/>
        </p:nvSpPr>
        <p:spPr>
          <a:xfrm>
            <a:off x="663195" y="664648"/>
            <a:ext cx="7879952" cy="461665"/>
          </a:xfrm>
          <a:prstGeom prst="rect">
            <a:avLst/>
          </a:prstGeom>
          <a:noFill/>
        </p:spPr>
        <p:txBody>
          <a:bodyPr wrap="square">
            <a:spAutoFit/>
          </a:bodyPr>
          <a:lstStyle/>
          <a:p>
            <a:r>
              <a:rPr lang="en-CA" sz="1200" i="1" dirty="0">
                <a:solidFill>
                  <a:srgbClr val="0000FF"/>
                </a:solidFill>
                <a:hlinkClick r:id="rId3"/>
              </a:rPr>
              <a:t>https://weather.gc.ca/data/analysis/regional/rdpa/2025040312_054_CR_canada_I_RDPA_prelim@pr@024_000.png</a:t>
            </a:r>
            <a:endParaRPr lang="en-CA" sz="1200" i="1" dirty="0">
              <a:solidFill>
                <a:srgbClr val="0000FF"/>
              </a:solidFill>
            </a:endParaRPr>
          </a:p>
          <a:p>
            <a:r>
              <a:rPr lang="en-CA" sz="1200" i="1" dirty="0">
                <a:solidFill>
                  <a:srgbClr val="0000FF"/>
                </a:solidFill>
              </a:rPr>
              <a:t>Local Repository: W:\EDM\Fire\CIFFC\WeatherBriefings\Gen_Image_Repo\capa_prelim1.png</a:t>
            </a:r>
          </a:p>
        </p:txBody>
      </p:sp>
      <p:sp>
        <p:nvSpPr>
          <p:cNvPr id="4" name="TextBox 3">
            <a:extLst>
              <a:ext uri="{FF2B5EF4-FFF2-40B4-BE49-F238E27FC236}">
                <a16:creationId xmlns:a16="http://schemas.microsoft.com/office/drawing/2014/main" id="{54C36E14-C432-3206-590E-0CC44CEB7200}"/>
              </a:ext>
            </a:extLst>
          </p:cNvPr>
          <p:cNvSpPr txBox="1"/>
          <p:nvPr/>
        </p:nvSpPr>
        <p:spPr>
          <a:xfrm>
            <a:off x="2306097" y="3231773"/>
            <a:ext cx="4612192" cy="369332"/>
          </a:xfrm>
          <a:prstGeom prst="rect">
            <a:avLst/>
          </a:prstGeom>
          <a:noFill/>
        </p:spPr>
        <p:txBody>
          <a:bodyPr wrap="square">
            <a:spAutoFit/>
          </a:bodyPr>
          <a:lstStyle/>
          <a:p>
            <a:endParaRPr lang="en-CA" dirty="0"/>
          </a:p>
        </p:txBody>
      </p:sp>
      <p:pic>
        <p:nvPicPr>
          <p:cNvPr id="2" name="Picture 1">
            <a:extLst>
              <a:ext uri="{FF2B5EF4-FFF2-40B4-BE49-F238E27FC236}">
                <a16:creationId xmlns:a16="http://schemas.microsoft.com/office/drawing/2014/main" id="{DF746C65-BC63-B3F1-4D61-6F1F8B816E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604" y="1138811"/>
            <a:ext cx="4314000" cy="3600000"/>
          </a:xfrm>
          <a:prstGeom prst="rect">
            <a:avLst/>
          </a:prstGeom>
        </p:spPr>
      </p:pic>
      <p:pic>
        <p:nvPicPr>
          <p:cNvPr id="3" name="Picture 2">
            <a:extLst>
              <a:ext uri="{FF2B5EF4-FFF2-40B4-BE49-F238E27FC236}">
                <a16:creationId xmlns:a16="http://schemas.microsoft.com/office/drawing/2014/main" id="{97E5C05B-DE3F-0325-2121-053C9E776B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6529" y="1152451"/>
            <a:ext cx="4314000" cy="3600000"/>
          </a:xfrm>
          <a:prstGeom prst="rect">
            <a:avLst/>
          </a:prstGeom>
        </p:spPr>
      </p:pic>
      <p:pic>
        <p:nvPicPr>
          <p:cNvPr id="8" name="Picture 7">
            <a:extLst>
              <a:ext uri="{FF2B5EF4-FFF2-40B4-BE49-F238E27FC236}">
                <a16:creationId xmlns:a16="http://schemas.microsoft.com/office/drawing/2014/main" id="{D81802B6-11D8-4E7F-96BE-8B61D6F08A7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36969" y="3568281"/>
            <a:ext cx="5040000" cy="2832701"/>
          </a:xfrm>
          <a:prstGeom prst="rect">
            <a:avLst/>
          </a:prstGeom>
        </p:spPr>
      </p:pic>
    </p:spTree>
    <p:extLst>
      <p:ext uri="{BB962C8B-B14F-4D97-AF65-F5344CB8AC3E}">
        <p14:creationId xmlns:p14="http://schemas.microsoft.com/office/powerpoint/2010/main" val="2207323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bwMode="auto">
          <a:xfrm>
            <a:off x="7164000" y="6428602"/>
            <a:ext cx="228600" cy="2772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18" name="Rectangle 17"/>
          <p:cNvSpPr/>
          <p:nvPr/>
        </p:nvSpPr>
        <p:spPr bwMode="auto">
          <a:xfrm>
            <a:off x="7092000" y="6352402"/>
            <a:ext cx="228600" cy="277200"/>
          </a:xfrm>
          <a:prstGeom prst="rect">
            <a:avLst/>
          </a:prstGeom>
          <a:solidFill>
            <a:srgbClr val="00B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3173" y="1163575"/>
            <a:ext cx="6844027" cy="5040000"/>
          </a:xfrm>
          <a:prstGeom prst="rect">
            <a:avLst/>
          </a:prstGeom>
        </p:spPr>
      </p:pic>
      <p:sp>
        <p:nvSpPr>
          <p:cNvPr id="5" name="Rectangle 2"/>
          <p:cNvSpPr>
            <a:spLocks noGrp="1" noChangeArrowheads="1"/>
          </p:cNvSpPr>
          <p:nvPr>
            <p:ph type="title" idx="4294967295"/>
          </p:nvPr>
        </p:nvSpPr>
        <p:spPr>
          <a:xfrm>
            <a:off x="1595720" y="234000"/>
            <a:ext cx="6019800" cy="427038"/>
          </a:xfrm>
        </p:spPr>
        <p:txBody>
          <a:bodyPr/>
          <a:lstStyle/>
          <a:p>
            <a:pPr algn="ctr" eaLnBrk="1" hangingPunct="1"/>
            <a:r>
              <a:rPr lang="en-CA" sz="2800" dirty="0">
                <a:solidFill>
                  <a:srgbClr val="C00000"/>
                </a:solidFill>
              </a:rPr>
              <a:t>500 </a:t>
            </a:r>
            <a:r>
              <a:rPr lang="en-CA" sz="2800" dirty="0" err="1">
                <a:solidFill>
                  <a:srgbClr val="C00000"/>
                </a:solidFill>
              </a:rPr>
              <a:t>hPa</a:t>
            </a:r>
            <a:r>
              <a:rPr lang="en-CA" sz="2800" dirty="0">
                <a:solidFill>
                  <a:srgbClr val="C00000"/>
                </a:solidFill>
              </a:rPr>
              <a:t> Analysis (12 UTC)</a:t>
            </a:r>
            <a:endParaRPr lang="en-US" sz="2800" dirty="0">
              <a:solidFill>
                <a:srgbClr val="C00000"/>
              </a:solidFill>
            </a:endParaRPr>
          </a:p>
        </p:txBody>
      </p:sp>
      <p:pic>
        <p:nvPicPr>
          <p:cNvPr id="6" name="Picture 4"/>
          <p:cNvPicPr>
            <a:picLocks noChangeAspect="1" noChangeArrowheads="1"/>
          </p:cNvPicPr>
          <p:nvPr/>
        </p:nvPicPr>
        <p:blipFill>
          <a:blip r:embed="rId4"/>
          <a:srcRect/>
          <a:stretch>
            <a:fillRect/>
          </a:stretch>
        </p:blipFill>
        <p:spPr bwMode="auto">
          <a:xfrm>
            <a:off x="-457200" y="-457200"/>
            <a:ext cx="1587" cy="1587"/>
          </a:xfrm>
          <a:prstGeom prst="rect">
            <a:avLst/>
          </a:prstGeom>
          <a:noFill/>
          <a:ln w="9525">
            <a:noFill/>
            <a:miter lim="800000"/>
            <a:headEnd/>
            <a:tailEnd/>
          </a:ln>
        </p:spPr>
      </p:pic>
      <p:sp>
        <p:nvSpPr>
          <p:cNvPr id="7" name="Text Box 5"/>
          <p:cNvSpPr txBox="1">
            <a:spLocks noChangeArrowheads="1"/>
          </p:cNvSpPr>
          <p:nvPr/>
        </p:nvSpPr>
        <p:spPr bwMode="auto">
          <a:xfrm>
            <a:off x="4724400" y="6400800"/>
            <a:ext cx="944563" cy="274638"/>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CA" sz="1200" b="1" i="0" u="none" strike="noStrike" kern="1200" cap="none" spc="0" normalizeH="0" baseline="0" noProof="0">
                <a:ln>
                  <a:noFill/>
                </a:ln>
                <a:solidFill>
                  <a:srgbClr val="000000"/>
                </a:solidFill>
                <a:effectLst/>
                <a:uLnTx/>
                <a:uFillTx/>
                <a:latin typeface="Arial" charset="0"/>
                <a:ea typeface="+mn-ea"/>
                <a:cs typeface="Arial" charset="0"/>
              </a:rPr>
              <a:t>14H x 19W</a:t>
            </a:r>
            <a:endParaRPr kumimoji="0" lang="en-US" sz="1200" b="1" i="0" u="none" strike="noStrike" kern="1200" cap="none" spc="0" normalizeH="0" baseline="0" noProof="0">
              <a:ln>
                <a:noFill/>
              </a:ln>
              <a:solidFill>
                <a:srgbClr val="000000"/>
              </a:solidFill>
              <a:effectLst/>
              <a:uLnTx/>
              <a:uFillTx/>
              <a:latin typeface="Arial" charset="0"/>
              <a:ea typeface="+mn-ea"/>
              <a:cs typeface="Arial" charset="0"/>
            </a:endParaRPr>
          </a:p>
        </p:txBody>
      </p:sp>
      <p:pic>
        <p:nvPicPr>
          <p:cNvPr id="8" name="Picture 15" descr="bdy2"/>
          <p:cNvPicPr>
            <a:picLocks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948516">
            <a:off x="3905397" y="2634875"/>
            <a:ext cx="2911475" cy="2384425"/>
          </a:xfrm>
          <a:prstGeom prst="rect">
            <a:avLst/>
          </a:prstGeom>
          <a:noFill/>
          <a:ln w="9525">
            <a:noFill/>
            <a:miter lim="800000"/>
            <a:headEnd/>
            <a:tailEnd/>
          </a:ln>
        </p:spPr>
      </p:pic>
      <p:sp>
        <p:nvSpPr>
          <p:cNvPr id="9" name="Rectangle 3"/>
          <p:cNvSpPr txBox="1">
            <a:spLocks noChangeArrowheads="1"/>
          </p:cNvSpPr>
          <p:nvPr/>
        </p:nvSpPr>
        <p:spPr bwMode="auto">
          <a:xfrm>
            <a:off x="2595285" y="702000"/>
            <a:ext cx="4038600" cy="33239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marL="342900" indent="-342900" algn="l" rtl="0" eaLnBrk="0" fontAlgn="base" hangingPunct="0">
              <a:spcBef>
                <a:spcPct val="20000"/>
              </a:spcBef>
              <a:spcAft>
                <a:spcPct val="0"/>
              </a:spcAft>
              <a:buClr>
                <a:srgbClr val="D14D02"/>
              </a:buClr>
              <a:buFont typeface="Wingdings" pitchFamily="2" charset="2"/>
              <a:buChar char="§"/>
              <a:defRPr sz="2600">
                <a:solidFill>
                  <a:srgbClr val="333333"/>
                </a:solidFill>
                <a:latin typeface="+mn-lt"/>
                <a:ea typeface="+mn-ea"/>
                <a:cs typeface="+mn-cs"/>
              </a:defRPr>
            </a:lvl1pPr>
            <a:lvl2pPr marL="742950" indent="-285750" algn="l" rtl="0" eaLnBrk="0" fontAlgn="base" hangingPunct="0">
              <a:spcBef>
                <a:spcPct val="20000"/>
              </a:spcBef>
              <a:spcAft>
                <a:spcPct val="0"/>
              </a:spcAft>
              <a:buClr>
                <a:srgbClr val="D14D02"/>
              </a:buClr>
              <a:buFont typeface="Wingdings" pitchFamily="2" charset="2"/>
              <a:buChar char="§"/>
              <a:defRPr sz="2400">
                <a:solidFill>
                  <a:srgbClr val="333333"/>
                </a:solidFill>
                <a:latin typeface="+mn-lt"/>
              </a:defRPr>
            </a:lvl2pPr>
            <a:lvl3pPr marL="1143000" indent="-228600" algn="l" rtl="0" eaLnBrk="0" fontAlgn="base" hangingPunct="0">
              <a:spcBef>
                <a:spcPct val="20000"/>
              </a:spcBef>
              <a:spcAft>
                <a:spcPct val="0"/>
              </a:spcAft>
              <a:buClr>
                <a:srgbClr val="D14D02"/>
              </a:buClr>
              <a:buFont typeface="Wingdings" pitchFamily="2" charset="2"/>
              <a:buChar char="§"/>
              <a:defRPr sz="2400">
                <a:solidFill>
                  <a:srgbClr val="333333"/>
                </a:solidFill>
                <a:latin typeface="+mn-lt"/>
              </a:defRPr>
            </a:lvl3pPr>
            <a:lvl4pPr marL="1600200" indent="-228600" algn="l" rtl="0" eaLnBrk="0" fontAlgn="base" hangingPunct="0">
              <a:spcBef>
                <a:spcPct val="20000"/>
              </a:spcBef>
              <a:spcAft>
                <a:spcPct val="0"/>
              </a:spcAft>
              <a:buClr>
                <a:srgbClr val="D14D02"/>
              </a:buClr>
              <a:buFont typeface="Wingdings" pitchFamily="2" charset="2"/>
              <a:buChar char="§"/>
              <a:defRPr sz="2000">
                <a:solidFill>
                  <a:srgbClr val="333333"/>
                </a:solidFill>
                <a:latin typeface="+mn-lt"/>
              </a:defRPr>
            </a:lvl4pPr>
            <a:lvl5pPr marL="2057400" indent="-228600" algn="l" rtl="0" eaLnBrk="0" fontAlgn="base" hangingPunct="0">
              <a:spcBef>
                <a:spcPct val="20000"/>
              </a:spcBef>
              <a:spcAft>
                <a:spcPct val="0"/>
              </a:spcAft>
              <a:buClr>
                <a:srgbClr val="D14D02"/>
              </a:buClr>
              <a:buFont typeface="Wingdings" pitchFamily="2" charset="2"/>
              <a:buChar char="§"/>
              <a:defRPr sz="2000">
                <a:solidFill>
                  <a:srgbClr val="333333"/>
                </a:solidFill>
                <a:latin typeface="+mn-lt"/>
              </a:defRPr>
            </a:lvl5pPr>
            <a:lvl6pPr marL="2514600" indent="-228600" algn="l" rtl="0" fontAlgn="base">
              <a:spcBef>
                <a:spcPct val="20000"/>
              </a:spcBef>
              <a:spcAft>
                <a:spcPct val="0"/>
              </a:spcAft>
              <a:buClr>
                <a:srgbClr val="D14D02"/>
              </a:buClr>
              <a:buFont typeface="Wingdings" pitchFamily="2" charset="2"/>
              <a:buChar char="§"/>
              <a:defRPr sz="2000">
                <a:solidFill>
                  <a:srgbClr val="333333"/>
                </a:solidFill>
                <a:latin typeface="+mn-lt"/>
              </a:defRPr>
            </a:lvl6pPr>
            <a:lvl7pPr marL="2971800" indent="-228600" algn="l" rtl="0" fontAlgn="base">
              <a:spcBef>
                <a:spcPct val="20000"/>
              </a:spcBef>
              <a:spcAft>
                <a:spcPct val="0"/>
              </a:spcAft>
              <a:buClr>
                <a:srgbClr val="D14D02"/>
              </a:buClr>
              <a:buFont typeface="Wingdings" pitchFamily="2" charset="2"/>
              <a:buChar char="§"/>
              <a:defRPr sz="2000">
                <a:solidFill>
                  <a:srgbClr val="333333"/>
                </a:solidFill>
                <a:latin typeface="+mn-lt"/>
              </a:defRPr>
            </a:lvl7pPr>
            <a:lvl8pPr marL="3429000" indent="-228600" algn="l" rtl="0" fontAlgn="base">
              <a:spcBef>
                <a:spcPct val="20000"/>
              </a:spcBef>
              <a:spcAft>
                <a:spcPct val="0"/>
              </a:spcAft>
              <a:buClr>
                <a:srgbClr val="D14D02"/>
              </a:buClr>
              <a:buFont typeface="Wingdings" pitchFamily="2" charset="2"/>
              <a:buChar char="§"/>
              <a:defRPr sz="2000">
                <a:solidFill>
                  <a:srgbClr val="333333"/>
                </a:solidFill>
                <a:latin typeface="+mn-lt"/>
              </a:defRPr>
            </a:lvl8pPr>
            <a:lvl9pPr marL="3886200" indent="-228600" algn="l" rtl="0" fontAlgn="base">
              <a:spcBef>
                <a:spcPct val="20000"/>
              </a:spcBef>
              <a:spcAft>
                <a:spcPct val="0"/>
              </a:spcAft>
              <a:buClr>
                <a:srgbClr val="D14D02"/>
              </a:buClr>
              <a:buFont typeface="Wingdings" pitchFamily="2" charset="2"/>
              <a:buChar char="§"/>
              <a:defRPr sz="2000">
                <a:solidFill>
                  <a:srgbClr val="333333"/>
                </a:solidFill>
                <a:latin typeface="+mn-lt"/>
              </a:defRPr>
            </a:lvl9pPr>
          </a:lstStyle>
          <a:p>
            <a:pPr marL="0" indent="0" defTabSz="361950" eaLnBrk="1" hangingPunct="1">
              <a:lnSpc>
                <a:spcPct val="80000"/>
              </a:lnSpc>
              <a:buFont typeface="Wingdings" pitchFamily="2" charset="2"/>
              <a:buNone/>
            </a:pPr>
            <a:r>
              <a:rPr lang="en-US" sz="1200" b="0" i="1" kern="0" dirty="0">
                <a:solidFill>
                  <a:schemeClr val="tx1"/>
                </a:solidFill>
              </a:rPr>
              <a:t>250 </a:t>
            </a:r>
            <a:r>
              <a:rPr lang="en-US" sz="1200" b="0" i="1" kern="0" dirty="0" err="1">
                <a:solidFill>
                  <a:schemeClr val="tx1"/>
                </a:solidFill>
              </a:rPr>
              <a:t>hPa</a:t>
            </a:r>
            <a:r>
              <a:rPr lang="en-US" sz="1200" b="0" i="1" kern="0" dirty="0">
                <a:solidFill>
                  <a:schemeClr val="tx1"/>
                </a:solidFill>
              </a:rPr>
              <a:t>: </a:t>
            </a:r>
            <a:r>
              <a:rPr lang="en-US" sz="1200" b="0" i="1" kern="0" dirty="0">
                <a:solidFill>
                  <a:srgbClr val="0000FF"/>
                </a:solidFill>
                <a:hlinkClick r:id="rId6"/>
              </a:rPr>
              <a:t>https://weather.gc.ca/data/analysis/sah_100.gif</a:t>
            </a:r>
            <a:r>
              <a:rPr lang="en-US" sz="1200" b="0" i="1" kern="0" dirty="0">
                <a:solidFill>
                  <a:srgbClr val="0000FF"/>
                </a:solidFill>
              </a:rPr>
              <a:t> </a:t>
            </a:r>
          </a:p>
          <a:p>
            <a:pPr marL="0" indent="0" defTabSz="361950" eaLnBrk="1" hangingPunct="1">
              <a:lnSpc>
                <a:spcPct val="80000"/>
              </a:lnSpc>
              <a:buFont typeface="Wingdings" pitchFamily="2" charset="2"/>
              <a:buNone/>
            </a:pPr>
            <a:r>
              <a:rPr lang="en-US" sz="1200" b="0" i="1" kern="0" dirty="0">
                <a:solidFill>
                  <a:schemeClr val="tx1"/>
                </a:solidFill>
              </a:rPr>
              <a:t>500 </a:t>
            </a:r>
            <a:r>
              <a:rPr lang="en-US" sz="1200" b="0" i="1" kern="0" dirty="0" err="1">
                <a:solidFill>
                  <a:schemeClr val="tx1"/>
                </a:solidFill>
              </a:rPr>
              <a:t>hPa</a:t>
            </a:r>
            <a:r>
              <a:rPr lang="en-US" sz="1200" b="0" i="1" kern="0" dirty="0">
                <a:solidFill>
                  <a:schemeClr val="tx1"/>
                </a:solidFill>
              </a:rPr>
              <a:t>: </a:t>
            </a:r>
            <a:r>
              <a:rPr lang="en-US" sz="1200" b="0" i="1" kern="0" dirty="0">
                <a:hlinkClick r:id="rId7"/>
              </a:rPr>
              <a:t>https://weather.gc.ca/data/analysis/sai_100.gif</a:t>
            </a:r>
            <a:endParaRPr lang="en-US" sz="1200" b="0" i="1" kern="0" dirty="0"/>
          </a:p>
        </p:txBody>
      </p:sp>
      <p:sp>
        <p:nvSpPr>
          <p:cNvPr id="11" name="TextBox 10"/>
          <p:cNvSpPr txBox="1"/>
          <p:nvPr/>
        </p:nvSpPr>
        <p:spPr>
          <a:xfrm>
            <a:off x="2686900" y="3264798"/>
            <a:ext cx="434734" cy="523220"/>
          </a:xfrm>
          <a:prstGeom prst="rect">
            <a:avLst/>
          </a:prstGeom>
          <a:noFill/>
        </p:spPr>
        <p:txBody>
          <a:bodyPr wrap="none" rtlCol="0">
            <a:spAutoFit/>
          </a:bodyPr>
          <a:lstStyle/>
          <a:p>
            <a:r>
              <a:rPr lang="en-CA" sz="2800" b="1" dirty="0">
                <a:solidFill>
                  <a:srgbClr val="00B0F0"/>
                </a:solidFill>
                <a:latin typeface="Rockwell Extra Bold" panose="02060903040505020403" pitchFamily="18" charset="0"/>
                <a:cs typeface="Arial" panose="020B0604020202020204" pitchFamily="34" charset="0"/>
              </a:rPr>
              <a:t>L</a:t>
            </a:r>
          </a:p>
        </p:txBody>
      </p:sp>
      <p:sp>
        <p:nvSpPr>
          <p:cNvPr id="12" name="TextBox 11"/>
          <p:cNvSpPr txBox="1"/>
          <p:nvPr/>
        </p:nvSpPr>
        <p:spPr>
          <a:xfrm>
            <a:off x="4392811" y="4222551"/>
            <a:ext cx="498855" cy="523220"/>
          </a:xfrm>
          <a:prstGeom prst="rect">
            <a:avLst/>
          </a:prstGeom>
          <a:noFill/>
        </p:spPr>
        <p:txBody>
          <a:bodyPr wrap="none" rtlCol="0">
            <a:spAutoFit/>
          </a:bodyPr>
          <a:lstStyle/>
          <a:p>
            <a:r>
              <a:rPr lang="en-CA" sz="2800" b="1" dirty="0">
                <a:solidFill>
                  <a:srgbClr val="C00000"/>
                </a:solidFill>
                <a:latin typeface="Rockwell Extra Bold" panose="02060903040505020403" pitchFamily="18" charset="0"/>
                <a:cs typeface="Arial" panose="020B0604020202020204" pitchFamily="34" charset="0"/>
              </a:rPr>
              <a:t>H</a:t>
            </a:r>
          </a:p>
        </p:txBody>
      </p:sp>
      <p:sp>
        <p:nvSpPr>
          <p:cNvPr id="13" name="TextBox 12"/>
          <p:cNvSpPr txBox="1"/>
          <p:nvPr/>
        </p:nvSpPr>
        <p:spPr>
          <a:xfrm>
            <a:off x="3553116" y="3792421"/>
            <a:ext cx="434734" cy="523220"/>
          </a:xfrm>
          <a:prstGeom prst="rect">
            <a:avLst/>
          </a:prstGeom>
          <a:noFill/>
        </p:spPr>
        <p:txBody>
          <a:bodyPr wrap="none" rtlCol="0">
            <a:spAutoFit/>
          </a:bodyPr>
          <a:lstStyle/>
          <a:p>
            <a:r>
              <a:rPr lang="en-CA" sz="2800" b="1" dirty="0">
                <a:solidFill>
                  <a:srgbClr val="00B0F0"/>
                </a:solidFill>
                <a:latin typeface="Rockwell Extra Bold" panose="02060903040505020403" pitchFamily="18" charset="0"/>
                <a:cs typeface="Arial" panose="020B0604020202020204" pitchFamily="34" charset="0"/>
              </a:rPr>
              <a:t>L</a:t>
            </a:r>
          </a:p>
        </p:txBody>
      </p:sp>
      <p:sp>
        <p:nvSpPr>
          <p:cNvPr id="14" name="TextBox 13"/>
          <p:cNvSpPr txBox="1"/>
          <p:nvPr/>
        </p:nvSpPr>
        <p:spPr>
          <a:xfrm>
            <a:off x="5597872" y="3882452"/>
            <a:ext cx="498855" cy="523220"/>
          </a:xfrm>
          <a:prstGeom prst="rect">
            <a:avLst/>
          </a:prstGeom>
          <a:noFill/>
        </p:spPr>
        <p:txBody>
          <a:bodyPr wrap="none" rtlCol="0">
            <a:spAutoFit/>
          </a:bodyPr>
          <a:lstStyle/>
          <a:p>
            <a:r>
              <a:rPr lang="en-CA" sz="2800" b="1" dirty="0">
                <a:solidFill>
                  <a:srgbClr val="C00000"/>
                </a:solidFill>
                <a:latin typeface="Rockwell Extra Bold" panose="02060903040505020403" pitchFamily="18" charset="0"/>
                <a:cs typeface="Arial" panose="020B0604020202020204" pitchFamily="34" charset="0"/>
              </a:rPr>
              <a:t>H</a:t>
            </a:r>
          </a:p>
        </p:txBody>
      </p:sp>
      <p:sp>
        <p:nvSpPr>
          <p:cNvPr id="2" name="TextBox 1">
            <a:extLst>
              <a:ext uri="{FF2B5EF4-FFF2-40B4-BE49-F238E27FC236}">
                <a16:creationId xmlns:a16="http://schemas.microsoft.com/office/drawing/2014/main" id="{D4775A6C-41D4-BD2A-9853-B86F7891D687}"/>
              </a:ext>
            </a:extLst>
          </p:cNvPr>
          <p:cNvSpPr txBox="1"/>
          <p:nvPr/>
        </p:nvSpPr>
        <p:spPr>
          <a:xfrm>
            <a:off x="4137266" y="2738823"/>
            <a:ext cx="434734" cy="523220"/>
          </a:xfrm>
          <a:prstGeom prst="rect">
            <a:avLst/>
          </a:prstGeom>
          <a:noFill/>
        </p:spPr>
        <p:txBody>
          <a:bodyPr wrap="none" rtlCol="0">
            <a:spAutoFit/>
          </a:bodyPr>
          <a:lstStyle/>
          <a:p>
            <a:r>
              <a:rPr lang="en-CA" sz="2800" b="1" dirty="0">
                <a:solidFill>
                  <a:srgbClr val="00B0F0"/>
                </a:solidFill>
                <a:latin typeface="Rockwell Extra Bold" panose="02060903040505020403" pitchFamily="18" charset="0"/>
                <a:cs typeface="Arial" panose="020B0604020202020204" pitchFamily="34" charset="0"/>
              </a:rPr>
              <a:t>L</a:t>
            </a:r>
          </a:p>
        </p:txBody>
      </p:sp>
      <p:sp>
        <p:nvSpPr>
          <p:cNvPr id="15" name="TextBox 14">
            <a:extLst>
              <a:ext uri="{FF2B5EF4-FFF2-40B4-BE49-F238E27FC236}">
                <a16:creationId xmlns:a16="http://schemas.microsoft.com/office/drawing/2014/main" id="{B5D00A70-3ECC-8CAA-CB9A-4D0A3C2F10EE}"/>
              </a:ext>
            </a:extLst>
          </p:cNvPr>
          <p:cNvSpPr txBox="1"/>
          <p:nvPr/>
        </p:nvSpPr>
        <p:spPr>
          <a:xfrm>
            <a:off x="5266581" y="4554499"/>
            <a:ext cx="434734" cy="523220"/>
          </a:xfrm>
          <a:prstGeom prst="rect">
            <a:avLst/>
          </a:prstGeom>
          <a:noFill/>
        </p:spPr>
        <p:txBody>
          <a:bodyPr wrap="none" rtlCol="0">
            <a:spAutoFit/>
          </a:bodyPr>
          <a:lstStyle/>
          <a:p>
            <a:r>
              <a:rPr lang="en-CA" sz="2800" b="1" dirty="0">
                <a:solidFill>
                  <a:srgbClr val="00B0F0"/>
                </a:solidFill>
                <a:latin typeface="Rockwell Extra Bold" panose="02060903040505020403" pitchFamily="18" charset="0"/>
                <a:cs typeface="Arial" panose="020B0604020202020204" pitchFamily="34" charset="0"/>
              </a:rPr>
              <a:t>L</a:t>
            </a:r>
          </a:p>
        </p:txBody>
      </p:sp>
      <p:sp>
        <p:nvSpPr>
          <p:cNvPr id="16" name="TextBox 15">
            <a:extLst>
              <a:ext uri="{FF2B5EF4-FFF2-40B4-BE49-F238E27FC236}">
                <a16:creationId xmlns:a16="http://schemas.microsoft.com/office/drawing/2014/main" id="{44848DD8-7408-742A-F023-80E8DB6FE9B4}"/>
              </a:ext>
            </a:extLst>
          </p:cNvPr>
          <p:cNvSpPr txBox="1"/>
          <p:nvPr/>
        </p:nvSpPr>
        <p:spPr>
          <a:xfrm>
            <a:off x="6732215" y="4996393"/>
            <a:ext cx="498855" cy="523220"/>
          </a:xfrm>
          <a:prstGeom prst="rect">
            <a:avLst/>
          </a:prstGeom>
          <a:noFill/>
        </p:spPr>
        <p:txBody>
          <a:bodyPr wrap="none" rtlCol="0">
            <a:spAutoFit/>
          </a:bodyPr>
          <a:lstStyle/>
          <a:p>
            <a:r>
              <a:rPr lang="en-CA" sz="2800" b="1" dirty="0">
                <a:solidFill>
                  <a:srgbClr val="C00000"/>
                </a:solidFill>
                <a:latin typeface="Rockwell Extra Bold" panose="02060903040505020403" pitchFamily="18" charset="0"/>
                <a:cs typeface="Arial" panose="020B0604020202020204" pitchFamily="34" charset="0"/>
              </a:rPr>
              <a:t>H</a:t>
            </a:r>
          </a:p>
        </p:txBody>
      </p:sp>
      <p:sp>
        <p:nvSpPr>
          <p:cNvPr id="17" name="TextBox 16">
            <a:extLst>
              <a:ext uri="{FF2B5EF4-FFF2-40B4-BE49-F238E27FC236}">
                <a16:creationId xmlns:a16="http://schemas.microsoft.com/office/drawing/2014/main" id="{42149D31-983B-516F-596B-A4ADB8F7073B}"/>
              </a:ext>
            </a:extLst>
          </p:cNvPr>
          <p:cNvSpPr txBox="1"/>
          <p:nvPr/>
        </p:nvSpPr>
        <p:spPr>
          <a:xfrm>
            <a:off x="5969730" y="3107964"/>
            <a:ext cx="434734" cy="523220"/>
          </a:xfrm>
          <a:prstGeom prst="rect">
            <a:avLst/>
          </a:prstGeom>
          <a:noFill/>
        </p:spPr>
        <p:txBody>
          <a:bodyPr wrap="none" rtlCol="0">
            <a:spAutoFit/>
          </a:bodyPr>
          <a:lstStyle/>
          <a:p>
            <a:r>
              <a:rPr lang="en-CA" sz="2800" b="1" dirty="0">
                <a:solidFill>
                  <a:srgbClr val="00B0F0"/>
                </a:solidFill>
                <a:latin typeface="Rockwell Extra Bold" panose="02060903040505020403" pitchFamily="18" charset="0"/>
                <a:cs typeface="Arial" panose="020B0604020202020204" pitchFamily="34" charset="0"/>
              </a:rPr>
              <a:t>L</a:t>
            </a:r>
          </a:p>
        </p:txBody>
      </p:sp>
      <p:sp>
        <p:nvSpPr>
          <p:cNvPr id="20" name="TextBox 19">
            <a:extLst>
              <a:ext uri="{FF2B5EF4-FFF2-40B4-BE49-F238E27FC236}">
                <a16:creationId xmlns:a16="http://schemas.microsoft.com/office/drawing/2014/main" id="{796F499B-7E0C-D4C9-B5C2-820068AFC0D7}"/>
              </a:ext>
            </a:extLst>
          </p:cNvPr>
          <p:cNvSpPr txBox="1"/>
          <p:nvPr/>
        </p:nvSpPr>
        <p:spPr>
          <a:xfrm>
            <a:off x="2133606" y="4475434"/>
            <a:ext cx="498855" cy="523220"/>
          </a:xfrm>
          <a:prstGeom prst="rect">
            <a:avLst/>
          </a:prstGeom>
          <a:noFill/>
        </p:spPr>
        <p:txBody>
          <a:bodyPr wrap="none" rtlCol="0">
            <a:spAutoFit/>
          </a:bodyPr>
          <a:lstStyle/>
          <a:p>
            <a:r>
              <a:rPr lang="en-CA" sz="2800" b="1" dirty="0">
                <a:solidFill>
                  <a:srgbClr val="C00000"/>
                </a:solidFill>
                <a:latin typeface="Rockwell Extra Bold" panose="02060903040505020403" pitchFamily="18" charset="0"/>
                <a:cs typeface="Arial" panose="020B0604020202020204" pitchFamily="34" charset="0"/>
              </a:rPr>
              <a:t>H</a:t>
            </a:r>
          </a:p>
        </p:txBody>
      </p:sp>
      <p:sp>
        <p:nvSpPr>
          <p:cNvPr id="21" name="TextBox 20">
            <a:extLst>
              <a:ext uri="{FF2B5EF4-FFF2-40B4-BE49-F238E27FC236}">
                <a16:creationId xmlns:a16="http://schemas.microsoft.com/office/drawing/2014/main" id="{8ABDAA3B-7B20-FDD6-629B-F34F5CDC4C1F}"/>
              </a:ext>
            </a:extLst>
          </p:cNvPr>
          <p:cNvSpPr txBox="1"/>
          <p:nvPr/>
        </p:nvSpPr>
        <p:spPr>
          <a:xfrm>
            <a:off x="4213179" y="5078686"/>
            <a:ext cx="434734" cy="523220"/>
          </a:xfrm>
          <a:prstGeom prst="rect">
            <a:avLst/>
          </a:prstGeom>
          <a:noFill/>
        </p:spPr>
        <p:txBody>
          <a:bodyPr wrap="none" rtlCol="0">
            <a:spAutoFit/>
          </a:bodyPr>
          <a:lstStyle/>
          <a:p>
            <a:r>
              <a:rPr lang="en-CA" sz="2800" b="1" dirty="0">
                <a:solidFill>
                  <a:srgbClr val="00B0F0"/>
                </a:solidFill>
                <a:latin typeface="Rockwell Extra Bold" panose="02060903040505020403" pitchFamily="18" charset="0"/>
                <a:cs typeface="Arial" panose="020B0604020202020204" pitchFamily="34" charset="0"/>
              </a:rPr>
              <a:t>L</a:t>
            </a:r>
          </a:p>
        </p:txBody>
      </p:sp>
    </p:spTree>
    <p:extLst>
      <p:ext uri="{BB962C8B-B14F-4D97-AF65-F5344CB8AC3E}">
        <p14:creationId xmlns:p14="http://schemas.microsoft.com/office/powerpoint/2010/main" val="18895457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7164000" y="6428602"/>
            <a:ext cx="228600" cy="2772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12" name="Rectangle 11"/>
          <p:cNvSpPr/>
          <p:nvPr/>
        </p:nvSpPr>
        <p:spPr bwMode="auto">
          <a:xfrm>
            <a:off x="7092000" y="6352402"/>
            <a:ext cx="228600" cy="277200"/>
          </a:xfrm>
          <a:prstGeom prst="rect">
            <a:avLst/>
          </a:prstGeom>
          <a:solidFill>
            <a:srgbClr val="00B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3225" t="13600" r="5694" b="18346"/>
          <a:stretch>
            <a:fillRect/>
          </a:stretch>
        </p:blipFill>
        <p:spPr>
          <a:xfrm>
            <a:off x="713055" y="951772"/>
            <a:ext cx="7517647" cy="5400000"/>
          </a:xfrm>
          <a:prstGeom prst="rect">
            <a:avLst/>
          </a:prstGeom>
        </p:spPr>
      </p:pic>
      <p:sp>
        <p:nvSpPr>
          <p:cNvPr id="4" name="Rectangle 2"/>
          <p:cNvSpPr txBox="1">
            <a:spLocks noChangeArrowheads="1"/>
          </p:cNvSpPr>
          <p:nvPr/>
        </p:nvSpPr>
        <p:spPr bwMode="auto">
          <a:xfrm>
            <a:off x="1600200" y="234000"/>
            <a:ext cx="60198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342891"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891" rtl="0" eaLnBrk="0" fontAlgn="base" hangingPunct="0">
              <a:spcBef>
                <a:spcPct val="0"/>
              </a:spcBef>
              <a:spcAft>
                <a:spcPct val="0"/>
              </a:spcAft>
              <a:defRPr sz="2700" b="1">
                <a:solidFill>
                  <a:srgbClr val="306120"/>
                </a:solidFill>
                <a:latin typeface="Myriad Pro"/>
                <a:ea typeface="Myriad Pro"/>
                <a:cs typeface="Myriad Pro"/>
              </a:defRPr>
            </a:lvl2pPr>
            <a:lvl3pPr algn="l" defTabSz="342891" rtl="0" eaLnBrk="0" fontAlgn="base" hangingPunct="0">
              <a:spcBef>
                <a:spcPct val="0"/>
              </a:spcBef>
              <a:spcAft>
                <a:spcPct val="0"/>
              </a:spcAft>
              <a:defRPr sz="2700" b="1">
                <a:solidFill>
                  <a:srgbClr val="306120"/>
                </a:solidFill>
                <a:latin typeface="Myriad Pro"/>
                <a:ea typeface="Myriad Pro"/>
                <a:cs typeface="Myriad Pro"/>
              </a:defRPr>
            </a:lvl3pPr>
            <a:lvl4pPr algn="l" defTabSz="342891" rtl="0" eaLnBrk="0" fontAlgn="base" hangingPunct="0">
              <a:spcBef>
                <a:spcPct val="0"/>
              </a:spcBef>
              <a:spcAft>
                <a:spcPct val="0"/>
              </a:spcAft>
              <a:defRPr sz="2700" b="1">
                <a:solidFill>
                  <a:srgbClr val="306120"/>
                </a:solidFill>
                <a:latin typeface="Myriad Pro"/>
                <a:ea typeface="Myriad Pro"/>
                <a:cs typeface="Myriad Pro"/>
              </a:defRPr>
            </a:lvl4pPr>
            <a:lvl5pPr algn="l" defTabSz="342891" rtl="0" eaLnBrk="0" fontAlgn="base" hangingPunct="0">
              <a:spcBef>
                <a:spcPct val="0"/>
              </a:spcBef>
              <a:spcAft>
                <a:spcPct val="0"/>
              </a:spcAft>
              <a:defRPr sz="2700" b="1">
                <a:solidFill>
                  <a:srgbClr val="306120"/>
                </a:solidFill>
                <a:latin typeface="Myriad Pro"/>
                <a:ea typeface="Myriad Pro"/>
                <a:cs typeface="Myriad Pro"/>
              </a:defRPr>
            </a:lvl5pPr>
            <a:lvl6pPr marL="342891" algn="l" defTabSz="342891" rtl="0" fontAlgn="base">
              <a:spcBef>
                <a:spcPct val="0"/>
              </a:spcBef>
              <a:spcAft>
                <a:spcPct val="0"/>
              </a:spcAft>
              <a:defRPr sz="2700" b="1">
                <a:solidFill>
                  <a:srgbClr val="306120"/>
                </a:solidFill>
                <a:latin typeface="Myriad Pro"/>
                <a:ea typeface="Myriad Pro"/>
                <a:cs typeface="Myriad Pro"/>
              </a:defRPr>
            </a:lvl6pPr>
            <a:lvl7pPr marL="685783" algn="l" defTabSz="342891" rtl="0" fontAlgn="base">
              <a:spcBef>
                <a:spcPct val="0"/>
              </a:spcBef>
              <a:spcAft>
                <a:spcPct val="0"/>
              </a:spcAft>
              <a:defRPr sz="2700" b="1">
                <a:solidFill>
                  <a:srgbClr val="306120"/>
                </a:solidFill>
                <a:latin typeface="Myriad Pro"/>
                <a:ea typeface="Myriad Pro"/>
                <a:cs typeface="Myriad Pro"/>
              </a:defRPr>
            </a:lvl7pPr>
            <a:lvl8pPr marL="1028674" algn="l" defTabSz="342891" rtl="0" fontAlgn="base">
              <a:spcBef>
                <a:spcPct val="0"/>
              </a:spcBef>
              <a:spcAft>
                <a:spcPct val="0"/>
              </a:spcAft>
              <a:defRPr sz="2700" b="1">
                <a:solidFill>
                  <a:srgbClr val="306120"/>
                </a:solidFill>
                <a:latin typeface="Myriad Pro"/>
                <a:ea typeface="Myriad Pro"/>
                <a:cs typeface="Myriad Pro"/>
              </a:defRPr>
            </a:lvl8pPr>
            <a:lvl9pPr marL="1371566" algn="l" defTabSz="342891" rtl="0" fontAlgn="base">
              <a:spcBef>
                <a:spcPct val="0"/>
              </a:spcBef>
              <a:spcAft>
                <a:spcPct val="0"/>
              </a:spcAft>
              <a:defRPr sz="2700" b="1">
                <a:solidFill>
                  <a:srgbClr val="306120"/>
                </a:solidFill>
                <a:latin typeface="Myriad Pro"/>
                <a:ea typeface="Myriad Pro"/>
                <a:cs typeface="Myriad Pro"/>
              </a:defRPr>
            </a:lvl9pPr>
          </a:lstStyle>
          <a:p>
            <a:pPr algn="ctr" eaLnBrk="1" hangingPunct="1"/>
            <a:r>
              <a:rPr lang="en-CA" sz="2800">
                <a:solidFill>
                  <a:srgbClr val="C00000"/>
                </a:solidFill>
              </a:rPr>
              <a:t>Surface Analysis (12 UTC)</a:t>
            </a:r>
            <a:endParaRPr lang="en-US" sz="2800" dirty="0">
              <a:solidFill>
                <a:srgbClr val="C00000"/>
              </a:solidFill>
            </a:endParaRPr>
          </a:p>
        </p:txBody>
      </p:sp>
      <p:sp>
        <p:nvSpPr>
          <p:cNvPr id="5" name="Rectangle 3"/>
          <p:cNvSpPr txBox="1">
            <a:spLocks noChangeArrowheads="1"/>
          </p:cNvSpPr>
          <p:nvPr/>
        </p:nvSpPr>
        <p:spPr>
          <a:xfrm>
            <a:off x="2877674" y="702000"/>
            <a:ext cx="3460376" cy="183754"/>
          </a:xfrm>
          <a:prstGeom prst="rect">
            <a:avLst/>
          </a:prstGeom>
        </p:spPr>
        <p:txBody>
          <a:bodyPr/>
          <a:lstStyle>
            <a:lvl1pPr marL="257168" indent="-257168" algn="l" defTabSz="342891" rtl="0" eaLnBrk="0" fontAlgn="base" hangingPunct="0">
              <a:spcBef>
                <a:spcPct val="20000"/>
              </a:spcBef>
              <a:spcAft>
                <a:spcPct val="0"/>
              </a:spcAft>
              <a:buClr>
                <a:srgbClr val="306120"/>
              </a:buClr>
              <a:buFont typeface="Wingdings" panose="05000000000000000000" pitchFamily="2" charset="2"/>
              <a:buChar char="§"/>
              <a:defRPr sz="2400" kern="1200">
                <a:solidFill>
                  <a:schemeClr val="tx1"/>
                </a:solidFill>
                <a:latin typeface="Myriad Pro"/>
                <a:ea typeface="Myriad Pro"/>
                <a:cs typeface="Myriad Pro"/>
              </a:defRPr>
            </a:lvl1pPr>
            <a:lvl2pPr marL="557199" indent="-214308" algn="l" defTabSz="342891" rtl="0" eaLnBrk="0" fontAlgn="base" hangingPunct="0">
              <a:spcBef>
                <a:spcPct val="20000"/>
              </a:spcBef>
              <a:spcAft>
                <a:spcPct val="0"/>
              </a:spcAft>
              <a:buClr>
                <a:srgbClr val="306120"/>
              </a:buClr>
              <a:buFont typeface="Wingdings" panose="05000000000000000000" pitchFamily="2" charset="2"/>
              <a:buChar char="§"/>
              <a:defRPr sz="2100" kern="1200">
                <a:solidFill>
                  <a:schemeClr val="tx1"/>
                </a:solidFill>
                <a:latin typeface="Myriad Pro"/>
                <a:ea typeface="Myriad Pro"/>
                <a:cs typeface="Myriad Pro"/>
              </a:defRPr>
            </a:lvl2pPr>
            <a:lvl3pPr marL="857229" indent="-171446" algn="l" defTabSz="342891" rtl="0" eaLnBrk="0" fontAlgn="base" hangingPunct="0">
              <a:spcBef>
                <a:spcPct val="20000"/>
              </a:spcBef>
              <a:spcAft>
                <a:spcPct val="0"/>
              </a:spcAft>
              <a:buClr>
                <a:srgbClr val="306120"/>
              </a:buClr>
              <a:buFont typeface="Wingdings" panose="05000000000000000000" pitchFamily="2" charset="2"/>
              <a:buChar char="§"/>
              <a:defRPr sz="1800" kern="1200">
                <a:solidFill>
                  <a:schemeClr val="tx1"/>
                </a:solidFill>
                <a:latin typeface="Myriad Pro"/>
                <a:ea typeface="Myriad Pro"/>
                <a:cs typeface="Myriad Pro"/>
              </a:defRPr>
            </a:lvl3pPr>
            <a:lvl4pPr marL="1200121" indent="-171446" algn="l" defTabSz="342891"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4pPr>
            <a:lvl5pPr marL="1543012" indent="-171446" algn="l" defTabSz="342891"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5pPr>
            <a:lvl6pPr marL="1885904" indent="-171446" algn="l" defTabSz="342891"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1"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1" rtl="0" eaLnBrk="1" latinLnBrk="0" hangingPunct="1">
              <a:spcBef>
                <a:spcPct val="20000"/>
              </a:spcBef>
              <a:buFont typeface="Arial"/>
              <a:buChar char="•"/>
              <a:defRPr sz="1500" kern="1200">
                <a:solidFill>
                  <a:schemeClr val="tx1"/>
                </a:solidFill>
                <a:latin typeface="+mn-lt"/>
                <a:ea typeface="+mn-ea"/>
                <a:cs typeface="+mn-cs"/>
              </a:defRPr>
            </a:lvl8pPr>
            <a:lvl9pPr marL="2914578" indent="-171446" algn="l" defTabSz="342891" rtl="0" eaLnBrk="1" latinLnBrk="0" hangingPunct="1">
              <a:spcBef>
                <a:spcPct val="20000"/>
              </a:spcBef>
              <a:buFont typeface="Arial"/>
              <a:buChar char="•"/>
              <a:defRPr sz="1500" kern="1200">
                <a:solidFill>
                  <a:schemeClr val="tx1"/>
                </a:solidFill>
                <a:latin typeface="+mn-lt"/>
                <a:ea typeface="+mn-ea"/>
                <a:cs typeface="+mn-cs"/>
              </a:defRPr>
            </a:lvl9pPr>
          </a:lstStyle>
          <a:p>
            <a:pPr marL="0" indent="0" defTabSz="361950" eaLnBrk="1" hangingPunct="1">
              <a:lnSpc>
                <a:spcPct val="80000"/>
              </a:lnSpc>
              <a:buFont typeface="Wingdings" panose="05000000000000000000" pitchFamily="2" charset="2"/>
              <a:buNone/>
            </a:pPr>
            <a:r>
              <a:rPr lang="en-US" sz="1200" i="1" dirty="0">
                <a:hlinkClick r:id="rId4"/>
              </a:rPr>
              <a:t>http://weather.gc.ca/data/analysis/935_100.gif</a:t>
            </a:r>
            <a:endParaRPr lang="en-US" sz="1200" i="1" dirty="0"/>
          </a:p>
        </p:txBody>
      </p:sp>
      <p:pic>
        <p:nvPicPr>
          <p:cNvPr id="6" name="Picture 4"/>
          <p:cNvPicPr>
            <a:picLocks noChangeAspect="1" noChangeArrowheads="1"/>
          </p:cNvPicPr>
          <p:nvPr/>
        </p:nvPicPr>
        <p:blipFill>
          <a:blip r:embed="rId5"/>
          <a:srcRect/>
          <a:stretch>
            <a:fillRect/>
          </a:stretch>
        </p:blipFill>
        <p:spPr bwMode="auto">
          <a:xfrm>
            <a:off x="-457200" y="-457200"/>
            <a:ext cx="1587" cy="1587"/>
          </a:xfrm>
          <a:prstGeom prst="rect">
            <a:avLst/>
          </a:prstGeom>
          <a:noFill/>
          <a:ln w="9525">
            <a:noFill/>
            <a:miter lim="800000"/>
            <a:headEnd/>
            <a:tailEnd/>
          </a:ln>
        </p:spPr>
      </p:pic>
      <p:sp>
        <p:nvSpPr>
          <p:cNvPr id="7" name="Text Box 5"/>
          <p:cNvSpPr txBox="1">
            <a:spLocks noChangeArrowheads="1"/>
          </p:cNvSpPr>
          <p:nvPr/>
        </p:nvSpPr>
        <p:spPr bwMode="auto">
          <a:xfrm>
            <a:off x="4724400" y="6400800"/>
            <a:ext cx="1080745" cy="276999"/>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CA" sz="1200" b="1" i="0" u="none" strike="noStrike" kern="1200" cap="none" spc="0" normalizeH="0" baseline="0" noProof="0" dirty="0">
                <a:ln>
                  <a:noFill/>
                </a:ln>
                <a:solidFill>
                  <a:srgbClr val="000000"/>
                </a:solidFill>
                <a:effectLst/>
                <a:uLnTx/>
                <a:uFillTx/>
                <a:latin typeface="Arial" charset="0"/>
                <a:ea typeface="+mn-ea"/>
                <a:cs typeface="Arial" charset="0"/>
              </a:rPr>
              <a:t>15H x 17.5W</a:t>
            </a:r>
            <a:endParaRPr kumimoji="0" lang="en-US" sz="1200" b="1" i="0" u="none" strike="noStrike" kern="1200" cap="none" spc="0" normalizeH="0" baseline="0" noProof="0" dirty="0">
              <a:ln>
                <a:noFill/>
              </a:ln>
              <a:solidFill>
                <a:srgbClr val="000000"/>
              </a:solidFill>
              <a:effectLst/>
              <a:uLnTx/>
              <a:uFillTx/>
              <a:latin typeface="Arial" charset="0"/>
              <a:ea typeface="+mn-ea"/>
              <a:cs typeface="Arial" charset="0"/>
            </a:endParaRPr>
          </a:p>
        </p:txBody>
      </p:sp>
      <p:pic>
        <p:nvPicPr>
          <p:cNvPr id="8" name="Picture 15" descr="bdy2"/>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635430">
            <a:off x="2693868" y="1929515"/>
            <a:ext cx="4952177" cy="3861789"/>
          </a:xfrm>
          <a:prstGeom prst="rect">
            <a:avLst/>
          </a:prstGeom>
          <a:noFill/>
          <a:ln w="9525">
            <a:noFill/>
            <a:miter lim="800000"/>
            <a:headEnd/>
            <a:tailEnd/>
          </a:ln>
        </p:spPr>
      </p:pic>
    </p:spTree>
    <p:extLst>
      <p:ext uri="{BB962C8B-B14F-4D97-AF65-F5344CB8AC3E}">
        <p14:creationId xmlns:p14="http://schemas.microsoft.com/office/powerpoint/2010/main" val="35266790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7164000" y="6428602"/>
            <a:ext cx="228600" cy="2772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4" name="Picture 4"/>
          <p:cNvPicPr>
            <a:picLocks noChangeAspect="1" noChangeArrowheads="1"/>
          </p:cNvPicPr>
          <p:nvPr/>
        </p:nvPicPr>
        <p:blipFill>
          <a:blip r:embed="rId2"/>
          <a:srcRect/>
          <a:stretch>
            <a:fillRect/>
          </a:stretch>
        </p:blipFill>
        <p:spPr bwMode="auto">
          <a:xfrm>
            <a:off x="-457200" y="-457200"/>
            <a:ext cx="1587" cy="1587"/>
          </a:xfrm>
          <a:prstGeom prst="rect">
            <a:avLst/>
          </a:prstGeom>
          <a:noFill/>
          <a:ln w="9525">
            <a:noFill/>
            <a:miter lim="800000"/>
            <a:headEnd/>
            <a:tailEnd/>
          </a:ln>
        </p:spPr>
      </p:pic>
      <p:sp>
        <p:nvSpPr>
          <p:cNvPr id="5" name="Title 4"/>
          <p:cNvSpPr txBox="1">
            <a:spLocks/>
          </p:cNvSpPr>
          <p:nvPr/>
        </p:nvSpPr>
        <p:spPr bwMode="auto">
          <a:xfrm>
            <a:off x="762000" y="2548354"/>
            <a:ext cx="75438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342891"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891" rtl="0" eaLnBrk="0" fontAlgn="base" hangingPunct="0">
              <a:spcBef>
                <a:spcPct val="0"/>
              </a:spcBef>
              <a:spcAft>
                <a:spcPct val="0"/>
              </a:spcAft>
              <a:defRPr sz="2700" b="1">
                <a:solidFill>
                  <a:srgbClr val="306120"/>
                </a:solidFill>
                <a:latin typeface="Myriad Pro"/>
                <a:ea typeface="Myriad Pro"/>
                <a:cs typeface="Myriad Pro"/>
              </a:defRPr>
            </a:lvl2pPr>
            <a:lvl3pPr algn="l" defTabSz="342891" rtl="0" eaLnBrk="0" fontAlgn="base" hangingPunct="0">
              <a:spcBef>
                <a:spcPct val="0"/>
              </a:spcBef>
              <a:spcAft>
                <a:spcPct val="0"/>
              </a:spcAft>
              <a:defRPr sz="2700" b="1">
                <a:solidFill>
                  <a:srgbClr val="306120"/>
                </a:solidFill>
                <a:latin typeface="Myriad Pro"/>
                <a:ea typeface="Myriad Pro"/>
                <a:cs typeface="Myriad Pro"/>
              </a:defRPr>
            </a:lvl3pPr>
            <a:lvl4pPr algn="l" defTabSz="342891" rtl="0" eaLnBrk="0" fontAlgn="base" hangingPunct="0">
              <a:spcBef>
                <a:spcPct val="0"/>
              </a:spcBef>
              <a:spcAft>
                <a:spcPct val="0"/>
              </a:spcAft>
              <a:defRPr sz="2700" b="1">
                <a:solidFill>
                  <a:srgbClr val="306120"/>
                </a:solidFill>
                <a:latin typeface="Myriad Pro"/>
                <a:ea typeface="Myriad Pro"/>
                <a:cs typeface="Myriad Pro"/>
              </a:defRPr>
            </a:lvl4pPr>
            <a:lvl5pPr algn="l" defTabSz="342891" rtl="0" eaLnBrk="0" fontAlgn="base" hangingPunct="0">
              <a:spcBef>
                <a:spcPct val="0"/>
              </a:spcBef>
              <a:spcAft>
                <a:spcPct val="0"/>
              </a:spcAft>
              <a:defRPr sz="2700" b="1">
                <a:solidFill>
                  <a:srgbClr val="306120"/>
                </a:solidFill>
                <a:latin typeface="Myriad Pro"/>
                <a:ea typeface="Myriad Pro"/>
                <a:cs typeface="Myriad Pro"/>
              </a:defRPr>
            </a:lvl5pPr>
            <a:lvl6pPr marL="342891" algn="l" defTabSz="342891" rtl="0" fontAlgn="base">
              <a:spcBef>
                <a:spcPct val="0"/>
              </a:spcBef>
              <a:spcAft>
                <a:spcPct val="0"/>
              </a:spcAft>
              <a:defRPr sz="2700" b="1">
                <a:solidFill>
                  <a:srgbClr val="306120"/>
                </a:solidFill>
                <a:latin typeface="Myriad Pro"/>
                <a:ea typeface="Myriad Pro"/>
                <a:cs typeface="Myriad Pro"/>
              </a:defRPr>
            </a:lvl6pPr>
            <a:lvl7pPr marL="685783" algn="l" defTabSz="342891" rtl="0" fontAlgn="base">
              <a:spcBef>
                <a:spcPct val="0"/>
              </a:spcBef>
              <a:spcAft>
                <a:spcPct val="0"/>
              </a:spcAft>
              <a:defRPr sz="2700" b="1">
                <a:solidFill>
                  <a:srgbClr val="306120"/>
                </a:solidFill>
                <a:latin typeface="Myriad Pro"/>
                <a:ea typeface="Myriad Pro"/>
                <a:cs typeface="Myriad Pro"/>
              </a:defRPr>
            </a:lvl7pPr>
            <a:lvl8pPr marL="1028674" algn="l" defTabSz="342891" rtl="0" fontAlgn="base">
              <a:spcBef>
                <a:spcPct val="0"/>
              </a:spcBef>
              <a:spcAft>
                <a:spcPct val="0"/>
              </a:spcAft>
              <a:defRPr sz="2700" b="1">
                <a:solidFill>
                  <a:srgbClr val="306120"/>
                </a:solidFill>
                <a:latin typeface="Myriad Pro"/>
                <a:ea typeface="Myriad Pro"/>
                <a:cs typeface="Myriad Pro"/>
              </a:defRPr>
            </a:lvl8pPr>
            <a:lvl9pPr marL="1371566" algn="l" defTabSz="342891" rtl="0" fontAlgn="base">
              <a:spcBef>
                <a:spcPct val="0"/>
              </a:spcBef>
              <a:spcAft>
                <a:spcPct val="0"/>
              </a:spcAft>
              <a:defRPr sz="2700" b="1">
                <a:solidFill>
                  <a:srgbClr val="306120"/>
                </a:solidFill>
                <a:latin typeface="Myriad Pro"/>
                <a:ea typeface="Myriad Pro"/>
                <a:cs typeface="Myriad Pro"/>
              </a:defRPr>
            </a:lvl9pPr>
          </a:lstStyle>
          <a:p>
            <a:pPr algn="ctr"/>
            <a:r>
              <a:rPr lang="en-CA" sz="2800">
                <a:solidFill>
                  <a:srgbClr val="FF6600"/>
                </a:solidFill>
              </a:rPr>
              <a:t>Forecast conditions</a:t>
            </a:r>
            <a:endParaRPr lang="en-CA" sz="2800" dirty="0">
              <a:solidFill>
                <a:srgbClr val="FF6600"/>
              </a:solidFill>
            </a:endParaRPr>
          </a:p>
        </p:txBody>
      </p:sp>
      <p:sp>
        <p:nvSpPr>
          <p:cNvPr id="6" name="Rectangle 5"/>
          <p:cNvSpPr/>
          <p:nvPr/>
        </p:nvSpPr>
        <p:spPr bwMode="auto">
          <a:xfrm>
            <a:off x="7092000" y="6352402"/>
            <a:ext cx="228600" cy="277200"/>
          </a:xfrm>
          <a:prstGeom prst="rect">
            <a:avLst/>
          </a:prstGeom>
          <a:solidFill>
            <a:srgbClr val="00B050"/>
          </a:solidFill>
          <a:ln w="254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Tree>
    <p:extLst>
      <p:ext uri="{BB962C8B-B14F-4D97-AF65-F5344CB8AC3E}">
        <p14:creationId xmlns:p14="http://schemas.microsoft.com/office/powerpoint/2010/main" val="340292506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1240108|-11700327|-8754175|-9605520|-12039861|NRCan&quot;,&quot;Id&quot;:&quot;66cf3eb531443053b4c0d928&quot;,&quot;SmartGridHorizontal&quot;:0,&quot;LinkedExcelSources&quot;:{},&quot;LinkedProjectSources&quot;:{},&quot;FlowConfig&quot;:{&quot;Canvas&quot;:{&quot;Slide&quot;:-1,&quot;Width&quot;:0,&quot;Height&quot;:0},&quot;Timeline&quot;:{&quot;Actions&quot;:[]}},&quot;LinkedSlideMergeSources&quot;:{},&quot;LinkedSharePointSlideMergeSources&qu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219619fd-75dc-48cb-820d-8f683a95dd8b}" enabled="1" method="Privileged" siteId="{05c95b33-90ca-49d5-b644-288b930b912b}" contentBits="1" removed="0"/>
</clbl:labelList>
</file>

<file path=docProps/app.xml><?xml version="1.0" encoding="utf-8"?>
<Properties xmlns="http://schemas.openxmlformats.org/officeDocument/2006/extended-properties" xmlns:vt="http://schemas.openxmlformats.org/officeDocument/2006/docPropsVTypes">
  <TotalTime>3106</TotalTime>
  <Words>3247</Words>
  <Application>Microsoft Office PowerPoint</Application>
  <PresentationFormat>On-screen Show (4:3)</PresentationFormat>
  <Paragraphs>337</Paragraphs>
  <Slides>21</Slides>
  <Notes>19</Notes>
  <HiddenSlides>3</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21</vt:i4>
      </vt:variant>
    </vt:vector>
  </HeadingPairs>
  <TitlesOfParts>
    <vt:vector size="33" baseType="lpstr">
      <vt:lpstr>ＭＳ Ｐゴシック</vt:lpstr>
      <vt:lpstr>Aptos</vt:lpstr>
      <vt:lpstr>Arial</vt:lpstr>
      <vt:lpstr>Calibri</vt:lpstr>
      <vt:lpstr>Calibri Light</vt:lpstr>
      <vt:lpstr>Corbel</vt:lpstr>
      <vt:lpstr>Myriad Pro</vt:lpstr>
      <vt:lpstr>Rockwell Extra Bold</vt:lpstr>
      <vt:lpstr>Wingdings</vt:lpstr>
      <vt:lpstr>Office Theme</vt:lpstr>
      <vt:lpstr>1_Office Theme</vt:lpstr>
      <vt:lpstr>2_Office Theme</vt:lpstr>
      <vt:lpstr>PowerPoint Presentation</vt:lpstr>
      <vt:lpstr>PowerPoint Presentation</vt:lpstr>
      <vt:lpstr>PowerPoint Presentation</vt:lpstr>
      <vt:lpstr>PowerPoint Presentation</vt:lpstr>
      <vt:lpstr>North American IR Composite</vt:lpstr>
      <vt:lpstr>PowerPoint Presentation</vt:lpstr>
      <vt:lpstr>500 hPa Analysis (12 UTC)</vt:lpstr>
      <vt:lpstr>PowerPoint Presentation</vt:lpstr>
      <vt:lpstr>PowerPoint Presentation</vt:lpstr>
      <vt:lpstr>Lightning Forecast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NRCan  /  RNCan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Fire Season Prediction for Canada, May 2019  Richard Carr Natural Resources Canada – Canadian Forest Service  Presentation at: http://cfs.nrcan.gc.ca/firedata/downloads/presentations/</dc:title>
  <dc:creator>Carr, Richard</dc:creator>
  <cp:lastModifiedBy>Carr, Richard (he, him | il, lui)</cp:lastModifiedBy>
  <cp:revision>175</cp:revision>
  <dcterms:created xsi:type="dcterms:W3CDTF">2019-07-12T21:42:59Z</dcterms:created>
  <dcterms:modified xsi:type="dcterms:W3CDTF">2025-05-28T18:05:25Z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HeaderLocations">
    <vt:lpwstr>Office Theme:8\1_Office Theme:3</vt:lpwstr>
  </property>
  <property fmtid="{D5CDD505-2E9C-101B-9397-08002B2CF9AE}" pid="3" name="ClassificationContentMarkingHeaderText">
    <vt:lpwstr>UNCLASSIFIED - NON CLASSIFIÉ</vt:lpwstr>
  </property>
</Properties>
</file>